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60"/>
  </p:notesMasterIdLst>
  <p:sldIdLst>
    <p:sldId id="256" r:id="rId2"/>
    <p:sldId id="257" r:id="rId3"/>
    <p:sldId id="258" r:id="rId4"/>
    <p:sldId id="289" r:id="rId5"/>
    <p:sldId id="260" r:id="rId6"/>
    <p:sldId id="261" r:id="rId7"/>
    <p:sldId id="262" r:id="rId8"/>
    <p:sldId id="290" r:id="rId9"/>
    <p:sldId id="291" r:id="rId10"/>
    <p:sldId id="292" r:id="rId11"/>
    <p:sldId id="293" r:id="rId12"/>
    <p:sldId id="294" r:id="rId13"/>
    <p:sldId id="295" r:id="rId14"/>
    <p:sldId id="263" r:id="rId15"/>
    <p:sldId id="259" r:id="rId16"/>
    <p:sldId id="264" r:id="rId17"/>
    <p:sldId id="265" r:id="rId18"/>
    <p:sldId id="266" r:id="rId19"/>
    <p:sldId id="267" r:id="rId20"/>
    <p:sldId id="268" r:id="rId21"/>
    <p:sldId id="296" r:id="rId22"/>
    <p:sldId id="269" r:id="rId23"/>
    <p:sldId id="300" r:id="rId24"/>
    <p:sldId id="270" r:id="rId25"/>
    <p:sldId id="271" r:id="rId26"/>
    <p:sldId id="301" r:id="rId27"/>
    <p:sldId id="299" r:id="rId28"/>
    <p:sldId id="313" r:id="rId29"/>
    <p:sldId id="272" r:id="rId30"/>
    <p:sldId id="302" r:id="rId31"/>
    <p:sldId id="297" r:id="rId32"/>
    <p:sldId id="273" r:id="rId33"/>
    <p:sldId id="303" r:id="rId34"/>
    <p:sldId id="304" r:id="rId35"/>
    <p:sldId id="274" r:id="rId36"/>
    <p:sldId id="298" r:id="rId37"/>
    <p:sldId id="275" r:id="rId38"/>
    <p:sldId id="305" r:id="rId39"/>
    <p:sldId id="283" r:id="rId40"/>
    <p:sldId id="276" r:id="rId41"/>
    <p:sldId id="306" r:id="rId42"/>
    <p:sldId id="277" r:id="rId43"/>
    <p:sldId id="278" r:id="rId44"/>
    <p:sldId id="307" r:id="rId45"/>
    <p:sldId id="279" r:id="rId46"/>
    <p:sldId id="280" r:id="rId47"/>
    <p:sldId id="281" r:id="rId48"/>
    <p:sldId id="308" r:id="rId49"/>
    <p:sldId id="282" r:id="rId50"/>
    <p:sldId id="309" r:id="rId51"/>
    <p:sldId id="284" r:id="rId52"/>
    <p:sldId id="285" r:id="rId53"/>
    <p:sldId id="286" r:id="rId54"/>
    <p:sldId id="287" r:id="rId55"/>
    <p:sldId id="310" r:id="rId56"/>
    <p:sldId id="311" r:id="rId57"/>
    <p:sldId id="288" r:id="rId58"/>
    <p:sldId id="312" r:id="rId5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F257A-A77D-4744-9BA7-A38A706D3C5D}" type="datetimeFigureOut">
              <a:rPr lang="de-AT" smtClean="0"/>
              <a:pPr/>
              <a:t>08.02.2013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EC417-FF69-49E5-BFE2-86D9A69AD8E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bgerundetes Rechtec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0" name="Untertitel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638435-ED06-4860-B305-F30448CE45C1}" type="datetime1">
              <a:rPr lang="de-AT" smtClean="0"/>
              <a:pPr/>
              <a:t>08.02.2013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8AB2C-E14E-47E5-8957-627524A81A7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8B90B-5677-4993-A2A1-BEFF5D342FB5}" type="datetime1">
              <a:rPr lang="de-AT" smtClean="0"/>
              <a:pPr/>
              <a:t>08.02.2013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8AB2C-E14E-47E5-8957-627524A81A7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7621CB-4280-4D70-B2D1-EBA6B9E3467A}" type="datetime1">
              <a:rPr lang="de-AT" smtClean="0"/>
              <a:pPr/>
              <a:t>08.02.2013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8AB2C-E14E-47E5-8957-627524A81A7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81461-09C4-4EF8-B289-5D72238C94EC}" type="datetime1">
              <a:rPr lang="de-AT" smtClean="0"/>
              <a:pPr/>
              <a:t>08.02.2013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8AB2C-E14E-47E5-8957-627524A81A7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bgerundetes Rechtec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DD0BC8-AC85-4BD9-80CF-E8C34C054B29}" type="datetime1">
              <a:rPr lang="de-AT" smtClean="0"/>
              <a:pPr/>
              <a:t>08.02.2013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8AB2C-E14E-47E5-8957-627524A81A7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C31C5-40CA-43AC-BD5E-F733B98CC263}" type="datetime1">
              <a:rPr lang="de-AT" smtClean="0"/>
              <a:pPr/>
              <a:t>08.02.2013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8AB2C-E14E-47E5-8957-627524A81A7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4F085-86A9-4E0D-972A-EBC61F559F79}" type="datetime1">
              <a:rPr lang="de-AT" smtClean="0"/>
              <a:pPr/>
              <a:t>08.02.2013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8AB2C-E14E-47E5-8957-627524A81A7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096EAB-78C1-4FBB-9AAD-A004FDDBA158}" type="datetime1">
              <a:rPr lang="de-AT" smtClean="0"/>
              <a:pPr/>
              <a:t>08.02.2013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8AB2C-E14E-47E5-8957-627524A81A7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03A19C-A11B-4DD4-924A-F6466CF448D6}" type="datetime1">
              <a:rPr lang="de-AT" smtClean="0"/>
              <a:pPr/>
              <a:t>08.02.2013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8AB2C-E14E-47E5-8957-627524A81A7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4CC19-9629-4218-AEAC-F0F2340B15EA}" type="datetime1">
              <a:rPr lang="de-AT" smtClean="0"/>
              <a:pPr/>
              <a:t>08.02.2013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8AB2C-E14E-47E5-8957-627524A81A7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Eine Ecke des Rechtecks abrunde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46FCE-EBEA-4465-8F55-BBE3AF765425}" type="datetime1">
              <a:rPr lang="de-AT" smtClean="0"/>
              <a:pPr/>
              <a:t>08.02.2013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8AB2C-E14E-47E5-8957-627524A81A7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bgerundetes Rechtec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elplatzhalt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6833B04-1935-478E-A3DD-21A79732B285}" type="datetime1">
              <a:rPr lang="de-AT" smtClean="0"/>
              <a:pPr/>
              <a:t>08.02.2013</a:t>
            </a:fld>
            <a:endParaRPr lang="de-AT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708AB2C-E14E-47E5-8957-627524A81A7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ejla.serifovic@edu.uni-graz.a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sz="4400" dirty="0" smtClean="0">
                <a:effectLst/>
                <a:latin typeface="Arial" pitchFamily="34" charset="0"/>
                <a:cs typeface="Arial" pitchFamily="34" charset="0"/>
              </a:rPr>
              <a:t>Die Präsentation Bosniens </a:t>
            </a:r>
            <a:endParaRPr lang="de-AT" sz="4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810064" cy="1688184"/>
          </a:xfrm>
        </p:spPr>
        <p:txBody>
          <a:bodyPr>
            <a:normAutofit fontScale="47500" lnSpcReduction="20000"/>
          </a:bodyPr>
          <a:lstStyle/>
          <a:p>
            <a:r>
              <a:rPr lang="de-AT" sz="4200" dirty="0" smtClean="0">
                <a:latin typeface="Cambria" pitchFamily="18" charset="0"/>
              </a:rPr>
              <a:t>Lejla </a:t>
            </a:r>
            <a:r>
              <a:rPr lang="de-AT" sz="4200" dirty="0" err="1" smtClean="0">
                <a:latin typeface="Cambria" pitchFamily="18" charset="0"/>
              </a:rPr>
              <a:t>Šerifović</a:t>
            </a:r>
            <a:r>
              <a:rPr lang="de-AT" sz="4200" dirty="0" smtClean="0">
                <a:latin typeface="Cambria" pitchFamily="18" charset="0"/>
              </a:rPr>
              <a:t> (Graz)</a:t>
            </a:r>
          </a:p>
          <a:p>
            <a:r>
              <a:rPr lang="de-AT" sz="4200" dirty="0" smtClean="0">
                <a:latin typeface="Cambria" pitchFamily="18" charset="0"/>
                <a:hlinkClick r:id="rId2"/>
              </a:rPr>
              <a:t>lejla.serifovic@edu.uni-graz.at</a:t>
            </a:r>
            <a:endParaRPr lang="de-AT" sz="4200" dirty="0" smtClean="0">
              <a:latin typeface="Cambria" pitchFamily="18" charset="0"/>
            </a:endParaRPr>
          </a:p>
          <a:p>
            <a:r>
              <a:rPr lang="de-DE" sz="4200" dirty="0" smtClean="0">
                <a:latin typeface="Cambria" pitchFamily="18" charset="0"/>
                <a:cs typeface="Cambria"/>
              </a:rPr>
              <a:t>Institut für Slawistik der Karl-Franzens-Universität Graz</a:t>
            </a:r>
          </a:p>
          <a:p>
            <a:r>
              <a:rPr lang="ta-IN" sz="4200" dirty="0" smtClean="0">
                <a:latin typeface="Cambria" pitchFamily="18" charset="0"/>
                <a:cs typeface="Cambria"/>
              </a:rPr>
              <a:t>515.101 </a:t>
            </a:r>
            <a:r>
              <a:rPr lang="de-DE" sz="4200" dirty="0" smtClean="0">
                <a:latin typeface="Cambria" pitchFamily="18" charset="0"/>
                <a:cs typeface="Cambria"/>
              </a:rPr>
              <a:t>Linguistik, Stilistik und Poetik der Texte von Branko</a:t>
            </a:r>
            <a:r>
              <a:rPr lang="ta-IN" sz="4200" dirty="0" smtClean="0">
                <a:latin typeface="Cambria" pitchFamily="18" charset="0"/>
                <a:cs typeface="Cambria"/>
              </a:rPr>
              <a:t> Ćopić</a:t>
            </a:r>
          </a:p>
          <a:p>
            <a:r>
              <a:rPr lang="ta-IN" sz="4200" dirty="0" smtClean="0">
                <a:latin typeface="Cambria" pitchFamily="18" charset="0"/>
                <a:cs typeface="Cambria"/>
              </a:rPr>
              <a:t>O. Univ.-Prof. Dr. Branko Tošović</a:t>
            </a:r>
            <a:endParaRPr lang="de-DE" sz="4200" dirty="0" smtClean="0">
              <a:latin typeface="Cambria" pitchFamily="18" charset="0"/>
              <a:cs typeface="Cambria"/>
            </a:endParaRPr>
          </a:p>
          <a:p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10</a:t>
            </a:fld>
            <a:endParaRPr lang="de-AT"/>
          </a:p>
        </p:txBody>
      </p:sp>
      <p:pic>
        <p:nvPicPr>
          <p:cNvPr id="5" name="Grafik 4" descr="Banja L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76672"/>
            <a:ext cx="6552728" cy="491454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87824" y="537321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>
                <a:latin typeface="Arial" pitchFamily="34" charset="0"/>
                <a:cs typeface="Arial" pitchFamily="34" charset="0"/>
              </a:rPr>
              <a:t>Banja Luka</a:t>
            </a:r>
            <a:endParaRPr lang="de-A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 descr="biha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764704"/>
            <a:ext cx="6480720" cy="464200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11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Inhaltsplatzhalter 4" descr="most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7344816" cy="476246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12</a:t>
            </a:fld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3275856" y="537321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>
                <a:latin typeface="Arial" pitchFamily="34" charset="0"/>
                <a:cs typeface="Arial" pitchFamily="34" charset="0"/>
              </a:rPr>
              <a:t>Mostar</a:t>
            </a:r>
            <a:endParaRPr lang="de-A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Inhaltsplatzhalter 4" descr="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620688"/>
            <a:ext cx="6750750" cy="453650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13</a:t>
            </a:fld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3851920" y="51571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>
                <a:latin typeface="Arial" pitchFamily="34" charset="0"/>
                <a:cs typeface="Arial" pitchFamily="34" charset="0"/>
              </a:rPr>
              <a:t>Zenica</a:t>
            </a:r>
            <a:endParaRPr lang="de-A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de-AT" sz="3400" dirty="0" err="1" smtClean="0">
                <a:latin typeface="Arial" pitchFamily="34" charset="0"/>
                <a:cs typeface="Arial" pitchFamily="34" charset="0"/>
              </a:rPr>
              <a:t>Historija</a:t>
            </a:r>
            <a:endParaRPr lang="de-AT" sz="3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de-AT" dirty="0" smtClean="0"/>
              <a:t> </a:t>
            </a:r>
          </a:p>
          <a:p>
            <a:pPr>
              <a:buFontTx/>
              <a:buChar char="-"/>
            </a:pPr>
            <a:r>
              <a:rPr lang="de-AT" dirty="0" smtClean="0">
                <a:latin typeface="Arial" pitchFamily="34" charset="0"/>
                <a:cs typeface="Arial" pitchFamily="34" charset="0"/>
              </a:rPr>
              <a:t>Nova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era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de-AT" dirty="0" err="1" smtClean="0">
                <a:latin typeface="Arial" pitchFamily="34" charset="0"/>
                <a:cs typeface="Arial" pitchFamily="34" charset="0"/>
              </a:rPr>
              <a:t>Srednji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vijek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de-AT" dirty="0" err="1" smtClean="0">
                <a:latin typeface="Arial" pitchFamily="34" charset="0"/>
                <a:cs typeface="Arial" pitchFamily="34" charset="0"/>
              </a:rPr>
              <a:t>Austro-ugarsko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doba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de-AT" dirty="0" err="1" smtClean="0">
                <a:latin typeface="Arial" pitchFamily="34" charset="0"/>
                <a:cs typeface="Arial" pitchFamily="34" charset="0"/>
              </a:rPr>
              <a:t>Prvi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svjetski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rat</a:t>
            </a:r>
          </a:p>
          <a:p>
            <a:pPr>
              <a:buFontTx/>
              <a:buChar char="-"/>
            </a:pPr>
            <a:r>
              <a:rPr lang="de-AT" dirty="0" err="1" smtClean="0">
                <a:latin typeface="Arial" pitchFamily="34" charset="0"/>
                <a:cs typeface="Arial" pitchFamily="34" charset="0"/>
              </a:rPr>
              <a:t>Drugi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svjetski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rat</a:t>
            </a:r>
          </a:p>
          <a:p>
            <a:pPr>
              <a:buFontTx/>
              <a:buChar char="-"/>
            </a:pPr>
            <a:r>
              <a:rPr lang="de-AT" dirty="0" err="1" smtClean="0">
                <a:latin typeface="Arial" pitchFamily="34" charset="0"/>
                <a:cs typeface="Arial" pitchFamily="34" charset="0"/>
              </a:rPr>
              <a:t>Doba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SFRJ</a:t>
            </a:r>
          </a:p>
          <a:p>
            <a:pPr>
              <a:buFontTx/>
              <a:buChar char="-"/>
            </a:pPr>
            <a:r>
              <a:rPr lang="de-AT" dirty="0" err="1" smtClean="0">
                <a:latin typeface="Arial" pitchFamily="34" charset="0"/>
                <a:cs typeface="Arial" pitchFamily="34" charset="0"/>
              </a:rPr>
              <a:t>Samostalnost</a:t>
            </a:r>
            <a:endParaRPr lang="de-A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14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prvim vijekovima nove ere, područje današnje 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Bosne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i Hercegovine bilo je naseljeno od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doba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Neolita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de-AT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bronzanoj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dobi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bili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Iliri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de-AT" dirty="0" err="1" smtClean="0">
                <a:latin typeface="Arial" pitchFamily="34" charset="0"/>
                <a:cs typeface="Arial" pitchFamily="34" charset="0"/>
              </a:rPr>
              <a:t>Ilirska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plemena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Dalmati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Desitijati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Liburni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Ardani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Antiari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Labodi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Daorsi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8"/>
            <a:r>
              <a:rPr lang="de-AT" dirty="0" smtClean="0"/>
              <a:t>                                                            </a:t>
            </a:r>
          </a:p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15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U četvrtom i trećem vijeku prije naše ere su počele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migracije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Kelta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 i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neka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keltska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plemena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miješala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ilirskim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i nastali su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Skordisci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iz sjevernoistočne Bosne.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229. godine p.n.e.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bili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prvi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sukobi Ilira i Rimskog carstva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de-AT" dirty="0" err="1" smtClean="0">
                <a:latin typeface="Arial" pitchFamily="34" charset="0"/>
                <a:cs typeface="Arial" pitchFamily="34" charset="0"/>
              </a:rPr>
              <a:t>Postala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rimska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provincija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zvana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Ilirik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</a:t>
            </a:r>
            <a:endParaRPr lang="de-A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16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>
                <a:latin typeface="Arial" pitchFamily="34" charset="0"/>
                <a:cs typeface="Arial" pitchFamily="34" charset="0"/>
              </a:rPr>
              <a:t>Krajem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1. vijek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a je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ršćanstvo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bilo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prisutno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de-AT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d 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337.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do 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395.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godine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došlo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je do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podjel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 Rimskog carstva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de-AT" dirty="0" smtClean="0">
                <a:latin typeface="Arial" pitchFamily="34" charset="0"/>
                <a:cs typeface="Arial" pitchFamily="34" charset="0"/>
              </a:rPr>
              <a:t>U 5.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vijeku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dolazi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sloma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vlasti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17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>
                <a:latin typeface="Arial" pitchFamily="34" charset="0"/>
                <a:cs typeface="Arial" pitchFamily="34" charset="0"/>
              </a:rPr>
              <a:t>553.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godine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p.n.e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 je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Bosna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bila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sastavu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Bizanta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de-AT" dirty="0" smtClean="0">
                <a:latin typeface="Arial" pitchFamily="34" charset="0"/>
                <a:cs typeface="Arial" pitchFamily="34" charset="0"/>
              </a:rPr>
              <a:t>U 7.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vijeku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Slaveni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naseljavaju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U 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10.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vijeku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se bilježe tri ranosrednjovjekovne kneževine: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Paganij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, Zahumlje i Travunij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. 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Zahumlje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potpada pod vlast hrvatskih vladara Tomislava i Krešimira.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18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AT" dirty="0" smtClean="0"/>
              <a:t>				</a:t>
            </a:r>
            <a:r>
              <a:rPr lang="de-AT" sz="3400" dirty="0" err="1" smtClean="0">
                <a:latin typeface="Arial" pitchFamily="34" charset="0"/>
                <a:cs typeface="Arial" pitchFamily="34" charset="0"/>
              </a:rPr>
              <a:t>Srednji</a:t>
            </a:r>
            <a:r>
              <a:rPr lang="de-AT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3400" dirty="0" err="1" smtClean="0">
                <a:latin typeface="Arial" pitchFamily="34" charset="0"/>
                <a:cs typeface="Arial" pitchFamily="34" charset="0"/>
              </a:rPr>
              <a:t>vijek</a:t>
            </a:r>
            <a:r>
              <a:rPr lang="de-AT" sz="3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de-AT" dirty="0" smtClean="0"/>
          </a:p>
          <a:p>
            <a:r>
              <a:rPr lang="de-AT" dirty="0" err="1" smtClean="0">
                <a:latin typeface="Arial" pitchFamily="34" charset="0"/>
                <a:cs typeface="Arial" pitchFamily="34" charset="0"/>
              </a:rPr>
              <a:t>Bosna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9.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vijeka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samostalna država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U početku su banovi vladari Bosne, kao što su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ban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Borić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zatim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Kulin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Ban, a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poslije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krunidbe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bana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Tvrtka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I.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Kotromanića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1377.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godine vladari Bosne postaju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kraljevi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de-AT" dirty="0" smtClean="0">
                <a:latin typeface="Arial" pitchFamily="34" charset="0"/>
                <a:cs typeface="Arial" pitchFamily="34" charset="0"/>
              </a:rPr>
              <a:t>1463.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godine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Osmanljiji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dolaze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Bosnu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osnivaju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Osmansko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carstvo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19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AT" sz="3400" dirty="0" err="1" smtClean="0">
                <a:latin typeface="Arial" pitchFamily="34" charset="0"/>
                <a:cs typeface="Arial" pitchFamily="34" charset="0"/>
              </a:rPr>
              <a:t>Sadržaj</a:t>
            </a:r>
            <a:endParaRPr lang="de-AT" sz="3400" dirty="0" smtClean="0">
              <a:latin typeface="Arial" pitchFamily="34" charset="0"/>
              <a:cs typeface="Arial" pitchFamily="34" charset="0"/>
            </a:endParaRPr>
          </a:p>
          <a:p>
            <a:endParaRPr lang="de-AT" dirty="0" smtClean="0"/>
          </a:p>
          <a:p>
            <a:r>
              <a:rPr lang="de-AT" dirty="0" err="1" smtClean="0">
                <a:latin typeface="Arial" pitchFamily="34" charset="0"/>
                <a:cs typeface="Arial" pitchFamily="34" charset="0"/>
              </a:rPr>
              <a:t>Podaci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de-AT" dirty="0" err="1" smtClean="0">
                <a:latin typeface="Arial" pitchFamily="34" charset="0"/>
                <a:cs typeface="Arial" pitchFamily="34" charset="0"/>
              </a:rPr>
              <a:t>Istorija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de-AT" dirty="0" err="1" smtClean="0">
                <a:latin typeface="Arial" pitchFamily="34" charset="0"/>
                <a:cs typeface="Arial" pitchFamily="34" charset="0"/>
              </a:rPr>
              <a:t>Privreda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de-AT" dirty="0" err="1" smtClean="0">
                <a:latin typeface="Arial" pitchFamily="34" charset="0"/>
                <a:cs typeface="Arial" pitchFamily="34" charset="0"/>
              </a:rPr>
              <a:t>Kultura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de-AT" dirty="0" smtClean="0">
                <a:latin typeface="Arial" pitchFamily="34" charset="0"/>
                <a:cs typeface="Arial" pitchFamily="34" charset="0"/>
              </a:rPr>
              <a:t>Branko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Ćopić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2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None/>
            </a:pPr>
            <a:r>
              <a:rPr lang="it-IT" sz="3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Austro</a:t>
            </a:r>
            <a:r>
              <a:rPr lang="de-AT" sz="3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-</a:t>
            </a:r>
            <a:r>
              <a:rPr lang="it-IT" sz="34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ugarsko</a:t>
            </a:r>
            <a:r>
              <a:rPr lang="it-IT" sz="3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it-IT" sz="34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doba</a:t>
            </a:r>
            <a:endParaRPr lang="it-IT" sz="3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0" algn="ctr">
              <a:buNone/>
            </a:pP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bs-Latn-BA" dirty="0" smtClean="0">
                <a:latin typeface="Arial" pitchFamily="34" charset="0"/>
                <a:cs typeface="Arial" pitchFamily="34" charset="0"/>
              </a:rPr>
              <a:t>1878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 godine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Bosna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dio Dvojnog kraljevstva Austro-Ugarske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bs-Latn-BA" dirty="0" smtClean="0">
                <a:latin typeface="Arial" pitchFamily="34" charset="0"/>
                <a:cs typeface="Arial" pitchFamily="34" charset="0"/>
              </a:rPr>
              <a:t>Povod za 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Prvi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svjetski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rat b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io je atentat u 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Sarajevu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ljeta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1914.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godine, kojeg je izveo 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Gavrilo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Princip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 On je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pucao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na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austrougarskog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prijestolonasljednika 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Franju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Ferdinanda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ubio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</a:t>
            </a:r>
            <a:endParaRPr lang="de-AT" dirty="0" smtClean="0">
              <a:solidFill>
                <a:srgbClr val="4F81B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20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490px-Franz_ferdin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4300043" cy="5256584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idx="2"/>
          </p:nvPr>
        </p:nvSpPr>
        <p:spPr>
          <a:xfrm>
            <a:off x="5508104" y="548680"/>
            <a:ext cx="3096344" cy="5256584"/>
          </a:xfrm>
        </p:spPr>
        <p:txBody>
          <a:bodyPr>
            <a:normAutofit/>
          </a:bodyPr>
          <a:lstStyle/>
          <a:p>
            <a:r>
              <a:rPr lang="de-AT" sz="2600" dirty="0" err="1" smtClean="0">
                <a:latin typeface="Arial" pitchFamily="34" charset="0"/>
                <a:cs typeface="Arial" pitchFamily="34" charset="0"/>
              </a:rPr>
              <a:t>Fanjo</a:t>
            </a:r>
            <a:r>
              <a:rPr lang="de-AT" sz="2600" dirty="0" smtClean="0">
                <a:latin typeface="Arial" pitchFamily="34" charset="0"/>
                <a:cs typeface="Arial" pitchFamily="34" charset="0"/>
              </a:rPr>
              <a:t> Ferdinand (</a:t>
            </a:r>
            <a:r>
              <a:rPr lang="de-AT" sz="2600" dirty="0" err="1" smtClean="0">
                <a:latin typeface="Arial" pitchFamily="34" charset="0"/>
                <a:cs typeface="Arial" pitchFamily="34" charset="0"/>
              </a:rPr>
              <a:t>njemački</a:t>
            </a:r>
            <a:r>
              <a:rPr lang="de-AT" sz="2600" dirty="0" smtClean="0">
                <a:latin typeface="Arial" pitchFamily="34" charset="0"/>
                <a:cs typeface="Arial" pitchFamily="34" charset="0"/>
              </a:rPr>
              <a:t>: Franz Ferdinand Karl Ludwig Josef, * 18. </a:t>
            </a:r>
            <a:r>
              <a:rPr lang="de-AT" sz="2600" dirty="0" err="1" smtClean="0">
                <a:latin typeface="Arial" pitchFamily="34" charset="0"/>
                <a:cs typeface="Arial" pitchFamily="34" charset="0"/>
              </a:rPr>
              <a:t>decembra</a:t>
            </a:r>
            <a:r>
              <a:rPr lang="de-AT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600" dirty="0" smtClean="0">
                <a:latin typeface="Arial" pitchFamily="34" charset="0"/>
                <a:cs typeface="Arial" pitchFamily="34" charset="0"/>
              </a:rPr>
              <a:t>1863. </a:t>
            </a:r>
            <a:r>
              <a:rPr lang="de-AT" sz="2600" dirty="0" smtClean="0">
                <a:latin typeface="Arial" pitchFamily="34" charset="0"/>
                <a:cs typeface="Arial" pitchFamily="34" charset="0"/>
              </a:rPr>
              <a:t>i † 2. </a:t>
            </a:r>
            <a:r>
              <a:rPr lang="de-AT" sz="2600" dirty="0" err="1" smtClean="0">
                <a:latin typeface="Arial" pitchFamily="34" charset="0"/>
                <a:cs typeface="Arial" pitchFamily="34" charset="0"/>
              </a:rPr>
              <a:t>juna</a:t>
            </a:r>
            <a:r>
              <a:rPr lang="de-AT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600" dirty="0" smtClean="0">
                <a:latin typeface="Arial" pitchFamily="34" charset="0"/>
                <a:cs typeface="Arial" pitchFamily="34" charset="0"/>
              </a:rPr>
              <a:t>1914.) </a:t>
            </a:r>
            <a:r>
              <a:rPr lang="de-AT" sz="26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de-AT" sz="2600" dirty="0" err="1" smtClean="0">
                <a:latin typeface="Arial" pitchFamily="34" charset="0"/>
                <a:cs typeface="Arial" pitchFamily="34" charset="0"/>
              </a:rPr>
              <a:t>rodio</a:t>
            </a:r>
            <a:r>
              <a:rPr lang="de-AT" sz="26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de-AT" sz="2600" dirty="0" err="1" smtClean="0">
                <a:latin typeface="Arial" pitchFamily="34" charset="0"/>
                <a:cs typeface="Arial" pitchFamily="34" charset="0"/>
              </a:rPr>
              <a:t>Grazu</a:t>
            </a:r>
            <a:r>
              <a:rPr lang="de-AT" sz="2600" dirty="0" smtClean="0">
                <a:latin typeface="Arial" pitchFamily="34" charset="0"/>
                <a:cs typeface="Arial" pitchFamily="34" charset="0"/>
              </a:rPr>
              <a:t> u Palais </a:t>
            </a:r>
            <a:r>
              <a:rPr lang="de-AT" sz="2600" dirty="0" err="1" smtClean="0">
                <a:latin typeface="Arial" pitchFamily="34" charset="0"/>
                <a:cs typeface="Arial" pitchFamily="34" charset="0"/>
              </a:rPr>
              <a:t>Khuenburgu</a:t>
            </a:r>
            <a:r>
              <a:rPr lang="de-AT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6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de-AT" sz="2600" dirty="0" err="1" smtClean="0">
                <a:latin typeface="Arial" pitchFamily="34" charset="0"/>
                <a:cs typeface="Arial" pitchFamily="34" charset="0"/>
              </a:rPr>
              <a:t>kojem</a:t>
            </a:r>
            <a:r>
              <a:rPr lang="de-AT" sz="26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de-AT" sz="2600" dirty="0" err="1" smtClean="0">
                <a:latin typeface="Arial" pitchFamily="34" charset="0"/>
                <a:cs typeface="Arial" pitchFamily="34" charset="0"/>
              </a:rPr>
              <a:t>nalazi</a:t>
            </a:r>
            <a:r>
              <a:rPr lang="de-AT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600" dirty="0" err="1" smtClean="0">
                <a:latin typeface="Arial" pitchFamily="34" charset="0"/>
                <a:cs typeface="Arial" pitchFamily="34" charset="0"/>
              </a:rPr>
              <a:t>gradski</a:t>
            </a:r>
            <a:r>
              <a:rPr lang="de-AT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600" dirty="0" err="1" smtClean="0">
                <a:latin typeface="Arial" pitchFamily="34" charset="0"/>
                <a:cs typeface="Arial" pitchFamily="34" charset="0"/>
              </a:rPr>
              <a:t>muzej</a:t>
            </a:r>
            <a:r>
              <a:rPr lang="de-AT" sz="2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AT" sz="2600" dirty="0" err="1" smtClean="0">
                <a:latin typeface="Arial" pitchFamily="34" charset="0"/>
                <a:cs typeface="Arial" pitchFamily="34" charset="0"/>
              </a:rPr>
              <a:t>Umro</a:t>
            </a:r>
            <a:r>
              <a:rPr lang="de-AT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600" dirty="0" smtClean="0">
                <a:latin typeface="Arial" pitchFamily="34" charset="0"/>
                <a:cs typeface="Arial" pitchFamily="34" charset="0"/>
              </a:rPr>
              <a:t>je 1914. </a:t>
            </a:r>
            <a:r>
              <a:rPr lang="de-AT" sz="2600" dirty="0" err="1" smtClean="0">
                <a:latin typeface="Arial" pitchFamily="34" charset="0"/>
                <a:cs typeface="Arial" pitchFamily="34" charset="0"/>
              </a:rPr>
              <a:t>godine</a:t>
            </a:r>
            <a:r>
              <a:rPr lang="de-AT" sz="26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de-AT" sz="2600" dirty="0" err="1" smtClean="0">
                <a:latin typeface="Arial" pitchFamily="34" charset="0"/>
                <a:cs typeface="Arial" pitchFamily="34" charset="0"/>
              </a:rPr>
              <a:t>Sarajevu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de-AT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21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bs-Latn-BA" sz="3700" dirty="0" smtClean="0">
                <a:latin typeface="Arial" pitchFamily="34" charset="0"/>
                <a:cs typeface="Arial" pitchFamily="34" charset="0"/>
              </a:rPr>
              <a:t>Prvi svjetski rat</a:t>
            </a:r>
            <a:endParaRPr lang="de-AT" sz="37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de-AT" dirty="0" smtClean="0"/>
          </a:p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Krajem Prvog svjetskog rata i propašću Austro-Ugarske Bosna i Hercegovina ulazi u početku u Državu Slovenaca, Hrvata i Srba. 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Poslije nastaje u Kraljevinu Srba, Hrvata i Slovenaca, koja se od 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1929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 zove Kraljevina Jugoslavija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.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22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1929. dolazi do novih administrativno-političkih promjena u zemlji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.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Jugoslavija je dobila devet 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banovina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čime je Bosna prvi put nakon više od 500 godina formalno podijeljena.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23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Površina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Bosne i Hercegovine pripala je u svom historijskom obliku četirima različitim banovinama 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Vrbaska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Zetska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Drinska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Primorska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banovina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 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de-AT" dirty="0" smtClean="0">
                <a:latin typeface="Arial" pitchFamily="34" charset="0"/>
                <a:cs typeface="Arial" pitchFamily="34" charset="0"/>
              </a:rPr>
              <a:t>1939.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dolazi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stvaranja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Banovine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Hrvatske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24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de-AT" sz="3400" dirty="0" err="1" smtClean="0">
                <a:latin typeface="Arial" pitchFamily="34" charset="0"/>
                <a:cs typeface="Arial" pitchFamily="34" charset="0"/>
              </a:rPr>
              <a:t>Drugi</a:t>
            </a:r>
            <a:r>
              <a:rPr lang="de-AT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3400" dirty="0" err="1" smtClean="0">
                <a:latin typeface="Arial" pitchFamily="34" charset="0"/>
                <a:cs typeface="Arial" pitchFamily="34" charset="0"/>
              </a:rPr>
              <a:t>svjetski</a:t>
            </a:r>
            <a:r>
              <a:rPr lang="de-AT" sz="3400" dirty="0" smtClean="0">
                <a:latin typeface="Arial" pitchFamily="34" charset="0"/>
                <a:cs typeface="Arial" pitchFamily="34" charset="0"/>
              </a:rPr>
              <a:t> rat</a:t>
            </a:r>
          </a:p>
          <a:p>
            <a:pPr>
              <a:buNone/>
            </a:pPr>
            <a:endParaRPr lang="de-AT" dirty="0" smtClean="0"/>
          </a:p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Početkom 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Drugog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svjetskog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rata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se 10.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aprila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1941.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godine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 osniva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Nezavisna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Država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Hrvatska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(NDH)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u čiji sastav ulazi cijela Bosna i Hercegovina. 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AT" dirty="0" err="1" smtClean="0">
                <a:latin typeface="Arial" pitchFamily="34" charset="0"/>
                <a:cs typeface="Arial" pitchFamily="34" charset="0"/>
              </a:rPr>
              <a:t>Došlo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je do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progona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veliki dio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naroda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aktivno učestvuj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u antifašističkom pokretu 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Josipa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Broza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Tita. 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25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Bosna i Hercegovina je jedna od prvih zemalja antifašističke koalicije u porobljenoj Evropi 1941-1945. 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de-AT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ocijalistička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Jugoslavija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bila osnovana, gdje je Bosna i Hercegovina bila jedna od šest ravnopravnih republika.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26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" name="Inhaltsplatzhalter 9" descr="nezavisnadrzavahrvatska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4032448" cy="3393600"/>
          </a:xfrm>
        </p:spPr>
      </p:pic>
      <p:pic>
        <p:nvPicPr>
          <p:cNvPr id="11" name="Inhaltsplatzhalter 10" descr="800px-General_map_of_yugoslavia_(1945-1991)_(SH_labels)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620688"/>
            <a:ext cx="3976370" cy="345638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27</a:t>
            </a:fld>
            <a:endParaRPr lang="de-AT"/>
          </a:p>
        </p:txBody>
      </p:sp>
      <p:sp>
        <p:nvSpPr>
          <p:cNvPr id="12" name="Textfeld 11"/>
          <p:cNvSpPr txBox="1"/>
          <p:nvPr/>
        </p:nvSpPr>
        <p:spPr>
          <a:xfrm>
            <a:off x="827584" y="407707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>
                <a:latin typeface="Arial" pitchFamily="34" charset="0"/>
                <a:cs typeface="Arial" pitchFamily="34" charset="0"/>
              </a:rPr>
              <a:t>Nezavisna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Država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Hrvatska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(NDH)</a:t>
            </a:r>
            <a:endParaRPr lang="de-A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860032" y="407707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Socijalistička federativna republika Jugoslavija (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SFRJ)</a:t>
            </a:r>
            <a:endParaRPr lang="de-A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8" name="Inhaltsplatzhalter 7" descr="Tito.marshall.post-war.J.J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476672"/>
            <a:ext cx="3240360" cy="4986461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28</a:t>
            </a:fld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3563888" y="5445224"/>
            <a:ext cx="245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latin typeface="Arial" pitchFamily="34" charset="0"/>
                <a:cs typeface="Arial" pitchFamily="34" charset="0"/>
              </a:rPr>
              <a:t>Maršal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Josip Broz Tito</a:t>
            </a:r>
            <a:endParaRPr lang="de-A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bs-Latn-BA" sz="3700" dirty="0" smtClean="0">
                <a:latin typeface="Arial" pitchFamily="34" charset="0"/>
                <a:cs typeface="Arial" pitchFamily="34" charset="0"/>
              </a:rPr>
              <a:t>Doba SFRJ</a:t>
            </a:r>
            <a:endParaRPr lang="de-AT" sz="37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de-AT" dirty="0" smtClean="0"/>
          </a:p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U vremenu od 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1945. d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o početka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1990ih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Bosna i Hercegovina doživljava ubrzanu industrijalizaciju, modernizaciju i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urbanizaciju.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29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AT" dirty="0" smtClean="0"/>
              <a:t>				     </a:t>
            </a:r>
            <a:r>
              <a:rPr lang="de-AT" sz="3400" dirty="0" err="1" smtClean="0">
                <a:latin typeface="Arial" pitchFamily="34" charset="0"/>
                <a:cs typeface="Arial" pitchFamily="34" charset="0"/>
              </a:rPr>
              <a:t>Podaci</a:t>
            </a:r>
            <a:r>
              <a:rPr lang="de-AT" sz="3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de-AT" dirty="0" err="1" smtClean="0">
                <a:latin typeface="Arial" pitchFamily="34" charset="0"/>
                <a:cs typeface="Arial" pitchFamily="34" charset="0"/>
              </a:rPr>
              <a:t>Bosna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Hercegovina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leži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jugoistočno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Evrope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smještena na zapadu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Balkanskog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poluotoka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administrativno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podjeljena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na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dva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entiteta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Federacija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Bosne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Hercegovine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Republika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Srpska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de-AT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ranice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Hrvatska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Srbija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Crna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Gora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3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>
                <a:latin typeface="Arial" pitchFamily="34" charset="0"/>
                <a:cs typeface="Arial" pitchFamily="34" charset="0"/>
              </a:rPr>
              <a:t>1984.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godine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glavni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je grad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Republike, Sarajevo, domaćin 14.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Zimskih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olimpijskih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igara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sportske manifestacije mira i prijateljstva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30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5301208"/>
            <a:ext cx="8183880" cy="373792"/>
          </a:xfrm>
        </p:spPr>
        <p:txBody>
          <a:bodyPr>
            <a:normAutofit/>
          </a:bodyPr>
          <a:lstStyle/>
          <a:p>
            <a:r>
              <a:rPr lang="de-AT" sz="1800" b="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Olimpijske</a:t>
            </a:r>
            <a:r>
              <a:rPr lang="de-AT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de-AT" sz="1800" b="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igre</a:t>
            </a:r>
            <a:r>
              <a:rPr lang="de-AT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lang="de-AT" sz="1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nhaltsplatzhalter 4" descr="MTM0MzY0NjUzNDExOTkwX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4392488" cy="4717858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31</a:t>
            </a:fld>
            <a:endParaRPr lang="de-AT"/>
          </a:p>
        </p:txBody>
      </p:sp>
      <p:pic>
        <p:nvPicPr>
          <p:cNvPr id="6" name="Grafik 5" descr="flat,550x550,075,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48680"/>
            <a:ext cx="3672408" cy="4015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bs-Latn-BA" sz="3400" dirty="0" smtClean="0">
                <a:latin typeface="Arial" pitchFamily="34" charset="0"/>
                <a:cs typeface="Arial" pitchFamily="34" charset="0"/>
              </a:rPr>
              <a:t>Samostalnost</a:t>
            </a:r>
            <a:r>
              <a:rPr lang="bs-Latn-BA" dirty="0" smtClean="0"/>
              <a:t> 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smtClean="0">
                <a:latin typeface="Arial" pitchFamily="34" charset="0"/>
                <a:cs typeface="Arial" pitchFamily="34" charset="0"/>
              </a:rPr>
              <a:t>29.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februar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i 1.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marta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1992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godine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održan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referendum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nezavisnosti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Republike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Bosne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Hercegovine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SFRJ.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U aprilu 1992. godine za vrijeme proglašavanja nezavisnosti i međunarodnog priznanja zemlje dolazi do agresije na Republiku Bosnu i Hercegovinu 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32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>
                <a:latin typeface="Arial" pitchFamily="34" charset="0"/>
                <a:cs typeface="Arial" pitchFamily="34" charset="0"/>
              </a:rPr>
              <a:t>22.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maja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1992.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godine je Republika Bosna i Hercegovina primljena u Ujedinjene nacije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de-AT" dirty="0" smtClean="0">
                <a:latin typeface="Arial" pitchFamily="34" charset="0"/>
                <a:cs typeface="Arial" pitchFamily="34" charset="0"/>
              </a:rPr>
              <a:t>Do 1995. je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trajao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rat. 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33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U američkom gradu Daytonu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21. novembra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1995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 sve zaraćene strane u agresiji na BiH potpisuju mirovni sporazum, čime je neslužbeno završen rat.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34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AT" sz="3400" dirty="0" err="1" smtClean="0">
                <a:latin typeface="Arial" pitchFamily="34" charset="0"/>
                <a:cs typeface="Arial" pitchFamily="34" charset="0"/>
              </a:rPr>
              <a:t>Privreda</a:t>
            </a:r>
            <a:endParaRPr lang="de-AT" sz="3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de-AT" dirty="0" smtClean="0"/>
          </a:p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roizvodi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žito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kukuruz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, voće i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povrće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35</a:t>
            </a:fld>
            <a:endParaRPr lang="de-AT"/>
          </a:p>
        </p:txBody>
      </p:sp>
      <p:pic>
        <p:nvPicPr>
          <p:cNvPr id="6" name="Grafik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933056"/>
            <a:ext cx="1944216" cy="1988005"/>
          </a:xfrm>
          <a:prstGeom prst="rect">
            <a:avLst/>
          </a:prstGeom>
        </p:spPr>
      </p:pic>
      <p:pic>
        <p:nvPicPr>
          <p:cNvPr id="7" name="Grafik 6" descr="trap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060848"/>
            <a:ext cx="2736304" cy="1824203"/>
          </a:xfrm>
          <a:prstGeom prst="rect">
            <a:avLst/>
          </a:prstGeom>
        </p:spPr>
      </p:pic>
      <p:pic>
        <p:nvPicPr>
          <p:cNvPr id="8" name="Grafik 7" descr="TRAPIST_MARIJA_ZVIJEZDA_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420888"/>
            <a:ext cx="4896544" cy="3261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Inhaltsplatzhalter 4" descr="mastvi3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3648075" cy="20955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36</a:t>
            </a:fld>
            <a:endParaRPr lang="de-AT"/>
          </a:p>
        </p:txBody>
      </p:sp>
      <p:pic>
        <p:nvPicPr>
          <p:cNvPr id="6" name="Grafik 5" descr="5-sokova-sku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548680"/>
            <a:ext cx="3816424" cy="2573867"/>
          </a:xfrm>
          <a:prstGeom prst="rect">
            <a:avLst/>
          </a:prstGeom>
        </p:spPr>
      </p:pic>
      <p:pic>
        <p:nvPicPr>
          <p:cNvPr id="7" name="Grafik 6" descr="as-malin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492896"/>
            <a:ext cx="1352550" cy="2571750"/>
          </a:xfrm>
          <a:prstGeom prst="rect">
            <a:avLst/>
          </a:prstGeom>
        </p:spPr>
      </p:pic>
      <p:pic>
        <p:nvPicPr>
          <p:cNvPr id="8" name="Grafik 7" descr="061220111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636912"/>
            <a:ext cx="3121152" cy="1752600"/>
          </a:xfrm>
          <a:prstGeom prst="rect">
            <a:avLst/>
          </a:prstGeom>
        </p:spPr>
      </p:pic>
      <p:pic>
        <p:nvPicPr>
          <p:cNvPr id="9" name="Grafik 8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3501008"/>
            <a:ext cx="3119534" cy="1944216"/>
          </a:xfrm>
          <a:prstGeom prst="rect">
            <a:avLst/>
          </a:prstGeom>
        </p:spPr>
      </p:pic>
      <p:pic>
        <p:nvPicPr>
          <p:cNvPr id="10" name="Grafik 9" descr="vitamin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085184"/>
            <a:ext cx="3456384" cy="81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AT" sz="3400" dirty="0" err="1" smtClean="0">
                <a:latin typeface="Arial" pitchFamily="34" charset="0"/>
                <a:cs typeface="Arial" pitchFamily="34" charset="0"/>
              </a:rPr>
              <a:t>Kultura</a:t>
            </a:r>
            <a:endParaRPr lang="de-AT" sz="3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de-AT" dirty="0" smtClean="0"/>
          </a:p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uzika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književnost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, film,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likovna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primijenjena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umjetnost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, design i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savremene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medije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endParaRPr lang="it-IT" sz="1800" dirty="0" smtClean="0"/>
          </a:p>
          <a:p>
            <a:endParaRPr lang="de-AT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37</a:t>
            </a:fld>
            <a:endParaRPr lang="de-AT"/>
          </a:p>
        </p:txBody>
      </p:sp>
      <p:pic>
        <p:nvPicPr>
          <p:cNvPr id="5" name="Grafik 4" descr="andr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08920"/>
            <a:ext cx="1695836" cy="237626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115616" y="50851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>
                <a:latin typeface="Arial" pitchFamily="34" charset="0"/>
                <a:cs typeface="Arial" pitchFamily="34" charset="0"/>
              </a:rPr>
              <a:t>Ivo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Andrić</a:t>
            </a:r>
            <a:endParaRPr lang="de-A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636912"/>
            <a:ext cx="1857375" cy="246697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203848" y="50851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>
                <a:latin typeface="Arial" pitchFamily="34" charset="0"/>
                <a:cs typeface="Arial" pitchFamily="34" charset="0"/>
              </a:rPr>
              <a:t>Meša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Selimović</a:t>
            </a:r>
            <a:endParaRPr lang="de-A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Grafik 9" descr="branko_copic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636912"/>
            <a:ext cx="3240360" cy="238571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652120" y="501317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>
                <a:latin typeface="Arial" pitchFamily="34" charset="0"/>
                <a:cs typeface="Arial" pitchFamily="34" charset="0"/>
              </a:rPr>
              <a:t>Branko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Ćopić</a:t>
            </a:r>
            <a:endParaRPr lang="de-A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Inhaltsplatzhalter 4" descr="Kyocera-pomogla-Sarajevo-Film-Festival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416824" cy="320886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38</a:t>
            </a:fld>
            <a:endParaRPr lang="de-AT"/>
          </a:p>
        </p:txBody>
      </p:sp>
      <p:pic>
        <p:nvPicPr>
          <p:cNvPr id="6" name="Grafik 5" descr="2074423093_2012_09_17_15_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861048"/>
            <a:ext cx="3857685" cy="2088232"/>
          </a:xfrm>
          <a:prstGeom prst="rect">
            <a:avLst/>
          </a:prstGeom>
        </p:spPr>
      </p:pic>
      <p:pic>
        <p:nvPicPr>
          <p:cNvPr id="7" name="Grafik 6" descr="bascarsijske_noci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789040"/>
            <a:ext cx="2952328" cy="186223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267744" y="55892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latin typeface="Arial" pitchFamily="34" charset="0"/>
                <a:cs typeface="Arial" pitchFamily="34" charset="0"/>
              </a:rPr>
              <a:t>Sarajevo</a:t>
            </a:r>
            <a:endParaRPr lang="de-A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AT" sz="3400" dirty="0" smtClean="0">
                <a:latin typeface="Arial" pitchFamily="34" charset="0"/>
                <a:cs typeface="Arial" pitchFamily="34" charset="0"/>
              </a:rPr>
              <a:t>Branko </a:t>
            </a:r>
            <a:r>
              <a:rPr lang="bs-Latn-BA" sz="3400" dirty="0" smtClean="0">
                <a:latin typeface="Arial" pitchFamily="34" charset="0"/>
                <a:cs typeface="Arial" pitchFamily="34" charset="0"/>
              </a:rPr>
              <a:t>Ćopić</a:t>
            </a:r>
          </a:p>
          <a:p>
            <a:pPr algn="ctr">
              <a:buNone/>
            </a:pPr>
            <a:endParaRPr lang="de-AT" dirty="0"/>
          </a:p>
        </p:txBody>
      </p:sp>
      <p:pic>
        <p:nvPicPr>
          <p:cNvPr id="4" name="Grafik 3" descr="BrankoCopicVecernjenovosti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340768"/>
            <a:ext cx="5976664" cy="444824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39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de-AT" dirty="0" smtClean="0"/>
              <a:t>  </a:t>
            </a:r>
          </a:p>
          <a:p>
            <a:pPr>
              <a:buFont typeface="Arial" pitchFamily="34" charset="0"/>
              <a:buChar char="•"/>
            </a:pP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4</a:t>
            </a:fld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>
            <a:off x="3347864" y="692696"/>
            <a:ext cx="30243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400" dirty="0" err="1" smtClean="0">
                <a:latin typeface="Arial" pitchFamily="34" charset="0"/>
                <a:cs typeface="Arial" pitchFamily="34" charset="0"/>
              </a:rPr>
              <a:t>Podaci</a:t>
            </a:r>
            <a:r>
              <a:rPr lang="de-AT" sz="3400" dirty="0" smtClean="0">
                <a:latin typeface="Arial" pitchFamily="34" charset="0"/>
                <a:cs typeface="Arial" pitchFamily="34" charset="0"/>
              </a:rPr>
              <a:t> (2)</a:t>
            </a:r>
            <a:endParaRPr lang="de-AT" sz="3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Grafik 11" descr="Bk-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3240360" cy="3478914"/>
          </a:xfrm>
          <a:prstGeom prst="rect">
            <a:avLst/>
          </a:prstGeom>
        </p:spPr>
      </p:pic>
      <p:pic>
        <p:nvPicPr>
          <p:cNvPr id="22" name="Grafik 21" descr="Map_Bih_entities_l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3744416" cy="3543295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971600" y="50851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/>
              <a:t>granice</a:t>
            </a:r>
            <a:endParaRPr lang="de-AT" dirty="0"/>
          </a:p>
        </p:txBody>
      </p:sp>
      <p:sp>
        <p:nvSpPr>
          <p:cNvPr id="25" name="Textfeld 24"/>
          <p:cNvSpPr txBox="1"/>
          <p:nvPr/>
        </p:nvSpPr>
        <p:spPr>
          <a:xfrm>
            <a:off x="5508104" y="50851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2 </a:t>
            </a:r>
            <a:r>
              <a:rPr lang="de-AT" dirty="0" err="1" smtClean="0"/>
              <a:t>entiteta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de-AT" sz="3700" dirty="0" smtClean="0"/>
              <a:t>Branko </a:t>
            </a:r>
            <a:r>
              <a:rPr lang="bs-Latn-BA" sz="3700" dirty="0" smtClean="0"/>
              <a:t>Ćopić</a:t>
            </a:r>
          </a:p>
          <a:p>
            <a:pPr algn="ctr">
              <a:buNone/>
            </a:pPr>
            <a:endParaRPr lang="bs-Latn-BA" dirty="0" smtClean="0"/>
          </a:p>
          <a:p>
            <a:pPr algn="just">
              <a:buFont typeface="Arial" pitchFamily="34" charset="0"/>
              <a:buChar char="•"/>
            </a:pPr>
            <a:r>
              <a:rPr lang="de-AT" sz="3000" dirty="0" smtClean="0">
                <a:latin typeface="Arial" pitchFamily="34" charset="0"/>
                <a:cs typeface="Arial" pitchFamily="34" charset="0"/>
              </a:rPr>
              <a:t>* 1. </a:t>
            </a:r>
            <a:r>
              <a:rPr lang="de-AT" sz="3000" dirty="0" err="1" smtClean="0">
                <a:latin typeface="Arial" pitchFamily="34" charset="0"/>
                <a:cs typeface="Arial" pitchFamily="34" charset="0"/>
              </a:rPr>
              <a:t>januar</a:t>
            </a:r>
            <a:r>
              <a:rPr lang="de-AT" sz="3000" dirty="0" smtClean="0">
                <a:latin typeface="Arial" pitchFamily="34" charset="0"/>
                <a:cs typeface="Arial" pitchFamily="34" charset="0"/>
              </a:rPr>
              <a:t> 1915. u Ha</a:t>
            </a:r>
            <a:r>
              <a:rPr lang="bs-Latn-BA" sz="3000" dirty="0" smtClean="0">
                <a:latin typeface="Arial" pitchFamily="34" charset="0"/>
                <a:cs typeface="Arial" pitchFamily="34" charset="0"/>
              </a:rPr>
              <a:t>šanima kod Bosanske Krupe, Bosna i Hercegovina</a:t>
            </a:r>
          </a:p>
          <a:p>
            <a:pPr algn="just">
              <a:buFont typeface="Arial" pitchFamily="34" charset="0"/>
              <a:buChar char="•"/>
            </a:pPr>
            <a:r>
              <a:rPr lang="bs-Latn-BA" sz="3000" dirty="0" smtClean="0">
                <a:latin typeface="Arial" pitchFamily="34" charset="0"/>
                <a:cs typeface="Arial" pitchFamily="34" charset="0"/>
              </a:rPr>
              <a:t>Otac umire od španske groznice kad mu je 4 godina. </a:t>
            </a:r>
          </a:p>
          <a:p>
            <a:pPr algn="just">
              <a:buFont typeface="Arial" pitchFamily="34" charset="0"/>
              <a:buChar char="•"/>
            </a:pPr>
            <a:r>
              <a:rPr lang="bs-Latn-BA" sz="3000" dirty="0" smtClean="0">
                <a:latin typeface="Arial" pitchFamily="34" charset="0"/>
                <a:cs typeface="Arial" pitchFamily="34" charset="0"/>
              </a:rPr>
              <a:t>Mama Sofija, djed Rade i stic preuzimaju brigu njemu.  </a:t>
            </a:r>
            <a:endParaRPr lang="de-AT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bs-Latn-BA" sz="3000" dirty="0" smtClean="0">
                <a:latin typeface="Arial" pitchFamily="34" charset="0"/>
                <a:cs typeface="Arial" pitchFamily="34" charset="0"/>
              </a:rPr>
              <a:t>Na samom podnožju planine Grmeč je čuvao stoku</a:t>
            </a:r>
            <a:r>
              <a:rPr lang="bs-Latn-BA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de-AT" sz="3000" dirty="0" smtClean="0">
              <a:latin typeface="Arial" pitchFamily="34" charset="0"/>
              <a:cs typeface="Arial" pitchFamily="34" charset="0"/>
            </a:endParaRPr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40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Branko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preuzima priče njegovog djeda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.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Osnovnu školu pohađa u svom rodnom selu, ali gimnaziju, četri niža razreda, nastavlja u internatu u Bihaću.</a:t>
            </a:r>
          </a:p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Poslije završene gimnazije upisuje se u učiteljsku školu u Banja Luci, potom u Sarajevu i Karlovcu. </a:t>
            </a:r>
          </a:p>
          <a:p>
            <a:endParaRPr lang="bs-Latn-BA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41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Razlog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tih prekida je bila Ćopićeva nemirna duša.</a:t>
            </a:r>
          </a:p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Učiteljsku školu završava u Karlovcu i kao mladi učitelj vraća se u rodno selo.</a:t>
            </a:r>
          </a:p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Odlučuje da upiše Filozofski fakultet u Beogradu 1934. godine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.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Živio je skromno.</a:t>
            </a:r>
          </a:p>
          <a:p>
            <a:endParaRPr lang="de-A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42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Diplomirao je neposredno pred rat 1940. godine. </a:t>
            </a:r>
          </a:p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Mariboru je morao služiti vojsku.</a:t>
            </a:r>
          </a:p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Odlazi u rodnu Krajinu i već 1941. godine priključuje se partizanima.</a:t>
            </a:r>
          </a:p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Odlazi u rodnu Krajinu i 1941. godine priključuje se partizanima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.</a:t>
            </a:r>
            <a:endParaRPr lang="bs-Latn-B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43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Prvo je bio vojnik, pa onda postaje politički komesar i kao stalni saradnik na kulturno-prosvjetnom sektoru kao dopisnik partizanskih novina banjalučkog "Glasa" i "Borbe". </a:t>
            </a:r>
          </a:p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Bio je moralna duša partizanskim borcima. </a:t>
            </a:r>
          </a:p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Ostaje aktivan u NOB-u.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44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Poslije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oslobođenja dolazi u Beograd i tu se nastanjuje.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Vodio je list “Pionir”. </a:t>
            </a:r>
          </a:p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Izdao je brojna djela, koja je gotovo u potpunosti posvetio svojoj Bosanskoj krajini i Grmeču. 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Ćopić se pamti po smijehu. </a:t>
            </a:r>
          </a:p>
          <a:p>
            <a:endParaRPr lang="de-A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45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jugoslovenskoj književnosti stekao je status stvaraoca sa najviše odštampanih i najviše prevedenih djela. </a:t>
            </a:r>
          </a:p>
          <a:p>
            <a:r>
              <a:rPr lang="de-AT" dirty="0" err="1" smtClean="0">
                <a:latin typeface="Arial" pitchFamily="34" charset="0"/>
                <a:cs typeface="Arial" pitchFamily="34" charset="0"/>
              </a:rPr>
              <a:t>Njegove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k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njige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prevedene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na 30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jezika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1938. godine dobija prvu nagradu Akademije sedam umjetnosti za kratku priču.</a:t>
            </a:r>
            <a:endParaRPr lang="bs-Latn-BA" dirty="0" smtClean="0">
              <a:latin typeface="Arial" pitchFamily="34" charset="0"/>
              <a:cs typeface="Arial" pitchFamily="34" charset="0"/>
            </a:endParaRPr>
          </a:p>
          <a:p>
            <a:endParaRPr lang="bs-Latn-BA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46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600" dirty="0" err="1" smtClean="0"/>
              <a:t>Ostale</a:t>
            </a:r>
            <a:r>
              <a:rPr lang="de-AT" sz="2600" dirty="0" smtClean="0"/>
              <a:t> </a:t>
            </a:r>
            <a:r>
              <a:rPr lang="de-AT" sz="2600" dirty="0" err="1" smtClean="0"/>
              <a:t>nagrade</a:t>
            </a:r>
            <a:r>
              <a:rPr lang="de-AT" sz="2600" dirty="0" smtClean="0"/>
              <a:t>: </a:t>
            </a:r>
          </a:p>
          <a:p>
            <a:pPr>
              <a:buFontTx/>
              <a:buChar char="-"/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Rakićev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 nagrad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(1939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),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nagrad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Srpske akademije nauka i umjetnosti (1940), 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de-AT" dirty="0" err="1" smtClean="0">
                <a:latin typeface="Arial" pitchFamily="34" charset="0"/>
                <a:cs typeface="Arial" pitchFamily="34" charset="0"/>
              </a:rPr>
              <a:t>nagrada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k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omitet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za kulturu i umjetnost (1947, 1948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),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de-AT" dirty="0" err="1" smtClean="0">
                <a:latin typeface="Arial" pitchFamily="34" charset="0"/>
                <a:cs typeface="Arial" pitchFamily="34" charset="0"/>
              </a:rPr>
              <a:t>nagrada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Vlad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FNRJ (1949), 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de-AT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agrada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Saveza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sindikata (1953), 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47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nagrad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 Zmajevih dječijih igara (1971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),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Njegošev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 nagrad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(1972) za zbirku pripovjedaka 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Bašta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sljezove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boje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“ i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 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nagrad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AVNOJ-a (1972).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48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26. marta 1984. godine bacio se sa Savskog mosta na kej pored rijeke.</a:t>
            </a:r>
          </a:p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Ćopićeva poznata djela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: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Major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Bauk (1949), 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Prolom (1952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),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Doživljaji Nikoletine Bursaća (1956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),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Bosonogo djetinjstvo (1957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),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Gluvi barut (1957),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de-AT" dirty="0" smtClean="0"/>
          </a:p>
          <a:p>
            <a:pPr>
              <a:buFontTx/>
              <a:buChar char="-"/>
            </a:pPr>
            <a:endParaRPr lang="de-A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49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AT" sz="3400" dirty="0" err="1" smtClean="0">
                <a:latin typeface="Arial" pitchFamily="34" charset="0"/>
                <a:cs typeface="Arial" pitchFamily="34" charset="0"/>
              </a:rPr>
              <a:t>Podaci</a:t>
            </a:r>
            <a:r>
              <a:rPr lang="de-AT" sz="3400" dirty="0" smtClean="0">
                <a:latin typeface="Arial" pitchFamily="34" charset="0"/>
                <a:cs typeface="Arial" pitchFamily="34" charset="0"/>
              </a:rPr>
              <a:t> (3)</a:t>
            </a:r>
          </a:p>
          <a:p>
            <a:endParaRPr lang="de-AT" dirty="0" smtClean="0"/>
          </a:p>
          <a:p>
            <a:r>
              <a:rPr lang="de-AT" dirty="0" err="1" smtClean="0">
                <a:latin typeface="Arial" pitchFamily="34" charset="0"/>
                <a:cs typeface="Arial" pitchFamily="34" charset="0"/>
              </a:rPr>
              <a:t>Nezavisnost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stekla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1.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marta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1992.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4.498.976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stanovnika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Jezici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bosanski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hrvatski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srpski</a:t>
            </a:r>
            <a:endParaRPr lang="de-A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5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Orlovi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rano lete (1957), 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Ne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tuguj bronzana stražo (1958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),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Magareće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godine (1960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 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Osma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ofanziva (1964), 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Bašta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sljezove boje (1970)...</a:t>
            </a:r>
            <a:endParaRPr lang="de-A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50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Arial" pitchFamily="34" charset="0"/>
                <a:cs typeface="Arial" pitchFamily="34" charset="0"/>
              </a:rPr>
              <a:t>Ćopić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je dobio i sliku na novčanici od 50 konvertibilnih feninga. Ta novčanica izdata je 22. juna 1998., a povučena je 31. marta 2003. godine.</a:t>
            </a:r>
          </a:p>
          <a:p>
            <a:endParaRPr lang="bs-Latn-BA" dirty="0" smtClean="0"/>
          </a:p>
          <a:p>
            <a:endParaRPr lang="de-AT" dirty="0" smtClean="0"/>
          </a:p>
          <a:p>
            <a:endParaRPr lang="de-AT" dirty="0"/>
          </a:p>
        </p:txBody>
      </p:sp>
      <p:pic>
        <p:nvPicPr>
          <p:cNvPr id="4" name="Grafik 3" descr="Branko_Copic_50KF_wikipe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852936"/>
            <a:ext cx="5832648" cy="2928734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51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Pjesme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:</a:t>
            </a:r>
            <a:endParaRPr lang="bs-Latn-BA" dirty="0" smtClean="0">
              <a:latin typeface="Arial" pitchFamily="34" charset="0"/>
              <a:cs typeface="Arial" pitchFamily="34" charset="0"/>
            </a:endParaRPr>
          </a:p>
          <a:p>
            <a:pPr lvl="0">
              <a:buFontTx/>
              <a:buChar char="-"/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Bosna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 lvl="0">
              <a:buFontTx/>
              <a:buChar char="-"/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Mala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moja iz Bosanske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Krupe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 lvl="0">
              <a:buFontTx/>
              <a:buChar char="-"/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Petrovačkoj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cesti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 lvl="0">
              <a:buFontTx/>
              <a:buChar char="-"/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Otac Grmeč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 lvl="0">
              <a:buFontTx/>
              <a:buChar char="-"/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Bosanski trkači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pPr lvl="0">
              <a:buFontTx/>
              <a:buChar char="-"/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Rastanak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52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 smtClean="0">
                <a:latin typeface="Arial" pitchFamily="34" charset="0"/>
                <a:cs typeface="Arial" pitchFamily="34" charset="0"/>
              </a:rPr>
              <a:t>BAŠTA SLJEZOVE BOJE</a:t>
            </a:r>
            <a:endParaRPr lang="bs-Latn-BA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e-AT" sz="2400" dirty="0" smtClean="0"/>
          </a:p>
          <a:p>
            <a:pPr>
              <a:buNone/>
            </a:pPr>
            <a:r>
              <a:rPr lang="bs-Latn-BA" sz="2400" dirty="0" smtClean="0"/>
              <a:t>-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Crvena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!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sve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nacije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odavde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de-AT" b="1" dirty="0" err="1" smtClean="0">
                <a:latin typeface="Arial" pitchFamily="34" charset="0"/>
                <a:cs typeface="Arial" pitchFamily="34" charset="0"/>
              </a:rPr>
              <a:t>Bihaća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znaju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da je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žuta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 a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ti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...</a:t>
            </a:r>
          </a:p>
          <a:p>
            <a:pPr>
              <a:buNone/>
            </a:pPr>
            <a:r>
              <a:rPr lang="bs-Latn-BA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Savin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svijet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prostire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se do </a:t>
            </a:r>
            <a:r>
              <a:rPr lang="de-AT" b="1" dirty="0" err="1" smtClean="0">
                <a:latin typeface="Arial" pitchFamily="34" charset="0"/>
                <a:cs typeface="Arial" pitchFamily="34" charset="0"/>
              </a:rPr>
              <a:t>Bihaća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jer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čiča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nekoliko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puta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tamo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ležao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apsu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ali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čak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ni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ti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prostori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mogu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razuvjere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mog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djeda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de-AT" dirty="0" smtClean="0">
                <a:latin typeface="Arial" pitchFamily="34" charset="0"/>
                <a:cs typeface="Arial" pitchFamily="34" charset="0"/>
              </a:rPr>
              <a:t>- Hm, </a:t>
            </a:r>
            <a:r>
              <a:rPr lang="de-AT" b="1" dirty="0" err="1" smtClean="0">
                <a:latin typeface="Arial" pitchFamily="34" charset="0"/>
                <a:cs typeface="Arial" pitchFamily="34" charset="0"/>
              </a:rPr>
              <a:t>Bihaća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! I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drugi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ljudi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ležali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de-AT" b="1" dirty="0" err="1" smtClean="0">
                <a:latin typeface="Arial" pitchFamily="34" charset="0"/>
                <a:cs typeface="Arial" pitchFamily="34" charset="0"/>
              </a:rPr>
              <a:t>bihaćkoj</a:t>
            </a:r>
            <a:r>
              <a:rPr lang="de-AT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"Kuli"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vele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da je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lisica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žuta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53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b="1" dirty="0" smtClean="0">
                <a:latin typeface="Arial" pitchFamily="34" charset="0"/>
                <a:cs typeface="Arial" pitchFamily="34" charset="0"/>
              </a:rPr>
              <a:t>ČUDESNA </a:t>
            </a:r>
            <a:r>
              <a:rPr lang="de-AT" b="1" dirty="0" smtClean="0">
                <a:latin typeface="Arial" pitchFamily="34" charset="0"/>
                <a:cs typeface="Arial" pitchFamily="34" charset="0"/>
              </a:rPr>
              <a:t>SPRAVA</a:t>
            </a:r>
          </a:p>
          <a:p>
            <a:endParaRPr lang="de-AT" dirty="0" smtClean="0"/>
          </a:p>
          <a:p>
            <a:pPr>
              <a:buNone/>
            </a:pPr>
            <a:r>
              <a:rPr lang="bs-Latn-BA" sz="2600" dirty="0" smtClean="0"/>
              <a:t>-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Taj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ti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čitave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godine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lutao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ispod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b="1" dirty="0" err="1" smtClean="0">
                <a:latin typeface="Arial" pitchFamily="34" charset="0"/>
                <a:cs typeface="Arial" pitchFamily="34" charset="0"/>
              </a:rPr>
              <a:t>Grmeča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sela do sela, i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ljudima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pravio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popravljao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samare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propijajući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svoju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zaradu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često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već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i na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licu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mjesta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uz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domaćina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kod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koga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radio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</a:t>
            </a:r>
            <a:endParaRPr lang="bs-Latn-BA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e-AT" sz="2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54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AT" dirty="0" smtClean="0"/>
              <a:t>-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jeseni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niko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pod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b="1" dirty="0" err="1" smtClean="0">
                <a:latin typeface="Arial" pitchFamily="34" charset="0"/>
                <a:cs typeface="Arial" pitchFamily="34" charset="0"/>
              </a:rPr>
              <a:t>Grmečom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nije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vidio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 Na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jednome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mjestu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djeda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utješiše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pričom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kako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stari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govorio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će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preho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b="1" dirty="0" err="1" smtClean="0">
                <a:latin typeface="Arial" pitchFamily="34" charset="0"/>
                <a:cs typeface="Arial" pitchFamily="34" charset="0"/>
              </a:rPr>
              <a:t>Une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 u Kaure, da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tamo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pretresa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pravi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samare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de-AT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55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AT" dirty="0" smtClean="0"/>
              <a:t>-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Bogami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će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njega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onako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pijana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gdjegod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umlatiti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opljačkati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Kauri,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lopovi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vajkao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djed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</a:t>
            </a:r>
            <a:endParaRPr lang="de-A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56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 smtClean="0">
                <a:latin typeface="Arial" pitchFamily="34" charset="0"/>
                <a:cs typeface="Arial" pitchFamily="34" charset="0"/>
              </a:rPr>
              <a:t>TI SI KONJ</a:t>
            </a:r>
            <a:endParaRPr lang="bs-Latn-BA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e-AT" dirty="0" smtClean="0"/>
          </a:p>
          <a:p>
            <a:pPr>
              <a:buNone/>
            </a:pPr>
            <a:r>
              <a:rPr lang="pl-PL" dirty="0" smtClean="0"/>
              <a:t>-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U Podovima, kraj same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Une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 ima, na primjer, u jednog domaćina konj, Dorat, duša od konja. </a:t>
            </a:r>
            <a:endParaRPr lang="de-A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57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  <a:p>
            <a:endParaRPr lang="de-AT" dirty="0" smtClean="0"/>
          </a:p>
          <a:p>
            <a:pPr algn="ctr">
              <a:buNone/>
            </a:pP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58</a:t>
            </a:fld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1907704" y="2276872"/>
            <a:ext cx="5416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AT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Hvala</a:t>
            </a:r>
            <a:r>
              <a:rPr lang="de-A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na </a:t>
            </a:r>
            <a:r>
              <a:rPr lang="de-AT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pažnji</a:t>
            </a:r>
            <a:r>
              <a:rPr lang="de-A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de-A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Grafik 5" descr="8b9a927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356992"/>
            <a:ext cx="2448272" cy="1435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AT" sz="3400" dirty="0" err="1" smtClean="0">
                <a:latin typeface="Arial" pitchFamily="34" charset="0"/>
                <a:cs typeface="Arial" pitchFamily="34" charset="0"/>
              </a:rPr>
              <a:t>Podaci</a:t>
            </a:r>
            <a:r>
              <a:rPr lang="de-AT" sz="3400" dirty="0" smtClean="0">
                <a:latin typeface="Arial" pitchFamily="34" charset="0"/>
                <a:cs typeface="Arial" pitchFamily="34" charset="0"/>
              </a:rPr>
              <a:t> (4)</a:t>
            </a:r>
          </a:p>
          <a:p>
            <a:endParaRPr lang="de-AT" dirty="0" smtClean="0"/>
          </a:p>
          <a:p>
            <a:r>
              <a:rPr lang="de-AT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lanine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Maglić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 Volujak,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Čvrsnica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,…</a:t>
            </a:r>
          </a:p>
          <a:p>
            <a:r>
              <a:rPr lang="de-AT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ijeke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Drina, Sava, Neretva, Una, Bosna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 Vrbas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,…</a:t>
            </a:r>
          </a:p>
          <a:p>
            <a:r>
              <a:rPr lang="de-AT" dirty="0" err="1" smtClean="0">
                <a:latin typeface="Arial" pitchFamily="34" charset="0"/>
                <a:cs typeface="Arial" pitchFamily="34" charset="0"/>
              </a:rPr>
              <a:t>J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ezera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Buško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bs-Latn-BA" dirty="0" smtClean="0">
                <a:latin typeface="Arial" pitchFamily="34" charset="0"/>
                <a:cs typeface="Arial" pitchFamily="34" charset="0"/>
              </a:rPr>
              <a:t> Modrac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,…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6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AT" sz="3400" dirty="0" err="1" smtClean="0">
                <a:latin typeface="Arial" pitchFamily="34" charset="0"/>
                <a:cs typeface="Arial" pitchFamily="34" charset="0"/>
              </a:rPr>
              <a:t>Podaci</a:t>
            </a:r>
            <a:r>
              <a:rPr lang="de-AT" sz="3400" dirty="0" smtClean="0">
                <a:latin typeface="Arial" pitchFamily="34" charset="0"/>
                <a:cs typeface="Arial" pitchFamily="34" charset="0"/>
              </a:rPr>
              <a:t> (5)</a:t>
            </a:r>
          </a:p>
          <a:p>
            <a:endParaRPr lang="de-AT" dirty="0" smtClean="0"/>
          </a:p>
          <a:p>
            <a:r>
              <a:rPr lang="de-AT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lima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umjereno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kontinentalna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topla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ljeta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hladne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zime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de-AT" dirty="0" err="1" smtClean="0">
                <a:latin typeface="Arial" pitchFamily="34" charset="0"/>
                <a:cs typeface="Arial" pitchFamily="34" charset="0"/>
              </a:rPr>
              <a:t>Neum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jedini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grad na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moru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7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AT" sz="3400" dirty="0" err="1" smtClean="0">
                <a:latin typeface="Arial" pitchFamily="34" charset="0"/>
                <a:cs typeface="Arial" pitchFamily="34" charset="0"/>
              </a:rPr>
              <a:t>Podaci</a:t>
            </a:r>
            <a:r>
              <a:rPr lang="de-AT" sz="3400" dirty="0" smtClean="0">
                <a:latin typeface="Arial" pitchFamily="34" charset="0"/>
                <a:cs typeface="Arial" pitchFamily="34" charset="0"/>
              </a:rPr>
              <a:t> (6)</a:t>
            </a:r>
          </a:p>
          <a:p>
            <a:pPr algn="ctr">
              <a:buNone/>
            </a:pPr>
            <a:endParaRPr lang="de-AT" dirty="0" smtClean="0"/>
          </a:p>
          <a:p>
            <a:r>
              <a:rPr lang="de-AT" dirty="0" smtClean="0"/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radovi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8</a:t>
            </a:fld>
            <a:endParaRPr lang="de-AT"/>
          </a:p>
        </p:txBody>
      </p:sp>
      <p:pic>
        <p:nvPicPr>
          <p:cNvPr id="8" name="Grafik 7" descr="tuzlaf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340768"/>
            <a:ext cx="5832648" cy="417646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427984" y="55172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>
                <a:latin typeface="Arial" pitchFamily="34" charset="0"/>
                <a:cs typeface="Arial" pitchFamily="34" charset="0"/>
              </a:rPr>
              <a:t>Tuzla</a:t>
            </a:r>
            <a:endParaRPr lang="de-A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AB2C-E14E-47E5-8957-627524A81A7B}" type="slidenum">
              <a:rPr lang="de-AT" smtClean="0"/>
              <a:pPr/>
              <a:t>9</a:t>
            </a:fld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AT" dirty="0" smtClean="0"/>
              <a:t> </a:t>
            </a:r>
          </a:p>
          <a:p>
            <a:endParaRPr lang="de-AT" dirty="0" smtClean="0"/>
          </a:p>
          <a:p>
            <a:pPr>
              <a:buNone/>
            </a:pPr>
            <a:endParaRPr lang="de-AT" dirty="0"/>
          </a:p>
        </p:txBody>
      </p:sp>
      <p:pic>
        <p:nvPicPr>
          <p:cNvPr id="7" name="Grafik 6" descr="Sarajevo 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525646" cy="500455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915816" y="5589240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 smtClean="0"/>
              <a:t>Sarajevo (</a:t>
            </a:r>
            <a:r>
              <a:rPr lang="de-AT" sz="1600" dirty="0" err="1" smtClean="0"/>
              <a:t>glavni</a:t>
            </a:r>
            <a:r>
              <a:rPr lang="de-AT" sz="1600" dirty="0" smtClean="0"/>
              <a:t> grad)</a:t>
            </a:r>
            <a:endParaRPr lang="de-A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nymed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1275</Words>
  <Application>Microsoft Office PowerPoint</Application>
  <PresentationFormat>Bildschirmpräsentation (4:3)</PresentationFormat>
  <Paragraphs>258</Paragraphs>
  <Slides>58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58</vt:i4>
      </vt:variant>
    </vt:vector>
  </HeadingPairs>
  <TitlesOfParts>
    <vt:vector size="59" baseType="lpstr">
      <vt:lpstr>Ganymed</vt:lpstr>
      <vt:lpstr>Die Präsentation Bosniens 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Olimpijske igre  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Folie 51</vt:lpstr>
      <vt:lpstr>Folie 52</vt:lpstr>
      <vt:lpstr>Folie 53</vt:lpstr>
      <vt:lpstr>Folie 54</vt:lpstr>
      <vt:lpstr>Folie 55</vt:lpstr>
      <vt:lpstr>Folie 56</vt:lpstr>
      <vt:lpstr>Folie 57</vt:lpstr>
      <vt:lpstr>Folie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Lejla</dc:creator>
  <cp:lastModifiedBy>Lejla</cp:lastModifiedBy>
  <cp:revision>187</cp:revision>
  <dcterms:created xsi:type="dcterms:W3CDTF">2013-01-15T18:05:39Z</dcterms:created>
  <dcterms:modified xsi:type="dcterms:W3CDTF">2013-02-09T00:36:05Z</dcterms:modified>
</cp:coreProperties>
</file>