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9"/>
  </p:notesMasterIdLst>
  <p:sldIdLst>
    <p:sldId id="256" r:id="rId2"/>
    <p:sldId id="296" r:id="rId3"/>
    <p:sldId id="379" r:id="rId4"/>
    <p:sldId id="297" r:id="rId5"/>
    <p:sldId id="298" r:id="rId6"/>
    <p:sldId id="257" r:id="rId7"/>
    <p:sldId id="300" r:id="rId8"/>
    <p:sldId id="301" r:id="rId9"/>
    <p:sldId id="302" r:id="rId10"/>
    <p:sldId id="309" r:id="rId11"/>
    <p:sldId id="315" r:id="rId12"/>
    <p:sldId id="316" r:id="rId13"/>
    <p:sldId id="317" r:id="rId14"/>
    <p:sldId id="318" r:id="rId15"/>
    <p:sldId id="303" r:id="rId16"/>
    <p:sldId id="310" r:id="rId17"/>
    <p:sldId id="326" r:id="rId18"/>
    <p:sldId id="320" r:id="rId19"/>
    <p:sldId id="321" r:id="rId20"/>
    <p:sldId id="322" r:id="rId21"/>
    <p:sldId id="319" r:id="rId22"/>
    <p:sldId id="307" r:id="rId23"/>
    <p:sldId id="324" r:id="rId24"/>
    <p:sldId id="312" r:id="rId25"/>
    <p:sldId id="325" r:id="rId26"/>
    <p:sldId id="308" r:id="rId27"/>
    <p:sldId id="314" r:id="rId28"/>
    <p:sldId id="311" r:id="rId29"/>
    <p:sldId id="259" r:id="rId30"/>
    <p:sldId id="328" r:id="rId31"/>
    <p:sldId id="323" r:id="rId32"/>
    <p:sldId id="356" r:id="rId33"/>
    <p:sldId id="352" r:id="rId34"/>
    <p:sldId id="330" r:id="rId35"/>
    <p:sldId id="331" r:id="rId36"/>
    <p:sldId id="332" r:id="rId37"/>
    <p:sldId id="333" r:id="rId38"/>
    <p:sldId id="334" r:id="rId39"/>
    <p:sldId id="353" r:id="rId40"/>
    <p:sldId id="335" r:id="rId41"/>
    <p:sldId id="354" r:id="rId42"/>
    <p:sldId id="336" r:id="rId43"/>
    <p:sldId id="337" r:id="rId44"/>
    <p:sldId id="338" r:id="rId45"/>
    <p:sldId id="339" r:id="rId46"/>
    <p:sldId id="340" r:id="rId47"/>
    <p:sldId id="341" r:id="rId48"/>
    <p:sldId id="342" r:id="rId49"/>
    <p:sldId id="359" r:id="rId50"/>
    <p:sldId id="360" r:id="rId51"/>
    <p:sldId id="343" r:id="rId52"/>
    <p:sldId id="344" r:id="rId53"/>
    <p:sldId id="345" r:id="rId54"/>
    <p:sldId id="346" r:id="rId55"/>
    <p:sldId id="347" r:id="rId56"/>
    <p:sldId id="348" r:id="rId57"/>
    <p:sldId id="349" r:id="rId58"/>
    <p:sldId id="362" r:id="rId59"/>
    <p:sldId id="361" r:id="rId60"/>
    <p:sldId id="350" r:id="rId61"/>
    <p:sldId id="363" r:id="rId62"/>
    <p:sldId id="364" r:id="rId63"/>
    <p:sldId id="351" r:id="rId64"/>
    <p:sldId id="365" r:id="rId65"/>
    <p:sldId id="366" r:id="rId66"/>
    <p:sldId id="367" r:id="rId67"/>
    <p:sldId id="368" r:id="rId68"/>
    <p:sldId id="369" r:id="rId69"/>
    <p:sldId id="370" r:id="rId70"/>
    <p:sldId id="371" r:id="rId71"/>
    <p:sldId id="372" r:id="rId72"/>
    <p:sldId id="374" r:id="rId73"/>
    <p:sldId id="373" r:id="rId74"/>
    <p:sldId id="377" r:id="rId75"/>
    <p:sldId id="375" r:id="rId76"/>
    <p:sldId id="357" r:id="rId77"/>
    <p:sldId id="358" r:id="rId7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4CE"/>
    <a:srgbClr val="E4A4B3"/>
    <a:srgbClr val="DC889C"/>
    <a:srgbClr val="C0BFC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88481" autoAdjust="0"/>
  </p:normalViewPr>
  <p:slideViewPr>
    <p:cSldViewPr>
      <p:cViewPr>
        <p:scale>
          <a:sx n="60" d="100"/>
          <a:sy n="60" d="100"/>
        </p:scale>
        <p:origin x="-135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677E6-6C59-4EA1-82B3-65B962E6BEA8}" type="datetimeFigureOut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C5032-3A37-42E4-83DE-DDA1B9A549C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65706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5032-3A37-42E4-83DE-DDA1B9A549CC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5032-3A37-42E4-83DE-DDA1B9A549CC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5032-3A37-42E4-83DE-DDA1B9A549CC}" type="slidenum">
              <a:rPr lang="de-DE" smtClean="0"/>
              <a:pPr/>
              <a:t>6</a:t>
            </a:fld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5032-3A37-42E4-83DE-DDA1B9A549CC}" type="slidenum">
              <a:rPr lang="de-DE" smtClean="0"/>
              <a:pPr/>
              <a:t>7</a:t>
            </a:fld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5032-3A37-42E4-83DE-DDA1B9A549CC}" type="slidenum">
              <a:rPr lang="de-DE" smtClean="0"/>
              <a:pPr/>
              <a:t>8</a:t>
            </a:fld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5032-3A37-42E4-83DE-DDA1B9A549CC}" type="slidenum">
              <a:rPr lang="de-DE" smtClean="0"/>
              <a:pPr/>
              <a:t>23</a:t>
            </a:fld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5032-3A37-42E4-83DE-DDA1B9A549CC}" type="slidenum">
              <a:rPr lang="de-DE" smtClean="0"/>
              <a:pPr/>
              <a:t>32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789D81-E30F-40AC-B74D-0FC568204720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FAA4-8B36-4873-B831-3841846268AF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EEDA-965F-4BC9-9D44-ED1A7E78A843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7FC62-A0E4-43CF-BF37-6494AABDF0F5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A10028-48F6-4F85-BACD-F327650E5910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BBEB-7F31-429E-8895-A31F2F3D5C0C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5D7-21C9-4F83-80DD-18124F123B90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E90AB3-F412-4453-A91C-108CE91563FC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7D4B-C87D-4124-AA26-81A91E78FF5B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40C083-3070-491B-B10C-1B2E0B92F7A0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F85020-00D2-4448-93F4-D986B1FF58F3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FAFF72-161D-412B-8FCF-6A9FA6B4AABD}" type="datetime1">
              <a:rPr lang="de-DE" smtClean="0"/>
              <a:pPr/>
              <a:t>09.12.2012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90CE59-4D65-48E6-96A1-FA4EE2134C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5984" y="3071810"/>
            <a:ext cx="6172200" cy="1894362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2400" dirty="0" smtClean="0">
                <a:latin typeface="Arial" pitchFamily="34" charset="0"/>
                <a:cs typeface="Arial" pitchFamily="34" charset="0"/>
              </a:rPr>
              <a:t>Der zusammengesetzte Satz</a:t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r>
              <a:rPr lang="de-DE" sz="2400" dirty="0" smtClean="0">
                <a:latin typeface="Arial" pitchFamily="34" charset="0"/>
                <a:cs typeface="Arial" pitchFamily="34" charset="0"/>
              </a:rPr>
              <a:t>Сложное предложение</a:t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r>
              <a:rPr lang="de-DE" sz="2400" dirty="0" smtClean="0">
                <a:latin typeface="Arial" pitchFamily="34" charset="0"/>
                <a:cs typeface="Arial" pitchFamily="34" charset="0"/>
              </a:rPr>
              <a:t> Teil 1</a:t>
            </a:r>
            <a:endParaRPr lang="de-DE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85984" y="428604"/>
            <a:ext cx="6172200" cy="2643206"/>
          </a:xfrm>
        </p:spPr>
        <p:txBody>
          <a:bodyPr>
            <a:normAutofit/>
          </a:bodyPr>
          <a:lstStyle/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Nataliya Melnychenko (Graz) 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E-mail : nataliya.melnychenko@edu.uni-graz.at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Mtr. Nr. 0910647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Institut für Slawistik der Karl-Franzens-Universität Graz 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SE 515.163 Der russische Satz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LV-Leiter: Branko Tošović 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WS 2012/13</a:t>
            </a:r>
            <a:endParaRPr lang="de-DE" sz="12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Anreihende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и</a:t>
            </a:r>
            <a:endParaRPr lang="de-DE" sz="2800" i="1" dirty="0" smtClean="0"/>
          </a:p>
          <a:p>
            <a:pPr>
              <a:buNone/>
            </a:pPr>
            <a:endParaRPr lang="ru-RU" sz="2800" dirty="0" smtClean="0"/>
          </a:p>
          <a:p>
            <a:pPr marL="268288" indent="-268288">
              <a:buFont typeface="+mj-lt"/>
              <a:buAutoNum type="arabicPeriod"/>
            </a:pPr>
            <a:r>
              <a:rPr lang="de-DE" sz="2800" dirty="0" smtClean="0"/>
              <a:t>gleichzeitig vor sich gehenden Handlungen:</a:t>
            </a:r>
          </a:p>
          <a:p>
            <a:pPr marL="273050" indent="-4763">
              <a:buNone/>
            </a:pPr>
            <a:endParaRPr lang="de-DE" sz="2800" i="1" dirty="0" smtClean="0"/>
          </a:p>
          <a:p>
            <a:pPr marL="273050" indent="-4763">
              <a:buNone/>
            </a:pPr>
            <a:r>
              <a:rPr lang="de-DE" sz="2800" i="1" dirty="0" smtClean="0"/>
              <a:t>Звеня́т трамва́и</a:t>
            </a:r>
            <a:r>
              <a:rPr lang="de-DE" sz="2800" dirty="0" smtClean="0"/>
              <a:t>, </a:t>
            </a:r>
            <a:r>
              <a:rPr lang="de-DE" sz="2800" i="1" dirty="0" smtClean="0"/>
              <a:t>и гудя́т автомоби́ли</a:t>
            </a:r>
            <a:r>
              <a:rPr lang="de-DE" sz="2800" dirty="0" smtClean="0"/>
              <a:t>.</a:t>
            </a:r>
          </a:p>
          <a:p>
            <a:pPr marL="273050" indent="-4763">
              <a:buNone/>
            </a:pPr>
            <a:r>
              <a:rPr lang="ru-RU" sz="2800" i="1" dirty="0" smtClean="0"/>
              <a:t>Свети́ло со́лнце</a:t>
            </a:r>
            <a:r>
              <a:rPr lang="ru-RU" sz="2800" dirty="0" smtClean="0"/>
              <a:t>,</a:t>
            </a:r>
            <a:r>
              <a:rPr lang="ru-RU" sz="2800" i="1" dirty="0" smtClean="0"/>
              <a:t> и шел дождь</a:t>
            </a:r>
            <a:r>
              <a:rPr lang="de-DE" sz="2800" dirty="0" smtClean="0"/>
              <a:t>.</a:t>
            </a:r>
            <a:endParaRPr lang="ru-RU" sz="2800" dirty="0" smtClean="0"/>
          </a:p>
          <a:p>
            <a:pPr marL="514350" indent="-514350">
              <a:buFont typeface="+mj-lt"/>
              <a:buAutoNum type="arabicPeriod" startAt="2"/>
            </a:pP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Anreihende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и</a:t>
            </a:r>
            <a:endParaRPr lang="de-DE" sz="2800" i="1" dirty="0" smtClean="0"/>
          </a:p>
          <a:p>
            <a:pPr>
              <a:buNone/>
            </a:pPr>
            <a:endParaRPr lang="ru-RU" sz="2800" dirty="0" smtClean="0"/>
          </a:p>
          <a:p>
            <a:pPr marL="268288" indent="-268288">
              <a:buFont typeface="+mj-lt"/>
              <a:buAutoNum type="arabicPeriod" startAt="2"/>
              <a:tabLst>
                <a:tab pos="268288" algn="l"/>
              </a:tabLst>
            </a:pPr>
            <a:r>
              <a:rPr lang="de-DE" sz="2800" dirty="0" smtClean="0"/>
              <a:t>aufeinanderfolgende Handlungen:</a:t>
            </a:r>
          </a:p>
          <a:p>
            <a:pPr marL="268288" indent="-268288">
              <a:buNone/>
              <a:tabLst>
                <a:tab pos="268288" algn="l"/>
              </a:tabLst>
            </a:pPr>
            <a:endParaRPr lang="de-DE" sz="2800" dirty="0" smtClean="0"/>
          </a:p>
          <a:p>
            <a:pPr marL="268288" indent="0">
              <a:buNone/>
            </a:pPr>
            <a:r>
              <a:rPr lang="ru-RU" sz="2800" i="1" dirty="0" smtClean="0"/>
              <a:t>Сверкну́ла мо́лния</a:t>
            </a:r>
            <a:r>
              <a:rPr lang="ru-RU" sz="2800" dirty="0" smtClean="0"/>
              <a:t>, </a:t>
            </a:r>
            <a:r>
              <a:rPr lang="ru-RU" sz="2800" i="1" dirty="0" smtClean="0"/>
              <a:t>и загреме́л гром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268288" indent="0">
              <a:buNone/>
            </a:pPr>
            <a:r>
              <a:rPr lang="ru-RU" sz="2800" i="1" dirty="0" smtClean="0"/>
              <a:t>Дверь откры́лась</a:t>
            </a:r>
            <a:r>
              <a:rPr lang="ru-RU" sz="2800" dirty="0" smtClean="0"/>
              <a:t>, </a:t>
            </a:r>
            <a:r>
              <a:rPr lang="ru-RU" sz="2800" i="1" dirty="0" smtClean="0"/>
              <a:t>и в ко́мнату вош</a:t>
            </a:r>
            <a:r>
              <a:rPr lang="de-DE" sz="2800" i="1" dirty="0" smtClean="0"/>
              <a:t>ë</a:t>
            </a:r>
            <a:r>
              <a:rPr lang="ru-RU" sz="2800" i="1" dirty="0" smtClean="0"/>
              <a:t>л незнако́мый челове́к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514350" indent="-514350">
              <a:buFont typeface="+mj-lt"/>
              <a:buAutoNum type="arabicPeriod" startAt="2"/>
            </a:pPr>
            <a:endParaRPr lang="ru-RU" sz="2800" dirty="0" smtClean="0"/>
          </a:p>
          <a:p>
            <a:pPr marL="514350" indent="-514350">
              <a:buFont typeface="+mj-lt"/>
              <a:buAutoNum type="arabicPeriod" startAt="2"/>
            </a:pP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Anreihende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и</a:t>
            </a:r>
            <a:endParaRPr lang="de-DE" sz="2800" i="1" dirty="0" smtClean="0"/>
          </a:p>
          <a:p>
            <a:pPr>
              <a:buNone/>
            </a:pPr>
            <a:endParaRPr lang="ru-RU" sz="2800" dirty="0" smtClean="0"/>
          </a:p>
          <a:p>
            <a:pPr marL="268288" indent="-268288">
              <a:buFont typeface="+mj-lt"/>
              <a:buAutoNum type="arabicPeriod" startAt="3"/>
              <a:tabLst>
                <a:tab pos="268288" algn="l"/>
              </a:tabLst>
            </a:pPr>
            <a:r>
              <a:rPr lang="de-DE" sz="2800" dirty="0" smtClean="0"/>
              <a:t>Grund und Folge:</a:t>
            </a:r>
          </a:p>
          <a:p>
            <a:pPr marL="268288" indent="-268288">
              <a:buNone/>
              <a:tabLst>
                <a:tab pos="268288" algn="l"/>
              </a:tabLst>
            </a:pPr>
            <a:endParaRPr lang="de-DE" sz="2800" dirty="0" smtClean="0"/>
          </a:p>
          <a:p>
            <a:pPr marL="268288" indent="0">
              <a:buNone/>
            </a:pPr>
            <a:r>
              <a:rPr lang="ru-RU" sz="2800" i="1" dirty="0" smtClean="0"/>
              <a:t>Та́ет снег</a:t>
            </a:r>
            <a:r>
              <a:rPr lang="ru-RU" sz="2800" dirty="0" smtClean="0"/>
              <a:t>,</a:t>
            </a:r>
            <a:r>
              <a:rPr lang="ru-RU" sz="2800" i="1" dirty="0" smtClean="0"/>
              <a:t> и с гор бегу́т ручьи́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268288" indent="0">
              <a:buNone/>
            </a:pPr>
            <a:r>
              <a:rPr lang="ru-RU" sz="2800" i="1" dirty="0" smtClean="0"/>
              <a:t>Чемода́н был тяж</a:t>
            </a:r>
            <a:r>
              <a:rPr lang="de-DE" sz="2800" i="1" dirty="0" smtClean="0"/>
              <a:t>ë</a:t>
            </a:r>
            <a:r>
              <a:rPr lang="ru-RU" sz="2800" i="1" dirty="0" smtClean="0"/>
              <a:t>лый</a:t>
            </a:r>
            <a:r>
              <a:rPr lang="ru-RU" sz="2800" dirty="0" smtClean="0"/>
              <a:t>, </a:t>
            </a:r>
            <a:r>
              <a:rPr lang="ru-RU" sz="2800" i="1" dirty="0" smtClean="0"/>
              <a:t>и ма́льчик не мог подня́ть </a:t>
            </a:r>
            <a:r>
              <a:rPr lang="ru-RU" sz="2800" i="1" dirty="0" smtClean="0"/>
              <a:t>его́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514350" indent="-514350">
              <a:buFont typeface="+mj-lt"/>
              <a:buAutoNum type="arabicPeriod" startAt="2"/>
            </a:pPr>
            <a:endParaRPr lang="ru-RU" sz="2800" dirty="0" smtClean="0"/>
          </a:p>
          <a:p>
            <a:pPr marL="514350" indent="-514350">
              <a:buFont typeface="+mj-lt"/>
              <a:buAutoNum type="arabicPeriod" startAt="2"/>
            </a:pP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Anreihende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да</a:t>
            </a:r>
            <a:endParaRPr lang="de-DE" sz="2800" i="1" dirty="0" smtClean="0"/>
          </a:p>
          <a:p>
            <a:pPr>
              <a:buNone/>
            </a:pPr>
            <a:r>
              <a:rPr lang="ru-RU" sz="2800" i="1" dirty="0" smtClean="0"/>
              <a:t>Ве́тер во́ет</a:t>
            </a:r>
            <a:r>
              <a:rPr lang="ru-RU" sz="2800" dirty="0" smtClean="0"/>
              <a:t>, (</a:t>
            </a:r>
            <a:r>
              <a:rPr lang="ru-RU" sz="2800" i="1" dirty="0" smtClean="0"/>
              <a:t>да</a:t>
            </a:r>
            <a:r>
              <a:rPr lang="ru-RU" sz="2800" dirty="0" smtClean="0"/>
              <a:t>) </a:t>
            </a:r>
            <a:r>
              <a:rPr lang="ru-RU" sz="2800" i="1" dirty="0" smtClean="0"/>
              <a:t>дождь стучи́т в окно́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800" dirty="0" smtClean="0"/>
              <a:t>Die Konjunktionen </a:t>
            </a:r>
            <a:r>
              <a:rPr lang="ru-RU" sz="2800" b="1" i="1" dirty="0" smtClean="0"/>
              <a:t>то́же</a:t>
            </a:r>
            <a:r>
              <a:rPr lang="de-DE" sz="2800" dirty="0" smtClean="0"/>
              <a:t>, </a:t>
            </a:r>
            <a:r>
              <a:rPr lang="de-DE" sz="2800" b="1" i="1" dirty="0" smtClean="0"/>
              <a:t>та́кже</a:t>
            </a:r>
            <a:endParaRPr lang="de-DE" sz="2800" i="1" dirty="0" smtClean="0"/>
          </a:p>
          <a:p>
            <a:pPr marL="0" indent="0">
              <a:buNone/>
            </a:pPr>
            <a:r>
              <a:rPr lang="ru-RU" sz="2800" i="1" dirty="0" smtClean="0"/>
              <a:t>Он не реши́л зада́чу</a:t>
            </a:r>
            <a:r>
              <a:rPr lang="ru-RU" sz="2800" dirty="0" smtClean="0"/>
              <a:t>, </a:t>
            </a:r>
            <a:r>
              <a:rPr lang="ru-RU" sz="2800" i="1" dirty="0" smtClean="0"/>
              <a:t>мне та́кже</a:t>
            </a:r>
            <a:r>
              <a:rPr lang="ru-RU" sz="2800" dirty="0" smtClean="0"/>
              <a:t>/</a:t>
            </a:r>
            <a:r>
              <a:rPr lang="ru-RU" sz="2800" i="1" dirty="0" smtClean="0"/>
              <a:t>то́же не удало́сь реши́ть е</a:t>
            </a:r>
            <a:r>
              <a:rPr lang="de-DE" sz="2800" i="1" dirty="0" smtClean="0"/>
              <a:t>ë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>
              <a:buNone/>
            </a:pPr>
            <a:r>
              <a:rPr lang="ru-RU" sz="2800" dirty="0" smtClean="0"/>
              <a:t> </a:t>
            </a:r>
            <a:endParaRPr lang="de-DE" sz="2800" dirty="0" smtClean="0"/>
          </a:p>
          <a:p>
            <a:pPr>
              <a:buNone/>
            </a:pPr>
            <a:r>
              <a:rPr lang="de-DE" sz="2800" dirty="0" smtClean="0"/>
              <a:t>Die Konjunktionen </a:t>
            </a:r>
            <a:r>
              <a:rPr lang="ru-RU" sz="2800" b="1" i="1" dirty="0" smtClean="0"/>
              <a:t>и</a:t>
            </a:r>
            <a:r>
              <a:rPr lang="de-DE" sz="2800" dirty="0" smtClean="0"/>
              <a:t> …, </a:t>
            </a:r>
            <a:r>
              <a:rPr lang="ru-RU" sz="2800" b="1" i="1" dirty="0" smtClean="0"/>
              <a:t>и</a:t>
            </a:r>
            <a:endParaRPr lang="de-DE" sz="2800" i="1" dirty="0" smtClean="0"/>
          </a:p>
          <a:p>
            <a:pPr>
              <a:buNone/>
            </a:pPr>
            <a:r>
              <a:rPr lang="ru-RU" sz="2800" i="1" dirty="0" smtClean="0"/>
              <a:t>И я посла́л ему́ письмо́</a:t>
            </a:r>
            <a:r>
              <a:rPr lang="ru-RU" sz="2800" dirty="0" smtClean="0"/>
              <a:t>, </a:t>
            </a:r>
            <a:r>
              <a:rPr lang="ru-RU" sz="2800" i="1" dirty="0" smtClean="0"/>
              <a:t>и он мне написа́л</a:t>
            </a:r>
            <a:r>
              <a:rPr lang="ru-RU" sz="2800" dirty="0" smtClean="0"/>
              <a:t>.</a:t>
            </a:r>
            <a:endParaRPr lang="de-DE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Anreihende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Die Konjunktion </a:t>
            </a:r>
            <a:r>
              <a:rPr lang="ru-RU" sz="2800" b="1" i="1" dirty="0" smtClean="0"/>
              <a:t>ни</a:t>
            </a:r>
            <a:r>
              <a:rPr lang="ru-RU" sz="2800" dirty="0" smtClean="0"/>
              <a:t> ... </a:t>
            </a:r>
            <a:r>
              <a:rPr lang="ru-RU" sz="2800" b="1" i="1" dirty="0" smtClean="0"/>
              <a:t>ни</a:t>
            </a:r>
            <a:endParaRPr lang="de-DE" sz="2800" dirty="0" smtClean="0"/>
          </a:p>
          <a:p>
            <a:pPr>
              <a:buNone/>
            </a:pPr>
            <a:endParaRPr lang="ru-RU" sz="2800" dirty="0" smtClean="0"/>
          </a:p>
          <a:p>
            <a:r>
              <a:rPr lang="de-DE" sz="2800" dirty="0" smtClean="0"/>
              <a:t>Verbindung verneinter Sätze</a:t>
            </a:r>
          </a:p>
          <a:p>
            <a:r>
              <a:rPr lang="de-DE" sz="2800" dirty="0" smtClean="0"/>
              <a:t>verstärkte Verneinung</a:t>
            </a:r>
          </a:p>
          <a:p>
            <a:pPr marL="0" indent="0">
              <a:buNone/>
            </a:pPr>
            <a:endParaRPr lang="de-DE" sz="2800" i="1" dirty="0" smtClean="0"/>
          </a:p>
          <a:p>
            <a:pPr marL="268288" indent="0">
              <a:buNone/>
            </a:pPr>
            <a:r>
              <a:rPr lang="ru-RU" sz="2800" i="1" dirty="0" smtClean="0"/>
              <a:t>Ни я не посла́л ему́ письма́</a:t>
            </a:r>
            <a:r>
              <a:rPr lang="ru-RU" sz="2800" dirty="0" smtClean="0"/>
              <a:t>, </a:t>
            </a:r>
            <a:r>
              <a:rPr lang="ru-RU" sz="2800" i="1" dirty="0" smtClean="0"/>
              <a:t>ни он мне не написа́л</a:t>
            </a:r>
            <a:r>
              <a:rPr lang="ru-RU" sz="2800" dirty="0" smtClean="0"/>
              <a:t>.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Entgegensetzende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Konjunktionen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r>
              <a:rPr lang="ru-RU" sz="2800" b="1" i="1" dirty="0" smtClean="0"/>
              <a:t>но</a:t>
            </a:r>
            <a:r>
              <a:rPr lang="ru-RU" sz="2800" dirty="0" smtClean="0"/>
              <a:t>	</a:t>
            </a:r>
            <a:r>
              <a:rPr lang="de-DE" sz="2800" dirty="0" smtClean="0"/>
              <a:t>(jedoch)</a:t>
            </a:r>
          </a:p>
          <a:p>
            <a:r>
              <a:rPr lang="de-DE" sz="2800" b="1" i="1" dirty="0" smtClean="0"/>
              <a:t>a</a:t>
            </a:r>
            <a:r>
              <a:rPr lang="de-DE" sz="2800" dirty="0" smtClean="0"/>
              <a:t> (aber)</a:t>
            </a:r>
          </a:p>
          <a:p>
            <a:r>
              <a:rPr lang="ru-RU" sz="2800" b="1" i="1" dirty="0" smtClean="0"/>
              <a:t>же</a:t>
            </a:r>
            <a:r>
              <a:rPr lang="ru-RU" sz="2800" dirty="0" smtClean="0"/>
              <a:t>	</a:t>
            </a:r>
            <a:r>
              <a:rPr lang="de-DE" sz="2800" dirty="0" smtClean="0"/>
              <a:t>(aber</a:t>
            </a:r>
            <a:r>
              <a:rPr lang="ru-RU" sz="2800" dirty="0" smtClean="0"/>
              <a:t>, </a:t>
            </a:r>
            <a:r>
              <a:rPr lang="de-DE" sz="2800" dirty="0" smtClean="0"/>
              <a:t>doch</a:t>
            </a:r>
            <a:r>
              <a:rPr lang="ru-RU" sz="2800" dirty="0" smtClean="0"/>
              <a:t>, </a:t>
            </a:r>
            <a:r>
              <a:rPr lang="de-DE" sz="2800" dirty="0" smtClean="0"/>
              <a:t>jedoch)</a:t>
            </a:r>
          </a:p>
          <a:p>
            <a:r>
              <a:rPr lang="de-DE" sz="2800" b="1" i="1" dirty="0" smtClean="0"/>
              <a:t>одна́ко</a:t>
            </a:r>
            <a:r>
              <a:rPr lang="de-DE" sz="2800" b="1" i="1" dirty="0" smtClean="0"/>
              <a:t> </a:t>
            </a:r>
            <a:r>
              <a:rPr lang="de-DE" sz="2800" dirty="0" smtClean="0"/>
              <a:t>(jedoch</a:t>
            </a:r>
            <a:r>
              <a:rPr lang="de-DE" sz="2800" dirty="0" smtClean="0"/>
              <a:t>, doch)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Entgegensetzende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но</a:t>
            </a:r>
            <a:endParaRPr lang="ru-RU" sz="2800" i="1" dirty="0" smtClean="0"/>
          </a:p>
          <a:p>
            <a:pPr>
              <a:buNone/>
            </a:pPr>
            <a:endParaRPr lang="de-DE" sz="2800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ru-RU" sz="2800" i="1" dirty="0" smtClean="0"/>
              <a:t>У меня́ был биле́т</a:t>
            </a:r>
            <a:r>
              <a:rPr lang="ru-RU" sz="2800" dirty="0" smtClean="0"/>
              <a:t>, </a:t>
            </a:r>
            <a:r>
              <a:rPr lang="ru-RU" sz="2800" b="1" i="1" dirty="0" smtClean="0"/>
              <a:t>но</a:t>
            </a:r>
            <a:r>
              <a:rPr lang="ru-RU" sz="2800" i="1" dirty="0" smtClean="0"/>
              <a:t> я не пош</a:t>
            </a:r>
            <a:r>
              <a:rPr lang="de-DE" sz="2800" i="1" dirty="0" smtClean="0"/>
              <a:t>ë</a:t>
            </a:r>
            <a:r>
              <a:rPr lang="ru-RU" sz="2800" i="1" dirty="0" smtClean="0"/>
              <a:t>л в теа́тр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ru-RU" sz="2800" i="1" dirty="0" smtClean="0"/>
              <a:t>Прозвене́л звоно́к</a:t>
            </a:r>
            <a:r>
              <a:rPr lang="ru-RU" sz="2800" dirty="0" smtClean="0"/>
              <a:t>, </a:t>
            </a:r>
            <a:r>
              <a:rPr lang="ru-RU" sz="2800" b="1" i="1" dirty="0" smtClean="0"/>
              <a:t>но</a:t>
            </a:r>
            <a:r>
              <a:rPr lang="ru-RU" sz="2800" i="1" dirty="0" smtClean="0"/>
              <a:t> ле́кция ещ</a:t>
            </a:r>
            <a:r>
              <a:rPr lang="de-DE" sz="2800" i="1" dirty="0" smtClean="0"/>
              <a:t>ë</a:t>
            </a:r>
            <a:r>
              <a:rPr lang="ru-RU" sz="2800" i="1" dirty="0" smtClean="0"/>
              <a:t> не ко́нчилась</a:t>
            </a:r>
            <a:r>
              <a:rPr lang="ru-RU" sz="2800" dirty="0" smtClean="0"/>
              <a:t>.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Entgegensetzende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de-DE" sz="2800" dirty="0" smtClean="0"/>
              <a:t>Die Konjunktion </a:t>
            </a:r>
            <a:r>
              <a:rPr lang="de-DE" sz="2800" b="1" i="1" dirty="0" smtClean="0"/>
              <a:t>a</a:t>
            </a:r>
            <a:r>
              <a:rPr lang="de-DE" sz="2800" dirty="0" smtClean="0"/>
              <a:t> statt </a:t>
            </a:r>
            <a:r>
              <a:rPr lang="ru-RU" sz="2800" b="1" i="1" dirty="0" smtClean="0"/>
              <a:t>но</a:t>
            </a:r>
            <a:r>
              <a:rPr lang="de-DE" sz="2800" b="1" dirty="0" smtClean="0"/>
              <a:t> </a:t>
            </a:r>
            <a:r>
              <a:rPr lang="de-DE" sz="2800" dirty="0" smtClean="0"/>
              <a:t>in der gesprochen </a:t>
            </a:r>
            <a:r>
              <a:rPr lang="de-DE" sz="2800" dirty="0" smtClean="0"/>
              <a:t>Sprache</a:t>
            </a:r>
            <a:endParaRPr lang="ru-RU" sz="2800" dirty="0" smtClean="0"/>
          </a:p>
          <a:p>
            <a:pPr>
              <a:buNone/>
            </a:pPr>
            <a:endParaRPr lang="de-DE" sz="2800" dirty="0" smtClean="0"/>
          </a:p>
          <a:p>
            <a:pPr lvl="0"/>
            <a:r>
              <a:rPr lang="ru-RU" sz="2800" dirty="0" smtClean="0"/>
              <a:t>Erstaunen, Verwunderung:</a:t>
            </a:r>
            <a:endParaRPr lang="de-DE" sz="2800" dirty="0" smtClean="0"/>
          </a:p>
          <a:p>
            <a:pPr marL="273050" lvl="0" indent="-4763">
              <a:buNone/>
            </a:pPr>
            <a:r>
              <a:rPr lang="ru-RU" sz="2800" i="1" dirty="0" smtClean="0"/>
              <a:t>Он ш</a:t>
            </a:r>
            <a:r>
              <a:rPr lang="de-DE" sz="2800" i="1" dirty="0" smtClean="0"/>
              <a:t>ë</a:t>
            </a:r>
            <a:r>
              <a:rPr lang="ru-RU" sz="2800" i="1" dirty="0" smtClean="0"/>
              <a:t>л пешко́м</a:t>
            </a:r>
            <a:r>
              <a:rPr lang="ru-RU" sz="2800" dirty="0" smtClean="0"/>
              <a:t>, </a:t>
            </a:r>
            <a:r>
              <a:rPr lang="ru-RU" sz="2800" b="1" i="1" dirty="0" smtClean="0"/>
              <a:t>а</a:t>
            </a:r>
            <a:r>
              <a:rPr lang="ru-RU" sz="2800" i="1" dirty="0" smtClean="0"/>
              <a:t> добра́лся до институ́та пе́рвым</a:t>
            </a:r>
            <a:r>
              <a:rPr lang="ru-RU" sz="2800" dirty="0" smtClean="0"/>
              <a:t>. </a:t>
            </a:r>
            <a:r>
              <a:rPr lang="ru-RU" sz="2800" i="1" dirty="0" smtClean="0"/>
              <a:t>Стра́нно</a:t>
            </a:r>
            <a:r>
              <a:rPr lang="ru-RU" sz="2800" dirty="0" smtClean="0"/>
              <a:t>!</a:t>
            </a:r>
            <a:endParaRPr lang="de-DE" sz="2800" dirty="0" smtClean="0"/>
          </a:p>
          <a:p>
            <a:pPr lvl="0"/>
            <a:r>
              <a:rPr lang="ru-RU" sz="2800" dirty="0" smtClean="0"/>
              <a:t>Empörung:</a:t>
            </a:r>
            <a:endParaRPr lang="de-DE" sz="2800" dirty="0" smtClean="0"/>
          </a:p>
          <a:p>
            <a:pPr marL="273050" lvl="0" indent="-4763">
              <a:buNone/>
            </a:pPr>
            <a:r>
              <a:rPr lang="ru-RU" sz="2800" i="1" dirty="0" smtClean="0"/>
              <a:t>В пла́не име́лись недоста́тки</a:t>
            </a:r>
            <a:r>
              <a:rPr lang="ru-RU" sz="2800" dirty="0" smtClean="0"/>
              <a:t>, </a:t>
            </a:r>
            <a:r>
              <a:rPr lang="ru-RU" sz="2800" b="1" i="1" dirty="0" smtClean="0"/>
              <a:t>а</a:t>
            </a:r>
            <a:r>
              <a:rPr lang="ru-RU" sz="2800" i="1" dirty="0" smtClean="0"/>
              <a:t> он был все равно́ при́нят</a:t>
            </a:r>
            <a:r>
              <a:rPr lang="ru-RU" sz="2800" dirty="0" smtClean="0"/>
              <a:t>. </a:t>
            </a:r>
            <a:r>
              <a:rPr lang="ru-RU" sz="2800" i="1" dirty="0" smtClean="0"/>
              <a:t>Как</a:t>
            </a:r>
            <a:r>
              <a:rPr lang="de-DE" sz="2800" i="1" dirty="0" smtClean="0"/>
              <a:t> </a:t>
            </a:r>
            <a:r>
              <a:rPr lang="ru-RU" sz="2800" i="1" dirty="0" smtClean="0"/>
              <a:t>так могло́ быть</a:t>
            </a:r>
            <a:r>
              <a:rPr lang="ru-RU" sz="2800" dirty="0" smtClean="0"/>
              <a:t>!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17</a:t>
            </a:fld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Entgegensetzende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Konjunktionen </a:t>
            </a:r>
            <a:r>
              <a:rPr lang="de-DE" sz="2800" b="1" i="1" dirty="0" smtClean="0"/>
              <a:t>но</a:t>
            </a:r>
            <a:r>
              <a:rPr lang="de-DE" sz="2800" dirty="0" smtClean="0"/>
              <a:t> und </a:t>
            </a:r>
            <a:r>
              <a:rPr lang="de-DE" sz="2800" b="1" i="1" dirty="0" smtClean="0"/>
              <a:t>и</a:t>
            </a:r>
            <a:r>
              <a:rPr lang="de-DE" sz="2800" b="1" dirty="0" smtClean="0"/>
              <a:t> </a:t>
            </a:r>
            <a:r>
              <a:rPr lang="de-DE" sz="2800" dirty="0" smtClean="0"/>
              <a:t>im </a:t>
            </a:r>
            <a:r>
              <a:rPr lang="de-DE" sz="2800" dirty="0" smtClean="0"/>
              <a:t>Vergleich</a:t>
            </a:r>
            <a:endParaRPr lang="de-DE" sz="2800" dirty="0" smtClean="0"/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18</a:t>
            </a:fld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571472" y="2285992"/>
          <a:ext cx="7715304" cy="3292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7007"/>
                <a:gridCol w="4658297"/>
              </a:tblGrid>
              <a:tr h="1602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У меня́ был биле́т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Ich hatte eine Eintrittskarte,</a:t>
                      </a:r>
                      <a:endParaRPr lang="de-D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EC4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но</a:t>
                      </a:r>
                      <a:r>
                        <a:rPr lang="de-DE" sz="18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я не пошëл в теа́тр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aber ich ging nicht ins Theater.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и</a:t>
                      </a:r>
                      <a:r>
                        <a:rPr lang="de-DE" sz="18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я пошëл в теа́тр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und ich ging ins Theater.</a:t>
                      </a:r>
                      <a:endParaRPr lang="de-D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EC4CE"/>
                    </a:solidFill>
                  </a:tcPr>
                </a:tc>
              </a:tr>
              <a:tr h="1690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Прозвене́л звоно́к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Es läutete,</a:t>
                      </a:r>
                      <a:endParaRPr lang="de-D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но</a:t>
                      </a:r>
                      <a:r>
                        <a:rPr lang="de-DE" sz="18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ле́кция ещë не ко́нчилась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aber die Vorlesung war noch nicht zu Ende.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и</a:t>
                      </a:r>
                      <a:r>
                        <a:rPr lang="de-DE" sz="18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ле́кция ко́нчилась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und die Vorlesung war zu Ende.</a:t>
                      </a:r>
                      <a:endParaRPr lang="de-D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Entgegensetzende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а</a:t>
            </a:r>
            <a:endParaRPr lang="de-DE" sz="2800" i="1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ru-RU" sz="2800" i="1" dirty="0" smtClean="0"/>
              <a:t>Я студе́нт</a:t>
            </a:r>
            <a:r>
              <a:rPr lang="ru-RU" sz="2800" dirty="0" smtClean="0"/>
              <a:t>, </a:t>
            </a:r>
            <a:r>
              <a:rPr lang="ru-RU" sz="2800" b="1" i="1" dirty="0" smtClean="0"/>
              <a:t>а</a:t>
            </a:r>
            <a:r>
              <a:rPr lang="ru-RU" sz="2800" i="1" dirty="0" smtClean="0"/>
              <a:t> он аспира́нт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i="1" dirty="0" smtClean="0"/>
              <a:t>Все ушли́</a:t>
            </a:r>
            <a:r>
              <a:rPr lang="ru-RU" sz="2800" dirty="0" smtClean="0"/>
              <a:t>, </a:t>
            </a:r>
            <a:r>
              <a:rPr lang="ru-RU" sz="2800" b="1" i="1" dirty="0" smtClean="0"/>
              <a:t>а</a:t>
            </a:r>
            <a:r>
              <a:rPr lang="ru-RU" sz="2800" i="1" dirty="0" smtClean="0"/>
              <a:t> я оста́лся до́ма</a:t>
            </a:r>
            <a:r>
              <a:rPr lang="ru-RU" sz="2800" dirty="0" smtClean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19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Inhalt</a:t>
            </a:r>
            <a:endParaRPr lang="de-DE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Was ist ein Satz (allgemein)?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Einfache und zusammengesetzte Sätze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Satzverbindungen</a:t>
            </a: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anreihende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Konjunktionen</a:t>
            </a:r>
            <a:endParaRPr lang="de-DE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entgegensetzende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Konjunktionen</a:t>
            </a:r>
            <a:endParaRPr lang="de-DE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ausschließende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Konjunktionen</a:t>
            </a:r>
            <a:endParaRPr lang="de-DE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weiterführende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Konjunktionen</a:t>
            </a:r>
            <a:endParaRPr lang="de-DE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Entgegensetzende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Konjunktionen </a:t>
            </a:r>
            <a:r>
              <a:rPr lang="de-DE" sz="2800" b="1" i="1" dirty="0" smtClean="0"/>
              <a:t>но</a:t>
            </a:r>
            <a:r>
              <a:rPr lang="de-DE" sz="2800" dirty="0" smtClean="0"/>
              <a:t> und </a:t>
            </a:r>
            <a:r>
              <a:rPr lang="de-DE" sz="2800" b="1" i="1" dirty="0" smtClean="0"/>
              <a:t>а</a:t>
            </a:r>
            <a:r>
              <a:rPr lang="de-DE" sz="2800" b="1" dirty="0" smtClean="0"/>
              <a:t> </a:t>
            </a:r>
            <a:r>
              <a:rPr lang="de-DE" sz="2800" dirty="0" smtClean="0"/>
              <a:t>im </a:t>
            </a:r>
            <a:r>
              <a:rPr lang="de-DE" sz="2800" dirty="0" smtClean="0"/>
              <a:t>Vergleich</a:t>
            </a:r>
            <a:endParaRPr lang="de-DE" sz="2800" dirty="0" smtClean="0"/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20</a:t>
            </a:fld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571472" y="2357430"/>
          <a:ext cx="7358114" cy="3357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4572032"/>
              </a:tblGrid>
              <a:tr h="16787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Э́та река́ широ́кая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Dieser Fluss ist breit,</a:t>
                      </a:r>
                      <a:endParaRPr lang="de-D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EC4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</a:t>
                      </a:r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переплы́ть е</a:t>
                      </a:r>
                      <a:r>
                        <a:rPr kumimoji="0" lang="de-DE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ë</a:t>
                      </a:r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легко́</a:t>
                      </a:r>
                      <a:r>
                        <a:rPr kumimoji="0"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aber es ist leicht, ihn zu durchschwimmen.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de-DE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de-DE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та река́ у́зкая</a:t>
                      </a:r>
                      <a:r>
                        <a:rPr kumimoji="0"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 jener ist schmal.</a:t>
                      </a:r>
                    </a:p>
                  </a:txBody>
                  <a:tcPr marL="68580" marR="68580" marT="0" marB="0" anchor="ctr">
                    <a:solidFill>
                      <a:srgbClr val="EEC4CE"/>
                    </a:solidFill>
                  </a:tcPr>
                </a:tc>
              </a:tr>
              <a:tr h="1678793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его ко́мнате темно́</a:t>
                      </a:r>
                      <a:r>
                        <a:rPr kumimoji="0"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seinem Zimmer ist es dunkel,</a:t>
                      </a:r>
                      <a:endParaRPr lang="de-D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</a:t>
                      </a:r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он не спит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aber er schläft nicht.</a:t>
                      </a:r>
                      <a:endParaRPr kumimoji="0" lang="de-DE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сосе́дней ко́мнате гори́т свет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aber im Nebenzimmer brennt Licht.</a:t>
                      </a:r>
                      <a:endParaRPr kumimoji="0" lang="de-DE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Entgegensetzende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же</a:t>
            </a:r>
            <a:endParaRPr lang="de-DE" sz="2800" i="1" dirty="0" smtClean="0"/>
          </a:p>
          <a:p>
            <a:pPr marL="0" indent="0">
              <a:buNone/>
            </a:pPr>
            <a:r>
              <a:rPr lang="ru-RU" sz="2800" i="1" dirty="0" smtClean="0"/>
              <a:t>Наверху́ неистова́ла пурга́</a:t>
            </a:r>
            <a:r>
              <a:rPr lang="ru-RU" sz="2800" dirty="0" smtClean="0"/>
              <a:t>, </a:t>
            </a:r>
            <a:r>
              <a:rPr lang="ru-RU" sz="2800" i="1" dirty="0" smtClean="0"/>
              <a:t>здесь же снег па́дал ти́хо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одна́ко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800" i="1" dirty="0" smtClean="0"/>
              <a:t>Луна́ свети́ла о́чень си́льно</a:t>
            </a:r>
            <a:r>
              <a:rPr lang="ru-RU" sz="2800" dirty="0" smtClean="0"/>
              <a:t>, </a:t>
            </a:r>
            <a:r>
              <a:rPr lang="ru-RU" sz="2800" i="1" dirty="0" smtClean="0"/>
              <a:t>одна́ко е</a:t>
            </a:r>
            <a:r>
              <a:rPr lang="de-DE" sz="2800" i="1" dirty="0" smtClean="0"/>
              <a:t>ë</a:t>
            </a:r>
            <a:r>
              <a:rPr lang="ru-RU" sz="2800" i="1" dirty="0" smtClean="0"/>
              <a:t> свет с трудо́м пробива́л тума́н</a:t>
            </a:r>
            <a:r>
              <a:rPr lang="ru-RU" sz="2800" dirty="0" smtClean="0"/>
              <a:t>.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Ausschließende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Konjunktionen</a:t>
            </a:r>
            <a:endParaRPr lang="de-DE" sz="2800" dirty="0" smtClean="0"/>
          </a:p>
          <a:p>
            <a:endParaRPr lang="de-DE" sz="2800" dirty="0" smtClean="0"/>
          </a:p>
          <a:p>
            <a:r>
              <a:rPr lang="ru-RU" sz="2800" b="1" i="1" dirty="0" smtClean="0"/>
              <a:t>и́ли</a:t>
            </a:r>
            <a:r>
              <a:rPr lang="ru-RU" sz="2800" dirty="0" smtClean="0"/>
              <a:t>	</a:t>
            </a:r>
            <a:r>
              <a:rPr lang="de-DE" sz="2800" dirty="0" smtClean="0"/>
              <a:t>(oder)</a:t>
            </a:r>
          </a:p>
          <a:p>
            <a:r>
              <a:rPr lang="ru-RU" sz="2800" b="1" i="1" dirty="0" smtClean="0"/>
              <a:t>и́ли</a:t>
            </a:r>
            <a:r>
              <a:rPr lang="ru-RU" sz="2800" dirty="0" smtClean="0"/>
              <a:t> …, </a:t>
            </a:r>
            <a:r>
              <a:rPr lang="ru-RU" sz="2800" b="1" i="1" dirty="0" smtClean="0"/>
              <a:t>и́ли</a:t>
            </a:r>
            <a:r>
              <a:rPr lang="de-DE" sz="2800" b="1" i="1" dirty="0" smtClean="0"/>
              <a:t> </a:t>
            </a:r>
            <a:r>
              <a:rPr lang="de-DE" sz="2800" dirty="0" smtClean="0"/>
              <a:t>(entweder</a:t>
            </a:r>
            <a:r>
              <a:rPr lang="ru-RU" sz="2800" dirty="0" smtClean="0"/>
              <a:t> … </a:t>
            </a:r>
            <a:r>
              <a:rPr lang="de-DE" sz="2800" dirty="0" smtClean="0"/>
              <a:t>oder)</a:t>
            </a:r>
          </a:p>
          <a:p>
            <a:r>
              <a:rPr lang="ru-RU" sz="2800" b="1" i="1" dirty="0" smtClean="0"/>
              <a:t>ли́бо</a:t>
            </a:r>
            <a:r>
              <a:rPr lang="de-DE" sz="2800" i="1" dirty="0" smtClean="0"/>
              <a:t> </a:t>
            </a:r>
            <a:r>
              <a:rPr lang="de-DE" sz="2800" dirty="0" smtClean="0"/>
              <a:t>(entweder</a:t>
            </a:r>
            <a:r>
              <a:rPr lang="ru-RU" sz="2800" dirty="0" smtClean="0"/>
              <a:t> … </a:t>
            </a:r>
            <a:r>
              <a:rPr lang="de-DE" sz="2800" dirty="0" smtClean="0"/>
              <a:t>oder)</a:t>
            </a:r>
          </a:p>
          <a:p>
            <a:r>
              <a:rPr lang="ru-RU" sz="2800" b="1" i="1" dirty="0" smtClean="0"/>
              <a:t>не то </a:t>
            </a:r>
            <a:r>
              <a:rPr lang="ru-RU" sz="2800" dirty="0" smtClean="0"/>
              <a:t>…, </a:t>
            </a:r>
            <a:r>
              <a:rPr lang="ru-RU" sz="2800" b="1" i="1" dirty="0" smtClean="0"/>
              <a:t>не то</a:t>
            </a:r>
            <a:r>
              <a:rPr lang="de-DE" sz="2800" b="1" i="1" dirty="0" smtClean="0"/>
              <a:t> </a:t>
            </a:r>
            <a:r>
              <a:rPr lang="de-DE" sz="2800" dirty="0" smtClean="0"/>
              <a:t>(vielleicht </a:t>
            </a:r>
            <a:r>
              <a:rPr lang="ru-RU" sz="2800" dirty="0" smtClean="0"/>
              <a:t>…, </a:t>
            </a:r>
            <a:r>
              <a:rPr lang="de-DE" sz="2800" dirty="0" smtClean="0"/>
              <a:t>oder)</a:t>
            </a:r>
          </a:p>
          <a:p>
            <a:r>
              <a:rPr lang="ru-RU" sz="2800" b="1" i="1" dirty="0" smtClean="0"/>
              <a:t>то</a:t>
            </a:r>
            <a:r>
              <a:rPr lang="ru-RU" sz="2800" dirty="0" smtClean="0"/>
              <a:t> …, </a:t>
            </a:r>
            <a:r>
              <a:rPr lang="ru-RU" sz="2800" b="1" i="1" dirty="0" smtClean="0"/>
              <a:t>то</a:t>
            </a:r>
            <a:r>
              <a:rPr lang="de-DE" sz="2800" b="1" i="1" dirty="0" smtClean="0"/>
              <a:t> </a:t>
            </a:r>
            <a:r>
              <a:rPr lang="de-DE" sz="2800" dirty="0" smtClean="0"/>
              <a:t>(bald</a:t>
            </a:r>
            <a:r>
              <a:rPr lang="ru-RU" sz="2800" dirty="0" smtClean="0"/>
              <a:t> </a:t>
            </a:r>
            <a:r>
              <a:rPr lang="ru-RU" sz="2800" dirty="0" smtClean="0"/>
              <a:t>… </a:t>
            </a:r>
            <a:r>
              <a:rPr lang="de-DE" sz="2800" dirty="0" smtClean="0"/>
              <a:t>bald)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Ausschließende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и́ли</a:t>
            </a:r>
            <a:endParaRPr lang="de-DE" sz="2800" i="1" dirty="0" smtClean="0"/>
          </a:p>
          <a:p>
            <a:pPr marL="0" indent="0">
              <a:buNone/>
            </a:pPr>
            <a:r>
              <a:rPr lang="ru-RU" sz="2800" i="1" dirty="0" smtClean="0"/>
              <a:t>За́втра вы позвони́те мне</a:t>
            </a:r>
            <a:r>
              <a:rPr lang="ru-RU" sz="2800" dirty="0" smtClean="0"/>
              <a:t>, </a:t>
            </a:r>
            <a:r>
              <a:rPr lang="ru-RU" sz="2800" i="1" dirty="0" smtClean="0"/>
              <a:t>и́ли я позвоню́ вам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и́ли</a:t>
            </a:r>
            <a:r>
              <a:rPr lang="ru-RU" sz="2800" b="1" dirty="0" smtClean="0"/>
              <a:t> </a:t>
            </a:r>
            <a:r>
              <a:rPr lang="ru-RU" sz="2800" dirty="0" smtClean="0"/>
              <a:t>…, </a:t>
            </a:r>
            <a:r>
              <a:rPr lang="ru-RU" sz="2800" b="1" i="1" dirty="0" smtClean="0"/>
              <a:t>и́ли</a:t>
            </a:r>
            <a:endParaRPr lang="de-DE" sz="2800" i="1" dirty="0" smtClean="0"/>
          </a:p>
          <a:p>
            <a:pPr marL="0" indent="0">
              <a:buNone/>
            </a:pPr>
            <a:r>
              <a:rPr lang="ru-RU" sz="2800" i="1" dirty="0" smtClean="0"/>
              <a:t>И́ли ты прие́дешь ко мне</a:t>
            </a:r>
            <a:r>
              <a:rPr lang="ru-RU" sz="2800" dirty="0" smtClean="0"/>
              <a:t>, </a:t>
            </a:r>
            <a:r>
              <a:rPr lang="ru-RU" sz="2800" i="1" dirty="0" smtClean="0"/>
              <a:t>и́ли я прие́ду к тебе́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0" indent="0">
              <a:buNone/>
            </a:pPr>
            <a:endParaRPr lang="de-DE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23</a:t>
            </a:fld>
            <a:endParaRPr lang="de-D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Ausschließende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ли́бо</a:t>
            </a:r>
            <a:endParaRPr lang="de-DE" sz="2800" i="1" dirty="0" smtClean="0"/>
          </a:p>
          <a:p>
            <a:pPr marL="0" indent="0">
              <a:buNone/>
            </a:pPr>
            <a:r>
              <a:rPr lang="ru-RU" sz="2800" i="1" dirty="0" smtClean="0"/>
              <a:t>Ли́бо ты прие́дешь ко мне</a:t>
            </a:r>
            <a:r>
              <a:rPr lang="de-DE" sz="2800" dirty="0" smtClean="0"/>
              <a:t>, </a:t>
            </a:r>
            <a:r>
              <a:rPr lang="ru-RU" sz="2800" i="1" dirty="0" smtClean="0"/>
              <a:t>ли́бо я прие́ду к тебе́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не то </a:t>
            </a:r>
            <a:r>
              <a:rPr lang="ru-RU" sz="2800" dirty="0" smtClean="0"/>
              <a:t>…, </a:t>
            </a:r>
            <a:r>
              <a:rPr lang="ru-RU" sz="2800" b="1" i="1" dirty="0" smtClean="0"/>
              <a:t>не </a:t>
            </a:r>
            <a:r>
              <a:rPr lang="ru-RU" sz="2800" b="1" i="1" dirty="0" smtClean="0"/>
              <a:t>то</a:t>
            </a:r>
            <a:endParaRPr lang="de-DE" sz="2800" i="1" dirty="0" smtClean="0"/>
          </a:p>
          <a:p>
            <a:pPr marL="0" indent="0">
              <a:buNone/>
            </a:pPr>
            <a:r>
              <a:rPr lang="ru-RU" sz="2800" i="1" dirty="0" smtClean="0"/>
              <a:t>Не то ве́тер захло́пнул дверь</a:t>
            </a:r>
            <a:r>
              <a:rPr lang="ru-RU" sz="2800" dirty="0" smtClean="0"/>
              <a:t>, </a:t>
            </a:r>
            <a:r>
              <a:rPr lang="ru-RU" sz="2800" i="1" dirty="0" smtClean="0"/>
              <a:t>не то кто-то вош</a:t>
            </a:r>
            <a:r>
              <a:rPr lang="de-DE" sz="2800" i="1" dirty="0" smtClean="0"/>
              <a:t>ë</a:t>
            </a:r>
            <a:r>
              <a:rPr lang="ru-RU" sz="2800" i="1" dirty="0" smtClean="0"/>
              <a:t>л с у́лицы</a:t>
            </a:r>
            <a:r>
              <a:rPr lang="ru-RU" sz="2800" dirty="0" smtClean="0"/>
              <a:t>.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Ausschließende Satzverbindungen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Die Konjunktion </a:t>
            </a:r>
            <a:r>
              <a:rPr lang="ru-RU" sz="2800" b="1" i="1" dirty="0" smtClean="0"/>
              <a:t>то</a:t>
            </a:r>
            <a:r>
              <a:rPr lang="ru-RU" sz="2800" dirty="0" smtClean="0"/>
              <a:t> ..., </a:t>
            </a:r>
            <a:r>
              <a:rPr lang="ru-RU" sz="2800" b="1" i="1" dirty="0" smtClean="0"/>
              <a:t>то</a:t>
            </a:r>
            <a:endParaRPr lang="de-DE" sz="2800" i="1" dirty="0" smtClean="0"/>
          </a:p>
          <a:p>
            <a:pPr marL="0" indent="0">
              <a:buNone/>
            </a:pPr>
            <a:r>
              <a:rPr lang="ru-RU" sz="2800" i="1" dirty="0" smtClean="0"/>
              <a:t>Вчера́ мне весь ве́чер меша́ли рабо́тать</a:t>
            </a:r>
            <a:r>
              <a:rPr lang="ru-RU" sz="2800" dirty="0" smtClean="0"/>
              <a:t>: </a:t>
            </a:r>
            <a:r>
              <a:rPr lang="ru-RU" sz="2800" i="1" dirty="0" smtClean="0"/>
              <a:t>то кто-нибу́дь входи́л</a:t>
            </a:r>
            <a:r>
              <a:rPr lang="ru-RU" sz="2800" dirty="0" smtClean="0"/>
              <a:t>, </a:t>
            </a:r>
            <a:r>
              <a:rPr lang="ru-RU" sz="2800" i="1" dirty="0" smtClean="0"/>
              <a:t>то звони́л телефо́н</a:t>
            </a:r>
            <a:r>
              <a:rPr lang="ru-RU" sz="2800" dirty="0" smtClean="0"/>
              <a:t>.</a:t>
            </a:r>
            <a:endParaRPr lang="de-DE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25</a:t>
            </a:fld>
            <a:endParaRPr lang="de-D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Weiterführende Satzverbindungen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eine zusätzliche, oft nicht erwartete Information im zweiten Teilsatz</a:t>
            </a:r>
          </a:p>
          <a:p>
            <a:pPr>
              <a:buNone/>
            </a:pPr>
            <a:endParaRPr lang="de-DE" sz="2800" dirty="0" smtClean="0"/>
          </a:p>
          <a:p>
            <a:r>
              <a:rPr lang="ru-RU" sz="2800" b="1" i="1" dirty="0" smtClean="0"/>
              <a:t>то есть</a:t>
            </a:r>
            <a:r>
              <a:rPr lang="de-DE" sz="2800" b="1" i="1" dirty="0" smtClean="0"/>
              <a:t> </a:t>
            </a:r>
            <a:r>
              <a:rPr lang="de-DE" sz="2800" dirty="0" smtClean="0"/>
              <a:t>(</a:t>
            </a:r>
            <a:r>
              <a:rPr lang="ru-RU" sz="2800" dirty="0" smtClean="0"/>
              <a:t>das heißt</a:t>
            </a:r>
            <a:r>
              <a:rPr lang="de-DE" sz="2800" dirty="0" smtClean="0"/>
              <a:t>)</a:t>
            </a:r>
          </a:p>
          <a:p>
            <a:pPr marL="273050" indent="0">
              <a:buNone/>
            </a:pPr>
            <a:r>
              <a:rPr lang="ru-RU" sz="2800" i="1" dirty="0" smtClean="0"/>
              <a:t>Подгото́вка к собра́нию зако́нчена</a:t>
            </a:r>
            <a:r>
              <a:rPr lang="ru-RU" sz="2800" dirty="0" smtClean="0"/>
              <a:t>, </a:t>
            </a:r>
            <a:r>
              <a:rPr lang="ru-RU" sz="2800" i="1" dirty="0" smtClean="0"/>
              <a:t>то есть была́ утверждена́ пове́стка дня и назна́чен докла́дчик</a:t>
            </a:r>
            <a:r>
              <a:rPr lang="ru-RU" sz="2800" dirty="0" smtClean="0"/>
              <a:t>. 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26</a:t>
            </a:fld>
            <a:endParaRPr lang="de-DE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Weiterführende Satzverbindungen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и </a:t>
            </a:r>
            <a:r>
              <a:rPr lang="ru-RU" sz="2800" b="1" i="1" dirty="0" smtClean="0"/>
              <a:t>прито́м</a:t>
            </a:r>
            <a:r>
              <a:rPr lang="de-DE" sz="2800" b="1" i="1" dirty="0" smtClean="0"/>
              <a:t> </a:t>
            </a:r>
            <a:r>
              <a:rPr lang="de-DE" sz="2800" dirty="0" smtClean="0"/>
              <a:t>(und zudem)</a:t>
            </a:r>
          </a:p>
          <a:p>
            <a:pPr marL="273050" indent="0">
              <a:buNone/>
            </a:pPr>
            <a:r>
              <a:rPr lang="ru-RU" sz="2800" i="1" dirty="0" smtClean="0"/>
              <a:t>В ко́мнате бы́ло ду́шно</a:t>
            </a:r>
            <a:r>
              <a:rPr lang="ru-RU" sz="2800" dirty="0" smtClean="0"/>
              <a:t>, </a:t>
            </a:r>
            <a:r>
              <a:rPr lang="ru-RU" sz="2800" i="1" dirty="0" smtClean="0"/>
              <a:t>и прито́м о́кна не открыва́лись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r>
              <a:rPr lang="ru-RU" sz="2800" b="1" i="1" dirty="0" smtClean="0"/>
              <a:t>при </a:t>
            </a:r>
            <a:r>
              <a:rPr lang="ru-RU" sz="2800" b="1" i="1" dirty="0" smtClean="0"/>
              <a:t>э́том</a:t>
            </a:r>
            <a:r>
              <a:rPr lang="de-DE" sz="2800" b="1" i="1" dirty="0" smtClean="0"/>
              <a:t> </a:t>
            </a:r>
            <a:r>
              <a:rPr lang="de-DE" sz="2800" dirty="0" smtClean="0"/>
              <a:t>(dabei)</a:t>
            </a:r>
          </a:p>
          <a:p>
            <a:pPr marL="273050" indent="0">
              <a:buNone/>
            </a:pPr>
            <a:r>
              <a:rPr lang="ru-RU" sz="2800" i="1" dirty="0" smtClean="0"/>
              <a:t>На поку́пку до́ма бы́ло затра́чено мно́го де́нег</a:t>
            </a:r>
            <a:r>
              <a:rPr lang="ru-RU" sz="2800" dirty="0" smtClean="0"/>
              <a:t>, </a:t>
            </a:r>
            <a:r>
              <a:rPr lang="ru-RU" sz="2800" i="1" dirty="0" smtClean="0"/>
              <a:t>при э́том часть де́нег была́ полу́чена в креди́т</a:t>
            </a:r>
            <a:r>
              <a:rPr lang="ru-RU" sz="2800" dirty="0" smtClean="0"/>
              <a:t>. 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27</a:t>
            </a:fld>
            <a:endParaRPr lang="de-D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Weiterführende Satzverbindungen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konjunktionslos</a:t>
            </a:r>
            <a:endParaRPr lang="de-DE" sz="2800" dirty="0" smtClean="0"/>
          </a:p>
          <a:p>
            <a:pPr marL="273050" indent="0">
              <a:buNone/>
            </a:pPr>
            <a:r>
              <a:rPr lang="ru-RU" sz="2800" i="1" dirty="0" smtClean="0"/>
              <a:t>Одна́жды уже́ вы́пал снег </a:t>
            </a:r>
            <a:r>
              <a:rPr lang="ru-RU" sz="2800" dirty="0" smtClean="0"/>
              <a:t>... – </a:t>
            </a:r>
            <a:r>
              <a:rPr lang="ru-RU" sz="2800" i="1" dirty="0" smtClean="0"/>
              <a:t>тот снег забели́л ненадо́лго всю сава́нну</a:t>
            </a:r>
            <a:r>
              <a:rPr lang="de-DE" sz="2800" dirty="0" smtClean="0"/>
              <a:t>.</a:t>
            </a:r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28</a:t>
            </a:fld>
            <a:endParaRPr lang="de-DE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Zusammengesetzte Sätze ohne Konjunktionen</a:t>
            </a:r>
            <a:endParaRPr lang="de-DE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einfache Sätze ohne Konjunktionen verbunden</a:t>
            </a:r>
          </a:p>
          <a:p>
            <a:pPr marL="273050" indent="-4763">
              <a:buNone/>
            </a:pPr>
            <a:r>
              <a:rPr lang="ru-RU" sz="2800" i="1" dirty="0" smtClean="0"/>
              <a:t>Наш огон</a:t>
            </a:r>
            <a:r>
              <a:rPr lang="de-DE" sz="2800" i="1" dirty="0" smtClean="0"/>
              <a:t>ë</a:t>
            </a:r>
            <a:r>
              <a:rPr lang="ru-RU" sz="2800" i="1" dirty="0" smtClean="0"/>
              <a:t>к разгора́лся</a:t>
            </a:r>
            <a:r>
              <a:rPr lang="ru-RU" sz="2800" dirty="0" smtClean="0"/>
              <a:t>, </a:t>
            </a:r>
            <a:r>
              <a:rPr lang="ru-RU" sz="2800" i="1" dirty="0" smtClean="0"/>
              <a:t>дым поднима́лся пря́мо кве́рху</a:t>
            </a:r>
            <a:r>
              <a:rPr lang="de-DE" sz="2800" dirty="0" smtClean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29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Inhalt</a:t>
            </a:r>
            <a:endParaRPr lang="de-DE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Zusammengesetzte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Sätze ohne Konjunktionen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Literatur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solidFill>
                  <a:srgbClr val="2B3653"/>
                </a:solidFill>
                <a:latin typeface="Arial" pitchFamily="34" charset="0"/>
                <a:cs typeface="Arial" pitchFamily="34" charset="0"/>
              </a:rPr>
              <a:t>Zusammengesetzte Sätze ohne Konjunktionen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/>
              <a:t>Verbindung in der mündlichen Rede → Intonation</a:t>
            </a:r>
          </a:p>
          <a:p>
            <a:r>
              <a:rPr lang="de-DE" sz="2800" dirty="0" smtClean="0"/>
              <a:t>Verbindung in der Schrift → Interpunktionszeichen</a:t>
            </a:r>
            <a:endParaRPr lang="de-DE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30</a:t>
            </a:fld>
            <a:endParaRPr lang="de-DE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Literatur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66813" indent="-1166813">
              <a:buNone/>
            </a:pPr>
            <a:r>
              <a:rPr lang="ru-RU" sz="2800" dirty="0" smtClean="0"/>
              <a:t>Glasunova </a:t>
            </a:r>
            <a:r>
              <a:rPr lang="ru-RU" sz="2800" dirty="0" smtClean="0"/>
              <a:t>2010: </a:t>
            </a:r>
            <a:r>
              <a:rPr lang="ru-RU" sz="2800" dirty="0" smtClean="0"/>
              <a:t>Глазунова</a:t>
            </a:r>
            <a:r>
              <a:rPr lang="de-DE" sz="2800" dirty="0" smtClean="0"/>
              <a:t>, </a:t>
            </a:r>
            <a:r>
              <a:rPr lang="ru-RU" sz="2800" dirty="0" smtClean="0"/>
              <a:t>О. И.. </a:t>
            </a:r>
            <a:r>
              <a:rPr lang="ru-RU" sz="2800" i="1" dirty="0" smtClean="0"/>
              <a:t>Грамма́тика ру́сского языка́ в упражне́ниях и коммента́риях</a:t>
            </a:r>
            <a:r>
              <a:rPr lang="ru-RU" sz="2800" dirty="0" smtClean="0"/>
              <a:t>. Санкт-Петербу́рг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1166813" indent="-1166813">
              <a:buNone/>
            </a:pPr>
            <a:r>
              <a:rPr lang="de-DE" sz="2800" dirty="0" smtClean="0"/>
              <a:t>Kirschbaum </a:t>
            </a:r>
            <a:r>
              <a:rPr lang="de-DE" sz="2800" dirty="0" smtClean="0"/>
              <a:t>2001: Kirschbaum, E.-G.. </a:t>
            </a:r>
            <a:r>
              <a:rPr lang="de-DE" sz="2800" i="1" dirty="0" smtClean="0"/>
              <a:t>Grammatik der russischen Sprache</a:t>
            </a:r>
            <a:r>
              <a:rPr lang="de-DE" sz="2800" dirty="0" smtClean="0"/>
              <a:t>. Berlin</a:t>
            </a:r>
            <a:r>
              <a:rPr lang="de-DE" sz="2800" dirty="0" smtClean="0"/>
              <a:t>.</a:t>
            </a:r>
          </a:p>
          <a:p>
            <a:pPr marL="1166813" indent="-1166813">
              <a:buNone/>
            </a:pPr>
            <a:r>
              <a:rPr lang="de-DE" sz="2800" dirty="0" smtClean="0"/>
              <a:t>Pulkina</a:t>
            </a:r>
            <a:r>
              <a:rPr lang="de-DE" sz="2800" dirty="0" smtClean="0"/>
              <a:t> 1995: </a:t>
            </a:r>
            <a:r>
              <a:rPr lang="de-DE" sz="2800" dirty="0" err="1" smtClean="0"/>
              <a:t>Pulkina</a:t>
            </a:r>
            <a:r>
              <a:rPr lang="de-DE" sz="2800" dirty="0" smtClean="0"/>
              <a:t>, I. M., </a:t>
            </a:r>
            <a:r>
              <a:rPr lang="de-DE" sz="2800" dirty="0" err="1" smtClean="0"/>
              <a:t>Sachava-Nekrasova</a:t>
            </a:r>
            <a:r>
              <a:rPr lang="de-DE" sz="2800" dirty="0" smtClean="0"/>
              <a:t>, J. B.. </a:t>
            </a:r>
            <a:r>
              <a:rPr lang="de-DE" sz="2800" i="1" dirty="0" smtClean="0"/>
              <a:t>Russisch</a:t>
            </a:r>
            <a:r>
              <a:rPr lang="de-DE" sz="2800" dirty="0" smtClean="0"/>
              <a:t>. </a:t>
            </a:r>
            <a:r>
              <a:rPr lang="de-DE" sz="2800" i="1" dirty="0" smtClean="0"/>
              <a:t>Praktische Grammatik mit Übungen</a:t>
            </a:r>
            <a:r>
              <a:rPr lang="de-DE" sz="2800" dirty="0" smtClean="0"/>
              <a:t>. München</a:t>
            </a:r>
            <a:r>
              <a:rPr lang="ru-RU" sz="2800" dirty="0" smtClean="0"/>
              <a:t>.</a:t>
            </a:r>
            <a:endParaRPr lang="de-DE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31</a:t>
            </a:fld>
            <a:endParaRPr lang="de-DE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5984" y="3071810"/>
            <a:ext cx="6172200" cy="1894362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2400" dirty="0" smtClean="0">
                <a:latin typeface="Arial" pitchFamily="34" charset="0"/>
                <a:cs typeface="Arial" pitchFamily="34" charset="0"/>
              </a:rPr>
              <a:t>Der zusammengesetzte Satz</a:t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r>
              <a:rPr lang="de-DE" sz="2400" dirty="0" smtClean="0">
                <a:latin typeface="Arial" pitchFamily="34" charset="0"/>
                <a:cs typeface="Arial" pitchFamily="34" charset="0"/>
              </a:rPr>
              <a:t>Сложное предложение</a:t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r>
              <a:rPr lang="de-DE" sz="2400" dirty="0" smtClean="0">
                <a:latin typeface="Arial" pitchFamily="34" charset="0"/>
                <a:cs typeface="Arial" pitchFamily="34" charset="0"/>
              </a:rPr>
              <a:t>Teil 2</a:t>
            </a:r>
            <a:endParaRPr lang="de-DE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85984" y="428604"/>
            <a:ext cx="6172200" cy="2643206"/>
          </a:xfrm>
        </p:spPr>
        <p:txBody>
          <a:bodyPr>
            <a:normAutofit/>
          </a:bodyPr>
          <a:lstStyle/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Nataliya Melnychenko (Graz) 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E-mail : nataliya.melnychenko@edu.uni-graz.at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Mtr. Nr. 0910647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Institut für Slawistik der Karl-Franzens-Universität Graz 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SE 515.163 Der russische Satz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LV-Leiter: Branko Tošović </a:t>
            </a:r>
          </a:p>
          <a:p>
            <a:pPr algn="ctr"/>
            <a:r>
              <a:rPr lang="de-DE" sz="1200" b="0" dirty="0" smtClean="0">
                <a:latin typeface="Arial" pitchFamily="34" charset="0"/>
                <a:cs typeface="Arial" pitchFamily="34" charset="0"/>
              </a:rPr>
              <a:t>WS 2012/13</a:t>
            </a:r>
            <a:endParaRPr lang="de-DE" sz="12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Inhalt</a:t>
            </a:r>
            <a:endParaRPr lang="de-DE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Satzgefüge</a:t>
            </a: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Satzgefüge mit einem Objektsatz</a:t>
            </a: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Satzgefüge mit einem Subjektsatz</a:t>
            </a: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Satzgefüge mit einem Prädikatsatz</a:t>
            </a:r>
          </a:p>
          <a:p>
            <a:pPr lvl="1"/>
            <a:r>
              <a:rPr lang="de-DE" sz="2500" dirty="0" smtClean="0">
                <a:latin typeface="Arial" pitchFamily="34" charset="0"/>
                <a:cs typeface="Arial" pitchFamily="34" charset="0"/>
              </a:rPr>
              <a:t>Satzgefüge mit Adverbialsätzen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Literatur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unabhängiger Hauptsatz</a:t>
            </a:r>
          </a:p>
          <a:p>
            <a:r>
              <a:rPr lang="de-DE" sz="2800" dirty="0" smtClean="0"/>
              <a:t>dem Hauptsatz untergeordneter Nebensatz </a:t>
            </a:r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Ма́ло-пома́лу он окуну́лся в моско́вскую жизнь</a:t>
            </a:r>
            <a:r>
              <a:rPr lang="ru-RU" sz="2800" dirty="0" smtClean="0"/>
              <a:t>, </a:t>
            </a:r>
            <a:r>
              <a:rPr lang="ru-RU" sz="2800" i="1" dirty="0" smtClean="0"/>
              <a:t>уже́ с жа́дностью прочи́тывал по три газе́ты в день и говори́л</a:t>
            </a:r>
            <a:r>
              <a:rPr lang="ru-RU" sz="2800" dirty="0" smtClean="0"/>
              <a:t>, </a:t>
            </a:r>
            <a:r>
              <a:rPr lang="ru-RU" sz="2800" i="1" dirty="0" smtClean="0"/>
              <a:t>что не читае́т моско́вских газе́т из при́нципа</a:t>
            </a:r>
            <a:r>
              <a:rPr lang="de-DE" sz="2800" dirty="0" smtClean="0"/>
              <a:t>.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Nebensatz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Bezug </a:t>
            </a:r>
            <a:r>
              <a:rPr lang="ru-RU" sz="2800" dirty="0" smtClean="0"/>
              <a:t>auf ein Satzglied des Hauptsatzes</a:t>
            </a:r>
          </a:p>
          <a:p>
            <a:pPr marL="273050" indent="-4763">
              <a:buNone/>
            </a:pPr>
            <a:r>
              <a:rPr lang="ru-RU" sz="2800" i="1" dirty="0" smtClean="0"/>
              <a:t>Пле́чи</a:t>
            </a:r>
            <a:r>
              <a:rPr lang="ru-RU" sz="2800" dirty="0" smtClean="0"/>
              <a:t>, </a:t>
            </a:r>
            <a:r>
              <a:rPr lang="ru-RU" sz="2800" i="1" dirty="0" smtClean="0"/>
              <a:t>на кото́рых лежа́ли его́ ру́ки</a:t>
            </a:r>
            <a:r>
              <a:rPr lang="ru-RU" sz="2800" dirty="0" smtClean="0"/>
              <a:t>, </a:t>
            </a:r>
            <a:r>
              <a:rPr lang="ru-RU" sz="2800" i="1" dirty="0" smtClean="0"/>
              <a:t>бы́ли теплы́ и вздра́гивали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273050" indent="-4763">
              <a:buNone/>
            </a:pPr>
            <a:endParaRPr lang="de-DE" sz="2800" i="1" dirty="0" smtClean="0"/>
          </a:p>
          <a:p>
            <a:r>
              <a:rPr lang="de-DE" sz="2800" dirty="0" smtClean="0"/>
              <a:t>Bezug </a:t>
            </a:r>
            <a:r>
              <a:rPr lang="ru-RU" sz="2800" dirty="0" smtClean="0"/>
              <a:t>auf ganzen Hauptsatz</a:t>
            </a:r>
          </a:p>
          <a:p>
            <a:pPr marL="273050" indent="-4763">
              <a:buNone/>
            </a:pPr>
            <a:r>
              <a:rPr lang="ru-RU" sz="2800" i="1" dirty="0" smtClean="0"/>
              <a:t>Его́ жени́ли</a:t>
            </a:r>
            <a:r>
              <a:rPr lang="ru-RU" sz="2800" dirty="0" smtClean="0"/>
              <a:t>, </a:t>
            </a:r>
            <a:r>
              <a:rPr lang="ru-RU" sz="2800" i="1" dirty="0" smtClean="0"/>
              <a:t>когда́ он был ещ</a:t>
            </a:r>
            <a:r>
              <a:rPr lang="de-DE" sz="2800" i="1" dirty="0" smtClean="0"/>
              <a:t>ë</a:t>
            </a:r>
            <a:r>
              <a:rPr lang="ru-RU" sz="2800" i="1" dirty="0" smtClean="0"/>
              <a:t> студе́нтом второ́го ку́рса</a:t>
            </a:r>
            <a:r>
              <a:rPr lang="ru-RU" sz="2800" dirty="0" smtClean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Nebensatz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de-DE" sz="2800" dirty="0" smtClean="0"/>
          </a:p>
          <a:p>
            <a:pPr lvl="0">
              <a:buNone/>
            </a:pPr>
            <a:r>
              <a:rPr lang="de-DE" sz="2800" dirty="0" smtClean="0"/>
              <a:t>Verbindung mit dem Hauptsatz durch</a:t>
            </a:r>
          </a:p>
          <a:p>
            <a:pPr lvl="0"/>
            <a:r>
              <a:rPr lang="de-DE" sz="2800" dirty="0" smtClean="0"/>
              <a:t>unterordnende (echte) Konjunktionen</a:t>
            </a:r>
          </a:p>
          <a:p>
            <a:pPr lvl="0"/>
            <a:r>
              <a:rPr lang="de-DE" sz="2800" dirty="0" smtClean="0"/>
              <a:t>unechte Konjunktionen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Nebensatz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Unterordnende Konjunktionen: </a:t>
            </a:r>
            <a:r>
              <a:rPr lang="ru-RU" sz="2800" b="1" i="1" dirty="0" smtClean="0"/>
              <a:t>что</a:t>
            </a:r>
            <a:r>
              <a:rPr lang="ru-RU" sz="2800" dirty="0" smtClean="0"/>
              <a:t> </a:t>
            </a:r>
            <a:r>
              <a:rPr lang="de-DE" sz="2800" dirty="0" smtClean="0"/>
              <a:t>dass, </a:t>
            </a:r>
            <a:r>
              <a:rPr lang="ru-RU" sz="2800" b="1" i="1" dirty="0" smtClean="0"/>
              <a:t>что́бы</a:t>
            </a:r>
            <a:r>
              <a:rPr lang="ru-RU" sz="2800" dirty="0" smtClean="0"/>
              <a:t> </a:t>
            </a:r>
            <a:r>
              <a:rPr lang="de-DE" sz="2800" dirty="0" smtClean="0"/>
              <a:t>damit, </a:t>
            </a:r>
            <a:r>
              <a:rPr lang="ru-RU" sz="2800" b="1" i="1" dirty="0" smtClean="0"/>
              <a:t>когда́</a:t>
            </a:r>
            <a:r>
              <a:rPr lang="ru-RU" sz="2800" dirty="0" smtClean="0"/>
              <a:t> </a:t>
            </a:r>
            <a:r>
              <a:rPr lang="de-DE" sz="2800" dirty="0" smtClean="0"/>
              <a:t>wenn, </a:t>
            </a:r>
            <a:r>
              <a:rPr lang="ru-RU" sz="2800" b="1" i="1" dirty="0" smtClean="0"/>
              <a:t>хотя́</a:t>
            </a:r>
            <a:r>
              <a:rPr lang="ru-RU" sz="2800" dirty="0" smtClean="0"/>
              <a:t> </a:t>
            </a:r>
            <a:r>
              <a:rPr lang="de-DE" sz="2800" dirty="0" smtClean="0"/>
              <a:t>obwohl</a:t>
            </a:r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Пото́м он позвони́л и сказа́л</a:t>
            </a:r>
            <a:r>
              <a:rPr lang="ru-RU" sz="2800" dirty="0" smtClean="0"/>
              <a:t>, </a:t>
            </a:r>
            <a:r>
              <a:rPr lang="ru-RU" sz="2800" i="1" dirty="0" smtClean="0"/>
              <a:t>что́бы ему́ принесли́ ча́ю</a:t>
            </a:r>
            <a:r>
              <a:rPr lang="ru-RU" sz="2800" dirty="0" smtClean="0"/>
              <a:t>.</a:t>
            </a:r>
          </a:p>
          <a:p>
            <a:pPr marL="273050" indent="-4763">
              <a:buNone/>
            </a:pPr>
            <a:r>
              <a:rPr lang="ru-RU" sz="2800" i="1" dirty="0" smtClean="0"/>
              <a:t>Гу́ров рассказа́л</a:t>
            </a:r>
            <a:r>
              <a:rPr lang="ru-RU" sz="2800" dirty="0" smtClean="0"/>
              <a:t>, </a:t>
            </a:r>
            <a:r>
              <a:rPr lang="ru-RU" sz="2800" i="1" dirty="0" smtClean="0"/>
              <a:t>что он москви́ч</a:t>
            </a:r>
            <a:r>
              <a:rPr lang="ru-RU" sz="2800" dirty="0" smtClean="0"/>
              <a:t>, </a:t>
            </a:r>
            <a:r>
              <a:rPr lang="ru-RU" sz="2800" i="1" dirty="0" smtClean="0"/>
              <a:t>по образова́нию фило́лог</a:t>
            </a:r>
            <a:r>
              <a:rPr lang="ru-RU" sz="2800" dirty="0" smtClean="0"/>
              <a:t>, </a:t>
            </a:r>
            <a:r>
              <a:rPr lang="ru-RU" sz="2800" i="1" dirty="0" smtClean="0"/>
              <a:t>но слу́жит в ба́нке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Nebensatz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Unechte Konjunktionen</a:t>
            </a:r>
          </a:p>
          <a:p>
            <a:pPr lvl="1"/>
            <a:r>
              <a:rPr lang="de-DE" sz="2500" dirty="0" smtClean="0"/>
              <a:t>Relativpronomen: </a:t>
            </a:r>
            <a:r>
              <a:rPr lang="ru-RU" sz="2500" b="1" i="1" dirty="0" smtClean="0"/>
              <a:t>кто</a:t>
            </a:r>
            <a:r>
              <a:rPr lang="ru-RU" sz="2500" dirty="0" smtClean="0"/>
              <a:t> </a:t>
            </a:r>
            <a:r>
              <a:rPr lang="de-DE" sz="2500" dirty="0" smtClean="0"/>
              <a:t>wer, </a:t>
            </a:r>
            <a:r>
              <a:rPr lang="ru-RU" sz="2500" b="1" i="1" dirty="0" smtClean="0"/>
              <a:t>что</a:t>
            </a:r>
            <a:r>
              <a:rPr lang="ru-RU" sz="2500" dirty="0" smtClean="0"/>
              <a:t> </a:t>
            </a:r>
            <a:r>
              <a:rPr lang="de-DE" sz="2500" dirty="0" smtClean="0"/>
              <a:t>was, </a:t>
            </a:r>
            <a:r>
              <a:rPr lang="ru-RU" sz="2500" b="1" i="1" dirty="0" smtClean="0"/>
              <a:t>кото́рый</a:t>
            </a:r>
            <a:r>
              <a:rPr lang="ru-RU" sz="2500" dirty="0" smtClean="0"/>
              <a:t> </a:t>
            </a:r>
            <a:r>
              <a:rPr lang="de-DE" sz="2500" dirty="0" smtClean="0"/>
              <a:t>der, welcher, </a:t>
            </a:r>
            <a:r>
              <a:rPr lang="ru-RU" sz="2500" b="1" i="1" dirty="0" smtClean="0"/>
              <a:t>како́й</a:t>
            </a:r>
            <a:r>
              <a:rPr lang="ru-RU" sz="2500" dirty="0" smtClean="0"/>
              <a:t> </a:t>
            </a:r>
            <a:r>
              <a:rPr lang="de-DE" sz="2500" dirty="0" smtClean="0"/>
              <a:t>welcher, </a:t>
            </a:r>
            <a:r>
              <a:rPr lang="ru-RU" sz="2500" b="1" i="1" dirty="0" smtClean="0"/>
              <a:t>чей</a:t>
            </a:r>
            <a:r>
              <a:rPr lang="ru-RU" sz="2500" dirty="0" smtClean="0"/>
              <a:t> </a:t>
            </a:r>
            <a:r>
              <a:rPr lang="de-DE" sz="2500" dirty="0" smtClean="0"/>
              <a:t>wessen</a:t>
            </a:r>
          </a:p>
          <a:p>
            <a:pPr lvl="1"/>
            <a:r>
              <a:rPr lang="de-DE" sz="2500" dirty="0" smtClean="0"/>
              <a:t>Relativadverbien: </a:t>
            </a:r>
            <a:r>
              <a:rPr lang="ru-RU" sz="2500" b="1" i="1" dirty="0" smtClean="0"/>
              <a:t>где</a:t>
            </a:r>
            <a:r>
              <a:rPr lang="ru-RU" sz="2500" dirty="0" smtClean="0"/>
              <a:t> </a:t>
            </a:r>
            <a:r>
              <a:rPr lang="de-DE" sz="2500" dirty="0" smtClean="0"/>
              <a:t>wo, </a:t>
            </a:r>
            <a:r>
              <a:rPr lang="ru-RU" sz="2500" b="1" i="1" dirty="0" smtClean="0"/>
              <a:t>куда́</a:t>
            </a:r>
            <a:r>
              <a:rPr lang="ru-RU" sz="2500" dirty="0" smtClean="0"/>
              <a:t> </a:t>
            </a:r>
            <a:r>
              <a:rPr lang="de-DE" sz="2500" dirty="0" smtClean="0"/>
              <a:t>wohin, </a:t>
            </a:r>
            <a:r>
              <a:rPr lang="ru-RU" sz="2500" b="1" i="1" dirty="0" smtClean="0"/>
              <a:t>отку́да</a:t>
            </a:r>
            <a:r>
              <a:rPr lang="ru-RU" sz="2500" dirty="0" smtClean="0"/>
              <a:t> </a:t>
            </a:r>
            <a:r>
              <a:rPr lang="de-DE" sz="2500" dirty="0" smtClean="0"/>
              <a:t>woher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38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Nebensatz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Unechte Konjunktionen</a:t>
            </a:r>
          </a:p>
          <a:p>
            <a:endParaRPr lang="de-DE" sz="2800" dirty="0" smtClean="0"/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Это так есте́ственно в положе́нии молодо́й же́нщины</a:t>
            </a:r>
            <a:r>
              <a:rPr lang="ru-RU" sz="2800" dirty="0" smtClean="0"/>
              <a:t>, </a:t>
            </a:r>
            <a:r>
              <a:rPr lang="ru-RU" sz="2800" i="1" dirty="0" smtClean="0"/>
              <a:t>кото́рая вы́нуждена с утра́ до ве́чера ви́деть э́тот прокля́тый забо́р</a:t>
            </a:r>
            <a:r>
              <a:rPr lang="ru-RU" sz="2800" dirty="0" smtClean="0"/>
              <a:t>.</a:t>
            </a: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39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Was ist ein Satz?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z="2800" dirty="0" smtClean="0"/>
              <a:t>Kirschbaum 2001: 307</a:t>
            </a:r>
            <a:endParaRPr lang="de-DE" sz="2800" dirty="0" smtClean="0"/>
          </a:p>
          <a:p>
            <a:endParaRPr lang="de-DE" sz="2800" dirty="0" smtClean="0"/>
          </a:p>
          <a:p>
            <a:pPr marL="273050" indent="0">
              <a:buNone/>
            </a:pPr>
            <a:r>
              <a:rPr lang="de-DE" sz="2800" dirty="0" smtClean="0"/>
              <a:t>„Ein Satz drückt inhaltlich eine relativ selbstständige und abgeschlossene Äußerung eines Sprechers oder Schreibers, einer Sprecherin oder Schreiberin aus.“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Objektsatz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Fragen zu abhängigen Fällen</a:t>
            </a:r>
          </a:p>
          <a:p>
            <a:r>
              <a:rPr lang="de-DE" sz="2800" dirty="0" smtClean="0"/>
              <a:t>als Objekt zu einem Satzglied des Hauptsatzes</a:t>
            </a:r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Си́дя в павильо́не у Верне́</a:t>
            </a:r>
            <a:r>
              <a:rPr lang="ru-RU" sz="2800" dirty="0" smtClean="0"/>
              <a:t>, </a:t>
            </a:r>
            <a:r>
              <a:rPr lang="ru-RU" sz="2800" i="1" dirty="0" smtClean="0"/>
              <a:t>он ви́дел</a:t>
            </a:r>
            <a:r>
              <a:rPr lang="ru-RU" sz="2800" dirty="0" smtClean="0"/>
              <a:t>, </a:t>
            </a:r>
            <a:r>
              <a:rPr lang="ru-RU" sz="2800" i="1" dirty="0" smtClean="0"/>
              <a:t>как по на́бережной прошла́ молода́я да́ма</a:t>
            </a:r>
            <a:r>
              <a:rPr lang="ru-RU" sz="2800" dirty="0" smtClean="0"/>
              <a:t>, </a:t>
            </a:r>
            <a:r>
              <a:rPr lang="ru-RU" sz="2800" i="1" dirty="0" smtClean="0"/>
              <a:t>невысо́кого ро́ста блонди́нка</a:t>
            </a:r>
            <a:r>
              <a:rPr lang="ru-RU" sz="2800" dirty="0" smtClean="0"/>
              <a:t>, </a:t>
            </a:r>
            <a:r>
              <a:rPr lang="ru-RU" sz="2800" i="1" dirty="0" smtClean="0"/>
              <a:t>в бере́те </a:t>
            </a:r>
            <a:r>
              <a:rPr lang="ru-RU" sz="2800" dirty="0" smtClean="0"/>
              <a:t>[…].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Objektsatz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800" dirty="0" smtClean="0"/>
              <a:t>Prädikate im Objektsatz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Verben des Sagens, des Denkens, der Empfindung und der sinnlichen Wahrnehmung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Objektsatz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 marL="273050" indent="-4763">
              <a:buNone/>
            </a:pPr>
            <a:r>
              <a:rPr lang="ru-RU" sz="2800" b="1" i="1" dirty="0" smtClean="0"/>
              <a:t>говори́ть</a:t>
            </a:r>
            <a:r>
              <a:rPr lang="ru-RU" sz="2800" dirty="0" smtClean="0"/>
              <a:t> </a:t>
            </a:r>
            <a:r>
              <a:rPr lang="de-DE" sz="2800" dirty="0" smtClean="0"/>
              <a:t>– sprechen</a:t>
            </a:r>
            <a:r>
              <a:rPr lang="de-DE" sz="2800" dirty="0" smtClean="0"/>
              <a:t>, sagen</a:t>
            </a:r>
          </a:p>
          <a:p>
            <a:pPr marL="273050" indent="-4763">
              <a:buNone/>
            </a:pPr>
            <a:r>
              <a:rPr lang="ru-RU" sz="2800" b="1" i="1" dirty="0" smtClean="0"/>
              <a:t>сообща́ть</a:t>
            </a:r>
            <a:r>
              <a:rPr lang="ru-RU" sz="2800" dirty="0" smtClean="0"/>
              <a:t> </a:t>
            </a:r>
            <a:r>
              <a:rPr lang="de-DE" sz="2800" dirty="0" smtClean="0"/>
              <a:t>– mitteilen</a:t>
            </a:r>
            <a:endParaRPr lang="de-DE" sz="2800" dirty="0" smtClean="0"/>
          </a:p>
          <a:p>
            <a:pPr marL="273050" indent="-4763">
              <a:buNone/>
            </a:pPr>
            <a:r>
              <a:rPr lang="ru-RU" sz="2800" b="1" i="1" dirty="0" smtClean="0"/>
              <a:t>ду́мать</a:t>
            </a:r>
            <a:r>
              <a:rPr lang="ru-RU" sz="2800" dirty="0" smtClean="0"/>
              <a:t> </a:t>
            </a:r>
            <a:r>
              <a:rPr lang="de-DE" sz="2800" dirty="0" smtClean="0"/>
              <a:t>– denken</a:t>
            </a:r>
            <a:endParaRPr lang="de-DE" sz="2800" dirty="0" smtClean="0"/>
          </a:p>
          <a:p>
            <a:pPr marL="273050" indent="-4763">
              <a:buNone/>
            </a:pPr>
            <a:r>
              <a:rPr lang="ru-RU" sz="2800" b="1" i="1" dirty="0" smtClean="0"/>
              <a:t>понима́ть</a:t>
            </a:r>
            <a:r>
              <a:rPr lang="ru-RU" sz="2800" dirty="0" smtClean="0"/>
              <a:t> </a:t>
            </a:r>
            <a:r>
              <a:rPr lang="de-DE" sz="2800" dirty="0" smtClean="0"/>
              <a:t>– verstehen</a:t>
            </a:r>
            <a:endParaRPr lang="de-DE" sz="2800" dirty="0" smtClean="0"/>
          </a:p>
          <a:p>
            <a:pPr marL="273050" indent="-4763">
              <a:buNone/>
            </a:pPr>
            <a:r>
              <a:rPr lang="ru-RU" sz="2800" b="1" i="1" dirty="0" smtClean="0"/>
              <a:t>слы́шать</a:t>
            </a:r>
            <a:r>
              <a:rPr lang="ru-RU" sz="2800" dirty="0" smtClean="0"/>
              <a:t> </a:t>
            </a:r>
            <a:r>
              <a:rPr lang="de-DE" sz="2800" dirty="0" smtClean="0"/>
              <a:t>– hören</a:t>
            </a:r>
            <a:endParaRPr lang="de-DE" sz="2800" dirty="0" smtClean="0"/>
          </a:p>
          <a:p>
            <a:pPr marL="273050" indent="-4763">
              <a:buNone/>
            </a:pPr>
            <a:r>
              <a:rPr lang="ru-RU" sz="2800" b="1" i="1" dirty="0" smtClean="0"/>
              <a:t>знать</a:t>
            </a:r>
            <a:r>
              <a:rPr lang="ru-RU" sz="2800" dirty="0" smtClean="0"/>
              <a:t> </a:t>
            </a:r>
            <a:r>
              <a:rPr lang="de-DE" sz="2800" dirty="0" smtClean="0"/>
              <a:t>– wissen</a:t>
            </a:r>
            <a:endParaRPr lang="de-DE" sz="2800" dirty="0" smtClean="0"/>
          </a:p>
          <a:p>
            <a:pPr marL="273050" indent="-4763">
              <a:buNone/>
            </a:pPr>
            <a:r>
              <a:rPr lang="ru-RU" sz="2800" b="1" i="1" dirty="0" smtClean="0"/>
              <a:t>ви́деть</a:t>
            </a:r>
            <a:r>
              <a:rPr lang="ru-RU" sz="2800" dirty="0" smtClean="0"/>
              <a:t> </a:t>
            </a:r>
            <a:r>
              <a:rPr lang="de-DE" sz="2800" dirty="0" smtClean="0"/>
              <a:t>– sehen</a:t>
            </a:r>
            <a:endParaRPr lang="de-DE" sz="2800" dirty="0" smtClean="0"/>
          </a:p>
          <a:p>
            <a:pPr marL="273050" indent="-4763">
              <a:buNone/>
            </a:pPr>
            <a:endParaRPr lang="de-DE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Objektsatz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800" dirty="0" smtClean="0"/>
              <a:t>Prädikate im Objektsatz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de-DE" sz="2800" dirty="0" smtClean="0"/>
              <a:t>Kurzformen von Adjektiven:</a:t>
            </a:r>
          </a:p>
          <a:p>
            <a:pPr marL="514350" indent="22225">
              <a:buNone/>
            </a:pPr>
            <a:r>
              <a:rPr lang="ru-RU" sz="2800" b="1" i="1" dirty="0" smtClean="0"/>
              <a:t>рад</a:t>
            </a:r>
            <a:r>
              <a:rPr lang="ru-RU" sz="2800" dirty="0" smtClean="0"/>
              <a:t> </a:t>
            </a:r>
            <a:r>
              <a:rPr lang="de-DE" sz="2800" dirty="0" smtClean="0"/>
              <a:t>– froh</a:t>
            </a:r>
            <a:endParaRPr lang="de-DE" sz="2800" dirty="0" smtClean="0"/>
          </a:p>
          <a:p>
            <a:pPr marL="514350" indent="22225">
              <a:buNone/>
            </a:pPr>
            <a:r>
              <a:rPr lang="ru-RU" sz="2800" b="1" i="1" dirty="0" smtClean="0"/>
              <a:t>сча́стлив</a:t>
            </a:r>
            <a:r>
              <a:rPr lang="ru-RU" sz="2800" dirty="0" smtClean="0"/>
              <a:t> </a:t>
            </a:r>
            <a:r>
              <a:rPr lang="de-DE" sz="2800" dirty="0" smtClean="0"/>
              <a:t>– glücklich</a:t>
            </a:r>
            <a:endParaRPr lang="de-DE" sz="2800" dirty="0" smtClean="0"/>
          </a:p>
          <a:p>
            <a:pPr marL="514350" indent="22225">
              <a:buNone/>
            </a:pPr>
            <a:r>
              <a:rPr lang="ru-RU" sz="2800" b="1" i="1" dirty="0" smtClean="0"/>
              <a:t>дово́лен</a:t>
            </a:r>
            <a:r>
              <a:rPr lang="ru-RU" sz="2800" dirty="0" smtClean="0"/>
              <a:t> </a:t>
            </a:r>
            <a:r>
              <a:rPr lang="de-DE" sz="2800" dirty="0" smtClean="0"/>
              <a:t>– zufrieden</a:t>
            </a:r>
            <a:endParaRPr lang="de-DE" sz="2800" dirty="0" smtClean="0"/>
          </a:p>
          <a:p>
            <a:pPr marL="514350" indent="22225">
              <a:buNone/>
            </a:pPr>
            <a:r>
              <a:rPr lang="ru-RU" sz="2800" b="1" i="1" dirty="0" smtClean="0"/>
              <a:t>винова́т</a:t>
            </a:r>
            <a:r>
              <a:rPr lang="ru-RU" sz="2800" dirty="0" smtClean="0"/>
              <a:t> </a:t>
            </a:r>
            <a:r>
              <a:rPr lang="de-DE" sz="2800" dirty="0" smtClean="0"/>
              <a:t>– schuldig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 marL="273050" indent="263525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Де́ти ра́ды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что оте́ц верну́лся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de-DE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Objektsatz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Prädikate im Objektsatz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Kurzform von Partizipien des Passivs</a:t>
            </a:r>
          </a:p>
          <a:p>
            <a:pPr marL="514350" indent="22225">
              <a:buNone/>
            </a:pPr>
            <a:r>
              <a:rPr lang="ru-RU" sz="2800" b="1" i="1" dirty="0" smtClean="0"/>
              <a:t>ска́зано</a:t>
            </a:r>
            <a:r>
              <a:rPr lang="ru-RU" sz="2800" dirty="0" smtClean="0"/>
              <a:t> </a:t>
            </a:r>
            <a:r>
              <a:rPr lang="de-DE" sz="2800" dirty="0" smtClean="0"/>
              <a:t>– ist </a:t>
            </a:r>
            <a:r>
              <a:rPr lang="de-DE" sz="2800" dirty="0" smtClean="0"/>
              <a:t>gesagt</a:t>
            </a:r>
          </a:p>
          <a:p>
            <a:pPr marL="514350" indent="22225">
              <a:buNone/>
            </a:pPr>
            <a:r>
              <a:rPr lang="ru-RU" sz="2800" b="1" i="1" dirty="0" smtClean="0"/>
              <a:t>объя́влено</a:t>
            </a:r>
            <a:r>
              <a:rPr lang="ru-RU" sz="2800" dirty="0" smtClean="0"/>
              <a:t> </a:t>
            </a:r>
            <a:r>
              <a:rPr lang="de-DE" sz="2800" dirty="0" smtClean="0"/>
              <a:t>– ist </a:t>
            </a:r>
            <a:r>
              <a:rPr lang="de-DE" sz="2800" dirty="0" smtClean="0"/>
              <a:t>bekannt gegeben</a:t>
            </a:r>
          </a:p>
          <a:p>
            <a:pPr marL="514350" indent="22225">
              <a:buNone/>
            </a:pPr>
            <a:r>
              <a:rPr lang="ru-RU" sz="2800" b="1" i="1" dirty="0" smtClean="0"/>
              <a:t>дока́зано</a:t>
            </a:r>
            <a:r>
              <a:rPr lang="ru-RU" sz="2800" dirty="0" smtClean="0"/>
              <a:t> </a:t>
            </a:r>
            <a:r>
              <a:rPr lang="de-DE" sz="2800" dirty="0" smtClean="0"/>
              <a:t>– ist </a:t>
            </a:r>
            <a:r>
              <a:rPr lang="de-DE" sz="2800" dirty="0" smtClean="0"/>
              <a:t>bewiesen</a:t>
            </a:r>
          </a:p>
          <a:p>
            <a:pPr>
              <a:buNone/>
            </a:pPr>
            <a:endParaRPr lang="de-DE" sz="2800" dirty="0" smtClean="0"/>
          </a:p>
          <a:p>
            <a:pPr marL="541338" indent="-4763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Бы́ло объя́влено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что собра́ние перенесли́ на пя́тницу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Objektsatz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Vergleich</a:t>
            </a:r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Пото́м он сказа́л</a:t>
            </a:r>
            <a:r>
              <a:rPr lang="ru-RU" sz="2800" dirty="0" smtClean="0"/>
              <a:t>, </a:t>
            </a:r>
            <a:r>
              <a:rPr lang="ru-RU" sz="2800" i="1" dirty="0" smtClean="0"/>
              <a:t>что́бы ему́ принесли́ ча́ю</a:t>
            </a:r>
            <a:r>
              <a:rPr lang="ru-RU" sz="2800" dirty="0" smtClean="0"/>
              <a:t>.</a:t>
            </a:r>
          </a:p>
          <a:p>
            <a:pPr marL="273050" indent="-4763">
              <a:buNone/>
            </a:pPr>
            <a:r>
              <a:rPr lang="ru-RU" sz="2800" i="1" dirty="0" smtClean="0"/>
              <a:t>Пото́м он сказа́л</a:t>
            </a:r>
            <a:r>
              <a:rPr lang="ru-RU" sz="2800" dirty="0" smtClean="0"/>
              <a:t>, </a:t>
            </a:r>
            <a:r>
              <a:rPr lang="ru-RU" sz="2800" i="1" dirty="0" smtClean="0"/>
              <a:t>что ему́ принесли́ ча́ю</a:t>
            </a:r>
            <a:r>
              <a:rPr lang="ru-RU" sz="2800" dirty="0" smtClean="0"/>
              <a:t>.</a:t>
            </a:r>
          </a:p>
          <a:p>
            <a:pPr marL="273050" indent="-4763"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Subjektsatz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Fragen zum Nominativ </a:t>
            </a:r>
            <a:r>
              <a:rPr lang="de-DE" sz="2800" b="1" i="1" dirty="0" smtClean="0"/>
              <a:t>кто</a:t>
            </a:r>
            <a:r>
              <a:rPr lang="de-DE" sz="2800" dirty="0" smtClean="0"/>
              <a:t>? und </a:t>
            </a:r>
            <a:r>
              <a:rPr lang="de-DE" sz="2800" b="1" i="1" dirty="0" smtClean="0"/>
              <a:t>что</a:t>
            </a:r>
            <a:r>
              <a:rPr lang="de-DE" sz="2800" dirty="0" smtClean="0"/>
              <a:t>?</a:t>
            </a:r>
          </a:p>
          <a:p>
            <a:r>
              <a:rPr lang="de-DE" sz="2800" dirty="0" smtClean="0"/>
              <a:t>Subjekt zum Prädikat des Hauptsatzes</a:t>
            </a:r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Чу́вствовалось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что приближа́ется весна́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de-DE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/>
              <a:t>Satzgefüge mit einem Attributsatz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nähere Bestimmung zu einem Substantiv des Hauptsatzes</a:t>
            </a:r>
          </a:p>
          <a:p>
            <a:r>
              <a:rPr lang="de-DE" sz="2800" dirty="0" smtClean="0"/>
              <a:t>Fragen </a:t>
            </a:r>
            <a:r>
              <a:rPr lang="ru-RU" sz="2800" b="1" i="1" dirty="0" smtClean="0"/>
              <a:t>како́й</a:t>
            </a:r>
            <a:r>
              <a:rPr lang="ru-RU" sz="2800" dirty="0" smtClean="0"/>
              <a:t>? </a:t>
            </a:r>
            <a:r>
              <a:rPr lang="ru-RU" sz="2800" b="1" i="1" dirty="0" smtClean="0"/>
              <a:t>кака́я</a:t>
            </a:r>
            <a:r>
              <a:rPr lang="ru-RU" sz="2800" dirty="0" smtClean="0"/>
              <a:t>? </a:t>
            </a:r>
            <a:r>
              <a:rPr lang="ru-RU" sz="2800" b="1" i="1" dirty="0" smtClean="0"/>
              <a:t>како́е</a:t>
            </a:r>
            <a:r>
              <a:rPr lang="ru-RU" sz="2800" dirty="0" smtClean="0"/>
              <a:t>?</a:t>
            </a:r>
            <a:endParaRPr lang="de-DE" sz="2800" dirty="0" smtClean="0"/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А от не</a:t>
            </a:r>
            <a:r>
              <a:rPr lang="de-DE" sz="2800" i="1" dirty="0" smtClean="0"/>
              <a:t>ë</a:t>
            </a:r>
            <a:r>
              <a:rPr lang="ru-RU" sz="2800" i="1" dirty="0" smtClean="0"/>
              <a:t> он узна́л, </a:t>
            </a:r>
            <a:r>
              <a:rPr lang="ru-RU" sz="2800" dirty="0" smtClean="0"/>
              <a:t>[...] </a:t>
            </a:r>
            <a:r>
              <a:rPr lang="ru-RU" sz="2800" i="1" dirty="0" smtClean="0"/>
              <a:t>что пробу́дет она́ в Я́лте ещ</a:t>
            </a:r>
            <a:r>
              <a:rPr lang="de-DE" sz="2800" i="1" dirty="0" smtClean="0"/>
              <a:t>ë</a:t>
            </a:r>
            <a:r>
              <a:rPr lang="ru-RU" sz="2800" i="1" dirty="0" smtClean="0"/>
              <a:t> с ме́сяц и за ней</a:t>
            </a:r>
            <a:r>
              <a:rPr lang="ru-RU" sz="2800" dirty="0" smtClean="0"/>
              <a:t>, </a:t>
            </a:r>
            <a:r>
              <a:rPr lang="ru-RU" sz="2800" i="1" dirty="0" smtClean="0"/>
              <a:t>быть мо́жет</a:t>
            </a:r>
            <a:r>
              <a:rPr lang="ru-RU" sz="2800" dirty="0" smtClean="0"/>
              <a:t>, </a:t>
            </a:r>
            <a:r>
              <a:rPr lang="ru-RU" sz="2800" i="1" dirty="0" smtClean="0"/>
              <a:t>прие́дет е</a:t>
            </a:r>
            <a:r>
              <a:rPr lang="de-DE" sz="2800" i="1" dirty="0" smtClean="0"/>
              <a:t>ë</a:t>
            </a:r>
            <a:r>
              <a:rPr lang="ru-RU" sz="2800" i="1" dirty="0" smtClean="0"/>
              <a:t> муж</a:t>
            </a:r>
            <a:r>
              <a:rPr lang="ru-RU" sz="2800" dirty="0" smtClean="0"/>
              <a:t>, </a:t>
            </a:r>
            <a:r>
              <a:rPr lang="ru-RU" sz="2800" i="1" dirty="0" smtClean="0"/>
              <a:t>кото́рому то́же хо́чется отдохну́ть</a:t>
            </a:r>
            <a:r>
              <a:rPr lang="ru-RU" sz="2800" dirty="0" smtClean="0"/>
              <a:t>.</a:t>
            </a: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Attributsatz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eingeleitet durch</a:t>
            </a:r>
          </a:p>
          <a:p>
            <a:pPr>
              <a:buNone/>
            </a:pPr>
            <a:endParaRPr lang="de-DE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de-DE" sz="2800" dirty="0" smtClean="0"/>
              <a:t>Pronomen </a:t>
            </a:r>
            <a:r>
              <a:rPr lang="ru-RU" sz="2800" b="1" i="1" dirty="0" smtClean="0"/>
              <a:t>кото́рый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како́й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чей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что</a:t>
            </a:r>
            <a:endParaRPr lang="de-DE" sz="2800" b="1" i="1" dirty="0" smtClean="0"/>
          </a:p>
          <a:p>
            <a:pPr marL="536575" indent="0">
              <a:buNone/>
            </a:pPr>
            <a:endParaRPr lang="de-DE" sz="2800" i="1" dirty="0" smtClean="0"/>
          </a:p>
          <a:p>
            <a:pPr marL="536575" indent="0">
              <a:buNone/>
            </a:pPr>
            <a:r>
              <a:rPr lang="ru-RU" sz="2800" i="1" dirty="0" smtClean="0"/>
              <a:t>У него́ бы́ли две жи́зни</a:t>
            </a:r>
            <a:r>
              <a:rPr lang="ru-RU" sz="2800" dirty="0" smtClean="0"/>
              <a:t>: </a:t>
            </a:r>
            <a:r>
              <a:rPr lang="ru-RU" sz="2800" i="1" dirty="0" smtClean="0"/>
              <a:t>одна́ я́вная</a:t>
            </a:r>
            <a:r>
              <a:rPr lang="ru-RU" sz="2800" dirty="0" smtClean="0"/>
              <a:t>, </a:t>
            </a:r>
            <a:r>
              <a:rPr lang="ru-RU" sz="2800" i="1" dirty="0" smtClean="0"/>
              <a:t>кото́рую ви́дели и зна́ли все</a:t>
            </a:r>
            <a:r>
              <a:rPr lang="ru-RU" sz="2800" dirty="0" smtClean="0"/>
              <a:t>, </a:t>
            </a:r>
            <a:r>
              <a:rPr lang="ru-RU" sz="2800" i="1" dirty="0" smtClean="0"/>
              <a:t>кому́ это ну́жно бы́ло</a:t>
            </a:r>
            <a:r>
              <a:rPr lang="de-DE" sz="2800" i="1" dirty="0" smtClean="0"/>
              <a:t> </a:t>
            </a:r>
            <a:r>
              <a:rPr lang="ru-RU" sz="2800" dirty="0" smtClean="0"/>
              <a:t>[...]</a:t>
            </a:r>
            <a:r>
              <a:rPr lang="ru-RU" sz="2800" i="1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48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Attributsatz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eingeleitet durch</a:t>
            </a:r>
          </a:p>
          <a:p>
            <a:pPr>
              <a:buNone/>
            </a:pPr>
            <a:endParaRPr lang="de-DE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de-DE" sz="2800" dirty="0" smtClean="0"/>
              <a:t>Adverbien </a:t>
            </a:r>
            <a:r>
              <a:rPr lang="ru-RU" sz="2800" b="1" i="1" dirty="0" smtClean="0"/>
              <a:t>где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куда́</a:t>
            </a:r>
            <a:r>
              <a:rPr lang="de-DE" sz="2800" dirty="0" smtClean="0"/>
              <a:t>, </a:t>
            </a:r>
            <a:r>
              <a:rPr lang="ru-RU" sz="2800" b="1" i="1" dirty="0" smtClean="0"/>
              <a:t>отку́да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когда́</a:t>
            </a:r>
            <a:endParaRPr lang="de-DE" sz="2800" b="1" i="1" dirty="0" smtClean="0"/>
          </a:p>
          <a:p>
            <a:pPr marL="536575" indent="0">
              <a:buNone/>
            </a:pPr>
            <a:endParaRPr lang="de-DE" sz="2800" i="1" dirty="0" smtClean="0"/>
          </a:p>
          <a:p>
            <a:pPr marL="536575" indent="0">
              <a:buNone/>
            </a:pPr>
            <a:r>
              <a:rPr lang="ru-RU" sz="2800" i="1" dirty="0" smtClean="0"/>
              <a:t>Прие́хал он в С</a:t>
            </a:r>
            <a:r>
              <a:rPr lang="ru-RU" sz="2800" dirty="0" smtClean="0"/>
              <a:t>. </a:t>
            </a:r>
            <a:r>
              <a:rPr lang="ru-RU" sz="2800" i="1" dirty="0" smtClean="0"/>
              <a:t>у́тром и за́нял в гости́нице лу́чший но́мер</a:t>
            </a:r>
            <a:r>
              <a:rPr lang="ru-RU" sz="2800" dirty="0" smtClean="0"/>
              <a:t>, </a:t>
            </a:r>
            <a:r>
              <a:rPr lang="ru-RU" sz="2800" i="1" dirty="0" smtClean="0"/>
              <a:t>где весь пол был обтя́нут се́рым солда́тским сукно́м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49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Was ist ein Satz?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800" dirty="0" smtClean="0"/>
              <a:t>Kennzeichen eines Satzes:</a:t>
            </a:r>
          </a:p>
          <a:p>
            <a:pPr>
              <a:buNone/>
            </a:pPr>
            <a:endParaRPr lang="de-DE" sz="2800" dirty="0" smtClean="0"/>
          </a:p>
          <a:p>
            <a:r>
              <a:rPr lang="de-DE" sz="2800" dirty="0" smtClean="0"/>
              <a:t>Wörtern und Wortgruppen </a:t>
            </a:r>
          </a:p>
          <a:p>
            <a:r>
              <a:rPr lang="de-DE" sz="2800" dirty="0" smtClean="0"/>
              <a:t>syntaktische Struktur</a:t>
            </a:r>
          </a:p>
          <a:p>
            <a:r>
              <a:rPr lang="de-DE" sz="2800" dirty="0" smtClean="0"/>
              <a:t>Stimmführung bzw. Satzzeichen</a:t>
            </a:r>
          </a:p>
          <a:p>
            <a:r>
              <a:rPr lang="de-DE" sz="2800" dirty="0" smtClean="0"/>
              <a:t>Prädikativität</a:t>
            </a:r>
          </a:p>
          <a:p>
            <a:endParaRPr lang="de-DE" sz="2800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Attributsatz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eingeleitet durch</a:t>
            </a:r>
          </a:p>
          <a:p>
            <a:pPr>
              <a:buNone/>
            </a:pPr>
            <a:endParaRPr lang="de-DE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Konjunktionen </a:t>
            </a:r>
            <a:r>
              <a:rPr lang="ru-RU" sz="2800" b="1" i="1" dirty="0" smtClean="0"/>
              <a:t>что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что́бы</a:t>
            </a:r>
            <a:r>
              <a:rPr lang="de-DE" sz="2800" dirty="0" smtClean="0"/>
              <a:t>, </a:t>
            </a:r>
            <a:r>
              <a:rPr lang="ru-RU" sz="2800" b="1" i="1" dirty="0" smtClean="0"/>
              <a:t>бу́дто</a:t>
            </a:r>
            <a:r>
              <a:rPr lang="de-DE" sz="2800" b="1" i="1" dirty="0" smtClean="0"/>
              <a:t>, </a:t>
            </a:r>
            <a:r>
              <a:rPr lang="ru-RU" sz="2800" b="1" i="1" dirty="0" smtClean="0"/>
              <a:t>как бу́дто</a:t>
            </a:r>
            <a:endParaRPr lang="de-DE" sz="2800" b="1" i="1" dirty="0" smtClean="0"/>
          </a:p>
          <a:p>
            <a:pPr marL="536575" indent="0">
              <a:buNone/>
            </a:pPr>
            <a:endParaRPr lang="de-DE" sz="2800" i="1" dirty="0" smtClean="0"/>
          </a:p>
          <a:p>
            <a:pPr marL="536575" indent="0">
              <a:buNone/>
            </a:pPr>
            <a:r>
              <a:rPr lang="ru-RU" sz="2800" i="1" dirty="0" smtClean="0"/>
              <a:t>Гу́ров слу́шал крик кузне́чиков и гуде́ние телегра́фных про́волок с таки́м чу́вством</a:t>
            </a:r>
            <a:r>
              <a:rPr lang="ru-RU" sz="2800" dirty="0" smtClean="0"/>
              <a:t>, </a:t>
            </a:r>
            <a:r>
              <a:rPr lang="ru-RU" sz="2800" i="1" dirty="0" smtClean="0"/>
              <a:t>как бу́дто то́лько что просну́лся</a:t>
            </a:r>
            <a:r>
              <a:rPr lang="ru-RU" sz="2800" dirty="0" smtClean="0"/>
              <a:t>.</a:t>
            </a:r>
            <a:endParaRPr lang="de-DE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Prädikatsatz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eingeleitet durch</a:t>
            </a:r>
          </a:p>
          <a:p>
            <a:pPr>
              <a:buNone/>
            </a:pPr>
            <a:endParaRPr lang="de-DE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de-DE" sz="2800" dirty="0" smtClean="0"/>
              <a:t>Pronomen </a:t>
            </a:r>
            <a:r>
              <a:rPr lang="ru-RU" sz="2800" b="1" i="1" dirty="0" smtClean="0"/>
              <a:t>тот</a:t>
            </a:r>
            <a:r>
              <a:rPr lang="de-DE" sz="2800" dirty="0" smtClean="0"/>
              <a:t>, </a:t>
            </a:r>
            <a:r>
              <a:rPr lang="ru-RU" sz="2800" b="1" i="1" dirty="0" smtClean="0"/>
              <a:t>тако́й</a:t>
            </a:r>
            <a:r>
              <a:rPr lang="de-DE" sz="2800" dirty="0" smtClean="0"/>
              <a:t>, </a:t>
            </a:r>
            <a:r>
              <a:rPr lang="ru-RU" sz="2800" b="1" i="1" dirty="0" smtClean="0"/>
              <a:t>тако́в</a:t>
            </a:r>
            <a:r>
              <a:rPr lang="de-DE" sz="2800" dirty="0" smtClean="0"/>
              <a:t>, </a:t>
            </a:r>
            <a:r>
              <a:rPr lang="ru-RU" sz="2800" b="1" i="1" dirty="0" smtClean="0"/>
              <a:t>вс</a:t>
            </a:r>
            <a:r>
              <a:rPr lang="de-DE" sz="2800" b="1" i="1" dirty="0" smtClean="0"/>
              <a:t>ë</a:t>
            </a:r>
            <a:r>
              <a:rPr lang="de-DE" sz="2800" dirty="0" smtClean="0"/>
              <a:t> </a:t>
            </a:r>
            <a:endParaRPr lang="de-DE" sz="2800" b="1" i="1" dirty="0" smtClean="0"/>
          </a:p>
          <a:p>
            <a:pPr marL="536575" indent="0">
              <a:buNone/>
            </a:pPr>
            <a:endParaRPr lang="de-DE" sz="2800" i="1" dirty="0" smtClean="0"/>
          </a:p>
          <a:p>
            <a:pPr marL="536575" indent="0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Хозя́ин 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тот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кто труди́тся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de-DE" sz="2800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Prädikatsatz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eingeleitet durch</a:t>
            </a:r>
          </a:p>
          <a:p>
            <a:pPr>
              <a:buNone/>
            </a:pPr>
            <a:endParaRPr lang="de-DE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de-DE" sz="2800" dirty="0" smtClean="0"/>
              <a:t>Wörter </a:t>
            </a:r>
            <a:r>
              <a:rPr lang="ru-RU" sz="2800" b="1" i="1" dirty="0" smtClean="0"/>
              <a:t>кто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что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кото́рый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како́й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како́в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чей</a:t>
            </a:r>
            <a:endParaRPr lang="de-DE" sz="2800" b="1" i="1" dirty="0" smtClean="0"/>
          </a:p>
          <a:p>
            <a:pPr marL="536575" indent="0">
              <a:buNone/>
            </a:pPr>
            <a:endParaRPr lang="de-DE" sz="2800" i="1" dirty="0" smtClean="0"/>
          </a:p>
          <a:p>
            <a:pPr marL="536575" indent="0">
              <a:buNone/>
            </a:pPr>
            <a:r>
              <a:rPr lang="de-DE" sz="2800" i="1" dirty="0" smtClean="0">
                <a:solidFill>
                  <a:schemeClr val="accent2">
                    <a:lumMod val="50000"/>
                  </a:schemeClr>
                </a:solidFill>
              </a:rPr>
              <a:t>Я тот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de-DE" sz="2800" i="1" dirty="0" smtClean="0">
                <a:solidFill>
                  <a:schemeClr val="accent2">
                    <a:lumMod val="50000"/>
                  </a:schemeClr>
                </a:solidFill>
              </a:rPr>
              <a:t>кото́рого никто́ не лю́бит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de-DE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Prädikatsatz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eingeleitet durch</a:t>
            </a:r>
          </a:p>
          <a:p>
            <a:pPr>
              <a:buNone/>
            </a:pPr>
            <a:endParaRPr lang="de-DE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Konjunktionen </a:t>
            </a:r>
            <a:r>
              <a:rPr lang="ru-RU" sz="2800" b="1" i="1" dirty="0" smtClean="0"/>
              <a:t>что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что́бы</a:t>
            </a:r>
            <a:endParaRPr lang="de-DE" sz="2800" b="1" i="1" dirty="0" smtClean="0"/>
          </a:p>
          <a:p>
            <a:pPr marL="536575" indent="0">
              <a:buNone/>
            </a:pPr>
            <a:endParaRPr lang="de-DE" sz="2800" i="1" dirty="0" smtClean="0"/>
          </a:p>
          <a:p>
            <a:pPr marL="536575" indent="0">
              <a:buNone/>
            </a:pPr>
            <a:r>
              <a:rPr lang="de-DE" sz="2800" i="1" dirty="0" smtClean="0"/>
              <a:t>Ве́тер был тако́й</a:t>
            </a:r>
            <a:r>
              <a:rPr lang="de-DE" sz="2800" dirty="0" smtClean="0"/>
              <a:t>, </a:t>
            </a:r>
            <a:r>
              <a:rPr lang="de-DE" sz="2800" i="1" dirty="0" smtClean="0"/>
              <a:t>что тру́дно бы́ло удержа́ться на нога́х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des Ortes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sz="2800" dirty="0" smtClean="0"/>
          </a:p>
          <a:p>
            <a:r>
              <a:rPr lang="de-DE" sz="2800" dirty="0" smtClean="0"/>
              <a:t>Ort oder Richtung der Handlung im Hauptsatz</a:t>
            </a:r>
          </a:p>
          <a:p>
            <a:pPr>
              <a:buNone/>
            </a:pPr>
            <a:endParaRPr lang="de-DE" sz="2800" dirty="0" smtClean="0"/>
          </a:p>
          <a:p>
            <a:r>
              <a:rPr lang="de-DE" sz="2800" dirty="0" smtClean="0"/>
              <a:t>Fragen </a:t>
            </a:r>
            <a:r>
              <a:rPr lang="ru-RU" sz="2800" b="1" i="1" dirty="0" smtClean="0"/>
              <a:t>где</a:t>
            </a:r>
            <a:r>
              <a:rPr lang="de-DE" sz="2800" dirty="0" smtClean="0"/>
              <a:t>? </a:t>
            </a:r>
            <a:r>
              <a:rPr lang="ru-RU" sz="2800" b="1" i="1" dirty="0" smtClean="0"/>
              <a:t>ку́да</a:t>
            </a:r>
            <a:r>
              <a:rPr lang="de-DE" sz="2800" dirty="0" smtClean="0"/>
              <a:t>? </a:t>
            </a:r>
            <a:r>
              <a:rPr lang="ru-RU" sz="2800" b="1" i="1" dirty="0" smtClean="0"/>
              <a:t>отку́да</a:t>
            </a:r>
            <a:r>
              <a:rPr lang="de-DE" sz="2800" dirty="0" smtClean="0"/>
              <a:t>?</a:t>
            </a:r>
          </a:p>
          <a:p>
            <a:r>
              <a:rPr lang="de-DE" sz="2800" dirty="0" smtClean="0"/>
              <a:t>durch Wörter </a:t>
            </a:r>
            <a:r>
              <a:rPr lang="ru-RU" sz="2800" b="1" i="1" dirty="0" smtClean="0"/>
              <a:t>где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ку́да</a:t>
            </a:r>
            <a:r>
              <a:rPr lang="de-DE" sz="2800" dirty="0" smtClean="0"/>
              <a:t>, </a:t>
            </a:r>
            <a:r>
              <a:rPr lang="ru-RU" sz="2800" b="1" i="1" dirty="0" smtClean="0"/>
              <a:t>отку́да</a:t>
            </a:r>
            <a:r>
              <a:rPr lang="de-DE" sz="2800" dirty="0" smtClean="0"/>
              <a:t>, </a:t>
            </a:r>
            <a:r>
              <a:rPr lang="ru-RU" sz="2800" b="1" i="1" dirty="0" smtClean="0"/>
              <a:t>там</a:t>
            </a:r>
            <a:r>
              <a:rPr lang="de-DE" sz="2800" dirty="0" smtClean="0"/>
              <a:t>, </a:t>
            </a:r>
            <a:r>
              <a:rPr lang="ru-RU" sz="2800" b="1" i="1" dirty="0" smtClean="0"/>
              <a:t>туда́</a:t>
            </a:r>
            <a:r>
              <a:rPr lang="de-DE" sz="2800" dirty="0" smtClean="0"/>
              <a:t>, </a:t>
            </a:r>
            <a:r>
              <a:rPr lang="ru-RU" sz="2800" b="1" i="1" dirty="0" smtClean="0"/>
              <a:t>отту́да</a:t>
            </a:r>
            <a:r>
              <a:rPr lang="ru-RU" sz="2800" dirty="0" smtClean="0"/>
              <a:t> </a:t>
            </a:r>
            <a:r>
              <a:rPr lang="de-DE" sz="2800" dirty="0" smtClean="0"/>
              <a:t>eingeleitet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des Ortes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3050" indent="-4763">
              <a:buNone/>
            </a:pPr>
            <a:endParaRPr lang="de-DE" sz="2800" i="1" dirty="0" smtClean="0"/>
          </a:p>
          <a:p>
            <a:pPr marL="273050" indent="-4763">
              <a:buNone/>
            </a:pPr>
            <a:r>
              <a:rPr lang="ru-RU" sz="2800" i="1" dirty="0" smtClean="0"/>
              <a:t>А от не</a:t>
            </a:r>
            <a:r>
              <a:rPr lang="de-DE" sz="2800" i="1" dirty="0" smtClean="0"/>
              <a:t>ë</a:t>
            </a:r>
            <a:r>
              <a:rPr lang="ru-RU" sz="2800" i="1" dirty="0" smtClean="0"/>
              <a:t> он узна</a:t>
            </a:r>
            <a:r>
              <a:rPr lang="de-DE" sz="2800" i="1" dirty="0" smtClean="0"/>
              <a:t>́</a:t>
            </a:r>
            <a:r>
              <a:rPr lang="ru-RU" sz="2800" i="1" dirty="0" smtClean="0"/>
              <a:t>л</a:t>
            </a:r>
            <a:r>
              <a:rPr lang="ru-RU" sz="2800" dirty="0" smtClean="0"/>
              <a:t>, </a:t>
            </a:r>
            <a:r>
              <a:rPr lang="ru-RU" sz="2800" i="1" dirty="0" smtClean="0"/>
              <a:t>что она́ вы́росла в Петербу́рге</a:t>
            </a:r>
            <a:r>
              <a:rPr lang="ru-RU" sz="2800" dirty="0" smtClean="0"/>
              <a:t>, </a:t>
            </a:r>
            <a:r>
              <a:rPr lang="ru-RU" sz="2800" i="1" dirty="0" smtClean="0"/>
              <a:t>но вы́шла за́муж в С</a:t>
            </a:r>
            <a:r>
              <a:rPr lang="ru-RU" sz="2800" dirty="0" smtClean="0"/>
              <a:t>., </a:t>
            </a:r>
            <a:r>
              <a:rPr lang="ru-RU" sz="2800" i="1" dirty="0" smtClean="0"/>
              <a:t>где жив</a:t>
            </a:r>
            <a:r>
              <a:rPr lang="de-DE" sz="2800" i="1" dirty="0" smtClean="0"/>
              <a:t>ë</a:t>
            </a:r>
            <a:r>
              <a:rPr lang="ru-RU" sz="2800" i="1" dirty="0" smtClean="0"/>
              <a:t>т уже</a:t>
            </a:r>
            <a:r>
              <a:rPr lang="de-DE" sz="2800" i="1" dirty="0" smtClean="0"/>
              <a:t>́</a:t>
            </a:r>
            <a:r>
              <a:rPr lang="ru-RU" sz="2800" i="1" dirty="0" smtClean="0"/>
              <a:t> два го́да </a:t>
            </a:r>
            <a:r>
              <a:rPr lang="ru-RU" sz="2800" dirty="0" smtClean="0"/>
              <a:t>[...]</a:t>
            </a:r>
            <a:r>
              <a:rPr lang="ru-RU" sz="2800" i="1" dirty="0" smtClean="0"/>
              <a:t>.</a:t>
            </a:r>
            <a:endParaRPr lang="de-DE" sz="2800" i="1" dirty="0" smtClean="0"/>
          </a:p>
          <a:p>
            <a:pPr marL="273050" indent="-4763">
              <a:buNone/>
            </a:pPr>
            <a:endParaRPr lang="ru-RU" sz="2800" i="1" dirty="0" smtClean="0"/>
          </a:p>
          <a:p>
            <a:pPr marL="273050" indent="-4763">
              <a:buNone/>
            </a:pPr>
            <a:r>
              <a:rPr lang="ru-RU" sz="2800" i="1" dirty="0" smtClean="0"/>
              <a:t>Мы останови́лись там</a:t>
            </a:r>
            <a:r>
              <a:rPr lang="ru-RU" sz="2800" dirty="0" smtClean="0"/>
              <a:t>, </a:t>
            </a:r>
            <a:r>
              <a:rPr lang="ru-RU" sz="2800" i="1" dirty="0" smtClean="0"/>
              <a:t>где доро́га повора́чивала впра́во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der Zeit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Zeit der Handlung des Hauptsatzes</a:t>
            </a:r>
          </a:p>
          <a:p>
            <a:r>
              <a:rPr lang="de-DE" sz="2800" dirty="0" smtClean="0"/>
              <a:t>Fragen </a:t>
            </a:r>
            <a:r>
              <a:rPr lang="ru-RU" sz="2800" b="1" i="1" dirty="0" smtClean="0"/>
              <a:t>когда́</a:t>
            </a:r>
            <a:r>
              <a:rPr lang="de-DE" sz="2800" dirty="0" smtClean="0"/>
              <a:t>? </a:t>
            </a:r>
            <a:r>
              <a:rPr lang="ru-RU" sz="2800" b="1" i="1" dirty="0" smtClean="0"/>
              <a:t>с каки́х пор</a:t>
            </a:r>
            <a:r>
              <a:rPr lang="de-DE" sz="2800" dirty="0" smtClean="0"/>
              <a:t>? </a:t>
            </a:r>
            <a:r>
              <a:rPr lang="ru-RU" sz="2800" b="1" i="1" dirty="0" smtClean="0"/>
              <a:t>до каки́х пор</a:t>
            </a:r>
            <a:r>
              <a:rPr lang="de-DE" sz="2800" dirty="0" smtClean="0"/>
              <a:t>?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der Zeit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gleichzeitige Handlung im Hauptsatz und im Nebensatz</a:t>
            </a:r>
          </a:p>
          <a:p>
            <a:pPr marL="0" indent="22225">
              <a:buNone/>
            </a:pPr>
            <a:endParaRPr lang="de-DE" sz="2800" dirty="0" smtClean="0"/>
          </a:p>
          <a:p>
            <a:pPr marL="536575" indent="22225">
              <a:buNone/>
            </a:pPr>
            <a:r>
              <a:rPr lang="de-DE" sz="2800" dirty="0" smtClean="0"/>
              <a:t>Konjunktionen </a:t>
            </a:r>
            <a:r>
              <a:rPr lang="ru-RU" sz="2800" b="1" i="1" dirty="0" smtClean="0"/>
              <a:t>когда́</a:t>
            </a:r>
            <a:r>
              <a:rPr lang="de-DE" sz="2800" dirty="0" smtClean="0"/>
              <a:t>, </a:t>
            </a:r>
            <a:r>
              <a:rPr lang="ru-RU" sz="2800" b="1" i="1" dirty="0" smtClean="0"/>
              <a:t>в то вре́мя как</a:t>
            </a:r>
            <a:r>
              <a:rPr lang="de-DE" sz="2800" b="1" dirty="0" smtClean="0"/>
              <a:t>, </a:t>
            </a:r>
            <a:r>
              <a:rPr lang="ru-RU" sz="2800" b="1" i="1" dirty="0" smtClean="0"/>
              <a:t>пока́</a:t>
            </a:r>
            <a:r>
              <a:rPr lang="de-DE" sz="2800" dirty="0" smtClean="0"/>
              <a:t>, </a:t>
            </a:r>
            <a:r>
              <a:rPr lang="ru-RU" sz="2800" b="1" i="1" dirty="0" smtClean="0"/>
              <a:t>по ме́ре того́ как</a:t>
            </a:r>
            <a:endParaRPr lang="de-DE" sz="2800" i="1" dirty="0" smtClean="0"/>
          </a:p>
          <a:p>
            <a:pPr marL="541338" indent="-4763">
              <a:buNone/>
            </a:pPr>
            <a:endParaRPr lang="de-DE" sz="2800" i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Satzgefüge mit einem</a:t>
            </a:r>
            <a:br>
              <a:rPr lang="de-DE" sz="3200" dirty="0" smtClean="0"/>
            </a:br>
            <a:r>
              <a:rPr lang="de-DE" sz="3200" dirty="0" smtClean="0"/>
              <a:t>Adverbialsatz der Zeit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de-DE" sz="2800" dirty="0" smtClean="0"/>
              <a:t>gleichzeitige Handlung</a:t>
            </a:r>
          </a:p>
          <a:p>
            <a:pPr>
              <a:buNone/>
            </a:pPr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Мне</a:t>
            </a:r>
            <a:r>
              <a:rPr lang="ru-RU" sz="2800" dirty="0" smtClean="0"/>
              <a:t>, </a:t>
            </a:r>
            <a:r>
              <a:rPr lang="ru-RU" sz="2800" i="1" dirty="0" smtClean="0"/>
              <a:t>когда́ я вы́шла за него́</a:t>
            </a:r>
            <a:r>
              <a:rPr lang="ru-RU" sz="2800" dirty="0" smtClean="0"/>
              <a:t>, </a:t>
            </a:r>
            <a:r>
              <a:rPr lang="ru-RU" sz="2800" i="1" dirty="0" smtClean="0"/>
              <a:t>бы́ло два́дцать лет</a:t>
            </a:r>
            <a:r>
              <a:rPr lang="ru-RU" sz="2800" dirty="0" smtClean="0"/>
              <a:t>, </a:t>
            </a:r>
            <a:r>
              <a:rPr lang="ru-RU" sz="2800" i="1" dirty="0" smtClean="0"/>
              <a:t>меня́ томи́ло любопы́тство</a:t>
            </a:r>
            <a:r>
              <a:rPr lang="ru-RU" sz="2800" dirty="0" smtClean="0"/>
              <a:t>, </a:t>
            </a:r>
            <a:r>
              <a:rPr lang="ru-RU" sz="2800" i="1" dirty="0" smtClean="0"/>
              <a:t>мне хоте́лось чего́-нибу́дь полу́чше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273050" indent="-4763"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58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der Zeit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de-DE" sz="2800" dirty="0" smtClean="0"/>
              <a:t>die Handlung des Hauptsatzes nach der Handlung des Nebensatzes </a:t>
            </a:r>
          </a:p>
          <a:p>
            <a:pPr marL="514350" indent="-514350">
              <a:buFont typeface="+mj-lt"/>
              <a:buAutoNum type="arabicPeriod" startAt="2"/>
            </a:pPr>
            <a:endParaRPr lang="de-DE" sz="2800" dirty="0" smtClean="0"/>
          </a:p>
          <a:p>
            <a:pPr marL="536575" indent="22225">
              <a:buNone/>
            </a:pPr>
            <a:r>
              <a:rPr lang="de-DE" sz="2800" dirty="0" smtClean="0"/>
              <a:t>Konjunktionen </a:t>
            </a:r>
            <a:r>
              <a:rPr lang="ru-RU" sz="2800" b="1" i="1" dirty="0" smtClean="0"/>
              <a:t>когда́</a:t>
            </a:r>
            <a:r>
              <a:rPr lang="de-DE" sz="2800" dirty="0" smtClean="0"/>
              <a:t>, </a:t>
            </a:r>
            <a:r>
              <a:rPr lang="ru-RU" sz="2800" b="1" i="1" dirty="0" smtClean="0"/>
              <a:t>по́сле того́</a:t>
            </a:r>
            <a:r>
              <a:rPr lang="ru-RU" sz="2800" i="1" dirty="0" smtClean="0"/>
              <a:t> </a:t>
            </a:r>
            <a:r>
              <a:rPr lang="ru-RU" sz="2800" b="1" i="1" dirty="0" smtClean="0"/>
              <a:t>как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как то́лько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то́лько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лишь</a:t>
            </a:r>
            <a:r>
              <a:rPr lang="de-DE" sz="2800" dirty="0" smtClean="0"/>
              <a:t>, </a:t>
            </a:r>
            <a:r>
              <a:rPr lang="ru-RU" sz="2800" b="1" i="1" dirty="0" smtClean="0"/>
              <a:t>едва́</a:t>
            </a:r>
            <a:endParaRPr lang="de-DE" sz="2800" i="1" dirty="0" smtClean="0"/>
          </a:p>
          <a:p>
            <a:endParaRPr lang="de-DE" sz="2800" dirty="0" smtClean="0"/>
          </a:p>
          <a:p>
            <a:pPr marL="541338" indent="-4763">
              <a:buNone/>
            </a:pPr>
            <a:r>
              <a:rPr lang="de-DE" sz="2800" i="1" dirty="0" smtClean="0">
                <a:solidFill>
                  <a:schemeClr val="accent2">
                    <a:lumMod val="50000"/>
                  </a:schemeClr>
                </a:solidFill>
              </a:rPr>
              <a:t>С тех пор как он прие́хал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de-DE" sz="2800" i="1" dirty="0" smtClean="0">
                <a:solidFill>
                  <a:schemeClr val="accent2">
                    <a:lumMod val="50000"/>
                  </a:schemeClr>
                </a:solidFill>
              </a:rPr>
              <a:t>прошло́ три го́да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59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Satzform</a:t>
            </a:r>
            <a:endParaRPr lang="de-DE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Unterscheidung: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einfache Sätze</a:t>
            </a:r>
          </a:p>
          <a:p>
            <a:pPr marL="627063" indent="-354013"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Его́ зову́т Алексе́й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27063" indent="-354013">
              <a:buNone/>
            </a:pPr>
            <a:endParaRPr lang="de-DE" sz="2800" i="1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zusammengesetzte Sätze</a:t>
            </a:r>
          </a:p>
          <a:p>
            <a:pPr marL="273050" indent="0"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Наступи́л ве́чер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в о́кнах зажгли́сь огоньки́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der Zeit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die Handlung des Hauptsatzes vor der Handlung des Nebensatzes</a:t>
            </a:r>
          </a:p>
          <a:p>
            <a:pPr marL="536575" indent="22225">
              <a:buNone/>
            </a:pPr>
            <a:endParaRPr lang="de-DE" sz="2800" dirty="0" smtClean="0"/>
          </a:p>
          <a:p>
            <a:pPr marL="536575" indent="22225">
              <a:buNone/>
            </a:pPr>
            <a:r>
              <a:rPr lang="de-DE" sz="2800" dirty="0" smtClean="0"/>
              <a:t>Konjunktionen </a:t>
            </a:r>
            <a:r>
              <a:rPr lang="ru-RU" sz="2800" b="1" i="1" dirty="0" smtClean="0"/>
              <a:t>пре́жде чем</a:t>
            </a:r>
            <a:r>
              <a:rPr lang="ru-RU" sz="2800" dirty="0" smtClean="0"/>
              <a:t>, </a:t>
            </a:r>
            <a:r>
              <a:rPr lang="ru-RU" sz="2800" b="1" i="1" dirty="0" smtClean="0"/>
              <a:t>пе́ред тем</a:t>
            </a:r>
            <a:r>
              <a:rPr lang="ru-RU" sz="2800" dirty="0" smtClean="0"/>
              <a:t> </a:t>
            </a:r>
            <a:r>
              <a:rPr lang="ru-RU" sz="2800" b="1" i="1" dirty="0" smtClean="0"/>
              <a:t>как</a:t>
            </a:r>
            <a:r>
              <a:rPr lang="ru-RU" sz="2800" dirty="0" smtClean="0"/>
              <a:t>, </a:t>
            </a:r>
            <a:r>
              <a:rPr lang="ru-RU" sz="2800" b="1" i="1" dirty="0" smtClean="0"/>
              <a:t>до того́ как</a:t>
            </a:r>
            <a:endParaRPr lang="de-DE" sz="2800" b="1" i="1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Satzgefüge mit einem</a:t>
            </a:r>
            <a:br>
              <a:rPr lang="de-DE" sz="3200" dirty="0" smtClean="0"/>
            </a:br>
            <a:r>
              <a:rPr lang="de-DE" sz="3200" dirty="0" smtClean="0"/>
              <a:t>Adverbialsatz der Zeit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Парохо́д приш</a:t>
            </a:r>
            <a:r>
              <a:rPr lang="de-DE" sz="2800" i="1" dirty="0" smtClean="0"/>
              <a:t>ë</a:t>
            </a:r>
            <a:r>
              <a:rPr lang="ru-RU" sz="2800" i="1" dirty="0" smtClean="0"/>
              <a:t>л по́здно</a:t>
            </a:r>
            <a:r>
              <a:rPr lang="ru-RU" sz="2800" dirty="0" smtClean="0"/>
              <a:t>, </a:t>
            </a:r>
            <a:r>
              <a:rPr lang="ru-RU" sz="2800" i="1" dirty="0" smtClean="0"/>
              <a:t>когда́ уже́ се́ло со́лнце</a:t>
            </a:r>
            <a:r>
              <a:rPr lang="ru-RU" sz="2800" dirty="0" smtClean="0"/>
              <a:t>, </a:t>
            </a:r>
            <a:r>
              <a:rPr lang="ru-RU" sz="2800" i="1" dirty="0" smtClean="0"/>
              <a:t>и</a:t>
            </a:r>
            <a:r>
              <a:rPr lang="ru-RU" sz="2800" dirty="0" smtClean="0"/>
              <a:t>, </a:t>
            </a:r>
            <a:r>
              <a:rPr lang="ru-RU" sz="2800" i="1" dirty="0" smtClean="0"/>
              <a:t>пре́жде чем приста́ть к мо́лу</a:t>
            </a:r>
            <a:r>
              <a:rPr lang="ru-RU" sz="2800" dirty="0" smtClean="0"/>
              <a:t>,</a:t>
            </a:r>
            <a:r>
              <a:rPr lang="ru-RU" sz="2800" i="1" dirty="0" smtClean="0"/>
              <a:t> до́лго повора́чивался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der Zeit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die Handlung des Hauptsatzes vor der Handlung des Nebensatzes</a:t>
            </a:r>
          </a:p>
          <a:p>
            <a:pPr marL="536575" indent="22225">
              <a:buNone/>
            </a:pPr>
            <a:endParaRPr lang="de-DE" sz="2800" dirty="0" smtClean="0"/>
          </a:p>
          <a:p>
            <a:pPr marL="536575" indent="22225">
              <a:buNone/>
            </a:pPr>
            <a:r>
              <a:rPr lang="de-DE" sz="2800" dirty="0" smtClean="0"/>
              <a:t>Konjunktionen </a:t>
            </a:r>
            <a:r>
              <a:rPr lang="ru-RU" sz="2800" b="1" i="1" dirty="0" smtClean="0"/>
              <a:t>пока́ не</a:t>
            </a:r>
            <a:r>
              <a:rPr lang="ru-RU" sz="2800" dirty="0" smtClean="0"/>
              <a:t>, </a:t>
            </a:r>
            <a:r>
              <a:rPr lang="ru-RU" sz="2800" b="1" i="1" dirty="0" smtClean="0"/>
              <a:t>до тех пор</a:t>
            </a:r>
            <a:r>
              <a:rPr lang="ru-RU" sz="2800" dirty="0" smtClean="0"/>
              <a:t>, </a:t>
            </a:r>
            <a:r>
              <a:rPr lang="ru-RU" sz="2800" b="1" i="1" dirty="0" smtClean="0"/>
              <a:t>пока́</a:t>
            </a:r>
            <a:r>
              <a:rPr lang="ru-RU" sz="2800" dirty="0" smtClean="0"/>
              <a:t> </a:t>
            </a:r>
            <a:r>
              <a:rPr lang="ru-RU" sz="2800" b="1" i="1" dirty="0" smtClean="0"/>
              <a:t>не </a:t>
            </a:r>
            <a:endParaRPr lang="de-DE" sz="2800" b="1" i="1" dirty="0" smtClean="0"/>
          </a:p>
          <a:p>
            <a:endParaRPr lang="de-DE" sz="2800" dirty="0" smtClean="0"/>
          </a:p>
          <a:p>
            <a:pPr marL="541338" indent="-4763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Я броди́л до тех пор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пока́ со́лнце не ушло́ за горизо́нт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de-DE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/>
              <a:t>Satzgefüge mit einem Zwecksatz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Ziel oder Zweck der Handlung im Hauptsatz</a:t>
            </a:r>
          </a:p>
          <a:p>
            <a:r>
              <a:rPr lang="de-DE" sz="2800" dirty="0" smtClean="0"/>
              <a:t>Fragen </a:t>
            </a:r>
            <a:r>
              <a:rPr lang="ru-RU" sz="2800" b="1" i="1" dirty="0" smtClean="0"/>
              <a:t>заче́м</a:t>
            </a:r>
            <a:r>
              <a:rPr lang="de-DE" sz="2800" dirty="0" smtClean="0"/>
              <a:t>? </a:t>
            </a:r>
            <a:r>
              <a:rPr lang="ru-RU" sz="2800" b="1" i="1" dirty="0" smtClean="0"/>
              <a:t>для чего́</a:t>
            </a:r>
            <a:r>
              <a:rPr lang="de-DE" sz="2800" dirty="0" smtClean="0"/>
              <a:t>? </a:t>
            </a:r>
            <a:r>
              <a:rPr lang="ru-RU" sz="2800" b="1" i="1" dirty="0" smtClean="0"/>
              <a:t>с како́й це́лью</a:t>
            </a:r>
            <a:r>
              <a:rPr lang="de-DE" sz="2800" dirty="0" smtClean="0"/>
              <a:t>?</a:t>
            </a:r>
          </a:p>
          <a:p>
            <a:r>
              <a:rPr lang="de-DE" sz="2800" dirty="0" smtClean="0"/>
              <a:t>Konjunktion </a:t>
            </a:r>
            <a:r>
              <a:rPr lang="de-DE" sz="2800" b="1" i="1" dirty="0" smtClean="0"/>
              <a:t>что́бы</a:t>
            </a:r>
            <a:r>
              <a:rPr lang="de-DE" sz="2800" dirty="0" smtClean="0"/>
              <a:t> damit, um … zu</a:t>
            </a:r>
          </a:p>
          <a:p>
            <a:endParaRPr lang="de-DE" sz="2800" dirty="0" smtClean="0"/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Он подош</a:t>
            </a:r>
            <a:r>
              <a:rPr lang="de-DE" sz="2800" i="1" dirty="0" smtClean="0"/>
              <a:t>ë</a:t>
            </a:r>
            <a:r>
              <a:rPr lang="ru-RU" sz="2800" i="1" dirty="0" smtClean="0"/>
              <a:t>л к ней и взял е</a:t>
            </a:r>
            <a:r>
              <a:rPr lang="de-DE" sz="2800" i="1" dirty="0" smtClean="0"/>
              <a:t>ë</a:t>
            </a:r>
            <a:r>
              <a:rPr lang="ru-RU" sz="2800" i="1" dirty="0" smtClean="0"/>
              <a:t> за пле́чи</a:t>
            </a:r>
            <a:r>
              <a:rPr lang="ru-RU" sz="2800" dirty="0" smtClean="0"/>
              <a:t>, </a:t>
            </a:r>
            <a:r>
              <a:rPr lang="ru-RU" sz="2800" i="1" dirty="0" smtClean="0"/>
              <a:t>что́бы приласка́ть</a:t>
            </a:r>
            <a:r>
              <a:rPr lang="ru-RU" sz="2800" dirty="0" smtClean="0"/>
              <a:t>, </a:t>
            </a:r>
            <a:r>
              <a:rPr lang="ru-RU" sz="2800" i="1" dirty="0" smtClean="0"/>
              <a:t>пошути́ть</a:t>
            </a:r>
            <a:r>
              <a:rPr lang="ru-RU" sz="2800" dirty="0" smtClean="0"/>
              <a:t>, </a:t>
            </a:r>
            <a:r>
              <a:rPr lang="ru-RU" sz="2800" i="1" dirty="0" smtClean="0"/>
              <a:t>и в </a:t>
            </a:r>
            <a:r>
              <a:rPr lang="ru-RU" sz="2800" i="1" dirty="0" smtClean="0"/>
              <a:t>э́то </a:t>
            </a:r>
            <a:r>
              <a:rPr lang="ru-RU" sz="2800" i="1" dirty="0" smtClean="0"/>
              <a:t>вре́мя уви́дел себя́ в зе́ркале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Zwecksatz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Prädikat im Infinitiv oder im Präteritum</a:t>
            </a:r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Она́ взгляну́ла на него́ с у́жасом и кре́пко сжа́ла в рука́х ве́ер </a:t>
            </a:r>
            <a:r>
              <a:rPr lang="ru-RU" sz="2800" dirty="0" smtClean="0"/>
              <a:t>[...], </a:t>
            </a:r>
            <a:r>
              <a:rPr lang="ru-RU" sz="2800" i="1" dirty="0" smtClean="0"/>
              <a:t>очеви́дно</a:t>
            </a:r>
            <a:r>
              <a:rPr lang="ru-RU" sz="2800" dirty="0" smtClean="0"/>
              <a:t>, </a:t>
            </a:r>
            <a:r>
              <a:rPr lang="ru-RU" sz="2800" i="1" dirty="0" smtClean="0"/>
              <a:t>боря́сь с собо́й</a:t>
            </a:r>
            <a:r>
              <a:rPr lang="ru-RU" sz="2800" dirty="0" smtClean="0"/>
              <a:t>, </a:t>
            </a:r>
            <a:r>
              <a:rPr lang="ru-RU" sz="2800" i="1" dirty="0" smtClean="0"/>
              <a:t>что́бы не упа́сть в о́бморок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pPr marL="273050" indent="-4763">
              <a:buNone/>
            </a:pPr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Я приш</a:t>
            </a:r>
            <a:r>
              <a:rPr lang="de-DE" sz="2800" i="1" dirty="0" smtClean="0">
                <a:solidFill>
                  <a:schemeClr val="accent2">
                    <a:lumMod val="50000"/>
                  </a:schemeClr>
                </a:solidFill>
              </a:rPr>
              <a:t>ë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л, что́бы вы рассказа́ли мне об э́том.</a:t>
            </a:r>
            <a:endParaRPr lang="de-DE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</a:t>
            </a:r>
            <a:br>
              <a:rPr lang="de-DE" sz="3400" dirty="0" smtClean="0"/>
            </a:br>
            <a:r>
              <a:rPr lang="de-DE" sz="3400" dirty="0" smtClean="0"/>
              <a:t>Adverbialsatz des Grundes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Grund für das Geschehen im Hauptsatz</a:t>
            </a:r>
          </a:p>
          <a:p>
            <a:r>
              <a:rPr lang="de-DE" sz="2800" dirty="0" smtClean="0"/>
              <a:t>Fragen </a:t>
            </a:r>
            <a:r>
              <a:rPr lang="ru-RU" sz="2800" b="1" i="1" dirty="0" smtClean="0"/>
              <a:t>почему́</a:t>
            </a:r>
            <a:r>
              <a:rPr lang="de-DE" sz="2800" dirty="0" smtClean="0"/>
              <a:t>? </a:t>
            </a:r>
            <a:r>
              <a:rPr lang="ru-RU" sz="2800" b="1" i="1" dirty="0" smtClean="0"/>
              <a:t>отчего́</a:t>
            </a:r>
            <a:r>
              <a:rPr lang="de-DE" sz="2800" dirty="0" smtClean="0"/>
              <a:t>? </a:t>
            </a:r>
            <a:r>
              <a:rPr lang="ru-RU" sz="2800" b="1" i="1" dirty="0" smtClean="0"/>
              <a:t>и́з</a:t>
            </a:r>
            <a:r>
              <a:rPr lang="de-DE" sz="2800" b="1" i="1" dirty="0" smtClean="0"/>
              <a:t>-</a:t>
            </a:r>
            <a:r>
              <a:rPr lang="ru-RU" sz="2800" b="1" i="1" dirty="0" smtClean="0"/>
              <a:t>за чего́</a:t>
            </a:r>
            <a:r>
              <a:rPr lang="de-DE" sz="2800" dirty="0" smtClean="0"/>
              <a:t>? </a:t>
            </a:r>
            <a:r>
              <a:rPr lang="ru-RU" sz="2800" b="1" i="1" dirty="0" smtClean="0"/>
              <a:t>по</a:t>
            </a:r>
            <a:r>
              <a:rPr lang="ru-RU" sz="2800" dirty="0" smtClean="0"/>
              <a:t> </a:t>
            </a:r>
            <a:r>
              <a:rPr lang="ru-RU" sz="2800" b="1" i="1" dirty="0" smtClean="0"/>
              <a:t>какой</a:t>
            </a:r>
            <a:r>
              <a:rPr lang="ru-RU" sz="2800" dirty="0" smtClean="0"/>
              <a:t> </a:t>
            </a:r>
            <a:r>
              <a:rPr lang="ru-RU" sz="2800" b="1" i="1" dirty="0" smtClean="0"/>
              <a:t>причи́не</a:t>
            </a:r>
            <a:r>
              <a:rPr lang="de-DE" sz="2800" dirty="0" smtClean="0"/>
              <a:t>?</a:t>
            </a:r>
          </a:p>
          <a:p>
            <a:endParaRPr lang="de-DE" sz="2800" dirty="0" smtClean="0"/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/>
              <a:t>Мы навсегда́ проща́емся</a:t>
            </a:r>
            <a:r>
              <a:rPr lang="ru-RU" sz="2800" dirty="0" smtClean="0"/>
              <a:t>, </a:t>
            </a:r>
            <a:r>
              <a:rPr lang="ru-RU" sz="2800" i="1" dirty="0" smtClean="0"/>
              <a:t>э́то </a:t>
            </a:r>
            <a:r>
              <a:rPr lang="ru-RU" sz="2800" i="1" dirty="0" smtClean="0"/>
              <a:t>так ну́жно</a:t>
            </a:r>
            <a:r>
              <a:rPr lang="ru-RU" sz="2800" dirty="0" smtClean="0"/>
              <a:t>,</a:t>
            </a:r>
            <a:r>
              <a:rPr lang="ru-RU" sz="2800" i="1" dirty="0" smtClean="0"/>
              <a:t> пото́му что не сле́довало бы во́все встреча́ться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</a:t>
            </a:r>
            <a:br>
              <a:rPr lang="de-DE" sz="3400" dirty="0" smtClean="0"/>
            </a:br>
            <a:r>
              <a:rPr lang="de-DE" sz="3400" dirty="0" smtClean="0"/>
              <a:t>Adverbialsatz des Grundes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Konjunktionen</a:t>
            </a:r>
          </a:p>
          <a:p>
            <a:r>
              <a:rPr lang="ru-RU" sz="2800" b="1" i="1" dirty="0" smtClean="0"/>
              <a:t>пото́му что</a:t>
            </a:r>
            <a:r>
              <a:rPr lang="ru-RU" sz="2800" dirty="0" smtClean="0"/>
              <a:t>, </a:t>
            </a:r>
            <a:r>
              <a:rPr lang="ru-RU" sz="2800" b="1" i="1" dirty="0" smtClean="0"/>
              <a:t>так как</a:t>
            </a:r>
            <a:r>
              <a:rPr lang="ru-RU" sz="2800" dirty="0" smtClean="0"/>
              <a:t>, </a:t>
            </a:r>
            <a:r>
              <a:rPr lang="ru-RU" sz="2800" b="1" i="1" dirty="0" smtClean="0"/>
              <a:t>ибо</a:t>
            </a:r>
            <a:r>
              <a:rPr lang="ru-RU" sz="2800" dirty="0" smtClean="0"/>
              <a:t>, </a:t>
            </a:r>
            <a:r>
              <a:rPr lang="ru-RU" sz="2800" b="1" i="1" dirty="0" smtClean="0"/>
              <a:t>оттого́ что</a:t>
            </a:r>
            <a:r>
              <a:rPr lang="ru-RU" sz="2800" dirty="0" smtClean="0"/>
              <a:t>, </a:t>
            </a:r>
            <a:r>
              <a:rPr lang="ru-RU" sz="2800" b="1" i="1" dirty="0" smtClean="0"/>
              <a:t>всле́дствие</a:t>
            </a:r>
            <a:r>
              <a:rPr lang="ru-RU" sz="2800" dirty="0" smtClean="0"/>
              <a:t> </a:t>
            </a:r>
            <a:r>
              <a:rPr lang="ru-RU" sz="2800" b="1" i="1" dirty="0" smtClean="0"/>
              <a:t>того́ что</a:t>
            </a:r>
            <a:r>
              <a:rPr lang="ru-RU" sz="2800" dirty="0" smtClean="0"/>
              <a:t>, </a:t>
            </a:r>
            <a:r>
              <a:rPr lang="ru-RU" sz="2800" b="1" i="1" dirty="0" smtClean="0"/>
              <a:t>в </a:t>
            </a:r>
            <a:r>
              <a:rPr lang="ru-RU" sz="2800" b="1" i="1" dirty="0" smtClean="0"/>
              <a:t>си́лу </a:t>
            </a:r>
            <a:r>
              <a:rPr lang="ru-RU" sz="2800" b="1" i="1" dirty="0" smtClean="0"/>
              <a:t>того́ что</a:t>
            </a:r>
            <a:r>
              <a:rPr lang="ru-RU" sz="2800" dirty="0" smtClean="0"/>
              <a:t>, </a:t>
            </a:r>
            <a:r>
              <a:rPr lang="ru-RU" sz="2800" b="1" i="1" dirty="0" smtClean="0"/>
              <a:t>поско́льку</a:t>
            </a:r>
            <a:r>
              <a:rPr lang="ru-RU" sz="2800" dirty="0" smtClean="0"/>
              <a:t>, </a:t>
            </a:r>
            <a:r>
              <a:rPr lang="ru-RU" sz="2800" b="1" i="1" dirty="0" smtClean="0"/>
              <a:t>из-з</a:t>
            </a:r>
            <a:r>
              <a:rPr lang="de-AT" sz="2800" b="1" i="1" dirty="0" smtClean="0"/>
              <a:t>a</a:t>
            </a:r>
            <a:r>
              <a:rPr lang="ru-RU" sz="2800" b="1" i="1" dirty="0" smtClean="0"/>
              <a:t> того́ что</a:t>
            </a:r>
            <a:endParaRPr lang="de-DE" sz="2800" b="1" i="1" dirty="0" smtClean="0"/>
          </a:p>
          <a:p>
            <a:endParaRPr lang="de-DE" sz="2800" b="1" i="1" dirty="0" smtClean="0"/>
          </a:p>
          <a:p>
            <a:endParaRPr lang="de-DE" sz="2800" b="1" i="1" dirty="0" smtClean="0"/>
          </a:p>
          <a:p>
            <a:endParaRPr lang="de-DE" sz="2800" b="1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Folgesatz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Folge, Wirkung</a:t>
            </a:r>
          </a:p>
          <a:p>
            <a:r>
              <a:rPr lang="de-DE" sz="2800" dirty="0" smtClean="0"/>
              <a:t>Konjunktion </a:t>
            </a:r>
            <a:r>
              <a:rPr lang="ru-RU" sz="2800" b="1" i="1" dirty="0" smtClean="0"/>
              <a:t>так что </a:t>
            </a:r>
            <a:r>
              <a:rPr lang="de-DE" sz="2800" dirty="0" smtClean="0"/>
              <a:t>so dass</a:t>
            </a:r>
          </a:p>
          <a:p>
            <a:pPr marL="273050" indent="-4763">
              <a:buNone/>
            </a:pPr>
            <a:endParaRPr lang="de-DE" sz="2800" i="1" dirty="0" smtClean="0"/>
          </a:p>
          <a:p>
            <a:pPr marL="273050" indent="-4763">
              <a:buNone/>
            </a:pPr>
            <a:endParaRPr lang="de-DE" sz="2800" i="1" dirty="0" smtClean="0"/>
          </a:p>
          <a:p>
            <a:pPr marL="273050" indent="-4763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Я сде́лал оши́бку в нача́ле вычесле́ния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так что на́до бы́ло вс</a:t>
            </a:r>
            <a:r>
              <a:rPr lang="de-DE" sz="2800" i="1" dirty="0" smtClean="0">
                <a:solidFill>
                  <a:schemeClr val="accent2">
                    <a:lumMod val="50000"/>
                  </a:schemeClr>
                </a:solidFill>
              </a:rPr>
              <a:t>ë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начина́ть снача́ла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de-DE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der Art und Weise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Art und Weise, wie sich die Handlung im Hauptsatz vollzieht</a:t>
            </a:r>
          </a:p>
          <a:p>
            <a:r>
              <a:rPr lang="de-DE" sz="2800" dirty="0" smtClean="0"/>
              <a:t>Fragen </a:t>
            </a:r>
            <a:r>
              <a:rPr lang="ru-RU" sz="2800" b="1" i="1" dirty="0" smtClean="0"/>
              <a:t>как</a:t>
            </a:r>
            <a:r>
              <a:rPr lang="de-DE" sz="2800" dirty="0" smtClean="0"/>
              <a:t>? </a:t>
            </a:r>
            <a:r>
              <a:rPr lang="ru-RU" sz="2800" b="1" i="1" dirty="0" smtClean="0"/>
              <a:t>каки́м о́бразом</a:t>
            </a:r>
            <a:r>
              <a:rPr lang="de-DE" sz="2800" dirty="0" smtClean="0"/>
              <a:t>?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68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</a:t>
            </a:r>
            <a:br>
              <a:rPr lang="de-DE" sz="3400" dirty="0" smtClean="0"/>
            </a:br>
            <a:r>
              <a:rPr lang="de-DE" sz="3400" dirty="0" smtClean="0"/>
              <a:t>Adverbialsatz der Art und Weise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Konjunktionen </a:t>
            </a:r>
            <a:r>
              <a:rPr lang="ru-RU" sz="2800" b="1" i="1" dirty="0" smtClean="0"/>
              <a:t>как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что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что́бы</a:t>
            </a:r>
            <a:r>
              <a:rPr lang="de-DE" sz="2800" dirty="0" smtClean="0"/>
              <a:t>, </a:t>
            </a:r>
            <a:r>
              <a:rPr lang="ru-RU" sz="2800" b="1" i="1" dirty="0" smtClean="0"/>
              <a:t>бу́дто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сло́вно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как бу́дто</a:t>
            </a:r>
            <a:endParaRPr lang="de-DE" sz="2800" b="1" i="1" dirty="0" smtClean="0"/>
          </a:p>
          <a:p>
            <a:pPr marL="273050" indent="-4763">
              <a:buNone/>
            </a:pPr>
            <a:endParaRPr lang="de-DE" sz="2800" i="1" dirty="0" smtClean="0"/>
          </a:p>
          <a:p>
            <a:pPr marL="273050" indent="-4763">
              <a:buNone/>
            </a:pPr>
            <a:endParaRPr lang="de-DE" sz="2800" i="1" dirty="0" smtClean="0"/>
          </a:p>
          <a:p>
            <a:pPr marL="273050" indent="-4763">
              <a:buNone/>
            </a:pPr>
            <a:r>
              <a:rPr lang="ru-RU" sz="2800" i="1" dirty="0" smtClean="0"/>
              <a:t>И бы́ло впечатле́ние расте́рянности</a:t>
            </a:r>
            <a:r>
              <a:rPr lang="ru-RU" sz="2800" dirty="0" smtClean="0"/>
              <a:t>,</a:t>
            </a:r>
            <a:r>
              <a:rPr lang="ru-RU" sz="2800" i="1" dirty="0" smtClean="0"/>
              <a:t> как бу́дто кто вдруг постуча́л в дверь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69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Satzform</a:t>
            </a:r>
            <a:endParaRPr lang="de-DE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zusammengesetzte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Sätze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Satzverbindungen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273050" indent="0"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Прозвене́л звоно́к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и студе́нты вошли́ в аудито́рию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73050" indent="0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Satzgefügen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273050" indent="0"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Когда́ Зо́я познако́милась с Са́шей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ему́ бы́ло 26 лет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/>
              <a:t>Satzgefüge mit einem Adverbialsatz des Maßes und des Grades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sz="2800" dirty="0" smtClean="0"/>
          </a:p>
          <a:p>
            <a:r>
              <a:rPr lang="de-DE" sz="2800" dirty="0" smtClean="0"/>
              <a:t>Maß und Grad einer Handlung oder Qualität</a:t>
            </a:r>
          </a:p>
          <a:p>
            <a:r>
              <a:rPr lang="de-DE" sz="2800" dirty="0" smtClean="0"/>
              <a:t>Fragen </a:t>
            </a:r>
            <a:r>
              <a:rPr lang="ru-RU" sz="2800" b="1" i="1" dirty="0" smtClean="0"/>
              <a:t>как</a:t>
            </a:r>
            <a:r>
              <a:rPr lang="de-DE" sz="2800" dirty="0" smtClean="0"/>
              <a:t>? </a:t>
            </a:r>
            <a:r>
              <a:rPr lang="ru-RU" sz="2800" b="1" i="1" dirty="0" smtClean="0"/>
              <a:t>наско́лько</a:t>
            </a:r>
            <a:r>
              <a:rPr lang="de-DE" sz="2800" dirty="0" smtClean="0"/>
              <a:t>? </a:t>
            </a:r>
            <a:r>
              <a:rPr lang="ru-RU" sz="2800" b="1" i="1" dirty="0" smtClean="0"/>
              <a:t>в</a:t>
            </a:r>
            <a:r>
              <a:rPr lang="ru-RU" sz="2800" dirty="0" smtClean="0"/>
              <a:t> </a:t>
            </a:r>
            <a:r>
              <a:rPr lang="ru-RU" sz="2800" b="1" i="1" dirty="0" smtClean="0"/>
              <a:t>како́й</a:t>
            </a:r>
            <a:r>
              <a:rPr lang="ru-RU" sz="2800" dirty="0" smtClean="0"/>
              <a:t> </a:t>
            </a:r>
            <a:r>
              <a:rPr lang="ru-RU" sz="2800" b="1" i="1" dirty="0" smtClean="0"/>
              <a:t>ме́ре</a:t>
            </a:r>
            <a:r>
              <a:rPr lang="de-DE" sz="2800" dirty="0" smtClean="0"/>
              <a:t>? </a:t>
            </a:r>
            <a:r>
              <a:rPr lang="ru-RU" sz="2800" b="1" i="1" dirty="0" smtClean="0"/>
              <a:t>в</a:t>
            </a:r>
            <a:r>
              <a:rPr lang="ru-RU" sz="2800" dirty="0" smtClean="0"/>
              <a:t> </a:t>
            </a:r>
            <a:r>
              <a:rPr lang="ru-RU" sz="2800" b="1" i="1" dirty="0" smtClean="0"/>
              <a:t>како́й</a:t>
            </a:r>
            <a:r>
              <a:rPr lang="ru-RU" sz="2800" dirty="0" smtClean="0"/>
              <a:t> </a:t>
            </a:r>
            <a:r>
              <a:rPr lang="ru-RU" sz="2800" b="1" i="1" dirty="0" smtClean="0"/>
              <a:t>сте́пени</a:t>
            </a:r>
            <a:r>
              <a:rPr lang="de-DE" sz="2800" dirty="0" smtClean="0"/>
              <a:t>? </a:t>
            </a:r>
            <a:r>
              <a:rPr lang="ru-RU" sz="2800" b="1" i="1" dirty="0" smtClean="0"/>
              <a:t>ско́лько</a:t>
            </a:r>
            <a:r>
              <a:rPr lang="de-DE" sz="2800" dirty="0" smtClean="0"/>
              <a:t>?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Adverbialsatz des Maßes und des Grades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наско́лько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ско́лько</a:t>
            </a:r>
            <a:endParaRPr lang="de-DE" sz="2800" b="1" i="1" dirty="0" smtClean="0"/>
          </a:p>
          <a:p>
            <a:r>
              <a:rPr lang="de-DE" sz="2800" dirty="0" smtClean="0"/>
              <a:t>Konjunktionen </a:t>
            </a:r>
            <a:r>
              <a:rPr lang="ru-RU" sz="2800" b="1" i="1" dirty="0" smtClean="0"/>
              <a:t>что</a:t>
            </a:r>
            <a:r>
              <a:rPr lang="de-DE" sz="2800" dirty="0" smtClean="0"/>
              <a:t>, </a:t>
            </a:r>
            <a:r>
              <a:rPr lang="ru-RU" sz="2800" b="1" i="1" dirty="0" smtClean="0"/>
              <a:t>что́бы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как</a:t>
            </a:r>
            <a:r>
              <a:rPr lang="de-DE" sz="2800" dirty="0" smtClean="0"/>
              <a:t>, </a:t>
            </a:r>
            <a:r>
              <a:rPr lang="ru-RU" sz="2800" b="1" i="1" dirty="0" smtClean="0"/>
              <a:t>как бу́дто</a:t>
            </a:r>
            <a:endParaRPr lang="de-DE" sz="2800" b="1" i="1" dirty="0" smtClean="0"/>
          </a:p>
          <a:p>
            <a:endParaRPr lang="de-DE" sz="2800" b="1" dirty="0" smtClean="0"/>
          </a:p>
          <a:p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По́сле дождя́ бы́ло сли́шком мо́кро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что́бы идти́ гуля́ть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de-DE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73050" indent="-4763">
              <a:buNone/>
            </a:pP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solidFill>
                  <a:srgbClr val="2B3653"/>
                </a:solidFill>
              </a:rPr>
              <a:t>Satzgefüge mit einem Adverbialsatz des Maßes und des Grades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hinweisende Wörter im Hauptsatz </a:t>
            </a:r>
          </a:p>
          <a:p>
            <a:pPr marL="273050" indent="-4763">
              <a:buNone/>
            </a:pPr>
            <a:r>
              <a:rPr lang="ru-RU" sz="2800" b="1" i="1" dirty="0" smtClean="0"/>
              <a:t>столь</a:t>
            </a:r>
            <a:r>
              <a:rPr lang="ru-RU" sz="2800" dirty="0" smtClean="0"/>
              <a:t>, </a:t>
            </a:r>
            <a:r>
              <a:rPr lang="ru-RU" sz="2800" b="1" i="1" dirty="0" smtClean="0"/>
              <a:t>сто́лько</a:t>
            </a:r>
            <a:endParaRPr lang="de-DE" sz="2800" b="1" i="1" dirty="0" smtClean="0"/>
          </a:p>
          <a:p>
            <a:pPr marL="273050" indent="-4763">
              <a:buNone/>
            </a:pPr>
            <a:r>
              <a:rPr lang="ru-RU" sz="2800" b="1" i="1" dirty="0" smtClean="0"/>
              <a:t>насто́лько</a:t>
            </a:r>
            <a:r>
              <a:rPr lang="ru-RU" sz="2800" dirty="0" smtClean="0"/>
              <a:t>, </a:t>
            </a:r>
            <a:r>
              <a:rPr lang="ru-RU" sz="2800" b="1" i="1" dirty="0" smtClean="0"/>
              <a:t>так</a:t>
            </a:r>
            <a:r>
              <a:rPr lang="ru-RU" sz="2800" dirty="0" smtClean="0"/>
              <a:t>, </a:t>
            </a:r>
            <a:r>
              <a:rPr lang="ru-RU" sz="2800" b="1" i="1" dirty="0" smtClean="0"/>
              <a:t>до</a:t>
            </a:r>
            <a:r>
              <a:rPr lang="ru-RU" sz="2800" dirty="0" smtClean="0"/>
              <a:t> </a:t>
            </a:r>
            <a:r>
              <a:rPr lang="ru-RU" sz="2800" b="1" i="1" dirty="0" smtClean="0"/>
              <a:t>того́</a:t>
            </a:r>
            <a:endParaRPr lang="de-DE" sz="2800" b="1" i="1" dirty="0" smtClean="0"/>
          </a:p>
          <a:p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 marL="273050" indent="-4763"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Мы до того́ уста́ли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что не могли́ сдви́нуться с ме́ста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de-DE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Bedingungssatz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sz="2800" dirty="0" smtClean="0"/>
          </a:p>
          <a:p>
            <a:endParaRPr lang="de-DE" sz="2800" dirty="0" smtClean="0"/>
          </a:p>
          <a:p>
            <a:r>
              <a:rPr lang="de-DE" sz="2800" dirty="0" smtClean="0"/>
              <a:t>Bedingung der im Hauptsatz genannten Handlung</a:t>
            </a:r>
          </a:p>
          <a:p>
            <a:r>
              <a:rPr lang="de-DE" sz="2800" dirty="0" smtClean="0"/>
              <a:t>Frage </a:t>
            </a:r>
            <a:r>
              <a:rPr lang="ru-RU" sz="2800" b="1" i="1" dirty="0" smtClean="0"/>
              <a:t>при како́м усло́вии</a:t>
            </a:r>
            <a:r>
              <a:rPr lang="de-DE" sz="2800" dirty="0" smtClean="0"/>
              <a:t>?</a:t>
            </a:r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Bedingungssatz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sz="2800" dirty="0" smtClean="0"/>
          </a:p>
          <a:p>
            <a:endParaRPr lang="de-DE" sz="2800" dirty="0" smtClean="0"/>
          </a:p>
          <a:p>
            <a:r>
              <a:rPr lang="de-DE" sz="2800" dirty="0" smtClean="0"/>
              <a:t>Konjunktionen </a:t>
            </a:r>
            <a:r>
              <a:rPr lang="ru-RU" sz="2800" b="1" i="1" dirty="0" smtClean="0"/>
              <a:t>е́сли</a:t>
            </a:r>
            <a:r>
              <a:rPr lang="ru-RU" sz="2800" dirty="0" smtClean="0"/>
              <a:t>, </a:t>
            </a:r>
            <a:r>
              <a:rPr lang="ru-RU" sz="2800" b="1" i="1" dirty="0" smtClean="0"/>
              <a:t>когда́</a:t>
            </a:r>
            <a:r>
              <a:rPr lang="ru-RU" sz="2800" dirty="0" smtClean="0"/>
              <a:t>, </a:t>
            </a:r>
            <a:r>
              <a:rPr lang="ru-RU" sz="2800" b="1" i="1" dirty="0" smtClean="0"/>
              <a:t>раз</a:t>
            </a:r>
            <a:r>
              <a:rPr lang="ru-RU" sz="2800" dirty="0" smtClean="0"/>
              <a:t>, </a:t>
            </a:r>
            <a:r>
              <a:rPr lang="ru-RU" sz="2800" b="1" i="1" dirty="0" smtClean="0"/>
              <a:t>коль</a:t>
            </a:r>
            <a:endParaRPr lang="de-DE" sz="2800" b="1" i="1" dirty="0" smtClean="0"/>
          </a:p>
          <a:p>
            <a:endParaRPr lang="de-DE" sz="2800" b="1" i="1" dirty="0" smtClean="0"/>
          </a:p>
          <a:p>
            <a:pPr marL="273050" indent="-4763">
              <a:buNone/>
            </a:pPr>
            <a:r>
              <a:rPr lang="ru-RU" sz="2800" i="1" dirty="0" smtClean="0"/>
              <a:t>Е́сли же посла́ть запи́ск</a:t>
            </a:r>
            <a:r>
              <a:rPr lang="ru-RU" sz="2800" dirty="0" smtClean="0"/>
              <a:t>у, </a:t>
            </a:r>
            <a:r>
              <a:rPr lang="ru-RU" sz="2800" i="1" dirty="0" smtClean="0"/>
              <a:t>то она́</a:t>
            </a:r>
            <a:r>
              <a:rPr lang="ru-RU" sz="2800" dirty="0" smtClean="0"/>
              <a:t>, </a:t>
            </a:r>
            <a:r>
              <a:rPr lang="ru-RU" sz="2800" i="1" dirty="0" smtClean="0"/>
              <a:t>пожа́луй</a:t>
            </a:r>
            <a:r>
              <a:rPr lang="ru-RU" sz="2800" dirty="0" smtClean="0"/>
              <a:t>, </a:t>
            </a:r>
            <a:r>
              <a:rPr lang="ru-RU" sz="2800" i="1" dirty="0" smtClean="0"/>
              <a:t>попад</a:t>
            </a:r>
            <a:r>
              <a:rPr lang="de-DE" sz="2800" i="1" dirty="0" smtClean="0"/>
              <a:t>ë</a:t>
            </a:r>
            <a:r>
              <a:rPr lang="ru-RU" sz="2800" i="1" dirty="0" smtClean="0"/>
              <a:t>т в ру́ки му́жу</a:t>
            </a:r>
            <a:r>
              <a:rPr lang="ru-RU" sz="2800" dirty="0" smtClean="0"/>
              <a:t>, </a:t>
            </a:r>
            <a:r>
              <a:rPr lang="ru-RU" sz="2800" i="1" dirty="0" smtClean="0"/>
              <a:t>и тогда́ всё мо́жно испо́ртить</a:t>
            </a:r>
            <a:r>
              <a:rPr lang="ru-RU" sz="2800" dirty="0" smtClean="0"/>
              <a:t>.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Satzgefüge mit einem Einräumungssatz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Frage </a:t>
            </a:r>
            <a:r>
              <a:rPr lang="ru-RU" sz="2800" b="1" i="1" dirty="0" smtClean="0"/>
              <a:t>несмотря́</a:t>
            </a:r>
            <a:r>
              <a:rPr lang="ru-RU" sz="2800" i="1" dirty="0" smtClean="0"/>
              <a:t> </a:t>
            </a:r>
            <a:r>
              <a:rPr lang="ru-RU" sz="2800" b="1" i="1" dirty="0" smtClean="0"/>
              <a:t>на что</a:t>
            </a:r>
            <a:r>
              <a:rPr lang="de-DE" sz="2800" dirty="0" smtClean="0"/>
              <a:t>?</a:t>
            </a:r>
          </a:p>
          <a:p>
            <a:r>
              <a:rPr lang="de-DE" sz="2800" dirty="0" smtClean="0"/>
              <a:t>Konjunktionen</a:t>
            </a:r>
          </a:p>
          <a:p>
            <a:pPr marL="273050" indent="-4763">
              <a:buNone/>
            </a:pPr>
            <a:r>
              <a:rPr lang="ru-RU" sz="2800" b="1" i="1" dirty="0" smtClean="0"/>
              <a:t>хотя́</a:t>
            </a:r>
            <a:r>
              <a:rPr lang="ru-RU" sz="2800" dirty="0" smtClean="0"/>
              <a:t>, </a:t>
            </a:r>
            <a:r>
              <a:rPr lang="ru-RU" sz="2800" b="1" i="1" dirty="0" smtClean="0"/>
              <a:t>хоть</a:t>
            </a:r>
            <a:r>
              <a:rPr lang="ru-RU" sz="2800" dirty="0" smtClean="0"/>
              <a:t>, </a:t>
            </a:r>
            <a:r>
              <a:rPr lang="ru-RU" sz="2800" b="1" i="1" dirty="0" smtClean="0"/>
              <a:t>несмотря́</a:t>
            </a:r>
            <a:r>
              <a:rPr lang="ru-RU" sz="2800" dirty="0" smtClean="0"/>
              <a:t> </a:t>
            </a:r>
            <a:r>
              <a:rPr lang="ru-RU" sz="2800" b="1" i="1" dirty="0" smtClean="0"/>
              <a:t>на то что</a:t>
            </a:r>
            <a:r>
              <a:rPr lang="ru-RU" sz="2800" dirty="0" smtClean="0"/>
              <a:t>, </a:t>
            </a:r>
            <a:r>
              <a:rPr lang="ru-RU" sz="2800" b="1" i="1" dirty="0" smtClean="0"/>
              <a:t>пусть</a:t>
            </a:r>
            <a:endParaRPr lang="de-DE" sz="2800" b="1" i="1" dirty="0" smtClean="0"/>
          </a:p>
          <a:p>
            <a:pPr marL="273050" indent="-4763">
              <a:buNone/>
            </a:pPr>
            <a:endParaRPr lang="de-DE" sz="2800" b="1" i="1" dirty="0" smtClean="0"/>
          </a:p>
          <a:p>
            <a:pPr marL="273050" indent="-4763">
              <a:buNone/>
            </a:pPr>
            <a:r>
              <a:rPr lang="ru-RU" sz="2800" i="1" dirty="0" smtClean="0"/>
              <a:t>Хотя́ наступи́л ве́чер</a:t>
            </a:r>
            <a:r>
              <a:rPr lang="ru-RU" sz="2800" dirty="0" smtClean="0"/>
              <a:t>, </a:t>
            </a:r>
            <a:r>
              <a:rPr lang="ru-RU" sz="2800" i="1" dirty="0" smtClean="0"/>
              <a:t>бы́ло о́чень жа́рко</a:t>
            </a:r>
            <a:r>
              <a:rPr lang="ru-RU" sz="2800" dirty="0" smtClean="0"/>
              <a:t>. 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400" dirty="0" smtClean="0"/>
              <a:t>Literatur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66813" indent="-1166813">
              <a:buNone/>
            </a:pPr>
            <a:r>
              <a:rPr lang="de-DE" sz="2800" dirty="0" err="1" smtClean="0"/>
              <a:t>Čechov</a:t>
            </a:r>
            <a:r>
              <a:rPr lang="de-DE" sz="2800" dirty="0" smtClean="0"/>
              <a:t>  </a:t>
            </a:r>
            <a:r>
              <a:rPr lang="de-DE" sz="2800" dirty="0" smtClean="0"/>
              <a:t>1979: </a:t>
            </a:r>
            <a:r>
              <a:rPr lang="de-DE" sz="2800" dirty="0" err="1" smtClean="0"/>
              <a:t>Čechov</a:t>
            </a:r>
            <a:r>
              <a:rPr lang="de-DE" sz="2800" dirty="0" smtClean="0"/>
              <a:t>, A. P. </a:t>
            </a:r>
            <a:r>
              <a:rPr lang="de-DE" sz="2800" i="1" dirty="0" smtClean="0"/>
              <a:t>Die Dame mit dem Hündchen</a:t>
            </a:r>
            <a:r>
              <a:rPr lang="de-DE" sz="2800" dirty="0" smtClean="0"/>
              <a:t>. Stuttgart</a:t>
            </a:r>
            <a:r>
              <a:rPr lang="de-DE" sz="2800" dirty="0" smtClean="0"/>
              <a:t>.</a:t>
            </a:r>
          </a:p>
          <a:p>
            <a:pPr marL="1166813" indent="-1166813">
              <a:buNone/>
            </a:pPr>
            <a:r>
              <a:rPr lang="de-DE" sz="2800" dirty="0" smtClean="0"/>
              <a:t>Kirschbaum 2001: Kirschbaum, E.-G. </a:t>
            </a:r>
            <a:r>
              <a:rPr lang="de-DE" sz="2800" i="1" dirty="0" smtClean="0"/>
              <a:t>Grammatik der russischen Sprache</a:t>
            </a:r>
            <a:r>
              <a:rPr lang="de-DE" sz="2800" dirty="0" smtClean="0"/>
              <a:t>. Berlin.</a:t>
            </a:r>
          </a:p>
          <a:p>
            <a:pPr marL="1166813" indent="-1166813">
              <a:buNone/>
            </a:pPr>
            <a:r>
              <a:rPr lang="de-DE" sz="2800" dirty="0" err="1" smtClean="0"/>
              <a:t>Pulkina</a:t>
            </a:r>
            <a:r>
              <a:rPr lang="de-DE" sz="2800" dirty="0" smtClean="0"/>
              <a:t> 1995: </a:t>
            </a:r>
            <a:r>
              <a:rPr lang="de-DE" sz="2800" dirty="0" err="1" smtClean="0"/>
              <a:t>Pulkina</a:t>
            </a:r>
            <a:r>
              <a:rPr lang="de-DE" sz="2800" dirty="0" smtClean="0"/>
              <a:t>, I. M. ; </a:t>
            </a:r>
            <a:r>
              <a:rPr lang="de-DE" sz="2800" dirty="0" err="1" smtClean="0"/>
              <a:t>Sachava-Nekrasova</a:t>
            </a:r>
            <a:r>
              <a:rPr lang="de-DE" sz="2800" dirty="0" smtClean="0"/>
              <a:t>, J. B. </a:t>
            </a:r>
            <a:r>
              <a:rPr lang="de-DE" sz="2800" i="1" dirty="0" smtClean="0"/>
              <a:t>Russisch</a:t>
            </a:r>
            <a:r>
              <a:rPr lang="de-DE" sz="2800" dirty="0" smtClean="0"/>
              <a:t>. </a:t>
            </a:r>
            <a:r>
              <a:rPr lang="de-DE" sz="2800" i="1" dirty="0" smtClean="0"/>
              <a:t>Praktische Grammatik mit Übungen</a:t>
            </a:r>
            <a:r>
              <a:rPr lang="de-DE" sz="2800" dirty="0" smtClean="0"/>
              <a:t>. München</a:t>
            </a:r>
            <a:r>
              <a:rPr lang="ru-RU" sz="2800" dirty="0" smtClean="0"/>
              <a:t>.</a:t>
            </a:r>
            <a:endParaRPr lang="de-DE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400" b="0" dirty="0" smtClean="0">
                <a:latin typeface="+mn-lt"/>
              </a:rPr>
              <a:t>Danke für Ihre Aufmerksamkeit!</a:t>
            </a:r>
            <a:endParaRPr lang="de-DE" sz="3400" b="0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77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800" dirty="0" smtClean="0"/>
              <a:t>Unterscheidung nach dem </a:t>
            </a:r>
            <a:r>
              <a:rPr lang="de-DE" sz="2800" dirty="0" smtClean="0"/>
              <a:t>Inhalt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r>
              <a:rPr lang="de-DE" sz="2800" dirty="0" smtClean="0"/>
              <a:t>anreihende </a:t>
            </a:r>
          </a:p>
          <a:p>
            <a:r>
              <a:rPr lang="de-DE" sz="2800" dirty="0" smtClean="0"/>
              <a:t>entgegensetzende </a:t>
            </a:r>
          </a:p>
          <a:p>
            <a:r>
              <a:rPr lang="de-DE" sz="2800" dirty="0" smtClean="0"/>
              <a:t>ausschließende </a:t>
            </a:r>
          </a:p>
          <a:p>
            <a:r>
              <a:rPr lang="de-DE" sz="2800" dirty="0" smtClean="0"/>
              <a:t>weiterführende (Kirschbaum)</a:t>
            </a:r>
          </a:p>
          <a:p>
            <a:pPr>
              <a:buNone/>
            </a:pP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8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dirty="0" smtClean="0">
                <a:latin typeface="Arial" pitchFamily="34" charset="0"/>
                <a:cs typeface="Arial" pitchFamily="34" charset="0"/>
              </a:rPr>
              <a:t>Anreihende Satzverbindungen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Konjunktionen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r>
              <a:rPr lang="ru-RU" sz="2800" b="1" i="1" dirty="0" smtClean="0"/>
              <a:t>и</a:t>
            </a:r>
            <a:r>
              <a:rPr lang="de-DE" sz="2800" b="1" dirty="0" smtClean="0"/>
              <a:t> </a:t>
            </a:r>
            <a:r>
              <a:rPr lang="de-DE" sz="2800" dirty="0" smtClean="0"/>
              <a:t>(und)</a:t>
            </a:r>
            <a:endParaRPr lang="ru-RU" sz="2800" dirty="0" smtClean="0"/>
          </a:p>
          <a:p>
            <a:r>
              <a:rPr lang="ru-RU" sz="2800" b="1" i="1" dirty="0" smtClean="0"/>
              <a:t>да</a:t>
            </a:r>
            <a:r>
              <a:rPr lang="de-DE" sz="2800" b="1" dirty="0" smtClean="0"/>
              <a:t> </a:t>
            </a:r>
            <a:r>
              <a:rPr lang="de-DE" sz="2800" dirty="0" smtClean="0"/>
              <a:t>(ugs. und)</a:t>
            </a:r>
            <a:endParaRPr lang="ru-RU" sz="2800" b="1" dirty="0" smtClean="0"/>
          </a:p>
          <a:p>
            <a:r>
              <a:rPr lang="ru-RU" sz="2800" b="1" i="1" dirty="0" smtClean="0"/>
              <a:t>и</a:t>
            </a:r>
            <a:r>
              <a:rPr lang="de-DE" sz="2800" b="1" dirty="0" smtClean="0"/>
              <a:t> </a:t>
            </a:r>
            <a:r>
              <a:rPr lang="de-DE" sz="2800" dirty="0" smtClean="0"/>
              <a:t>…, </a:t>
            </a:r>
            <a:r>
              <a:rPr lang="ru-RU" sz="2800" b="1" i="1" dirty="0" smtClean="0"/>
              <a:t>и</a:t>
            </a:r>
            <a:r>
              <a:rPr lang="de-DE" sz="2800" b="1" dirty="0" smtClean="0"/>
              <a:t> </a:t>
            </a:r>
            <a:r>
              <a:rPr lang="de-DE" sz="2800" dirty="0" smtClean="0"/>
              <a:t>(sowohl … als auch)</a:t>
            </a:r>
            <a:endParaRPr lang="ru-RU" sz="2800" dirty="0" smtClean="0"/>
          </a:p>
          <a:p>
            <a:r>
              <a:rPr lang="ru-RU" sz="2800" b="1" i="1" dirty="0" smtClean="0"/>
              <a:t>ни</a:t>
            </a:r>
            <a:r>
              <a:rPr lang="ru-RU" sz="2800" b="1" dirty="0" smtClean="0"/>
              <a:t> </a:t>
            </a:r>
            <a:r>
              <a:rPr lang="ru-RU" sz="2800" dirty="0" smtClean="0"/>
              <a:t>..., </a:t>
            </a:r>
            <a:r>
              <a:rPr lang="ru-RU" sz="2800" b="1" i="1" dirty="0" smtClean="0"/>
              <a:t>ни</a:t>
            </a:r>
            <a:r>
              <a:rPr lang="de-DE" sz="2800" dirty="0" smtClean="0"/>
              <a:t> (weder</a:t>
            </a:r>
            <a:r>
              <a:rPr lang="ru-RU" sz="2800" dirty="0" smtClean="0"/>
              <a:t> … </a:t>
            </a:r>
            <a:r>
              <a:rPr lang="de-DE" sz="2800" dirty="0" smtClean="0"/>
              <a:t>noch)</a:t>
            </a:r>
            <a:endParaRPr lang="ru-RU" sz="2800" dirty="0" smtClean="0"/>
          </a:p>
          <a:p>
            <a:r>
              <a:rPr lang="ru-RU" sz="2800" b="1" i="1" dirty="0" smtClean="0"/>
              <a:t>то́же</a:t>
            </a:r>
            <a:r>
              <a:rPr lang="ru-RU" sz="2800" dirty="0" smtClean="0"/>
              <a:t>,</a:t>
            </a:r>
            <a:r>
              <a:rPr lang="ru-RU" sz="2800" b="1" dirty="0" smtClean="0"/>
              <a:t> </a:t>
            </a:r>
            <a:r>
              <a:rPr lang="ru-RU" sz="2800" b="1" i="1" dirty="0" smtClean="0"/>
              <a:t>та́кже</a:t>
            </a:r>
            <a:r>
              <a:rPr lang="de-DE" sz="2800" b="1" dirty="0" smtClean="0"/>
              <a:t> </a:t>
            </a:r>
            <a:r>
              <a:rPr lang="de-DE" sz="2800" dirty="0" smtClean="0"/>
              <a:t>(auch, ebenfalls)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90CE59-4D65-48E6-96A1-FA4EE2134CC4}" type="slidenum">
              <a:rPr lang="de-DE" smtClean="0"/>
              <a:pPr/>
              <a:t>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Benutzerdefiniert 1">
      <a:dk1>
        <a:sysClr val="windowText" lastClr="000000"/>
      </a:dk1>
      <a:lt1>
        <a:sysClr val="window" lastClr="FFFFFF"/>
      </a:lt1>
      <a:dk2>
        <a:srgbClr val="2B3653"/>
      </a:dk2>
      <a:lt2>
        <a:srgbClr val="FFF39D"/>
      </a:lt2>
      <a:accent1>
        <a:srgbClr val="B40000"/>
      </a:accent1>
      <a:accent2>
        <a:srgbClr val="7598D9"/>
      </a:accent2>
      <a:accent3>
        <a:srgbClr val="EF0000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enutzerdefini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2396</Words>
  <Application>Microsoft Office PowerPoint</Application>
  <PresentationFormat>Bildschirmpräsentation (4:3)</PresentationFormat>
  <Paragraphs>546</Paragraphs>
  <Slides>77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77</vt:i4>
      </vt:variant>
    </vt:vector>
  </HeadingPairs>
  <TitlesOfParts>
    <vt:vector size="78" baseType="lpstr">
      <vt:lpstr>Nereus</vt:lpstr>
      <vt:lpstr>Der zusammengesetzte Satz Сложное предложение  Teil 1</vt:lpstr>
      <vt:lpstr>Inhalt</vt:lpstr>
      <vt:lpstr>Inhalt</vt:lpstr>
      <vt:lpstr>Was ist ein Satz?</vt:lpstr>
      <vt:lpstr>Was ist ein Satz?</vt:lpstr>
      <vt:lpstr>Satzform</vt:lpstr>
      <vt:lpstr>Satzform</vt:lpstr>
      <vt:lpstr>Satzverbindungen</vt:lpstr>
      <vt:lpstr>Anreihende Satzverbindungen</vt:lpstr>
      <vt:lpstr>Anreihende Satzverbindungen</vt:lpstr>
      <vt:lpstr>Anreihende Satzverbindungen</vt:lpstr>
      <vt:lpstr>Anreihende Satzverbindungen</vt:lpstr>
      <vt:lpstr>Anreihende Satzverbindungen</vt:lpstr>
      <vt:lpstr>Anreihende Satzverbindungen</vt:lpstr>
      <vt:lpstr>Entgegensetzende Satzverbindungen</vt:lpstr>
      <vt:lpstr>Entgegensetzende Satzverbindungen</vt:lpstr>
      <vt:lpstr>Entgegensetzende Satzverbindungen</vt:lpstr>
      <vt:lpstr>Entgegensetzende Satzverbindungen</vt:lpstr>
      <vt:lpstr>Entgegensetzende Satzverbindungen</vt:lpstr>
      <vt:lpstr>Entgegensetzende Satzverbindungen</vt:lpstr>
      <vt:lpstr>Entgegensetzende Satzverbindungen</vt:lpstr>
      <vt:lpstr>Ausschließende Satzverbindungen</vt:lpstr>
      <vt:lpstr>Ausschließende Satzverbindungen</vt:lpstr>
      <vt:lpstr>Ausschließende Satzverbindungen</vt:lpstr>
      <vt:lpstr>Ausschließende Satzverbindungen</vt:lpstr>
      <vt:lpstr>Weiterführende Satzverbindungen</vt:lpstr>
      <vt:lpstr>Weiterführende Satzverbindungen</vt:lpstr>
      <vt:lpstr>Weiterführende Satzverbindungen</vt:lpstr>
      <vt:lpstr>Zusammengesetzte Sätze ohne Konjunktionen</vt:lpstr>
      <vt:lpstr>Zusammengesetzte Sätze ohne Konjunktionen</vt:lpstr>
      <vt:lpstr>Literatur</vt:lpstr>
      <vt:lpstr>Der zusammengesetzte Satz Сложное предложение Teil 2</vt:lpstr>
      <vt:lpstr>Inhalt</vt:lpstr>
      <vt:lpstr>Satzgefüge </vt:lpstr>
      <vt:lpstr>Nebensatz</vt:lpstr>
      <vt:lpstr>Nebensatz</vt:lpstr>
      <vt:lpstr>Nebensatz</vt:lpstr>
      <vt:lpstr>Nebensatz</vt:lpstr>
      <vt:lpstr>Nebensatz</vt:lpstr>
      <vt:lpstr>Satzgefüge mit einem Objektsatz</vt:lpstr>
      <vt:lpstr>Satzgefüge mit einem Objektsatz</vt:lpstr>
      <vt:lpstr>Satzgefüge mit einem Objektsatz</vt:lpstr>
      <vt:lpstr>Satzgefüge mit einem Objektsatz</vt:lpstr>
      <vt:lpstr>Satzgefüge mit einem Objektsatz</vt:lpstr>
      <vt:lpstr>Satzgefüge mit einem Objektsatz</vt:lpstr>
      <vt:lpstr>Satzgefüge mit einem Subjektsatz</vt:lpstr>
      <vt:lpstr>Satzgefüge mit einem Attributsatz</vt:lpstr>
      <vt:lpstr>Satzgefüge mit einem Attributsatz</vt:lpstr>
      <vt:lpstr>Satzgefüge mit einem Attributsatz</vt:lpstr>
      <vt:lpstr>Satzgefüge mit einem Attributsatz</vt:lpstr>
      <vt:lpstr>Satzgefüge mit einem Prädikatsatz</vt:lpstr>
      <vt:lpstr>Satzgefüge mit einem Prädikatsatz</vt:lpstr>
      <vt:lpstr>Satzgefüge mit einem Prädikatsatz</vt:lpstr>
      <vt:lpstr>Satzgefüge mit einem Adverbialsatz des Ortes</vt:lpstr>
      <vt:lpstr>Satzgefüge mit einem Adverbialsatz des Ortes</vt:lpstr>
      <vt:lpstr>Satzgefüge mit einem Adverbialsatz der Zeit</vt:lpstr>
      <vt:lpstr>Satzgefüge mit einem Adverbialsatz der Zeit</vt:lpstr>
      <vt:lpstr>Satzgefüge mit einem Adverbialsatz der Zeit</vt:lpstr>
      <vt:lpstr>Satzgefüge mit einem Adverbialsatz der Zeit</vt:lpstr>
      <vt:lpstr>Satzgefüge mit einem Adverbialsatz der Zeit</vt:lpstr>
      <vt:lpstr>Satzgefüge mit einem Adverbialsatz der Zeit</vt:lpstr>
      <vt:lpstr>Satzgefüge mit einem Adverbialsatz der Zeit</vt:lpstr>
      <vt:lpstr>Satzgefüge mit einem Zwecksatz</vt:lpstr>
      <vt:lpstr>Satzgefüge mit einem Zwecksatz</vt:lpstr>
      <vt:lpstr>Satzgefüge mit einem  Adverbialsatz des Grundes</vt:lpstr>
      <vt:lpstr>Satzgefüge mit einem  Adverbialsatz des Grundes</vt:lpstr>
      <vt:lpstr>Satzgefüge mit einem Folgesatz</vt:lpstr>
      <vt:lpstr>Satzgefüge mit einem Adverbialsatz der Art und Weise</vt:lpstr>
      <vt:lpstr>Satzgefüge mit einem Adverbialsatz der Art und Weise</vt:lpstr>
      <vt:lpstr>Satzgefüge mit einem Adverbialsatz des Maßes und des Grades</vt:lpstr>
      <vt:lpstr>Satzgefüge mit einem Adverbialsatz des Maßes und des Grades</vt:lpstr>
      <vt:lpstr>Satzgefüge mit einem Adverbialsatz des Maßes und des Grades</vt:lpstr>
      <vt:lpstr>Satzgefüge mit einem Bedingungssatz</vt:lpstr>
      <vt:lpstr>Satzgefüge mit einem Bedingungssatz</vt:lpstr>
      <vt:lpstr>Satzgefüge mit einem Einräumungssatz</vt:lpstr>
      <vt:lpstr>Literatur</vt:lpstr>
      <vt:lpstr>Danke für Ihre Aufmerksamkeit!</vt:lpstr>
    </vt:vector>
  </TitlesOfParts>
  <Company>BIE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Sentance</dc:title>
  <dc:creator>BIE</dc:creator>
  <cp:lastModifiedBy>BIE</cp:lastModifiedBy>
  <cp:revision>112</cp:revision>
  <dcterms:created xsi:type="dcterms:W3CDTF">2012-10-26T20:32:18Z</dcterms:created>
  <dcterms:modified xsi:type="dcterms:W3CDTF">2012-12-09T11:13:48Z</dcterms:modified>
</cp:coreProperties>
</file>