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51"/>
  </p:notesMasterIdLst>
  <p:sldIdLst>
    <p:sldId id="256" r:id="rId2"/>
    <p:sldId id="311" r:id="rId3"/>
    <p:sldId id="327" r:id="rId4"/>
    <p:sldId id="267" r:id="rId5"/>
    <p:sldId id="302" r:id="rId6"/>
    <p:sldId id="303" r:id="rId7"/>
    <p:sldId id="269" r:id="rId8"/>
    <p:sldId id="268" r:id="rId9"/>
    <p:sldId id="328" r:id="rId10"/>
    <p:sldId id="295" r:id="rId11"/>
    <p:sldId id="263" r:id="rId12"/>
    <p:sldId id="313" r:id="rId13"/>
    <p:sldId id="272" r:id="rId14"/>
    <p:sldId id="323" r:id="rId15"/>
    <p:sldId id="258" r:id="rId16"/>
    <p:sldId id="259" r:id="rId17"/>
    <p:sldId id="300" r:id="rId18"/>
    <p:sldId id="316" r:id="rId19"/>
    <p:sldId id="317" r:id="rId20"/>
    <p:sldId id="318" r:id="rId21"/>
    <p:sldId id="260" r:id="rId22"/>
    <p:sldId id="301" r:id="rId23"/>
    <p:sldId id="299" r:id="rId24"/>
    <p:sldId id="320" r:id="rId25"/>
    <p:sldId id="322" r:id="rId26"/>
    <p:sldId id="296" r:id="rId27"/>
    <p:sldId id="282" r:id="rId28"/>
    <p:sldId id="279" r:id="rId29"/>
    <p:sldId id="280" r:id="rId30"/>
    <p:sldId id="285" r:id="rId31"/>
    <p:sldId id="281" r:id="rId32"/>
    <p:sldId id="284" r:id="rId33"/>
    <p:sldId id="286" r:id="rId34"/>
    <p:sldId id="287" r:id="rId35"/>
    <p:sldId id="288" r:id="rId36"/>
    <p:sldId id="289" r:id="rId37"/>
    <p:sldId id="326" r:id="rId38"/>
    <p:sldId id="290" r:id="rId39"/>
    <p:sldId id="294" r:id="rId40"/>
    <p:sldId id="314" r:id="rId41"/>
    <p:sldId id="297" r:id="rId42"/>
    <p:sldId id="291" r:id="rId43"/>
    <p:sldId id="292" r:id="rId44"/>
    <p:sldId id="298" r:id="rId45"/>
    <p:sldId id="315" r:id="rId46"/>
    <p:sldId id="293" r:id="rId47"/>
    <p:sldId id="309" r:id="rId48"/>
    <p:sldId id="329" r:id="rId49"/>
    <p:sldId id="310" r:id="rId5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576" autoAdjust="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B3A6E7-A087-4DFA-A85A-CAF9A52DDC4C}" type="datetimeFigureOut">
              <a:rPr lang="de-DE" smtClean="0"/>
              <a:pPr/>
              <a:t>29.06.2013</a:t>
            </a:fld>
            <a:endParaRPr lang="hr-HR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hr-HR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D28B9F-B499-4DBC-AFE3-F6C7523289F6}" type="slidenum">
              <a:rPr lang="hr-HR" smtClean="0"/>
              <a:pPr/>
              <a:t>‹Nr.›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65CD923-D402-4C70-AA89-E9D1AED4DEEF}" type="datetime1">
              <a:rPr lang="de-DE" smtClean="0"/>
              <a:t>29.06.2013</a:t>
            </a:fld>
            <a:endParaRPr lang="de-AT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A676364-4759-44CF-AD14-19A08682BF46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78596-9455-4402-B251-CA1C797D8F5F}" type="datetime1">
              <a:rPr lang="de-DE" smtClean="0"/>
              <a:t>29.06.2013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76364-4759-44CF-AD14-19A08682BF46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C8938CE-938B-4930-98B4-D9A285AC30F3}" type="datetime1">
              <a:rPr lang="de-DE" smtClean="0"/>
              <a:t>29.06.2013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AT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A676364-4759-44CF-AD14-19A08682BF46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B208-C62D-4F90-83EA-F74F04AB4DA5}" type="datetime1">
              <a:rPr lang="de-DE" smtClean="0"/>
              <a:t>29.06.2013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A676364-4759-44CF-AD14-19A08682BF46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15D29-3FB7-4FC7-A2E6-611E1EF1D6BC}" type="datetime1">
              <a:rPr lang="de-DE" smtClean="0"/>
              <a:t>29.06.2013</a:t>
            </a:fld>
            <a:endParaRPr lang="de-AT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A676364-4759-44CF-AD14-19A08682BF46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A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B759CA7-CBEB-4B19-BF1D-31A52C1CC22D}" type="datetime1">
              <a:rPr lang="de-DE" smtClean="0"/>
              <a:t>29.06.2013</a:t>
            </a:fld>
            <a:endParaRPr lang="de-AT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A676364-4759-44CF-AD14-19A08682BF46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B48EE96-5176-4844-BD51-A7B5B31C4971}" type="datetime1">
              <a:rPr lang="de-DE" smtClean="0"/>
              <a:t>29.06.2013</a:t>
            </a:fld>
            <a:endParaRPr lang="de-AT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A676364-4759-44CF-AD14-19A08682BF46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AT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BD5E1-E3C5-476F-A958-21486E559B91}" type="datetime1">
              <a:rPr lang="de-DE" smtClean="0"/>
              <a:t>29.06.2013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A676364-4759-44CF-AD14-19A08682BF46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A6121-CBB3-4E10-BE03-C0EF70BD3F11}" type="datetime1">
              <a:rPr lang="de-DE" smtClean="0"/>
              <a:t>29.06.2013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A676364-4759-44CF-AD14-19A08682BF46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1911E-F246-4DA6-8D00-3B6A9A4EB559}" type="datetime1">
              <a:rPr lang="de-DE" smtClean="0"/>
              <a:t>29.06.2013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A676364-4759-44CF-AD14-19A08682BF46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918F1B-C3DD-4504-BE14-B9E27ECDE844}" type="datetime1">
              <a:rPr lang="de-DE" smtClean="0"/>
              <a:t>29.06.2013</a:t>
            </a:fld>
            <a:endParaRPr lang="de-AT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A676364-4759-44CF-AD14-19A08682BF46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389DE32-B76B-476C-B45C-944FD73580A3}" type="datetime1">
              <a:rPr lang="de-DE" smtClean="0"/>
              <a:t>29.06.2013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A676364-4759-44CF-AD14-19A08682BF46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arjan.horvat@edu.uni-graz.a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8501090" cy="3429024"/>
          </a:xfrm>
        </p:spPr>
        <p:txBody>
          <a:bodyPr>
            <a:normAutofit/>
          </a:bodyPr>
          <a:lstStyle/>
          <a:p>
            <a:pPr algn="ctr"/>
            <a:r>
              <a:rPr lang="hr-HR" sz="3100" b="1" dirty="0" smtClean="0">
                <a:latin typeface="Arial" pitchFamily="34" charset="0"/>
                <a:cs typeface="Arial" pitchFamily="34" charset="0"/>
              </a:rPr>
              <a:t>Die possessiven Formen</a:t>
            </a:r>
            <a:br>
              <a:rPr lang="hr-HR" sz="3100" b="1" dirty="0" smtClean="0">
                <a:latin typeface="Arial" pitchFamily="34" charset="0"/>
                <a:cs typeface="Arial" pitchFamily="34" charset="0"/>
              </a:rPr>
            </a:br>
            <a:r>
              <a:rPr lang="de-AT" sz="3100" b="1" dirty="0" smtClean="0"/>
              <a:t> (Genitivus und </a:t>
            </a:r>
            <a:r>
              <a:rPr lang="de-AT" sz="3100" b="1" dirty="0" err="1" smtClean="0"/>
              <a:t>Dativus</a:t>
            </a:r>
            <a:r>
              <a:rPr lang="de-AT" sz="3100" b="1" dirty="0" smtClean="0"/>
              <a:t> </a:t>
            </a:r>
            <a:r>
              <a:rPr lang="de-AT" sz="3100" b="1" dirty="0" err="1" smtClean="0"/>
              <a:t>possessivus</a:t>
            </a:r>
            <a:r>
              <a:rPr lang="de-AT" sz="3100" b="1" dirty="0" smtClean="0"/>
              <a:t>, </a:t>
            </a:r>
            <a:r>
              <a:rPr lang="de-AT" sz="3100" b="1" dirty="0" err="1" smtClean="0"/>
              <a:t>possesive</a:t>
            </a:r>
            <a:r>
              <a:rPr lang="de-AT" sz="3100" b="1" dirty="0" smtClean="0"/>
              <a:t> Adjektive und Pronomina) im BKS, Mazedonischen und Russischen</a:t>
            </a:r>
            <a:endParaRPr lang="de-AT" sz="3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0" y="3786190"/>
            <a:ext cx="9144000" cy="2286016"/>
          </a:xfrm>
        </p:spPr>
        <p:txBody>
          <a:bodyPr>
            <a:normAutofit fontScale="70000" lnSpcReduction="20000"/>
          </a:bodyPr>
          <a:lstStyle/>
          <a:p>
            <a:endParaRPr lang="hr-HR" sz="1900" dirty="0" smtClean="0">
              <a:latin typeface="Arial" pitchFamily="34" charset="0"/>
              <a:cs typeface="Arial" pitchFamily="34" charset="0"/>
            </a:endParaRPr>
          </a:p>
          <a:p>
            <a:endParaRPr lang="hr-HR" sz="1900" dirty="0" smtClean="0">
              <a:latin typeface="Arial" pitchFamily="34" charset="0"/>
              <a:cs typeface="Arial" pitchFamily="34" charset="0"/>
            </a:endParaRPr>
          </a:p>
          <a:p>
            <a:r>
              <a:rPr lang="de-AT" sz="1900" dirty="0" err="1" smtClean="0">
                <a:latin typeface="Arial" pitchFamily="34" charset="0"/>
                <a:cs typeface="Arial" pitchFamily="34" charset="0"/>
              </a:rPr>
              <a:t>Darjan</a:t>
            </a:r>
            <a:r>
              <a:rPr lang="de-AT" sz="1900" dirty="0" smtClean="0">
                <a:latin typeface="Arial" pitchFamily="34" charset="0"/>
                <a:cs typeface="Arial" pitchFamily="34" charset="0"/>
              </a:rPr>
              <a:t> Horvat (Graz)</a:t>
            </a:r>
          </a:p>
          <a:p>
            <a:r>
              <a:rPr lang="de-AT" sz="1900" dirty="0" smtClean="0"/>
              <a:t>Institut für Slawistik der Karl-</a:t>
            </a:r>
            <a:r>
              <a:rPr lang="de-AT" sz="1900" dirty="0" err="1" smtClean="0"/>
              <a:t>Franzes</a:t>
            </a:r>
            <a:r>
              <a:rPr lang="de-AT" sz="1900" dirty="0" smtClean="0"/>
              <a:t>-Universität Graz</a:t>
            </a:r>
          </a:p>
          <a:p>
            <a:r>
              <a:rPr lang="de-AT" sz="1900" dirty="0" smtClean="0"/>
              <a:t>SE  B/K/S im Vergleich mit dem Mazedonischen und Ru</a:t>
            </a:r>
            <a:r>
              <a:rPr lang="de-AT" sz="1900" b="1" dirty="0" smtClean="0"/>
              <a:t>ssischen</a:t>
            </a:r>
          </a:p>
          <a:p>
            <a:r>
              <a:rPr lang="de-AT" sz="1900" dirty="0" smtClean="0"/>
              <a:t>LV-Leiter: </a:t>
            </a:r>
            <a:r>
              <a:rPr lang="de-AT" sz="1900" dirty="0" smtClean="0"/>
              <a:t>Branko </a:t>
            </a:r>
            <a:r>
              <a:rPr lang="de-AT" sz="1900" dirty="0" err="1" smtClean="0"/>
              <a:t>To</a:t>
            </a:r>
            <a:r>
              <a:rPr lang="hr-HR" sz="1900" dirty="0" smtClean="0"/>
              <a:t>šović</a:t>
            </a:r>
          </a:p>
          <a:p>
            <a:r>
              <a:rPr lang="hr-HR" sz="1900" dirty="0" smtClean="0"/>
              <a:t>SS 2013</a:t>
            </a:r>
          </a:p>
          <a:p>
            <a:r>
              <a:rPr lang="de-AT" sz="1900" dirty="0" smtClean="0">
                <a:latin typeface="Arial" pitchFamily="34" charset="0"/>
                <a:cs typeface="Arial" pitchFamily="34" charset="0"/>
              </a:rPr>
              <a:t>E-Mail</a:t>
            </a:r>
            <a:r>
              <a:rPr lang="de-AT" sz="19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de-AT" sz="1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hlinkClick r:id="rId2"/>
              </a:rPr>
              <a:t>darjan.horvat@edu.uni-graz.at</a:t>
            </a:r>
            <a:endParaRPr lang="de-AT" sz="19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de-AT" sz="1900" dirty="0" err="1" smtClean="0">
                <a:latin typeface="Arial" pitchFamily="34" charset="0"/>
                <a:cs typeface="Arial" pitchFamily="34" charset="0"/>
              </a:rPr>
              <a:t>Mtr</a:t>
            </a:r>
            <a:r>
              <a:rPr lang="de-AT" sz="19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AT" sz="1900" dirty="0" err="1" smtClean="0">
                <a:latin typeface="Arial" pitchFamily="34" charset="0"/>
                <a:cs typeface="Arial" pitchFamily="34" charset="0"/>
              </a:rPr>
              <a:t>Nr</a:t>
            </a:r>
            <a:r>
              <a:rPr lang="de-AT" sz="1900" dirty="0" smtClean="0">
                <a:latin typeface="Arial" pitchFamily="34" charset="0"/>
                <a:cs typeface="Arial" pitchFamily="34" charset="0"/>
              </a:rPr>
              <a:t>: 0613356</a:t>
            </a:r>
          </a:p>
          <a:p>
            <a:endParaRPr lang="de-AT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834390" lvl="1" indent="-514350">
              <a:buFont typeface="+mj-lt"/>
              <a:buAutoNum type="arabicPeriod" startAt="4"/>
            </a:pPr>
            <a:r>
              <a:rPr lang="hr-HR" sz="2900" b="1" dirty="0" smtClean="0"/>
              <a:t>Neotuđiva posvojnost</a:t>
            </a:r>
            <a:r>
              <a:rPr lang="hr-HR" sz="2900" dirty="0" smtClean="0"/>
              <a:t>, npr. </a:t>
            </a:r>
            <a:r>
              <a:rPr lang="hr-HR" sz="2900" i="1" dirty="0" smtClean="0"/>
              <a:t>Imam plave oči</a:t>
            </a:r>
            <a:r>
              <a:rPr lang="hr-HR" sz="2900" dirty="0" smtClean="0"/>
              <a:t>.</a:t>
            </a:r>
            <a:endParaRPr lang="sr-Cyrl-RS" sz="2900" b="1" dirty="0" smtClean="0"/>
          </a:p>
          <a:p>
            <a:pPr marL="834390" lvl="1" indent="-514350">
              <a:buFont typeface="+mj-lt"/>
              <a:buAutoNum type="arabicPeriod" startAt="4"/>
            </a:pPr>
            <a:r>
              <a:rPr lang="hr-HR" sz="2900" b="1" dirty="0" smtClean="0"/>
              <a:t>Apstraktna posvojnost</a:t>
            </a:r>
            <a:r>
              <a:rPr lang="hr-HR" sz="2900" dirty="0" smtClean="0"/>
              <a:t>, npr. </a:t>
            </a:r>
            <a:r>
              <a:rPr lang="hr-HR" sz="2900" i="1" dirty="0" smtClean="0"/>
              <a:t>On nema milosti</a:t>
            </a:r>
            <a:r>
              <a:rPr lang="hr-HR" sz="2900" dirty="0" smtClean="0"/>
              <a:t>.</a:t>
            </a:r>
          </a:p>
          <a:p>
            <a:pPr marL="834390" lvl="1" indent="-514350">
              <a:buFont typeface="+mj-lt"/>
              <a:buAutoNum type="arabicPeriod" startAt="4"/>
            </a:pPr>
            <a:r>
              <a:rPr lang="hr-HR" sz="2900" b="1" dirty="0" smtClean="0"/>
              <a:t>Neživa neotuđiva posvojnost</a:t>
            </a:r>
            <a:r>
              <a:rPr lang="hr-HR" sz="2900" dirty="0" smtClean="0"/>
              <a:t>, npr. </a:t>
            </a:r>
            <a:r>
              <a:rPr lang="hr-HR" sz="2900" i="1" dirty="0" smtClean="0"/>
              <a:t>Moja radna soba ima tri prozora</a:t>
            </a:r>
            <a:r>
              <a:rPr lang="hr-HR" sz="2900" dirty="0" smtClean="0"/>
              <a:t>.</a:t>
            </a:r>
          </a:p>
          <a:p>
            <a:pPr marL="834390" lvl="1" indent="-514350">
              <a:buFont typeface="+mj-lt"/>
              <a:buAutoNum type="arabicPeriod" startAt="4"/>
            </a:pPr>
            <a:r>
              <a:rPr lang="hr-HR" sz="2900" b="1" dirty="0" smtClean="0"/>
              <a:t>Neživa otuđiva posvojnost</a:t>
            </a:r>
            <a:r>
              <a:rPr lang="hr-HR" sz="2900" dirty="0" smtClean="0"/>
              <a:t>, npr. </a:t>
            </a:r>
            <a:r>
              <a:rPr lang="hr-HR" sz="2900" i="1" dirty="0" smtClean="0"/>
              <a:t>Moja radna soba ima nekoliko beskorisnih knjiga</a:t>
            </a:r>
            <a:r>
              <a:rPr lang="hr-HR" sz="2900" dirty="0" smtClean="0"/>
              <a:t>.</a:t>
            </a:r>
            <a:endParaRPr lang="hr-HR" sz="29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676364-4759-44CF-AD14-19A08682BF46}" type="slidenum">
              <a:rPr lang="de-AT" smtClean="0"/>
              <a:pPr/>
              <a:t>10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b="1" dirty="0" smtClean="0">
                <a:solidFill>
                  <a:schemeClr val="tx1"/>
                </a:solidFill>
              </a:rPr>
              <a:t>Otuđiva i neotuđiva posvojnost</a:t>
            </a:r>
            <a:r>
              <a:rPr lang="de-AT" b="1" dirty="0" smtClean="0">
                <a:solidFill>
                  <a:schemeClr val="tx1"/>
                </a:solidFill>
              </a:rPr>
              <a:t/>
            </a:r>
            <a:br>
              <a:rPr lang="de-AT" b="1" dirty="0" smtClean="0">
                <a:solidFill>
                  <a:schemeClr val="tx1"/>
                </a:solidFill>
              </a:rPr>
            </a:b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D</a:t>
            </a:r>
            <a:r>
              <a:rPr lang="pl-PL" dirty="0" smtClean="0"/>
              <a:t>va </a:t>
            </a:r>
            <a:r>
              <a:rPr lang="pl-PL" dirty="0" smtClean="0"/>
              <a:t>osnovna područja u značenju posvojnosti</a:t>
            </a:r>
          </a:p>
          <a:p>
            <a:r>
              <a:rPr lang="hr-HR" dirty="0" smtClean="0"/>
              <a:t>F</a:t>
            </a:r>
            <a:r>
              <a:rPr lang="hr-HR" dirty="0" smtClean="0"/>
              <a:t>luidnost </a:t>
            </a:r>
            <a:r>
              <a:rPr lang="hr-HR" dirty="0" smtClean="0"/>
              <a:t>granice – često ovisi o posebnostima kultura pojedinih </a:t>
            </a:r>
            <a:r>
              <a:rPr lang="hr-HR" dirty="0" smtClean="0"/>
              <a:t>naroda.</a:t>
            </a:r>
            <a:endParaRPr lang="hr-HR" dirty="0" smtClean="0"/>
          </a:p>
          <a:p>
            <a:endParaRPr lang="hr-HR" dirty="0" smtClean="0"/>
          </a:p>
          <a:p>
            <a:endParaRPr lang="de-AT" dirty="0"/>
          </a:p>
          <a:p>
            <a:pPr>
              <a:buNone/>
            </a:pPr>
            <a:r>
              <a:rPr lang="pl-PL" i="1" dirty="0" smtClean="0"/>
              <a:t>	</a:t>
            </a:r>
            <a:r>
              <a:rPr lang="pl-PL" sz="2500" dirty="0" smtClean="0"/>
              <a:t>„Jedinice koje se ne mogu normalno odvojiti od svojih </a:t>
            </a:r>
            <a:r>
              <a:rPr lang="hr-HR" sz="2500" dirty="0" smtClean="0"/>
              <a:t>vlasnika</a:t>
            </a:r>
            <a:r>
              <a:rPr lang="de-AT" sz="2500" dirty="0" smtClean="0"/>
              <a:t> </a:t>
            </a:r>
            <a:r>
              <a:rPr lang="hr-HR" sz="2500" dirty="0" smtClean="0"/>
              <a:t>jesu neotuđive</a:t>
            </a:r>
            <a:r>
              <a:rPr lang="de-AT" sz="2500" dirty="0" smtClean="0"/>
              <a:t>, a </a:t>
            </a:r>
            <a:r>
              <a:rPr lang="hr-HR" sz="2500" dirty="0" smtClean="0"/>
              <a:t>sve su druge otuđive” (Heine 1997: 10).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676364-4759-44CF-AD14-19A08682BF46}" type="slidenum">
              <a:rPr lang="de-AT" smtClean="0"/>
              <a:pPr/>
              <a:t>11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676364-4759-44CF-AD14-19A08682BF46}" type="slidenum">
              <a:rPr lang="de-AT" smtClean="0"/>
              <a:pPr/>
              <a:t>12</a:t>
            </a:fld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0063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hr-HR" sz="3400" b="1" dirty="0" smtClean="0"/>
              <a:t>a) </a:t>
            </a:r>
            <a:r>
              <a:rPr lang="de-AT" sz="3400" b="1" dirty="0" err="1" smtClean="0"/>
              <a:t>Otu</a:t>
            </a:r>
            <a:r>
              <a:rPr lang="hr-HR" sz="3400" b="1" dirty="0" smtClean="0"/>
              <a:t>điva posvojnost</a:t>
            </a:r>
          </a:p>
          <a:p>
            <a:r>
              <a:rPr lang="hr-HR" dirty="0" smtClean="0"/>
              <a:t>može se raskinuti u svako vrijeme, npr. </a:t>
            </a:r>
            <a:r>
              <a:rPr lang="hr-HR" i="1" dirty="0" smtClean="0"/>
              <a:t>Anin auto </a:t>
            </a:r>
          </a:p>
          <a:p>
            <a:pPr>
              <a:buNone/>
            </a:pPr>
            <a:endParaRPr lang="hr-HR" b="1" dirty="0" smtClean="0"/>
          </a:p>
          <a:p>
            <a:pPr>
              <a:buNone/>
            </a:pPr>
            <a:r>
              <a:rPr lang="hr-HR" sz="3400" b="1" dirty="0" smtClean="0"/>
              <a:t>b) Neotuđiva posvojnost </a:t>
            </a:r>
            <a:endParaRPr lang="de-AT" sz="3400" b="1" dirty="0" smtClean="0"/>
          </a:p>
          <a:p>
            <a:r>
              <a:rPr lang="hr-HR" dirty="0" smtClean="0"/>
              <a:t>odnosi na koje posjednik ne može utjecati izborom ili kontrolom</a:t>
            </a:r>
            <a:r>
              <a:rPr lang="de-AT" dirty="0" smtClean="0"/>
              <a:t>.</a:t>
            </a:r>
            <a:r>
              <a:rPr lang="hr-HR" dirty="0" smtClean="0"/>
              <a:t> </a:t>
            </a:r>
          </a:p>
          <a:p>
            <a:r>
              <a:rPr lang="hr-HR" dirty="0" smtClean="0"/>
              <a:t>Predmet</a:t>
            </a:r>
            <a:endParaRPr lang="hr-HR" dirty="0" smtClean="0"/>
          </a:p>
          <a:p>
            <a:pPr lvl="1"/>
            <a:r>
              <a:rPr lang="hr-HR" dirty="0" smtClean="0"/>
              <a:t>dijelovi tijela</a:t>
            </a:r>
          </a:p>
          <a:p>
            <a:pPr>
              <a:buNone/>
            </a:pPr>
            <a:r>
              <a:rPr lang="hr-HR" dirty="0" smtClean="0"/>
              <a:t>		npr. </a:t>
            </a:r>
            <a:r>
              <a:rPr lang="hr-HR" i="1" dirty="0" smtClean="0"/>
              <a:t>glava</a:t>
            </a:r>
          </a:p>
          <a:p>
            <a:pPr lvl="1"/>
            <a:r>
              <a:rPr lang="hr-HR" dirty="0" smtClean="0"/>
              <a:t>krvno srodstvo</a:t>
            </a:r>
          </a:p>
          <a:p>
            <a:pPr lvl="2">
              <a:buNone/>
            </a:pPr>
            <a:r>
              <a:rPr lang="hr-HR" dirty="0" smtClean="0"/>
              <a:t>	</a:t>
            </a:r>
            <a:r>
              <a:rPr lang="hr-HR" sz="2900" dirty="0" smtClean="0"/>
              <a:t>npr.  </a:t>
            </a:r>
            <a:r>
              <a:rPr lang="hr-HR" sz="2900" i="1" dirty="0" smtClean="0"/>
              <a:t>Anina majka</a:t>
            </a:r>
          </a:p>
          <a:p>
            <a:pPr lvl="1"/>
            <a:r>
              <a:rPr lang="hr-HR" dirty="0" smtClean="0"/>
              <a:t>inherentni odnos (prostorni </a:t>
            </a:r>
            <a:r>
              <a:rPr lang="hr-HR" dirty="0" smtClean="0"/>
              <a:t>markeri tipa</a:t>
            </a:r>
            <a:r>
              <a:rPr lang="hr-HR" dirty="0" smtClean="0"/>
              <a:t> </a:t>
            </a:r>
            <a:r>
              <a:rPr lang="hr-HR" i="1" dirty="0" smtClean="0"/>
              <a:t>prednji</a:t>
            </a:r>
            <a:r>
              <a:rPr lang="hr-HR" dirty="0" smtClean="0"/>
              <a:t>, </a:t>
            </a:r>
            <a:r>
              <a:rPr lang="hr-HR" i="1" dirty="0" smtClean="0"/>
              <a:t>vrh</a:t>
            </a:r>
            <a:r>
              <a:rPr lang="hr-HR" dirty="0" smtClean="0"/>
              <a:t> i sl.)</a:t>
            </a:r>
          </a:p>
          <a:p>
            <a:pPr>
              <a:buNone/>
            </a:pPr>
            <a:endParaRPr lang="hr-HR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4282" y="228600"/>
            <a:ext cx="8551766" cy="990600"/>
          </a:xfrm>
        </p:spPr>
        <p:txBody>
          <a:bodyPr>
            <a:noAutofit/>
          </a:bodyPr>
          <a:lstStyle/>
          <a:p>
            <a:r>
              <a:rPr lang="hr-HR" sz="4000" b="1" dirty="0" smtClean="0">
                <a:solidFill>
                  <a:schemeClr val="tx1"/>
                </a:solidFill>
              </a:rPr>
              <a:t>Atributna i predikatna posvojnost</a:t>
            </a:r>
            <a:endParaRPr lang="de-AT" sz="4000" b="1" dirty="0">
              <a:solidFill>
                <a:schemeClr val="tx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sz="3100" dirty="0" smtClean="0"/>
              <a:t>Atributna (nominalna, adnominalna) </a:t>
            </a:r>
          </a:p>
          <a:p>
            <a:pPr lvl="1"/>
            <a:r>
              <a:rPr lang="hr-HR" sz="2700" dirty="0" smtClean="0"/>
              <a:t>upućuje na vezu subjekta i objekta</a:t>
            </a:r>
          </a:p>
          <a:p>
            <a:pPr>
              <a:buNone/>
            </a:pPr>
            <a:endParaRPr lang="hr-HR" sz="2500" i="1" dirty="0" smtClean="0"/>
          </a:p>
          <a:p>
            <a:pPr>
              <a:buNone/>
            </a:pPr>
            <a:r>
              <a:rPr lang="hr-HR" i="1" dirty="0" smtClean="0"/>
              <a:t>Moja kreditna kartica</a:t>
            </a:r>
            <a:r>
              <a:rPr lang="sr-Cyrl-RS" i="1" dirty="0" smtClean="0"/>
              <a:t> </a:t>
            </a:r>
            <a:endParaRPr lang="hr-HR" i="1" dirty="0" smtClean="0"/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</a:t>
            </a:r>
            <a:endParaRPr lang="hr-HR" i="1" dirty="0" smtClean="0">
              <a:solidFill>
                <a:srgbClr val="FF0000"/>
              </a:solidFill>
            </a:endParaRPr>
          </a:p>
          <a:p>
            <a:pPr lvl="1">
              <a:buNone/>
            </a:pPr>
            <a:endParaRPr lang="hr-HR" i="1" dirty="0" smtClean="0"/>
          </a:p>
          <a:p>
            <a:r>
              <a:rPr lang="hr-HR" sz="3100" dirty="0" smtClean="0"/>
              <a:t>Predikatna (verbalna)</a:t>
            </a:r>
            <a:r>
              <a:rPr lang="de-AT" sz="3100" dirty="0" smtClean="0"/>
              <a:t> </a:t>
            </a:r>
            <a:endParaRPr lang="hr-HR" sz="3100" dirty="0" smtClean="0"/>
          </a:p>
          <a:p>
            <a:pPr lvl="1"/>
            <a:r>
              <a:rPr lang="hr-HR" sz="2700" dirty="0" smtClean="0"/>
              <a:t>osim posjednika i posjedovanog sadrži i tzv. </a:t>
            </a:r>
            <a:r>
              <a:rPr lang="hr-HR" sz="2700" dirty="0" smtClean="0"/>
              <a:t>„relacijski </a:t>
            </a:r>
            <a:r>
              <a:rPr lang="hr-HR" sz="2700" dirty="0" smtClean="0"/>
              <a:t>predikat</a:t>
            </a:r>
            <a:r>
              <a:rPr lang="hr-HR" sz="2700" dirty="0" smtClean="0"/>
              <a:t>‟ </a:t>
            </a:r>
            <a:endParaRPr lang="hr-HR" sz="2700" dirty="0" smtClean="0"/>
          </a:p>
          <a:p>
            <a:pPr lvl="1"/>
            <a:endParaRPr lang="hr-HR" dirty="0" smtClean="0"/>
          </a:p>
          <a:p>
            <a:pPr>
              <a:buNone/>
            </a:pPr>
            <a:r>
              <a:rPr lang="hr-HR" i="1" dirty="0" smtClean="0"/>
              <a:t>Ivan ima kreditnu </a:t>
            </a:r>
            <a:r>
              <a:rPr lang="hr-HR" i="1" dirty="0" smtClean="0"/>
              <a:t>karticu.</a:t>
            </a:r>
            <a:r>
              <a:rPr lang="sr-Cyrl-RS" i="1" dirty="0" smtClean="0"/>
              <a:t>  </a:t>
            </a:r>
            <a:endParaRPr lang="hr-HR" i="1" dirty="0" smtClean="0"/>
          </a:p>
          <a:p>
            <a:pPr lvl="1">
              <a:buNone/>
            </a:pPr>
            <a:endParaRPr lang="de-AT" i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676364-4759-44CF-AD14-19A08682BF46}" type="slidenum">
              <a:rPr lang="de-AT" smtClean="0"/>
              <a:pPr/>
              <a:t>13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71472" y="2857496"/>
            <a:ext cx="8153400" cy="1490666"/>
          </a:xfrm>
        </p:spPr>
        <p:txBody>
          <a:bodyPr>
            <a:normAutofit/>
          </a:bodyPr>
          <a:lstStyle/>
          <a:p>
            <a:pPr algn="ctr"/>
            <a:r>
              <a:rPr lang="hr-HR" sz="4800" b="1" dirty="0" smtClean="0">
                <a:solidFill>
                  <a:schemeClr val="tx1"/>
                </a:solidFill>
              </a:rPr>
              <a:t>Posvojnost u B/K/S-u</a:t>
            </a:r>
            <a:endParaRPr lang="hr-HR" sz="4800" b="1" dirty="0">
              <a:solidFill>
                <a:schemeClr val="tx1"/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676364-4759-44CF-AD14-19A08682BF46}" type="slidenum">
              <a:rPr lang="de-AT" smtClean="0"/>
              <a:pPr/>
              <a:t>14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5720" y="228600"/>
            <a:ext cx="8286808" cy="990600"/>
          </a:xfrm>
        </p:spPr>
        <p:txBody>
          <a:bodyPr>
            <a:normAutofit/>
          </a:bodyPr>
          <a:lstStyle/>
          <a:p>
            <a:endParaRPr lang="de-AT" b="1" dirty="0">
              <a:solidFill>
                <a:schemeClr val="tx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b="1" dirty="0" smtClean="0"/>
              <a:t>Oblici za izražavanje posvojnosti</a:t>
            </a:r>
            <a:r>
              <a:rPr lang="hr-HR" b="1" dirty="0" smtClean="0"/>
              <a:t>:</a:t>
            </a:r>
            <a:endParaRPr lang="hr-HR" b="1" dirty="0" smtClean="0"/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Posvojni pridjevi</a:t>
            </a:r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Posvojna </a:t>
            </a:r>
            <a:r>
              <a:rPr lang="hr-HR" dirty="0" smtClean="0"/>
              <a:t>i </a:t>
            </a:r>
            <a:r>
              <a:rPr lang="hr-HR" dirty="0" smtClean="0"/>
              <a:t>povratno-posvojna zamjenica</a:t>
            </a:r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Posvojni genitiv </a:t>
            </a:r>
            <a:r>
              <a:rPr lang="hr-HR" dirty="0" smtClean="0"/>
              <a:t>i </a:t>
            </a:r>
            <a:r>
              <a:rPr lang="hr-HR" dirty="0" smtClean="0"/>
              <a:t>posvojni dativ</a:t>
            </a:r>
            <a:endParaRPr lang="hr-HR" dirty="0" smtClean="0"/>
          </a:p>
          <a:p>
            <a:pPr>
              <a:buNone/>
            </a:pPr>
            <a:endParaRPr lang="hr-HR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676364-4759-44CF-AD14-19A08682BF46}" type="slidenum">
              <a:rPr lang="de-AT" smtClean="0"/>
              <a:pPr/>
              <a:t>15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b="1" dirty="0" smtClean="0">
                <a:solidFill>
                  <a:schemeClr val="tx1"/>
                </a:solidFill>
              </a:rPr>
              <a:t>Posvojni pridjevi</a:t>
            </a:r>
            <a:endParaRPr lang="de-AT" b="1" dirty="0">
              <a:solidFill>
                <a:schemeClr val="tx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5043510"/>
          </a:xfrm>
        </p:spPr>
        <p:txBody>
          <a:bodyPr>
            <a:normAutofit/>
          </a:bodyPr>
          <a:lstStyle/>
          <a:p>
            <a:pPr marL="514350" indent="-514350"/>
            <a:r>
              <a:rPr lang="hr-HR" dirty="0" smtClean="0"/>
              <a:t>najčešći oblik </a:t>
            </a:r>
            <a:r>
              <a:rPr lang="hr-HR" dirty="0" smtClean="0"/>
              <a:t>posesivnosti u hrvatskom jeziku </a:t>
            </a:r>
          </a:p>
          <a:p>
            <a:pPr marL="514350" indent="-514350">
              <a:buNone/>
            </a:pPr>
            <a:endParaRPr lang="hr-HR" dirty="0" smtClean="0"/>
          </a:p>
          <a:p>
            <a:pPr marL="514350" indent="-514350">
              <a:buNone/>
            </a:pPr>
            <a:r>
              <a:rPr lang="hr-HR" dirty="0" smtClean="0"/>
              <a:t>S</a:t>
            </a:r>
            <a:r>
              <a:rPr lang="hr-HR" dirty="0" smtClean="0"/>
              <a:t>ufiksi:</a:t>
            </a:r>
            <a:endParaRPr lang="hr-HR" dirty="0" smtClean="0"/>
          </a:p>
          <a:p>
            <a:pPr marL="514350" indent="-514350"/>
            <a:r>
              <a:rPr lang="hr-HR" sz="2500" dirty="0" smtClean="0"/>
              <a:t>-</a:t>
            </a:r>
            <a:r>
              <a:rPr lang="hr-HR" sz="2500" b="1" dirty="0" smtClean="0"/>
              <a:t>ov</a:t>
            </a:r>
            <a:r>
              <a:rPr lang="hr-HR" sz="2500" dirty="0" smtClean="0"/>
              <a:t>, -</a:t>
            </a:r>
            <a:r>
              <a:rPr lang="hr-HR" sz="2500" b="1" dirty="0" smtClean="0"/>
              <a:t>ev</a:t>
            </a:r>
            <a:r>
              <a:rPr lang="hr-HR" sz="2500" dirty="0" smtClean="0"/>
              <a:t>, -</a:t>
            </a:r>
            <a:r>
              <a:rPr lang="hr-HR" sz="2500" b="1" dirty="0" smtClean="0"/>
              <a:t>in</a:t>
            </a:r>
            <a:r>
              <a:rPr lang="hr-HR" sz="2500" dirty="0" smtClean="0"/>
              <a:t>, -</a:t>
            </a:r>
            <a:r>
              <a:rPr lang="hr-HR" sz="2500" b="1" dirty="0" smtClean="0"/>
              <a:t>ljev</a:t>
            </a:r>
            <a:r>
              <a:rPr lang="hr-HR" sz="2500" dirty="0" smtClean="0"/>
              <a:t>, npr. </a:t>
            </a:r>
            <a:r>
              <a:rPr lang="hr-HR" sz="2500" i="1" dirty="0" smtClean="0"/>
              <a:t>brat</a:t>
            </a:r>
            <a:r>
              <a:rPr lang="hr-HR" sz="2500" b="1" i="1" dirty="0" smtClean="0"/>
              <a:t>ov</a:t>
            </a:r>
            <a:r>
              <a:rPr lang="hr-HR" sz="2500" dirty="0" smtClean="0"/>
              <a:t>, </a:t>
            </a:r>
            <a:r>
              <a:rPr lang="hr-HR" sz="2500" i="1" dirty="0" smtClean="0"/>
              <a:t>učite</a:t>
            </a:r>
            <a:r>
              <a:rPr lang="hr-HR" sz="2500" b="1" i="1" dirty="0" smtClean="0"/>
              <a:t>ljev</a:t>
            </a:r>
            <a:r>
              <a:rPr lang="hr-HR" sz="2500" dirty="0" smtClean="0"/>
              <a:t>, </a:t>
            </a:r>
            <a:r>
              <a:rPr lang="hr-HR" sz="2500" i="1" dirty="0" smtClean="0"/>
              <a:t>slug</a:t>
            </a:r>
            <a:r>
              <a:rPr lang="hr-HR" sz="2500" b="1" i="1" dirty="0" smtClean="0"/>
              <a:t>in</a:t>
            </a:r>
            <a:r>
              <a:rPr lang="hr-HR" sz="2500" dirty="0" smtClean="0"/>
              <a:t>, </a:t>
            </a:r>
            <a:r>
              <a:rPr lang="hr-HR" sz="2500" i="1" dirty="0" smtClean="0"/>
              <a:t>pijetl</a:t>
            </a:r>
            <a:r>
              <a:rPr lang="hr-HR" sz="2500" b="1" i="1" dirty="0" smtClean="0"/>
              <a:t>ov</a:t>
            </a:r>
            <a:r>
              <a:rPr lang="hr-HR" sz="2500" dirty="0" smtClean="0"/>
              <a:t> </a:t>
            </a:r>
          </a:p>
          <a:p>
            <a:pPr marL="514350" indent="-514350"/>
            <a:r>
              <a:rPr lang="hr-HR" sz="2500" dirty="0" smtClean="0"/>
              <a:t>-</a:t>
            </a:r>
            <a:r>
              <a:rPr lang="hr-HR" sz="2500" b="1" dirty="0" smtClean="0"/>
              <a:t>ski</a:t>
            </a:r>
            <a:r>
              <a:rPr lang="hr-HR" sz="2500" dirty="0" smtClean="0"/>
              <a:t>/-</a:t>
            </a:r>
            <a:r>
              <a:rPr lang="hr-HR" sz="2500" b="1" dirty="0" smtClean="0"/>
              <a:t>ki</a:t>
            </a:r>
            <a:r>
              <a:rPr lang="hr-HR" sz="2500" dirty="0" smtClean="0"/>
              <a:t>, -</a:t>
            </a:r>
            <a:r>
              <a:rPr lang="hr-HR" sz="2500" b="1" dirty="0" smtClean="0"/>
              <a:t>ovski</a:t>
            </a:r>
            <a:r>
              <a:rPr lang="hr-HR" sz="2500" dirty="0" smtClean="0"/>
              <a:t>/-</a:t>
            </a:r>
            <a:r>
              <a:rPr lang="hr-HR" sz="2500" b="1" dirty="0" smtClean="0"/>
              <a:t>evski</a:t>
            </a:r>
            <a:r>
              <a:rPr lang="hr-HR" sz="2500" dirty="0" smtClean="0"/>
              <a:t>, -</a:t>
            </a:r>
            <a:r>
              <a:rPr lang="hr-HR" sz="2500" b="1" dirty="0" smtClean="0"/>
              <a:t>inski</a:t>
            </a:r>
            <a:r>
              <a:rPr lang="hr-HR" sz="2500" dirty="0" smtClean="0"/>
              <a:t>, -</a:t>
            </a:r>
            <a:r>
              <a:rPr lang="hr-HR" sz="2500" b="1" dirty="0" smtClean="0"/>
              <a:t>ički</a:t>
            </a:r>
            <a:r>
              <a:rPr lang="hr-HR" sz="2500" dirty="0" smtClean="0"/>
              <a:t>,</a:t>
            </a:r>
            <a:r>
              <a:rPr lang="hr-HR" sz="2500" b="1" dirty="0" smtClean="0"/>
              <a:t> </a:t>
            </a:r>
            <a:r>
              <a:rPr lang="hr-HR" sz="2500" dirty="0" smtClean="0"/>
              <a:t>-</a:t>
            </a:r>
            <a:r>
              <a:rPr lang="hr-HR" sz="2500" b="1" dirty="0" smtClean="0"/>
              <a:t>ački</a:t>
            </a:r>
            <a:r>
              <a:rPr lang="hr-HR" sz="2500" dirty="0" smtClean="0"/>
              <a:t>, -</a:t>
            </a:r>
            <a:r>
              <a:rPr lang="hr-HR" sz="2500" b="1" dirty="0" smtClean="0"/>
              <a:t>anski</a:t>
            </a:r>
            <a:r>
              <a:rPr lang="hr-HR" sz="2500" dirty="0" smtClean="0"/>
              <a:t>, npr. </a:t>
            </a:r>
            <a:r>
              <a:rPr lang="hr-HR" sz="2500" i="1" dirty="0" smtClean="0"/>
              <a:t>kova</a:t>
            </a:r>
            <a:r>
              <a:rPr lang="hr-HR" sz="2500" b="1" i="1" dirty="0" smtClean="0"/>
              <a:t>čka</a:t>
            </a:r>
            <a:r>
              <a:rPr lang="hr-HR" sz="2500" i="1" dirty="0" smtClean="0"/>
              <a:t> kliješta</a:t>
            </a:r>
            <a:endParaRPr lang="hr-HR" sz="2500" b="1" dirty="0" smtClean="0"/>
          </a:p>
          <a:p>
            <a:pPr marL="514350" indent="-514350"/>
            <a:r>
              <a:rPr lang="hr-HR" sz="2500" dirty="0" smtClean="0"/>
              <a:t>-</a:t>
            </a:r>
            <a:r>
              <a:rPr lang="hr-HR" sz="2500" b="1" dirty="0" smtClean="0"/>
              <a:t>ji</a:t>
            </a:r>
            <a:r>
              <a:rPr lang="hr-HR" sz="2500" dirty="0" smtClean="0"/>
              <a:t>/-</a:t>
            </a:r>
            <a:r>
              <a:rPr lang="hr-HR" sz="2500" b="1" dirty="0" smtClean="0"/>
              <a:t>i</a:t>
            </a:r>
            <a:r>
              <a:rPr lang="hr-HR" sz="2500" dirty="0" smtClean="0"/>
              <a:t>, -</a:t>
            </a:r>
            <a:r>
              <a:rPr lang="hr-HR" sz="2500" b="1" dirty="0" smtClean="0"/>
              <a:t>inji</a:t>
            </a:r>
            <a:r>
              <a:rPr lang="hr-HR" sz="2500" dirty="0" smtClean="0"/>
              <a:t>, </a:t>
            </a:r>
            <a:r>
              <a:rPr lang="pl-PL" sz="2500" dirty="0" smtClean="0"/>
              <a:t>npr. </a:t>
            </a:r>
            <a:r>
              <a:rPr lang="pl-PL" sz="2500" i="1" dirty="0" smtClean="0"/>
              <a:t>koza</a:t>
            </a:r>
            <a:r>
              <a:rPr lang="pl-PL" sz="2500" dirty="0" smtClean="0"/>
              <a:t> – </a:t>
            </a:r>
            <a:r>
              <a:rPr lang="pl-PL" sz="2500" i="1" dirty="0" smtClean="0"/>
              <a:t>koz</a:t>
            </a:r>
            <a:r>
              <a:rPr lang="pl-PL" sz="2500" b="1" i="1" dirty="0" smtClean="0"/>
              <a:t>ji</a:t>
            </a:r>
            <a:r>
              <a:rPr lang="pl-PL" sz="2500" dirty="0" smtClean="0"/>
              <a:t>, </a:t>
            </a:r>
            <a:r>
              <a:rPr lang="pl-PL" sz="2500" i="1" dirty="0" smtClean="0"/>
              <a:t>pčela</a:t>
            </a:r>
            <a:r>
              <a:rPr lang="pl-PL" sz="2500" dirty="0" smtClean="0"/>
              <a:t> – </a:t>
            </a:r>
            <a:r>
              <a:rPr lang="pl-PL" sz="2500" i="1" dirty="0" smtClean="0"/>
              <a:t>pčel</a:t>
            </a:r>
            <a:r>
              <a:rPr lang="pl-PL" sz="2500" b="1" i="1" dirty="0" smtClean="0"/>
              <a:t>inji</a:t>
            </a:r>
            <a:r>
              <a:rPr lang="pl-PL" sz="2500" dirty="0" smtClean="0"/>
              <a:t> </a:t>
            </a:r>
          </a:p>
          <a:p>
            <a:pPr marL="514350" indent="-514350"/>
            <a:r>
              <a:rPr lang="hr-HR" sz="2500" dirty="0" smtClean="0"/>
              <a:t>-</a:t>
            </a:r>
            <a:r>
              <a:rPr lang="hr-HR" sz="2500" b="1" dirty="0" smtClean="0"/>
              <a:t>n</a:t>
            </a:r>
            <a:r>
              <a:rPr lang="de-AT" sz="2500" b="1" dirty="0" smtClean="0"/>
              <a:t>i</a:t>
            </a:r>
            <a:r>
              <a:rPr lang="de-AT" sz="2500" dirty="0" smtClean="0"/>
              <a:t>, </a:t>
            </a:r>
            <a:r>
              <a:rPr lang="hr-HR" sz="2500" dirty="0" smtClean="0"/>
              <a:t>-</a:t>
            </a:r>
            <a:r>
              <a:rPr lang="hr-HR" sz="2500" b="1" dirty="0" smtClean="0"/>
              <a:t>ani</a:t>
            </a:r>
            <a:r>
              <a:rPr lang="hr-HR" sz="2500" dirty="0" smtClean="0"/>
              <a:t>,</a:t>
            </a:r>
            <a:r>
              <a:rPr lang="de-AT" sz="2500" dirty="0" smtClean="0"/>
              <a:t> </a:t>
            </a:r>
            <a:r>
              <a:rPr lang="hr-HR" sz="2500" dirty="0" smtClean="0"/>
              <a:t>-</a:t>
            </a:r>
            <a:r>
              <a:rPr lang="hr-HR" sz="2500" b="1" dirty="0" smtClean="0"/>
              <a:t>eni</a:t>
            </a:r>
            <a:r>
              <a:rPr lang="hr-HR" sz="2500" dirty="0" smtClean="0"/>
              <a:t>, -</a:t>
            </a:r>
            <a:r>
              <a:rPr lang="hr-HR" sz="2500" b="1" dirty="0" smtClean="0"/>
              <a:t>ovni</a:t>
            </a:r>
            <a:r>
              <a:rPr lang="de-AT" sz="2500" dirty="0" smtClean="0"/>
              <a:t>, </a:t>
            </a:r>
            <a:r>
              <a:rPr lang="hr-HR" sz="2500" dirty="0" smtClean="0"/>
              <a:t>-</a:t>
            </a:r>
            <a:r>
              <a:rPr lang="hr-HR" sz="2500" b="1" noProof="1" smtClean="0"/>
              <a:t>evni</a:t>
            </a:r>
            <a:r>
              <a:rPr lang="hr-HR" sz="2500" noProof="1" smtClean="0"/>
              <a:t>, </a:t>
            </a:r>
            <a:r>
              <a:rPr lang="de-AT" sz="2500" dirty="0" err="1" smtClean="0"/>
              <a:t>npr</a:t>
            </a:r>
            <a:r>
              <a:rPr lang="de-AT" sz="2500" dirty="0" smtClean="0"/>
              <a:t>. </a:t>
            </a:r>
            <a:r>
              <a:rPr lang="de-AT" sz="2500" i="1" dirty="0" err="1" smtClean="0"/>
              <a:t>ki</a:t>
            </a:r>
            <a:r>
              <a:rPr lang="hr-HR" sz="2500" i="1" dirty="0" smtClean="0"/>
              <a:t>š</a:t>
            </a:r>
            <a:r>
              <a:rPr lang="de-AT" sz="2500" b="1" i="1" dirty="0" err="1" smtClean="0"/>
              <a:t>ni</a:t>
            </a:r>
            <a:r>
              <a:rPr lang="de-AT" sz="2500" i="1" dirty="0" smtClean="0"/>
              <a:t> </a:t>
            </a:r>
            <a:r>
              <a:rPr lang="de-AT" sz="2500" i="1" dirty="0" err="1" smtClean="0"/>
              <a:t>ogrta</a:t>
            </a:r>
            <a:r>
              <a:rPr lang="hr-HR" sz="2500" i="1" dirty="0" smtClean="0"/>
              <a:t>č</a:t>
            </a:r>
            <a:endParaRPr lang="hr-HR" sz="2500" dirty="0" smtClean="0"/>
          </a:p>
          <a:p>
            <a:pPr marL="514350" indent="-514350"/>
            <a:r>
              <a:rPr lang="hr-HR" sz="2500" dirty="0" smtClean="0"/>
              <a:t>-</a:t>
            </a:r>
            <a:r>
              <a:rPr lang="de-AT" sz="2500" b="1" dirty="0" err="1" smtClean="0"/>
              <a:t>nji</a:t>
            </a:r>
            <a:r>
              <a:rPr lang="de-AT" sz="2500" dirty="0" smtClean="0"/>
              <a:t>, </a:t>
            </a:r>
            <a:r>
              <a:rPr lang="hr-HR" sz="2500" dirty="0" smtClean="0"/>
              <a:t>-</a:t>
            </a:r>
            <a:r>
              <a:rPr lang="hr-HR" sz="2500" b="1" dirty="0" smtClean="0"/>
              <a:t>šnji</a:t>
            </a:r>
            <a:r>
              <a:rPr lang="de-AT" sz="2500" dirty="0" smtClean="0"/>
              <a:t>, </a:t>
            </a:r>
            <a:r>
              <a:rPr lang="hr-HR" sz="2500" dirty="0" smtClean="0"/>
              <a:t>-</a:t>
            </a:r>
            <a:r>
              <a:rPr lang="de-AT" sz="2500" b="1" dirty="0" smtClean="0"/>
              <a:t>a</a:t>
            </a:r>
            <a:r>
              <a:rPr lang="hr-HR" sz="2500" b="1" dirty="0" smtClean="0"/>
              <a:t>š</a:t>
            </a:r>
            <a:r>
              <a:rPr lang="de-AT" sz="2500" b="1" dirty="0" err="1" smtClean="0"/>
              <a:t>nji</a:t>
            </a:r>
            <a:r>
              <a:rPr lang="hr-HR" sz="2500" dirty="0" smtClean="0"/>
              <a:t>, npr. </a:t>
            </a:r>
            <a:r>
              <a:rPr lang="hr-HR" sz="2500" i="1" dirty="0" smtClean="0"/>
              <a:t>jutro</a:t>
            </a:r>
            <a:r>
              <a:rPr lang="hr-HR" sz="2500" dirty="0" smtClean="0"/>
              <a:t> – </a:t>
            </a:r>
            <a:r>
              <a:rPr lang="hr-HR" sz="2500" i="1" dirty="0" smtClean="0"/>
              <a:t>jutar</a:t>
            </a:r>
            <a:r>
              <a:rPr lang="hr-HR" sz="2500" b="1" i="1" dirty="0" smtClean="0"/>
              <a:t>nji</a:t>
            </a:r>
            <a:r>
              <a:rPr lang="hr-HR" sz="2500" dirty="0" smtClean="0"/>
              <a:t>, </a:t>
            </a:r>
            <a:r>
              <a:rPr lang="hr-HR" sz="2500" i="1" dirty="0" smtClean="0"/>
              <a:t>skoro</a:t>
            </a:r>
            <a:r>
              <a:rPr lang="hr-HR" sz="2500" dirty="0" smtClean="0"/>
              <a:t> – </a:t>
            </a:r>
            <a:r>
              <a:rPr lang="hr-HR" sz="2500" i="1" dirty="0" smtClean="0"/>
              <a:t>skor</a:t>
            </a:r>
            <a:r>
              <a:rPr lang="hr-HR" sz="2500" b="1" i="1" dirty="0" smtClean="0"/>
              <a:t>ašnji </a:t>
            </a:r>
            <a:endParaRPr lang="hr-HR" sz="2500" dirty="0" smtClean="0"/>
          </a:p>
          <a:p>
            <a:pPr marL="514350" indent="-514350"/>
            <a:r>
              <a:rPr lang="hr-HR" sz="2500" dirty="0" smtClean="0"/>
              <a:t>-</a:t>
            </a:r>
            <a:r>
              <a:rPr lang="de-AT" sz="2500" b="1" dirty="0" smtClean="0"/>
              <a:t>a</a:t>
            </a:r>
            <a:r>
              <a:rPr lang="hr-HR" sz="2500" b="1" dirty="0" smtClean="0"/>
              <a:t>ć</a:t>
            </a:r>
            <a:r>
              <a:rPr lang="de-AT" sz="2500" b="1" dirty="0" smtClean="0"/>
              <a:t>i</a:t>
            </a:r>
            <a:r>
              <a:rPr lang="hr-HR" sz="2500" dirty="0" smtClean="0"/>
              <a:t>, npr. </a:t>
            </a:r>
            <a:r>
              <a:rPr lang="hr-HR" sz="2500" i="1" dirty="0" smtClean="0"/>
              <a:t>pisati</a:t>
            </a:r>
            <a:r>
              <a:rPr lang="hr-HR" sz="2500" dirty="0" smtClean="0"/>
              <a:t> – </a:t>
            </a:r>
            <a:r>
              <a:rPr lang="hr-HR" sz="2500" i="1" dirty="0" smtClean="0"/>
              <a:t>pis</a:t>
            </a:r>
            <a:r>
              <a:rPr lang="hr-HR" sz="2500" b="1" i="1" dirty="0" smtClean="0"/>
              <a:t>aći</a:t>
            </a:r>
            <a:r>
              <a:rPr lang="hr-HR" sz="2500" dirty="0" smtClean="0"/>
              <a:t> </a:t>
            </a:r>
            <a:endParaRPr lang="de-AT" sz="2500" dirty="0" smtClean="0"/>
          </a:p>
          <a:p>
            <a:endParaRPr lang="de-AT" dirty="0" smtClean="0"/>
          </a:p>
          <a:p>
            <a:pPr marL="514350" indent="-514350">
              <a:buAutoNum type="arabicPeriod"/>
            </a:pPr>
            <a:endParaRPr lang="pl-PL" dirty="0"/>
          </a:p>
          <a:p>
            <a:pPr>
              <a:buNone/>
            </a:pPr>
            <a:endParaRPr lang="de-AT" i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676364-4759-44CF-AD14-19A08682BF46}" type="slidenum">
              <a:rPr lang="de-AT" smtClean="0"/>
              <a:pPr/>
              <a:t>16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b="1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214282" y="1600200"/>
            <a:ext cx="9572692" cy="44958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hr-HR" sz="3100" dirty="0" smtClean="0"/>
              <a:t>Sufiksi -</a:t>
            </a:r>
            <a:r>
              <a:rPr lang="hr-HR" sz="3100" b="1" dirty="0" smtClean="0"/>
              <a:t>ov</a:t>
            </a:r>
            <a:r>
              <a:rPr lang="hr-HR" sz="3100" dirty="0" smtClean="0"/>
              <a:t>, -</a:t>
            </a:r>
            <a:r>
              <a:rPr lang="hr-HR" sz="3100" b="1" dirty="0" smtClean="0"/>
              <a:t>ev</a:t>
            </a:r>
            <a:r>
              <a:rPr lang="hr-HR" sz="3100" dirty="0" smtClean="0"/>
              <a:t>, -</a:t>
            </a:r>
            <a:r>
              <a:rPr lang="hr-HR" sz="3100" b="1" dirty="0" smtClean="0"/>
              <a:t>in</a:t>
            </a:r>
            <a:r>
              <a:rPr lang="hr-HR" sz="3100" dirty="0" smtClean="0"/>
              <a:t> i -</a:t>
            </a:r>
            <a:r>
              <a:rPr lang="hr-HR" sz="3100" b="1" dirty="0" smtClean="0"/>
              <a:t>ski</a:t>
            </a:r>
          </a:p>
          <a:p>
            <a:pPr marL="514350" indent="-514350">
              <a:buNone/>
            </a:pPr>
            <a:endParaRPr lang="hr-HR" sz="2600" b="1" dirty="0" smtClean="0"/>
          </a:p>
          <a:p>
            <a:pPr marL="514350" indent="-514350"/>
            <a:r>
              <a:rPr lang="hr-HR" sz="3100" dirty="0" smtClean="0"/>
              <a:t>konkretno relacijsko značenje  </a:t>
            </a:r>
          </a:p>
          <a:p>
            <a:pPr marL="514350" indent="-514350">
              <a:buNone/>
            </a:pPr>
            <a:r>
              <a:rPr lang="hr-HR" sz="2700" i="1" dirty="0" smtClean="0"/>
              <a:t>majč</a:t>
            </a:r>
            <a:r>
              <a:rPr lang="hr-HR" sz="2700" b="1" i="1" dirty="0" smtClean="0"/>
              <a:t>ina</a:t>
            </a:r>
            <a:r>
              <a:rPr lang="hr-HR" sz="2700" i="1" dirty="0" smtClean="0"/>
              <a:t> </a:t>
            </a:r>
            <a:r>
              <a:rPr lang="hr-HR" sz="2700" i="1" dirty="0" smtClean="0"/>
              <a:t>ljubav</a:t>
            </a:r>
            <a:endParaRPr lang="de-AT" sz="2700" i="1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hr-HR" sz="2700" i="1" dirty="0" smtClean="0"/>
              <a:t>škol</a:t>
            </a:r>
            <a:r>
              <a:rPr lang="hr-HR" sz="2700" b="1" i="1" dirty="0" smtClean="0"/>
              <a:t>sko</a:t>
            </a:r>
            <a:r>
              <a:rPr lang="hr-HR" sz="2700" i="1" dirty="0" smtClean="0"/>
              <a:t> </a:t>
            </a:r>
            <a:r>
              <a:rPr lang="hr-HR" sz="2700" i="1" dirty="0" smtClean="0"/>
              <a:t>dvorište</a:t>
            </a:r>
            <a:endParaRPr lang="ru-RU" sz="2700" i="1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hr-HR" sz="2700" i="1" dirty="0" smtClean="0"/>
              <a:t>grad</a:t>
            </a:r>
            <a:r>
              <a:rPr lang="hr-HR" sz="2700" b="1" i="1" dirty="0" smtClean="0"/>
              <a:t>ski</a:t>
            </a:r>
            <a:r>
              <a:rPr lang="hr-HR" sz="2700" i="1" dirty="0" smtClean="0"/>
              <a:t> </a:t>
            </a:r>
            <a:r>
              <a:rPr lang="hr-HR" sz="2700" i="1" dirty="0" smtClean="0"/>
              <a:t>park</a:t>
            </a:r>
            <a:endParaRPr lang="hr-HR" sz="2700" i="1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endParaRPr lang="hr-HR" sz="2600" i="1" dirty="0" smtClean="0">
              <a:solidFill>
                <a:srgbClr val="00B050"/>
              </a:solidFill>
            </a:endParaRPr>
          </a:p>
          <a:p>
            <a:pPr marL="514350" indent="-514350"/>
            <a:r>
              <a:rPr lang="hr-HR" sz="3100" dirty="0" smtClean="0"/>
              <a:t>relacijsko-kvalitativno značenje</a:t>
            </a:r>
            <a:endParaRPr lang="mk-MK" sz="3100" dirty="0" smtClean="0"/>
          </a:p>
          <a:p>
            <a:pPr marL="514350" indent="-514350">
              <a:buNone/>
            </a:pPr>
            <a:r>
              <a:rPr lang="hr-HR" sz="2700" i="1" dirty="0" smtClean="0"/>
              <a:t>majčin</a:t>
            </a:r>
            <a:r>
              <a:rPr lang="hr-HR" sz="2700" b="1" i="1" dirty="0" smtClean="0"/>
              <a:t>ska</a:t>
            </a:r>
            <a:r>
              <a:rPr lang="hr-HR" sz="2700" i="1" dirty="0" smtClean="0"/>
              <a:t> </a:t>
            </a:r>
            <a:r>
              <a:rPr lang="hr-HR" sz="2700" i="1" dirty="0" smtClean="0"/>
              <a:t>ljubav</a:t>
            </a:r>
            <a:endParaRPr lang="hr-HR" sz="2700" i="1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hr-HR" sz="2700" i="1" dirty="0" smtClean="0"/>
              <a:t>slavuj</a:t>
            </a:r>
            <a:r>
              <a:rPr lang="hr-HR" sz="2700" b="1" i="1" dirty="0" smtClean="0"/>
              <a:t>ev</a:t>
            </a:r>
            <a:r>
              <a:rPr lang="hr-HR" sz="2700" i="1" dirty="0" smtClean="0"/>
              <a:t> glas </a:t>
            </a:r>
            <a:endParaRPr lang="de-AT" sz="2700" i="1" dirty="0" smtClean="0">
              <a:solidFill>
                <a:srgbClr val="00B050"/>
              </a:solidFill>
            </a:endParaRPr>
          </a:p>
          <a:p>
            <a:pPr marL="514350" indent="-514350">
              <a:buNone/>
            </a:pPr>
            <a:endParaRPr lang="hr-HR" i="1" dirty="0" smtClean="0"/>
          </a:p>
          <a:p>
            <a:pPr marL="514350" indent="-514350">
              <a:buNone/>
            </a:pPr>
            <a:endParaRPr lang="hr-HR" i="1" dirty="0" smtClean="0"/>
          </a:p>
          <a:p>
            <a:pPr marL="514350" indent="-514350">
              <a:buNone/>
            </a:pPr>
            <a:endParaRPr lang="hr-HR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676364-4759-44CF-AD14-19A08682BF46}" type="slidenum">
              <a:rPr lang="de-AT" smtClean="0"/>
              <a:pPr/>
              <a:t>17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chemeClr val="tx1"/>
                </a:solidFill>
              </a:rPr>
              <a:t>Posvojna i povratno-posvojna zamjenica</a:t>
            </a:r>
            <a:endParaRPr lang="hr-HR" b="1" dirty="0">
              <a:solidFill>
                <a:schemeClr val="tx1"/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676364-4759-44CF-AD14-19A08682BF46}" type="slidenum">
              <a:rPr lang="de-AT" smtClean="0"/>
              <a:pPr/>
              <a:t>18</a:t>
            </a:fld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686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b="1" dirty="0" smtClean="0"/>
              <a:t>Posvojne zamjenice</a:t>
            </a:r>
          </a:p>
          <a:p>
            <a:pPr>
              <a:buNone/>
            </a:pPr>
            <a:r>
              <a:rPr lang="hr-HR" sz="2500" i="1" dirty="0" smtClean="0"/>
              <a:t>moj</a:t>
            </a:r>
            <a:r>
              <a:rPr lang="hr-HR" sz="2500" dirty="0" smtClean="0"/>
              <a:t>, </a:t>
            </a:r>
            <a:r>
              <a:rPr lang="hr-HR" sz="2500" i="1" dirty="0" smtClean="0"/>
              <a:t>tvoj</a:t>
            </a:r>
            <a:r>
              <a:rPr lang="hr-HR" sz="2500" dirty="0" smtClean="0"/>
              <a:t>, </a:t>
            </a:r>
            <a:r>
              <a:rPr lang="hr-HR" sz="2500" i="1" dirty="0" smtClean="0"/>
              <a:t>njegov</a:t>
            </a:r>
            <a:r>
              <a:rPr lang="hr-HR" sz="2500" dirty="0" smtClean="0"/>
              <a:t>, </a:t>
            </a:r>
            <a:r>
              <a:rPr lang="hr-HR" sz="2500" i="1" dirty="0" smtClean="0"/>
              <a:t>njezin</a:t>
            </a:r>
            <a:r>
              <a:rPr lang="hr-HR" sz="2500" dirty="0" smtClean="0"/>
              <a:t> (</a:t>
            </a:r>
            <a:r>
              <a:rPr lang="hr-HR" sz="2500" i="1" dirty="0" smtClean="0"/>
              <a:t>njen</a:t>
            </a:r>
            <a:r>
              <a:rPr lang="hr-HR" sz="2500" dirty="0" smtClean="0"/>
              <a:t>), </a:t>
            </a:r>
            <a:r>
              <a:rPr lang="hr-HR" sz="2500" i="1" dirty="0" smtClean="0"/>
              <a:t>naš</a:t>
            </a:r>
            <a:r>
              <a:rPr lang="hr-HR" sz="2500" dirty="0" smtClean="0"/>
              <a:t>, </a:t>
            </a:r>
            <a:r>
              <a:rPr lang="hr-HR" sz="2500" i="1" dirty="0" smtClean="0"/>
              <a:t>vaš</a:t>
            </a:r>
            <a:r>
              <a:rPr lang="hr-HR" sz="2500" dirty="0" smtClean="0"/>
              <a:t>, </a:t>
            </a:r>
            <a:r>
              <a:rPr lang="hr-HR" sz="2500" i="1" dirty="0" smtClean="0"/>
              <a:t>njihov</a:t>
            </a:r>
          </a:p>
          <a:p>
            <a:pPr>
              <a:buNone/>
            </a:pPr>
            <a:endParaRPr lang="hr-HR" b="1" dirty="0" smtClean="0"/>
          </a:p>
          <a:p>
            <a:r>
              <a:rPr lang="hr-HR" dirty="0" smtClean="0"/>
              <a:t>zamjenjuju posvojne pridjeve i odgovaraju na pitanja </a:t>
            </a:r>
            <a:r>
              <a:rPr lang="hr-HR" i="1" dirty="0" smtClean="0"/>
              <a:t>čiji</a:t>
            </a:r>
            <a:r>
              <a:rPr lang="hr-HR" dirty="0" smtClean="0"/>
              <a:t>? </a:t>
            </a:r>
            <a:r>
              <a:rPr lang="hr-HR" i="1" dirty="0" smtClean="0"/>
              <a:t>čija</a:t>
            </a:r>
            <a:r>
              <a:rPr lang="hr-HR" dirty="0" smtClean="0"/>
              <a:t>? </a:t>
            </a:r>
            <a:r>
              <a:rPr lang="hr-HR" i="1" dirty="0" smtClean="0"/>
              <a:t>čije</a:t>
            </a:r>
            <a:r>
              <a:rPr lang="hr-HR" dirty="0" smtClean="0"/>
              <a:t>?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mijenjaju se kao posvojni pridjevi s nastavkom -</a:t>
            </a:r>
            <a:r>
              <a:rPr lang="hr-HR" b="1" dirty="0" smtClean="0"/>
              <a:t>ov</a:t>
            </a:r>
            <a:r>
              <a:rPr lang="hr-HR" dirty="0" smtClean="0"/>
              <a:t>, -</a:t>
            </a:r>
            <a:r>
              <a:rPr lang="hr-HR" b="1" dirty="0" smtClean="0"/>
              <a:t>ev</a:t>
            </a:r>
            <a:r>
              <a:rPr lang="hr-HR" dirty="0" smtClean="0"/>
              <a:t>, -</a:t>
            </a:r>
            <a:r>
              <a:rPr lang="hr-HR" b="1" dirty="0" smtClean="0"/>
              <a:t>in</a:t>
            </a:r>
            <a:endParaRPr lang="de-AT" b="1" dirty="0" smtClean="0"/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5720" y="228600"/>
            <a:ext cx="8858280" cy="990600"/>
          </a:xfrm>
        </p:spPr>
        <p:txBody>
          <a:bodyPr>
            <a:normAutofit/>
          </a:bodyPr>
          <a:lstStyle/>
          <a:p>
            <a:endParaRPr lang="hr-HR" i="1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676364-4759-44CF-AD14-19A08682BF46}" type="slidenum">
              <a:rPr lang="de-AT" smtClean="0"/>
              <a:pPr/>
              <a:t>19</a:t>
            </a:fld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hr-HR" b="1" dirty="0" smtClean="0"/>
              <a:t>Povratno-posvojna zamjenica </a:t>
            </a:r>
            <a:r>
              <a:rPr lang="hr-HR" b="1" i="1" dirty="0" smtClean="0"/>
              <a:t>svoj</a:t>
            </a:r>
          </a:p>
          <a:p>
            <a:pPr>
              <a:buNone/>
            </a:pPr>
            <a:endParaRPr lang="hr-HR" b="1" i="1" dirty="0" smtClean="0"/>
          </a:p>
          <a:p>
            <a:r>
              <a:rPr lang="hr-HR" dirty="0" smtClean="0"/>
              <a:t>označava da nešto pripada subjektu</a:t>
            </a:r>
          </a:p>
          <a:p>
            <a:r>
              <a:rPr lang="hr-HR" dirty="0" smtClean="0"/>
              <a:t>zamjenjuje sve posvojne zamjenice</a:t>
            </a:r>
          </a:p>
          <a:p>
            <a:r>
              <a:rPr lang="hr-HR" dirty="0" smtClean="0"/>
              <a:t>mijenja se kao posvojna zamjenica </a:t>
            </a:r>
            <a:r>
              <a:rPr lang="hr-HR" i="1" dirty="0" smtClean="0"/>
              <a:t>moj</a:t>
            </a:r>
          </a:p>
          <a:p>
            <a:endParaRPr lang="hr-HR" i="1" dirty="0" smtClean="0"/>
          </a:p>
          <a:p>
            <a:pPr>
              <a:buNone/>
            </a:pPr>
            <a:r>
              <a:rPr lang="hr-HR" i="1" dirty="0" smtClean="0"/>
              <a:t>Č</a:t>
            </a:r>
            <a:r>
              <a:rPr lang="hr-HR" i="1" dirty="0" smtClean="0"/>
              <a:t>itam </a:t>
            </a:r>
            <a:r>
              <a:rPr lang="hr-HR" b="1" i="1" dirty="0" smtClean="0"/>
              <a:t>svoju</a:t>
            </a:r>
            <a:r>
              <a:rPr lang="hr-HR" i="1" dirty="0" smtClean="0"/>
              <a:t> </a:t>
            </a:r>
            <a:r>
              <a:rPr lang="hr-HR" i="1" dirty="0" smtClean="0"/>
              <a:t>knjigu</a:t>
            </a:r>
            <a:r>
              <a:rPr lang="hr-HR" dirty="0" smtClean="0"/>
              <a:t>.</a:t>
            </a:r>
            <a:r>
              <a:rPr lang="hr-HR" i="1" dirty="0" smtClean="0"/>
              <a:t> </a:t>
            </a:r>
            <a:endParaRPr lang="hr-HR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tx1"/>
                </a:solidFill>
              </a:rPr>
              <a:t>Inhaltsverzeichnis</a:t>
            </a:r>
            <a:endParaRPr lang="hr-HR" b="1" dirty="0">
              <a:solidFill>
                <a:schemeClr val="tx1"/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676364-4759-44CF-AD14-19A08682BF46}" type="slidenum">
              <a:rPr lang="de-AT" smtClean="0"/>
              <a:pPr/>
              <a:t>2</a:t>
            </a:fld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Termin </a:t>
            </a:r>
            <a:r>
              <a:rPr lang="hr-HR" dirty="0" smtClean="0"/>
              <a:t>posvojnosti</a:t>
            </a:r>
            <a:endParaRPr lang="de-AT" dirty="0" smtClean="0"/>
          </a:p>
          <a:p>
            <a:r>
              <a:rPr lang="de-AT" dirty="0" err="1" smtClean="0"/>
              <a:t>Gramati</a:t>
            </a:r>
            <a:r>
              <a:rPr lang="hr-HR" dirty="0" smtClean="0"/>
              <a:t>čka kategorija</a:t>
            </a:r>
          </a:p>
          <a:p>
            <a:r>
              <a:rPr lang="hr-HR" dirty="0" smtClean="0"/>
              <a:t>Pragmatička kategorija</a:t>
            </a:r>
          </a:p>
          <a:p>
            <a:r>
              <a:rPr lang="hr-HR" dirty="0" smtClean="0"/>
              <a:t>Semantička kategorija</a:t>
            </a: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676364-4759-44CF-AD14-19A08682BF46}" type="slidenum">
              <a:rPr lang="de-AT" smtClean="0"/>
              <a:pPr/>
              <a:t>20</a:t>
            </a:fld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I</a:t>
            </a:r>
            <a:r>
              <a:rPr lang="hr-HR" dirty="0" smtClean="0"/>
              <a:t>zostavljanje </a:t>
            </a:r>
            <a:r>
              <a:rPr lang="hr-HR" dirty="0" smtClean="0"/>
              <a:t>posvojne zamjenice </a:t>
            </a:r>
            <a:r>
              <a:rPr lang="hr-HR" i="1" dirty="0" smtClean="0"/>
              <a:t>moj</a:t>
            </a:r>
            <a:r>
              <a:rPr lang="hr-HR" dirty="0" smtClean="0"/>
              <a:t> i povratno posvojne </a:t>
            </a:r>
            <a:r>
              <a:rPr lang="hr-HR" i="1" dirty="0" smtClean="0"/>
              <a:t>svoj </a:t>
            </a:r>
            <a:r>
              <a:rPr lang="hr-HR" i="1" dirty="0" smtClean="0"/>
              <a:t>uz</a:t>
            </a:r>
            <a:r>
              <a:rPr lang="hr-HR" dirty="0" smtClean="0"/>
              <a:t> </a:t>
            </a:r>
            <a:r>
              <a:rPr lang="hr-HR" dirty="0" smtClean="0"/>
              <a:t>neotuđivo </a:t>
            </a:r>
            <a:r>
              <a:rPr lang="hr-HR" dirty="0" smtClean="0"/>
              <a:t>posjedovane imenice:</a:t>
            </a:r>
            <a:endParaRPr lang="hr-HR" dirty="0" smtClean="0"/>
          </a:p>
          <a:p>
            <a:endParaRPr lang="de-AT" dirty="0" smtClean="0"/>
          </a:p>
          <a:p>
            <a:pPr>
              <a:buNone/>
            </a:pPr>
            <a:r>
              <a:rPr lang="hr-HR" sz="2500" i="1" dirty="0" smtClean="0"/>
              <a:t>Vidio sam </a:t>
            </a:r>
            <a:r>
              <a:rPr lang="hr-HR" sz="2500" b="1" i="1" dirty="0" smtClean="0"/>
              <a:t>svog</a:t>
            </a:r>
            <a:r>
              <a:rPr lang="hr-HR" sz="2500" i="1" dirty="0" smtClean="0"/>
              <a:t> </a:t>
            </a:r>
            <a:r>
              <a:rPr lang="hr-HR" sz="2500" i="1" dirty="0" smtClean="0"/>
              <a:t>oca. </a:t>
            </a:r>
            <a:r>
              <a:rPr lang="hr-HR" sz="2500" i="1" dirty="0" smtClean="0"/>
              <a:t>→ Vidio sam </a:t>
            </a:r>
            <a:r>
              <a:rPr lang="hr-HR" sz="2500" i="1" dirty="0" smtClean="0"/>
              <a:t>oca.  </a:t>
            </a:r>
            <a:endParaRPr lang="de-AT" sz="2500" dirty="0" smtClean="0"/>
          </a:p>
          <a:p>
            <a:pPr>
              <a:buNone/>
            </a:pPr>
            <a:r>
              <a:rPr lang="hr-HR" sz="2500" i="1" dirty="0" smtClean="0"/>
              <a:t>Slomio sam </a:t>
            </a:r>
            <a:r>
              <a:rPr lang="hr-HR" sz="2500" b="1" i="1" dirty="0" smtClean="0"/>
              <a:t>svoju</a:t>
            </a:r>
            <a:r>
              <a:rPr lang="hr-HR" sz="2500" i="1" dirty="0" smtClean="0"/>
              <a:t> </a:t>
            </a:r>
            <a:r>
              <a:rPr lang="hr-HR" sz="2500" i="1" dirty="0" smtClean="0"/>
              <a:t>nogu. </a:t>
            </a:r>
            <a:r>
              <a:rPr lang="hr-HR" sz="2500" i="1" dirty="0" smtClean="0"/>
              <a:t>→ Slomio sam </a:t>
            </a:r>
            <a:r>
              <a:rPr lang="hr-HR" sz="2500" i="1" dirty="0" smtClean="0"/>
              <a:t>nogu.  </a:t>
            </a:r>
            <a:endParaRPr lang="de-AT" sz="2500" dirty="0" smtClean="0"/>
          </a:p>
          <a:p>
            <a:pPr>
              <a:buNone/>
            </a:pPr>
            <a:r>
              <a:rPr lang="hr-HR" sz="2500" i="1" dirty="0" smtClean="0"/>
              <a:t>Razbio je </a:t>
            </a:r>
            <a:r>
              <a:rPr lang="hr-HR" sz="2500" b="1" i="1" dirty="0" smtClean="0"/>
              <a:t>svoju</a:t>
            </a:r>
            <a:r>
              <a:rPr lang="hr-HR" sz="2500" i="1" dirty="0" smtClean="0"/>
              <a:t> </a:t>
            </a:r>
            <a:r>
              <a:rPr lang="hr-HR" sz="2500" i="1" dirty="0" smtClean="0"/>
              <a:t>glavu. </a:t>
            </a:r>
            <a:r>
              <a:rPr lang="hr-HR" sz="2500" i="1" dirty="0" smtClean="0"/>
              <a:t>→ Razbio je </a:t>
            </a:r>
            <a:r>
              <a:rPr lang="hr-HR" sz="2500" i="1" dirty="0" smtClean="0"/>
              <a:t>glavu.</a:t>
            </a:r>
            <a:endParaRPr lang="hr-HR" sz="2500" i="1" dirty="0" smtClean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tx1"/>
                </a:solidFill>
              </a:rPr>
              <a:t>Posvojni genitiv</a:t>
            </a:r>
            <a:endParaRPr lang="de-AT" b="1" dirty="0">
              <a:solidFill>
                <a:schemeClr val="tx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4351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r-HR" sz="3100" dirty="0" smtClean="0"/>
              <a:t>Upotreba</a:t>
            </a:r>
            <a:endParaRPr lang="hr-HR" sz="3100" dirty="0" smtClean="0"/>
          </a:p>
          <a:p>
            <a:pPr marL="514350" indent="-514350">
              <a:buFont typeface="+mj-lt"/>
              <a:buAutoNum type="arabicPeriod"/>
            </a:pPr>
            <a:r>
              <a:rPr lang="hr-HR" sz="3100" dirty="0" smtClean="0"/>
              <a:t>kada se uz takav genitiv nalazi atribut ili </a:t>
            </a:r>
            <a:r>
              <a:rPr lang="hr-HR" sz="3100" dirty="0" smtClean="0"/>
              <a:t>apozicija </a:t>
            </a:r>
            <a:endParaRPr lang="de-AT" sz="3100" dirty="0" smtClean="0"/>
          </a:p>
          <a:p>
            <a:pPr marL="514350" indent="-514350">
              <a:buFont typeface="+mj-lt"/>
              <a:buAutoNum type="arabicPeriod"/>
            </a:pPr>
            <a:endParaRPr lang="hr-HR" dirty="0" smtClean="0"/>
          </a:p>
          <a:p>
            <a:pPr marL="514350" indent="-514350">
              <a:buNone/>
            </a:pPr>
            <a:r>
              <a:rPr lang="hr-HR" sz="2700" i="1" dirty="0" smtClean="0"/>
              <a:t>zaručnica </a:t>
            </a:r>
            <a:r>
              <a:rPr lang="hr-HR" sz="2700" b="1" i="1" dirty="0" smtClean="0"/>
              <a:t>moga </a:t>
            </a:r>
            <a:r>
              <a:rPr lang="hr-HR" sz="2700" b="1" i="1" dirty="0" smtClean="0"/>
              <a:t>brata</a:t>
            </a:r>
            <a:r>
              <a:rPr lang="hr-HR" sz="2700" dirty="0" smtClean="0"/>
              <a:t> </a:t>
            </a:r>
            <a:endParaRPr lang="hr-HR" sz="2700" dirty="0" smtClean="0"/>
          </a:p>
          <a:p>
            <a:pPr marL="514350" indent="-514350">
              <a:buNone/>
            </a:pPr>
            <a:r>
              <a:rPr lang="hr-HR" sz="2700" i="1" dirty="0" smtClean="0"/>
              <a:t>Trg </a:t>
            </a:r>
            <a:r>
              <a:rPr lang="hr-HR" sz="2700" b="1" i="1" dirty="0" smtClean="0"/>
              <a:t>bana </a:t>
            </a:r>
            <a:r>
              <a:rPr lang="hr-HR" sz="2700" b="1" i="1" dirty="0" smtClean="0"/>
              <a:t>Jelačića</a:t>
            </a:r>
            <a:r>
              <a:rPr lang="hr-HR" sz="2700" dirty="0" smtClean="0"/>
              <a:t> </a:t>
            </a:r>
            <a:endParaRPr lang="hr-HR" sz="2700" dirty="0" smtClean="0"/>
          </a:p>
          <a:p>
            <a:pPr marL="514350" indent="-514350">
              <a:buNone/>
            </a:pPr>
            <a:r>
              <a:rPr lang="hr-HR" sz="2700" i="1" dirty="0" smtClean="0"/>
              <a:t>prva uloga </a:t>
            </a:r>
            <a:r>
              <a:rPr lang="hr-HR" sz="2700" b="1" i="1" dirty="0" smtClean="0"/>
              <a:t>poznate glumice</a:t>
            </a:r>
          </a:p>
          <a:p>
            <a:pPr marL="514350" indent="-514350">
              <a:buNone/>
            </a:pPr>
            <a:endParaRPr lang="hr-HR" b="1" i="1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hr-HR" sz="3100" dirty="0" smtClean="0"/>
              <a:t>kada se od imenice ne tvori odgovarajući posvojni </a:t>
            </a:r>
            <a:r>
              <a:rPr lang="hr-HR" sz="3100" dirty="0" smtClean="0"/>
              <a:t>pridjev </a:t>
            </a:r>
            <a:endParaRPr lang="hr-HR" sz="3100" dirty="0" smtClean="0"/>
          </a:p>
          <a:p>
            <a:pPr marL="514350" indent="-514350">
              <a:buNone/>
            </a:pPr>
            <a:endParaRPr lang="hr-HR" i="1" dirty="0" smtClean="0"/>
          </a:p>
          <a:p>
            <a:pPr marL="514350" indent="-514350">
              <a:buNone/>
            </a:pPr>
            <a:r>
              <a:rPr lang="hr-HR" sz="2700" i="1" dirty="0" smtClean="0"/>
              <a:t>granice </a:t>
            </a:r>
            <a:r>
              <a:rPr lang="hr-HR" sz="2700" b="1" i="1" dirty="0" smtClean="0"/>
              <a:t>carstva</a:t>
            </a:r>
            <a:r>
              <a:rPr lang="de-AT" sz="2700" b="1" i="1" dirty="0" smtClean="0"/>
              <a:t> </a:t>
            </a:r>
            <a:r>
              <a:rPr lang="de-AT" sz="2700" i="1" dirty="0" smtClean="0"/>
              <a:t>–</a:t>
            </a:r>
            <a:r>
              <a:rPr lang="hr-HR" sz="2700" dirty="0" smtClean="0"/>
              <a:t> </a:t>
            </a:r>
            <a:r>
              <a:rPr lang="hr-HR" sz="2700" i="1" dirty="0" smtClean="0"/>
              <a:t>carske granice</a:t>
            </a:r>
            <a:endParaRPr lang="hr-HR" sz="2700" dirty="0" smtClean="0"/>
          </a:p>
          <a:p>
            <a:pPr>
              <a:buNone/>
            </a:pPr>
            <a:endParaRPr lang="de-AT" dirty="0"/>
          </a:p>
          <a:p>
            <a:pPr>
              <a:buNone/>
            </a:pP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676364-4759-44CF-AD14-19A08682BF46}" type="slidenum">
              <a:rPr lang="de-AT" smtClean="0"/>
              <a:pPr/>
              <a:t>21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hr-HR" dirty="0" smtClean="0"/>
              <a:t>kada se radi o živim </a:t>
            </a:r>
            <a:r>
              <a:rPr lang="hr-HR" dirty="0" smtClean="0"/>
              <a:t>bićima </a:t>
            </a:r>
            <a:r>
              <a:rPr lang="hr-HR" dirty="0" smtClean="0"/>
              <a:t>genitiv </a:t>
            </a:r>
            <a:r>
              <a:rPr lang="hr-HR" dirty="0" smtClean="0"/>
              <a:t>se ne upotrebljava </a:t>
            </a:r>
            <a:r>
              <a:rPr lang="hr-HR" dirty="0" smtClean="0"/>
              <a:t>s prijedlogom </a:t>
            </a:r>
            <a:r>
              <a:rPr lang="hr-HR" i="1" dirty="0" smtClean="0"/>
              <a:t>od</a:t>
            </a:r>
            <a:endParaRPr lang="hr-HR" dirty="0" smtClean="0"/>
          </a:p>
          <a:p>
            <a:pPr marL="514350" indent="-514350" algn="ctr">
              <a:buNone/>
            </a:pPr>
            <a:r>
              <a:rPr lang="hr-HR" sz="2500" i="1" dirty="0" smtClean="0"/>
              <a:t>knjiga </a:t>
            </a:r>
            <a:r>
              <a:rPr lang="hr-HR" sz="2500" b="1" i="1" dirty="0" smtClean="0"/>
              <a:t>od</a:t>
            </a:r>
            <a:r>
              <a:rPr lang="hr-HR" sz="2500" i="1" dirty="0" smtClean="0"/>
              <a:t> mojeg brata →</a:t>
            </a:r>
            <a:r>
              <a:rPr lang="hr-HR" sz="2500" dirty="0" smtClean="0"/>
              <a:t> </a:t>
            </a:r>
            <a:r>
              <a:rPr lang="hr-HR" sz="2500" i="1" dirty="0" smtClean="0"/>
              <a:t>knjiga moga brata</a:t>
            </a:r>
          </a:p>
          <a:p>
            <a:r>
              <a:rPr lang="hr-HR" dirty="0" smtClean="0"/>
              <a:t>Z</a:t>
            </a:r>
            <a:r>
              <a:rPr lang="hr-HR" dirty="0" smtClean="0"/>
              <a:t>astupljenost </a:t>
            </a:r>
            <a:r>
              <a:rPr lang="hr-HR" dirty="0" smtClean="0"/>
              <a:t>posvojnog pridjeva odnosno genitiva u pojedinim </a:t>
            </a:r>
            <a:r>
              <a:rPr lang="hr-HR" dirty="0" smtClean="0"/>
              <a:t>slavenskim </a:t>
            </a:r>
            <a:r>
              <a:rPr lang="hr-HR" dirty="0" smtClean="0"/>
              <a:t>jezicima (u postocima)</a:t>
            </a:r>
          </a:p>
          <a:p>
            <a:endParaRPr lang="hr-HR" i="1" dirty="0" smtClean="0"/>
          </a:p>
          <a:p>
            <a:pPr>
              <a:buNone/>
            </a:pPr>
            <a:endParaRPr lang="hr-HR" i="1" dirty="0" smtClean="0"/>
          </a:p>
          <a:p>
            <a:pPr>
              <a:buNone/>
            </a:pPr>
            <a:endParaRPr lang="hr-HR" i="1" dirty="0" smtClean="0"/>
          </a:p>
          <a:p>
            <a:pPr>
              <a:buNone/>
            </a:pPr>
            <a:endParaRPr lang="hr-HR" i="1" dirty="0" smtClean="0"/>
          </a:p>
          <a:p>
            <a:pPr>
              <a:buNone/>
            </a:pPr>
            <a:endParaRPr lang="hr-HR" i="1" dirty="0" smtClean="0"/>
          </a:p>
          <a:p>
            <a:pPr>
              <a:buNone/>
            </a:pPr>
            <a:endParaRPr lang="hr-HR" i="1" dirty="0" smtClean="0"/>
          </a:p>
        </p:txBody>
      </p:sp>
      <p:graphicFrame>
        <p:nvGraphicFramePr>
          <p:cNvPr id="5" name="Tabelle 4"/>
          <p:cNvGraphicFramePr>
            <a:graphicFrameLocks noGrp="1"/>
          </p:cNvGraphicFramePr>
          <p:nvPr/>
        </p:nvGraphicFramePr>
        <p:xfrm>
          <a:off x="928662" y="4714884"/>
          <a:ext cx="7358112" cy="1853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5884"/>
                <a:gridCol w="776056"/>
                <a:gridCol w="911536"/>
                <a:gridCol w="1051159"/>
                <a:gridCol w="1051159"/>
                <a:gridCol w="1051159"/>
                <a:gridCol w="1051159"/>
              </a:tblGrid>
              <a:tr h="573205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rus.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polj.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češ.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slov.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hrv.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sloven.</a:t>
                      </a:r>
                      <a:endParaRPr lang="hr-HR" dirty="0"/>
                    </a:p>
                  </a:txBody>
                  <a:tcPr/>
                </a:tc>
              </a:tr>
              <a:tr h="8152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posvojni pridjev</a:t>
                      </a:r>
                    </a:p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22,3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5,8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94,3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83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93,1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98,2</a:t>
                      </a:r>
                      <a:endParaRPr lang="hr-HR" dirty="0"/>
                    </a:p>
                  </a:txBody>
                  <a:tcPr/>
                </a:tc>
              </a:tr>
              <a:tr h="326088">
                <a:tc>
                  <a:txBody>
                    <a:bodyPr/>
                    <a:lstStyle/>
                    <a:p>
                      <a:r>
                        <a:rPr lang="hr-HR" dirty="0" smtClean="0"/>
                        <a:t>genitiv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77,7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94,2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5,7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17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6,9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1,8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676364-4759-44CF-AD14-19A08682BF46}" type="slidenum">
              <a:rPr lang="de-AT" smtClean="0"/>
              <a:pPr/>
              <a:t>22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tx1"/>
                </a:solidFill>
              </a:rPr>
              <a:t>Posvojni dativ</a:t>
            </a:r>
            <a:endParaRPr lang="hr-HR" b="1" dirty="0">
              <a:solidFill>
                <a:schemeClr val="tx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4829196"/>
          </a:xfrm>
        </p:spPr>
        <p:txBody>
          <a:bodyPr>
            <a:normAutofit fontScale="92500" lnSpcReduction="20000"/>
          </a:bodyPr>
          <a:lstStyle/>
          <a:p>
            <a:r>
              <a:rPr lang="hr-HR" sz="3100" dirty="0" smtClean="0"/>
              <a:t>vrlo </a:t>
            </a:r>
            <a:r>
              <a:rPr lang="hr-HR" sz="3100" dirty="0" smtClean="0"/>
              <a:t>blizak posvojnom genitivu</a:t>
            </a:r>
          </a:p>
          <a:p>
            <a:r>
              <a:rPr lang="hr-HR" sz="3100" dirty="0" smtClean="0"/>
              <a:t>izriče pripadnost imeničkim atributom u dativu, npr. </a:t>
            </a:r>
            <a:r>
              <a:rPr lang="hr-HR" sz="2700" i="1" dirty="0" smtClean="0"/>
              <a:t>Uzeo </a:t>
            </a:r>
            <a:r>
              <a:rPr lang="hr-HR" sz="2700" b="1" i="1" dirty="0" smtClean="0"/>
              <a:t>joj</a:t>
            </a:r>
            <a:r>
              <a:rPr lang="hr-HR" sz="2700" i="1" dirty="0" smtClean="0"/>
              <a:t> je </a:t>
            </a:r>
            <a:r>
              <a:rPr lang="hr-HR" sz="2700" i="1" dirty="0" smtClean="0"/>
              <a:t>knjige. </a:t>
            </a:r>
            <a:r>
              <a:rPr lang="hr-HR" sz="2700" dirty="0" smtClean="0"/>
              <a:t>[</a:t>
            </a:r>
            <a:r>
              <a:rPr lang="hr-HR" sz="2700" i="1" dirty="0" smtClean="0"/>
              <a:t>njezine</a:t>
            </a:r>
            <a:r>
              <a:rPr lang="hr-HR" sz="2700" dirty="0" smtClean="0"/>
              <a:t>]</a:t>
            </a:r>
            <a:endParaRPr lang="hr-HR" sz="2700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sz="3100" b="1" dirty="0" smtClean="0"/>
              <a:t>Upotreba</a:t>
            </a:r>
            <a:endParaRPr lang="hr-HR" sz="3100" b="1" dirty="0" smtClean="0"/>
          </a:p>
          <a:p>
            <a:r>
              <a:rPr lang="hr-HR" sz="3100" dirty="0" smtClean="0"/>
              <a:t>zamjenjivanje posvojne zamjenice posvojnim dativom lične zamjenice kod neotuđivo posjedovanih </a:t>
            </a:r>
            <a:r>
              <a:rPr lang="hr-HR" sz="3100" dirty="0" smtClean="0"/>
              <a:t>imenica</a:t>
            </a:r>
            <a:endParaRPr lang="hr-HR" sz="3100" dirty="0" smtClean="0"/>
          </a:p>
          <a:p>
            <a:endParaRPr lang="hr-HR" dirty="0" smtClean="0"/>
          </a:p>
          <a:p>
            <a:pPr>
              <a:buNone/>
            </a:pPr>
            <a:r>
              <a:rPr lang="hr-HR" sz="2700" i="1" dirty="0" smtClean="0"/>
              <a:t>Slomila je </a:t>
            </a:r>
            <a:r>
              <a:rPr lang="hr-HR" sz="2700" b="1" i="1" dirty="0" smtClean="0"/>
              <a:t>njegovo</a:t>
            </a:r>
            <a:r>
              <a:rPr lang="hr-HR" sz="2700" i="1" dirty="0" smtClean="0"/>
              <a:t> </a:t>
            </a:r>
            <a:r>
              <a:rPr lang="hr-HR" sz="2700" i="1" dirty="0" smtClean="0"/>
              <a:t>srce. </a:t>
            </a:r>
            <a:r>
              <a:rPr lang="hr-HR" sz="2700" i="1" dirty="0" smtClean="0"/>
              <a:t>→ Slomila </a:t>
            </a:r>
            <a:r>
              <a:rPr lang="hr-HR" sz="2700" b="1" i="1" dirty="0" smtClean="0"/>
              <a:t>mu</a:t>
            </a:r>
            <a:r>
              <a:rPr lang="hr-HR" sz="2700" i="1" dirty="0" smtClean="0"/>
              <a:t> je </a:t>
            </a:r>
            <a:r>
              <a:rPr lang="hr-HR" sz="2700" i="1" dirty="0" smtClean="0"/>
              <a:t>srce.  </a:t>
            </a:r>
            <a:endParaRPr lang="hr-HR" sz="2700" i="1" dirty="0" smtClean="0"/>
          </a:p>
          <a:p>
            <a:pPr>
              <a:buNone/>
            </a:pPr>
            <a:r>
              <a:rPr lang="hr-HR" sz="2700" i="1" dirty="0" smtClean="0"/>
              <a:t>Dodirnuo je </a:t>
            </a:r>
            <a:r>
              <a:rPr lang="hr-HR" sz="2700" b="1" i="1" dirty="0" smtClean="0"/>
              <a:t>njezino</a:t>
            </a:r>
            <a:r>
              <a:rPr lang="hr-HR" sz="2700" i="1" dirty="0" smtClean="0"/>
              <a:t> </a:t>
            </a:r>
            <a:r>
              <a:rPr lang="hr-HR" sz="2700" i="1" dirty="0" smtClean="0"/>
              <a:t>lice. </a:t>
            </a:r>
            <a:r>
              <a:rPr lang="hr-HR" sz="2700" i="1" dirty="0" smtClean="0"/>
              <a:t>→ Dodirnuo </a:t>
            </a:r>
            <a:r>
              <a:rPr lang="hr-HR" sz="2700" b="1" i="1" dirty="0" smtClean="0"/>
              <a:t>joj</a:t>
            </a:r>
            <a:r>
              <a:rPr lang="hr-HR" sz="2700" i="1" dirty="0" smtClean="0"/>
              <a:t> je </a:t>
            </a:r>
            <a:r>
              <a:rPr lang="hr-HR" sz="2700" i="1" dirty="0" smtClean="0"/>
              <a:t>lice. </a:t>
            </a:r>
            <a:endParaRPr lang="de-AT" sz="2700" dirty="0" smtClean="0"/>
          </a:p>
          <a:p>
            <a:pPr>
              <a:buNone/>
            </a:pPr>
            <a:endParaRPr lang="hr-HR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676364-4759-44CF-AD14-19A08682BF46}" type="slidenum">
              <a:rPr lang="de-AT" smtClean="0"/>
              <a:pPr/>
              <a:t>23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676364-4759-44CF-AD14-19A08682BF46}" type="slidenum">
              <a:rPr lang="de-AT" smtClean="0"/>
              <a:pPr/>
              <a:t>24</a:t>
            </a:fld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745698" cy="4495800"/>
          </a:xfrm>
        </p:spPr>
        <p:txBody>
          <a:bodyPr>
            <a:normAutofit fontScale="77500" lnSpcReduction="20000"/>
          </a:bodyPr>
          <a:lstStyle/>
          <a:p>
            <a:r>
              <a:rPr lang="hr-HR" sz="3700" dirty="0" smtClean="0"/>
              <a:t>kod apstraktnih imenica koje izražavaju neotuđivo posjedovane pojmove (npr. duša, ime</a:t>
            </a:r>
            <a:r>
              <a:rPr lang="hr-HR" sz="3700" dirty="0" smtClean="0"/>
              <a:t>)</a:t>
            </a:r>
            <a:endParaRPr lang="de-AT" sz="3700" dirty="0" smtClean="0"/>
          </a:p>
          <a:p>
            <a:pPr>
              <a:buNone/>
            </a:pPr>
            <a:endParaRPr lang="de-AT" sz="3200" dirty="0" smtClean="0"/>
          </a:p>
          <a:p>
            <a:pPr>
              <a:buNone/>
            </a:pPr>
            <a:r>
              <a:rPr lang="de-AT" sz="3200" i="1" dirty="0" smtClean="0"/>
              <a:t>I</a:t>
            </a:r>
            <a:r>
              <a:rPr lang="hr-HR" sz="3200" i="1" dirty="0" smtClean="0"/>
              <a:t>vanovo je zdravlje </a:t>
            </a:r>
            <a:r>
              <a:rPr lang="hr-HR" sz="3200" i="1" dirty="0" smtClean="0"/>
              <a:t>narušeno. </a:t>
            </a:r>
            <a:r>
              <a:rPr lang="hr-HR" sz="3200" i="1" dirty="0" smtClean="0"/>
              <a:t>→ </a:t>
            </a:r>
            <a:r>
              <a:rPr lang="hr-HR" sz="3200" b="1" i="1" dirty="0" smtClean="0"/>
              <a:t>Ivanu</a:t>
            </a:r>
            <a:r>
              <a:rPr lang="hr-HR" sz="3200" i="1" dirty="0" smtClean="0"/>
              <a:t> je zdravlje </a:t>
            </a:r>
            <a:r>
              <a:rPr lang="hr-HR" sz="3200" i="1" dirty="0" smtClean="0"/>
              <a:t>narušeno.</a:t>
            </a:r>
            <a:endParaRPr lang="de-AT" sz="3200" dirty="0" smtClean="0"/>
          </a:p>
          <a:p>
            <a:pPr>
              <a:buNone/>
            </a:pPr>
            <a:r>
              <a:rPr lang="hr-HR" sz="3200" i="1" dirty="0" smtClean="0"/>
              <a:t>Poznajem tvoju </a:t>
            </a:r>
            <a:r>
              <a:rPr lang="hr-HR" sz="3200" i="1" dirty="0" smtClean="0"/>
              <a:t>dušu. </a:t>
            </a:r>
            <a:r>
              <a:rPr lang="hr-HR" sz="3200" i="1" dirty="0" smtClean="0"/>
              <a:t>→ poznajem </a:t>
            </a:r>
            <a:r>
              <a:rPr lang="hr-HR" sz="3200" b="1" i="1" dirty="0" smtClean="0"/>
              <a:t>ti</a:t>
            </a:r>
            <a:r>
              <a:rPr lang="hr-HR" sz="3200" i="1" dirty="0" smtClean="0"/>
              <a:t> </a:t>
            </a:r>
            <a:r>
              <a:rPr lang="hr-HR" sz="3200" i="1" dirty="0" smtClean="0"/>
              <a:t>dušu.</a:t>
            </a:r>
            <a:endParaRPr lang="hr-HR" sz="3200" i="1" dirty="0" smtClean="0"/>
          </a:p>
          <a:p>
            <a:pPr>
              <a:buNone/>
            </a:pPr>
            <a:endParaRPr lang="hr-HR" sz="3200" i="1" dirty="0" smtClean="0"/>
          </a:p>
          <a:p>
            <a:r>
              <a:rPr lang="hr-HR" sz="3700" dirty="0" smtClean="0"/>
              <a:t>uz prijelazne glagole koji znače fizički dodir ili percepciju:</a:t>
            </a:r>
            <a:endParaRPr lang="de-AT" sz="3700" dirty="0" smtClean="0"/>
          </a:p>
          <a:p>
            <a:pPr>
              <a:buNone/>
            </a:pPr>
            <a:endParaRPr lang="hr-HR" sz="3200" dirty="0" smtClean="0"/>
          </a:p>
          <a:p>
            <a:pPr>
              <a:buNone/>
            </a:pPr>
            <a:r>
              <a:rPr lang="hr-HR" sz="3200" i="1" dirty="0" smtClean="0"/>
              <a:t>Mislio sam na njezinu </a:t>
            </a:r>
            <a:r>
              <a:rPr lang="hr-HR" sz="3200" i="1" dirty="0" smtClean="0"/>
              <a:t>kosu. </a:t>
            </a:r>
            <a:r>
              <a:rPr lang="hr-HR" sz="3200" i="1" dirty="0" smtClean="0"/>
              <a:t>→ Mislio sam </a:t>
            </a:r>
            <a:r>
              <a:rPr lang="hr-HR" sz="3200" b="1" i="1" dirty="0" smtClean="0"/>
              <a:t>joj</a:t>
            </a:r>
            <a:r>
              <a:rPr lang="hr-HR" sz="3200" i="1" dirty="0" smtClean="0"/>
              <a:t> na </a:t>
            </a:r>
            <a:r>
              <a:rPr lang="hr-HR" sz="3200" i="1" dirty="0" smtClean="0"/>
              <a:t>kosu. </a:t>
            </a:r>
            <a:endParaRPr lang="de-AT" sz="3200" i="1" dirty="0" smtClean="0"/>
          </a:p>
          <a:p>
            <a:pPr>
              <a:buNone/>
            </a:pPr>
            <a:r>
              <a:rPr lang="hr-HR" sz="3200" i="1" dirty="0" smtClean="0"/>
              <a:t>Sjetio sam se Aninih </a:t>
            </a:r>
            <a:r>
              <a:rPr lang="hr-HR" sz="3200" i="1" dirty="0" smtClean="0"/>
              <a:t>očiju. </a:t>
            </a:r>
            <a:r>
              <a:rPr lang="hr-HR" sz="3200" i="1" dirty="0" smtClean="0"/>
              <a:t>→ Sjetio sam se </a:t>
            </a:r>
            <a:r>
              <a:rPr lang="hr-HR" sz="3200" b="1" i="1" dirty="0" smtClean="0"/>
              <a:t>Ani </a:t>
            </a:r>
            <a:r>
              <a:rPr lang="hr-HR" sz="3200" i="1" dirty="0" smtClean="0"/>
              <a:t>očiju.</a:t>
            </a:r>
            <a:endParaRPr lang="de-AT" sz="3200" i="1" dirty="0" smtClean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071678"/>
            <a:ext cx="9144000" cy="3286148"/>
          </a:xfrm>
        </p:spPr>
        <p:txBody>
          <a:bodyPr>
            <a:normAutofit/>
          </a:bodyPr>
          <a:lstStyle/>
          <a:p>
            <a:pPr algn="ctr"/>
            <a:r>
              <a:rPr lang="hr-HR" sz="4800" b="1" dirty="0" smtClean="0">
                <a:solidFill>
                  <a:schemeClr val="tx1"/>
                </a:solidFill>
              </a:rPr>
              <a:t>Posvojnost u ruskom jeziku</a:t>
            </a:r>
            <a:endParaRPr lang="hr-HR" sz="4800" b="1" dirty="0">
              <a:solidFill>
                <a:schemeClr val="tx1"/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676364-4759-44CF-AD14-19A08682BF46}" type="slidenum">
              <a:rPr lang="de-AT" smtClean="0"/>
              <a:pPr/>
              <a:t>25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hr-HR" b="1" dirty="0">
              <a:solidFill>
                <a:srgbClr val="FF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88508" cy="4495800"/>
          </a:xfrm>
        </p:spPr>
        <p:txBody>
          <a:bodyPr/>
          <a:lstStyle/>
          <a:p>
            <a:pPr>
              <a:buNone/>
            </a:pPr>
            <a:r>
              <a:rPr lang="hr-HR" b="1" dirty="0" smtClean="0"/>
              <a:t>Izražava se:</a:t>
            </a:r>
          </a:p>
          <a:p>
            <a:pPr>
              <a:buNone/>
            </a:pP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Posvojnim genitivom</a:t>
            </a:r>
          </a:p>
          <a:p>
            <a:pPr marL="514350" indent="-514350">
              <a:buFont typeface="+mj-lt"/>
              <a:buAutoNum type="arabicPeriod"/>
            </a:pP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Posvojnom i povratno-posvojnom  zamjenicom</a:t>
            </a:r>
          </a:p>
          <a:p>
            <a:pPr marL="514350" indent="-514350">
              <a:buFont typeface="+mj-lt"/>
              <a:buAutoNum type="arabicPeriod"/>
            </a:pP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Posvojnim pridjevom</a:t>
            </a:r>
            <a:endParaRPr lang="hr-HR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676364-4759-44CF-AD14-19A08682BF46}" type="slidenum">
              <a:rPr lang="de-AT" smtClean="0"/>
              <a:pPr/>
              <a:t>26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tx1"/>
                </a:solidFill>
              </a:rPr>
              <a:t>Posvojni genitiv</a:t>
            </a:r>
            <a:endParaRPr lang="hr-HR" b="1" dirty="0">
              <a:solidFill>
                <a:schemeClr val="tx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N</a:t>
            </a:r>
            <a:r>
              <a:rPr lang="hr-HR" dirty="0" smtClean="0"/>
              <a:t>ajčešće </a:t>
            </a:r>
            <a:r>
              <a:rPr lang="hr-HR" dirty="0" smtClean="0"/>
              <a:t>korišteni oblik posesivnosti u ruskom </a:t>
            </a:r>
            <a:r>
              <a:rPr lang="hr-HR" dirty="0" smtClean="0"/>
              <a:t>jeziku</a:t>
            </a:r>
            <a:endParaRPr lang="hr-HR" dirty="0" smtClean="0"/>
          </a:p>
          <a:p>
            <a:pPr>
              <a:buNone/>
            </a:pPr>
            <a:r>
              <a:rPr lang="sr-Cyrl-RS" dirty="0" smtClean="0"/>
              <a:t> </a:t>
            </a:r>
            <a:endParaRPr lang="hr-HR" dirty="0" smtClean="0"/>
          </a:p>
          <a:p>
            <a:pPr>
              <a:buNone/>
            </a:pPr>
            <a:r>
              <a:rPr lang="sr-Cyrl-RS" sz="2500" i="1" dirty="0" smtClean="0">
                <a:solidFill>
                  <a:srgbClr val="FF0000"/>
                </a:solidFill>
              </a:rPr>
              <a:t>На столе́ лежи́т </a:t>
            </a:r>
            <a:r>
              <a:rPr lang="sr-Cyrl-RS" sz="2500" b="1" i="1" dirty="0" smtClean="0">
                <a:solidFill>
                  <a:srgbClr val="FF0000"/>
                </a:solidFill>
              </a:rPr>
              <a:t>кни́га </a:t>
            </a:r>
            <a:r>
              <a:rPr lang="sr-Cyrl-RS" sz="2500" b="1" i="1" dirty="0" smtClean="0">
                <a:solidFill>
                  <a:srgbClr val="FF0000"/>
                </a:solidFill>
              </a:rPr>
              <a:t>бра́та</a:t>
            </a:r>
            <a:r>
              <a:rPr lang="hr-HR" sz="2500" b="1" i="1" dirty="0" smtClean="0">
                <a:solidFill>
                  <a:srgbClr val="FF0000"/>
                </a:solidFill>
              </a:rPr>
              <a:t>.</a:t>
            </a:r>
            <a:endParaRPr lang="hr-HR" sz="2500" dirty="0" smtClean="0"/>
          </a:p>
          <a:p>
            <a:pPr>
              <a:buNone/>
            </a:pPr>
            <a:r>
              <a:rPr lang="hr-HR" sz="2500" i="1" dirty="0" smtClean="0"/>
              <a:t>Na stolu leži </a:t>
            </a:r>
            <a:r>
              <a:rPr lang="hr-HR" sz="2500" b="1" i="1" dirty="0" smtClean="0"/>
              <a:t>bratova </a:t>
            </a:r>
            <a:r>
              <a:rPr lang="hr-HR" sz="2500" b="1" i="1" dirty="0" smtClean="0"/>
              <a:t>knjiga</a:t>
            </a:r>
            <a:r>
              <a:rPr lang="hr-HR" sz="2500" i="1" dirty="0" smtClean="0"/>
              <a:t>.</a:t>
            </a:r>
            <a:endParaRPr lang="hr-HR" sz="2500" b="1" i="1" dirty="0" smtClean="0"/>
          </a:p>
          <a:p>
            <a:pPr>
              <a:buNone/>
            </a:pPr>
            <a:endParaRPr lang="hr-HR" dirty="0" smtClean="0">
              <a:solidFill>
                <a:srgbClr val="FF0000"/>
              </a:solidFill>
            </a:endParaRPr>
          </a:p>
          <a:p>
            <a:r>
              <a:rPr lang="hr-HR" dirty="0" smtClean="0"/>
              <a:t>Na </a:t>
            </a:r>
            <a:r>
              <a:rPr lang="hr-HR" dirty="0" smtClean="0"/>
              <a:t>B/K/S </a:t>
            </a:r>
            <a:r>
              <a:rPr lang="hr-HR" dirty="0" smtClean="0"/>
              <a:t>se gotovo uvijek prevodi </a:t>
            </a:r>
            <a:r>
              <a:rPr lang="hr-HR" dirty="0" smtClean="0"/>
              <a:t>posvojnim pridjevom</a:t>
            </a:r>
            <a:endParaRPr lang="sr-Cyrl-RS" b="1" i="1" dirty="0" smtClean="0"/>
          </a:p>
          <a:p>
            <a:pPr>
              <a:buNone/>
            </a:pPr>
            <a:endParaRPr lang="hr-HR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676364-4759-44CF-AD14-19A08682BF46}" type="slidenum">
              <a:rPr lang="de-AT" smtClean="0"/>
              <a:pPr/>
              <a:t>27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tx1"/>
                </a:solidFill>
              </a:rPr>
              <a:t>Posvojni pridjev</a:t>
            </a:r>
            <a:endParaRPr lang="hr-HR" b="1" dirty="0">
              <a:solidFill>
                <a:schemeClr val="tx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43510"/>
          </a:xfrm>
        </p:spPr>
        <p:txBody>
          <a:bodyPr>
            <a:normAutofit fontScale="85000" lnSpcReduction="20000"/>
          </a:bodyPr>
          <a:lstStyle/>
          <a:p>
            <a:r>
              <a:rPr lang="de-AT" sz="3400" dirty="0" smtClean="0"/>
              <a:t>O</a:t>
            </a:r>
            <a:r>
              <a:rPr lang="hr-HR" sz="3400" dirty="0" smtClean="0"/>
              <a:t>značavaju pripadnost određenome licu ili </a:t>
            </a:r>
            <a:r>
              <a:rPr lang="hr-HR" sz="3400" dirty="0" smtClean="0"/>
              <a:t>životinji </a:t>
            </a:r>
            <a:endParaRPr lang="hr-HR" sz="3400" dirty="0" smtClean="0"/>
          </a:p>
          <a:p>
            <a:pPr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б</a:t>
            </a:r>
            <a:r>
              <a:rPr lang="sr-Cyrl-RS" b="1" i="1" dirty="0" smtClean="0">
                <a:solidFill>
                  <a:srgbClr val="FF0000"/>
                </a:solidFill>
              </a:rPr>
              <a:t>ра́това </a:t>
            </a:r>
            <a:r>
              <a:rPr lang="sr-Cyrl-RS" i="1" dirty="0" smtClean="0">
                <a:solidFill>
                  <a:srgbClr val="FF0000"/>
                </a:solidFill>
              </a:rPr>
              <a:t>кни́га </a:t>
            </a:r>
            <a:r>
              <a:rPr lang="hr-HR" dirty="0" smtClean="0"/>
              <a:t>– </a:t>
            </a:r>
            <a:r>
              <a:rPr lang="hr-HR" b="1" i="1" dirty="0" smtClean="0"/>
              <a:t>bratova</a:t>
            </a:r>
            <a:r>
              <a:rPr lang="hr-HR" i="1" dirty="0" smtClean="0"/>
              <a:t> knjiga </a:t>
            </a:r>
            <a:r>
              <a:rPr lang="hr-HR" dirty="0" smtClean="0"/>
              <a:t>– </a:t>
            </a:r>
            <a:r>
              <a:rPr lang="mk-MK" b="1" i="1" dirty="0" smtClean="0">
                <a:solidFill>
                  <a:srgbClr val="00B050"/>
                </a:solidFill>
              </a:rPr>
              <a:t>братова</a:t>
            </a:r>
            <a:r>
              <a:rPr lang="mk-MK" i="1" dirty="0" smtClean="0">
                <a:solidFill>
                  <a:srgbClr val="00B050"/>
                </a:solidFill>
              </a:rPr>
              <a:t> книга</a:t>
            </a:r>
            <a:endParaRPr lang="hr-HR" i="1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de-AT" i="1" dirty="0" smtClean="0">
              <a:solidFill>
                <a:srgbClr val="00B050"/>
              </a:solidFill>
            </a:endParaRPr>
          </a:p>
          <a:p>
            <a:r>
              <a:rPr lang="hr-HR" sz="3400" dirty="0" smtClean="0"/>
              <a:t>S</a:t>
            </a:r>
            <a:r>
              <a:rPr lang="de-AT" sz="3400" dirty="0" err="1" smtClean="0"/>
              <a:t>ufiksi</a:t>
            </a:r>
            <a:r>
              <a:rPr lang="de-AT" sz="3400" dirty="0" smtClean="0"/>
              <a:t>:</a:t>
            </a:r>
            <a:endParaRPr lang="de-AT" sz="3400" dirty="0" smtClean="0"/>
          </a:p>
          <a:p>
            <a:pPr>
              <a:buNone/>
            </a:pPr>
            <a:r>
              <a:rPr lang="hr-HR" sz="3200" dirty="0" smtClean="0"/>
              <a:t>-</a:t>
            </a:r>
            <a:r>
              <a:rPr lang="sr-Cyrl-RS" b="1" dirty="0" smtClean="0"/>
              <a:t>ов</a:t>
            </a:r>
            <a:r>
              <a:rPr lang="sr-Cyrl-RS" dirty="0" smtClean="0"/>
              <a:t> (-</a:t>
            </a:r>
            <a:r>
              <a:rPr lang="sr-Cyrl-RS" b="1" dirty="0" smtClean="0"/>
              <a:t>ев</a:t>
            </a:r>
            <a:r>
              <a:rPr lang="sr-Cyrl-RS" dirty="0" smtClean="0"/>
              <a:t>)</a:t>
            </a:r>
            <a:r>
              <a:rPr lang="de-AT" dirty="0" smtClean="0"/>
              <a:t>, </a:t>
            </a:r>
            <a:r>
              <a:rPr lang="hr-HR" dirty="0" smtClean="0"/>
              <a:t>npr. </a:t>
            </a:r>
            <a:r>
              <a:rPr lang="sr-Cyrl-RS" i="1" dirty="0" smtClean="0">
                <a:solidFill>
                  <a:srgbClr val="FF0000"/>
                </a:solidFill>
              </a:rPr>
              <a:t>бра́т</a:t>
            </a:r>
            <a:r>
              <a:rPr lang="sr-Cyrl-RS" b="1" i="1" dirty="0" smtClean="0">
                <a:solidFill>
                  <a:srgbClr val="FF0000"/>
                </a:solidFill>
              </a:rPr>
              <a:t>ов</a:t>
            </a:r>
            <a:r>
              <a:rPr lang="sr-Cyrl-RS" i="1" dirty="0" smtClean="0"/>
              <a:t> </a:t>
            </a:r>
            <a:r>
              <a:rPr lang="hr-HR" i="1" dirty="0" smtClean="0"/>
              <a:t>– bratov</a:t>
            </a:r>
            <a:r>
              <a:rPr lang="hr-HR" dirty="0" smtClean="0"/>
              <a:t> –</a:t>
            </a:r>
            <a:r>
              <a:rPr lang="sr-Cyrl-RS" dirty="0" smtClean="0"/>
              <a:t> </a:t>
            </a:r>
            <a:r>
              <a:rPr lang="mk-MK" i="1" dirty="0" smtClean="0">
                <a:solidFill>
                  <a:srgbClr val="00B050"/>
                </a:solidFill>
              </a:rPr>
              <a:t>братов</a:t>
            </a:r>
            <a:endParaRPr lang="sr-Cyrl-RS" i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sr-Cyrl-RS" dirty="0" smtClean="0"/>
              <a:t>-</a:t>
            </a:r>
            <a:r>
              <a:rPr lang="sr-Cyrl-RS" b="1" dirty="0" smtClean="0"/>
              <a:t>ин</a:t>
            </a:r>
            <a:r>
              <a:rPr lang="sr-Cyrl-RS" dirty="0" smtClean="0"/>
              <a:t> (-</a:t>
            </a:r>
            <a:r>
              <a:rPr lang="ru-RU" b="1" dirty="0" smtClean="0"/>
              <a:t>ын</a:t>
            </a:r>
            <a:r>
              <a:rPr lang="ru-RU" dirty="0" smtClean="0"/>
              <a:t>)</a:t>
            </a:r>
            <a:r>
              <a:rPr lang="de-AT" dirty="0" smtClean="0"/>
              <a:t>,</a:t>
            </a:r>
            <a:r>
              <a:rPr lang="ru-RU" dirty="0" smtClean="0"/>
              <a:t> </a:t>
            </a:r>
            <a:r>
              <a:rPr lang="hr-HR" dirty="0" smtClean="0"/>
              <a:t>npr</a:t>
            </a:r>
            <a:r>
              <a:rPr lang="de-AT" dirty="0" smtClean="0"/>
              <a:t>.</a:t>
            </a:r>
            <a:r>
              <a:rPr lang="ru-RU" dirty="0" smtClean="0"/>
              <a:t> </a:t>
            </a:r>
            <a:r>
              <a:rPr lang="ru-RU" i="1" dirty="0" smtClean="0">
                <a:solidFill>
                  <a:srgbClr val="FF0000"/>
                </a:solidFill>
              </a:rPr>
              <a:t>ма́м</a:t>
            </a:r>
            <a:r>
              <a:rPr lang="ru-RU" b="1" i="1" dirty="0" smtClean="0">
                <a:solidFill>
                  <a:srgbClr val="FF0000"/>
                </a:solidFill>
              </a:rPr>
              <a:t>ин</a:t>
            </a:r>
            <a:r>
              <a:rPr lang="hr-HR" dirty="0" smtClean="0"/>
              <a:t> – </a:t>
            </a:r>
            <a:r>
              <a:rPr lang="hr-HR" i="1" dirty="0" smtClean="0"/>
              <a:t>majčin</a:t>
            </a:r>
            <a:r>
              <a:rPr lang="mk-MK" dirty="0" smtClean="0"/>
              <a:t> </a:t>
            </a:r>
            <a:r>
              <a:rPr lang="hr-HR" dirty="0" smtClean="0"/>
              <a:t>– </a:t>
            </a:r>
            <a:r>
              <a:rPr lang="mk-MK" i="1" dirty="0" smtClean="0">
                <a:solidFill>
                  <a:srgbClr val="00B050"/>
                </a:solidFill>
              </a:rPr>
              <a:t>мамин</a:t>
            </a:r>
            <a:r>
              <a:rPr lang="hr-HR" dirty="0" smtClean="0"/>
              <a:t> </a:t>
            </a:r>
          </a:p>
          <a:p>
            <a:pPr>
              <a:buNone/>
            </a:pPr>
            <a:r>
              <a:rPr lang="hr-HR" dirty="0" smtClean="0"/>
              <a:t>-</a:t>
            </a:r>
            <a:r>
              <a:rPr lang="sr-Cyrl-RS" b="1" dirty="0" smtClean="0"/>
              <a:t>нин</a:t>
            </a:r>
            <a:r>
              <a:rPr lang="de-AT" dirty="0" smtClean="0"/>
              <a:t>,</a:t>
            </a:r>
            <a:r>
              <a:rPr lang="sr-Cyrl-RS" dirty="0" smtClean="0"/>
              <a:t> </a:t>
            </a:r>
            <a:r>
              <a:rPr lang="hr-HR" dirty="0" smtClean="0"/>
              <a:t>npr</a:t>
            </a:r>
            <a:r>
              <a:rPr lang="de-AT" dirty="0" smtClean="0"/>
              <a:t>. </a:t>
            </a:r>
            <a:r>
              <a:rPr lang="sr-Cyrl-RS" i="1" dirty="0" smtClean="0">
                <a:solidFill>
                  <a:srgbClr val="FF0000"/>
                </a:solidFill>
              </a:rPr>
              <a:t>бра́т</a:t>
            </a:r>
            <a:r>
              <a:rPr lang="sr-Cyrl-RS" b="1" i="1" dirty="0" smtClean="0">
                <a:solidFill>
                  <a:srgbClr val="FF0000"/>
                </a:solidFill>
              </a:rPr>
              <a:t>нин</a:t>
            </a:r>
            <a:r>
              <a:rPr lang="sr-Cyrl-RS" dirty="0" smtClean="0"/>
              <a:t> </a:t>
            </a:r>
            <a:r>
              <a:rPr lang="hr-HR" dirty="0" smtClean="0"/>
              <a:t>– </a:t>
            </a:r>
            <a:r>
              <a:rPr lang="hr-HR" i="1" dirty="0" smtClean="0"/>
              <a:t>bratov</a:t>
            </a:r>
            <a:r>
              <a:rPr lang="hr-HR" dirty="0" smtClean="0"/>
              <a:t> –</a:t>
            </a:r>
            <a:r>
              <a:rPr lang="mk-MK" dirty="0" smtClean="0"/>
              <a:t> </a:t>
            </a:r>
            <a:r>
              <a:rPr lang="mk-MK" i="1" dirty="0" smtClean="0">
                <a:solidFill>
                  <a:srgbClr val="00B050"/>
                </a:solidFill>
              </a:rPr>
              <a:t>братов</a:t>
            </a:r>
            <a:endParaRPr lang="hr-HR" i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de-AT" dirty="0" smtClean="0"/>
              <a:t>-</a:t>
            </a:r>
            <a:r>
              <a:rPr lang="sr-Cyrl-RS" b="1" dirty="0" smtClean="0"/>
              <a:t>н</a:t>
            </a:r>
            <a:r>
              <a:rPr lang="de-AT" dirty="0" smtClean="0"/>
              <a:t>-, </a:t>
            </a:r>
            <a:r>
              <a:rPr lang="hr-HR" dirty="0" smtClean="0"/>
              <a:t>npr.</a:t>
            </a:r>
            <a:r>
              <a:rPr lang="sr-Cyrl-RS" dirty="0" smtClean="0"/>
              <a:t> </a:t>
            </a:r>
            <a:r>
              <a:rPr lang="sr-Cyrl-RS" i="1" dirty="0" smtClean="0">
                <a:solidFill>
                  <a:srgbClr val="FF0000"/>
                </a:solidFill>
              </a:rPr>
              <a:t>доче́р</a:t>
            </a:r>
            <a:r>
              <a:rPr lang="sr-Cyrl-RS" b="1" i="1" dirty="0" smtClean="0">
                <a:solidFill>
                  <a:srgbClr val="FF0000"/>
                </a:solidFill>
              </a:rPr>
              <a:t>н</a:t>
            </a:r>
            <a:r>
              <a:rPr lang="sr-Cyrl-RS" i="1" dirty="0" smtClean="0">
                <a:solidFill>
                  <a:srgbClr val="FF0000"/>
                </a:solidFill>
              </a:rPr>
              <a:t>и</a:t>
            </a:r>
            <a:r>
              <a:rPr lang="ru-RU" i="1" dirty="0" smtClean="0">
                <a:solidFill>
                  <a:srgbClr val="FF0000"/>
                </a:solidFill>
              </a:rPr>
              <a:t>й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hr-HR" dirty="0" smtClean="0"/>
              <a:t>– kćerin, kćerinski</a:t>
            </a:r>
            <a:r>
              <a:rPr lang="mk-MK" dirty="0" smtClean="0"/>
              <a:t> </a:t>
            </a:r>
            <a:r>
              <a:rPr lang="hr-HR" dirty="0" smtClean="0"/>
              <a:t>– </a:t>
            </a:r>
            <a:r>
              <a:rPr lang="mk-MK" i="1" dirty="0" smtClean="0">
                <a:solidFill>
                  <a:srgbClr val="00B050"/>
                </a:solidFill>
              </a:rPr>
              <a:t>ќеркин</a:t>
            </a:r>
            <a:endParaRPr lang="hr-HR" i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hr-HR" i="1" dirty="0" smtClean="0"/>
              <a:t>-</a:t>
            </a:r>
            <a:r>
              <a:rPr lang="sr-Cyrl-RS" b="1" dirty="0" smtClean="0"/>
              <a:t>ин</a:t>
            </a:r>
            <a:r>
              <a:rPr lang="de-AT" dirty="0" smtClean="0"/>
              <a:t>-</a:t>
            </a:r>
            <a:r>
              <a:rPr lang="hr-HR" dirty="0" smtClean="0"/>
              <a:t>, npr.</a:t>
            </a:r>
            <a:r>
              <a:rPr lang="sr-Cyrl-RS" dirty="0" smtClean="0"/>
              <a:t> </a:t>
            </a:r>
            <a:r>
              <a:rPr lang="sr-Cyrl-RS" i="1" dirty="0" smtClean="0">
                <a:solidFill>
                  <a:srgbClr val="FF0000"/>
                </a:solidFill>
              </a:rPr>
              <a:t>м</a:t>
            </a:r>
            <a:r>
              <a:rPr lang="ru-RU" i="1" dirty="0" smtClean="0">
                <a:solidFill>
                  <a:srgbClr val="FF0000"/>
                </a:solidFill>
              </a:rPr>
              <a:t>ыш</a:t>
            </a:r>
            <a:r>
              <a:rPr lang="ru-RU" b="1" i="1" dirty="0" smtClean="0">
                <a:solidFill>
                  <a:srgbClr val="FF0000"/>
                </a:solidFill>
              </a:rPr>
              <a:t>и́н</a:t>
            </a:r>
            <a:r>
              <a:rPr lang="ru-RU" i="1" dirty="0" smtClean="0">
                <a:solidFill>
                  <a:srgbClr val="FF0000"/>
                </a:solidFill>
              </a:rPr>
              <a:t>ый </a:t>
            </a:r>
            <a:r>
              <a:rPr lang="hr-HR" i="1" dirty="0" smtClean="0"/>
              <a:t>–</a:t>
            </a:r>
            <a:r>
              <a:rPr lang="hr-HR" i="1" dirty="0" smtClean="0">
                <a:solidFill>
                  <a:srgbClr val="FF0000"/>
                </a:solidFill>
              </a:rPr>
              <a:t> </a:t>
            </a:r>
            <a:r>
              <a:rPr lang="hr-HR" i="1" dirty="0" smtClean="0"/>
              <a:t>mišji</a:t>
            </a:r>
            <a:r>
              <a:rPr lang="hr-HR" dirty="0" smtClean="0"/>
              <a:t> –</a:t>
            </a:r>
            <a:r>
              <a:rPr lang="mk-MK" dirty="0" smtClean="0"/>
              <a:t> </a:t>
            </a:r>
            <a:r>
              <a:rPr lang="mk-MK" i="1" dirty="0" smtClean="0">
                <a:solidFill>
                  <a:srgbClr val="00B050"/>
                </a:solidFill>
              </a:rPr>
              <a:t>глувчест</a:t>
            </a:r>
            <a:endParaRPr lang="hr-HR" i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hr-HR" i="1" dirty="0" smtClean="0"/>
              <a:t>-</a:t>
            </a:r>
            <a:r>
              <a:rPr lang="sr-Cyrl-RS" b="1" dirty="0" smtClean="0"/>
              <a:t>и</a:t>
            </a:r>
            <a:r>
              <a:rPr lang="ru-RU" b="1" dirty="0" smtClean="0"/>
              <a:t>й</a:t>
            </a:r>
            <a:r>
              <a:rPr lang="ru-RU" dirty="0" smtClean="0"/>
              <a:t> (-</a:t>
            </a:r>
            <a:r>
              <a:rPr lang="ru-RU" b="1" dirty="0" smtClean="0"/>
              <a:t>ья</a:t>
            </a:r>
            <a:r>
              <a:rPr lang="ru-RU" dirty="0" smtClean="0"/>
              <a:t>, -</a:t>
            </a:r>
            <a:r>
              <a:rPr lang="ru-RU" b="1" dirty="0" smtClean="0"/>
              <a:t>ье</a:t>
            </a:r>
            <a:r>
              <a:rPr lang="ru-RU" dirty="0" smtClean="0"/>
              <a:t>)</a:t>
            </a:r>
            <a:r>
              <a:rPr lang="de-AT" dirty="0" smtClean="0"/>
              <a:t>, </a:t>
            </a:r>
            <a:r>
              <a:rPr lang="hr-HR" dirty="0" smtClean="0"/>
              <a:t>npr.</a:t>
            </a:r>
            <a:r>
              <a:rPr lang="ru-RU" dirty="0" smtClean="0"/>
              <a:t> </a:t>
            </a:r>
            <a:r>
              <a:rPr lang="ru-RU" i="1" dirty="0" smtClean="0">
                <a:solidFill>
                  <a:srgbClr val="FF0000"/>
                </a:solidFill>
              </a:rPr>
              <a:t>коро́в</a:t>
            </a:r>
            <a:r>
              <a:rPr lang="ru-RU" b="1" i="1" dirty="0" smtClean="0">
                <a:solidFill>
                  <a:srgbClr val="FF0000"/>
                </a:solidFill>
              </a:rPr>
              <a:t>ий</a:t>
            </a:r>
            <a:r>
              <a:rPr lang="ru-RU" i="1" dirty="0" smtClean="0"/>
              <a:t> </a:t>
            </a:r>
            <a:r>
              <a:rPr lang="hr-HR" i="1" dirty="0" smtClean="0"/>
              <a:t>– kravlji</a:t>
            </a:r>
            <a:r>
              <a:rPr lang="hr-HR" dirty="0" smtClean="0"/>
              <a:t> –</a:t>
            </a:r>
            <a:r>
              <a:rPr lang="mk-MK" dirty="0" smtClean="0"/>
              <a:t> </a:t>
            </a:r>
            <a:r>
              <a:rPr lang="mk-MK" i="1" dirty="0" smtClean="0">
                <a:solidFill>
                  <a:srgbClr val="00B050"/>
                </a:solidFill>
              </a:rPr>
              <a:t>кравји</a:t>
            </a:r>
            <a:endParaRPr lang="hr-HR" i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hr-HR" i="1" dirty="0" smtClean="0"/>
              <a:t>-</a:t>
            </a:r>
            <a:r>
              <a:rPr lang="sr-Cyrl-RS" b="1" dirty="0" smtClean="0"/>
              <a:t>ск</a:t>
            </a:r>
            <a:r>
              <a:rPr lang="sr-Cyrl-RS" dirty="0" smtClean="0"/>
              <a:t>-</a:t>
            </a:r>
            <a:r>
              <a:rPr lang="de-AT" dirty="0" smtClean="0"/>
              <a:t>, </a:t>
            </a:r>
            <a:r>
              <a:rPr lang="hr-HR" dirty="0" smtClean="0"/>
              <a:t>npr.</a:t>
            </a:r>
            <a:r>
              <a:rPr lang="sr-Cyrl-RS" dirty="0" smtClean="0"/>
              <a:t> </a:t>
            </a:r>
            <a:r>
              <a:rPr lang="sr-Cyrl-RS" i="1" dirty="0" smtClean="0">
                <a:solidFill>
                  <a:srgbClr val="FF0000"/>
                </a:solidFill>
              </a:rPr>
              <a:t>ле́нин</a:t>
            </a:r>
            <a:r>
              <a:rPr lang="sr-Cyrl-RS" b="1" i="1" dirty="0" smtClean="0">
                <a:solidFill>
                  <a:srgbClr val="FF0000"/>
                </a:solidFill>
              </a:rPr>
              <a:t>ск</a:t>
            </a:r>
            <a:r>
              <a:rPr lang="sr-Cyrl-RS" i="1" dirty="0" smtClean="0">
                <a:solidFill>
                  <a:srgbClr val="FF0000"/>
                </a:solidFill>
              </a:rPr>
              <a:t>и</a:t>
            </a:r>
            <a:r>
              <a:rPr lang="ru-RU" i="1" dirty="0" smtClean="0">
                <a:solidFill>
                  <a:srgbClr val="FF0000"/>
                </a:solidFill>
              </a:rPr>
              <a:t>й</a:t>
            </a:r>
            <a:r>
              <a:rPr lang="ru-RU" i="1" dirty="0" smtClean="0"/>
              <a:t> </a:t>
            </a:r>
            <a:r>
              <a:rPr lang="hr-HR" i="1" dirty="0" smtClean="0"/>
              <a:t>– </a:t>
            </a:r>
            <a:r>
              <a:rPr lang="hr-HR" dirty="0" smtClean="0"/>
              <a:t>Lenjinov</a:t>
            </a:r>
            <a:endParaRPr lang="de-AT" i="1" dirty="0" smtClean="0"/>
          </a:p>
          <a:p>
            <a:endParaRPr lang="sr-Cyrl-RS" dirty="0" smtClean="0"/>
          </a:p>
          <a:p>
            <a:pPr>
              <a:buNone/>
            </a:pPr>
            <a:endParaRPr lang="hr-HR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676364-4759-44CF-AD14-19A08682BF46}" type="slidenum">
              <a:rPr lang="de-AT" smtClean="0"/>
              <a:pPr/>
              <a:t>28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hr-HR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sz="31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Sufiksi</a:t>
            </a:r>
            <a:r>
              <a:rPr lang="de-AT" sz="31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sr-Cyrl-RS" sz="31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-ов, -ев, </a:t>
            </a:r>
            <a:r>
              <a:rPr lang="hr-HR" sz="31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</a:t>
            </a:r>
            <a:r>
              <a:rPr lang="sr-Cyrl-RS" sz="31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ин</a:t>
            </a:r>
            <a:r>
              <a:rPr lang="hr-HR" sz="31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-</a:t>
            </a:r>
            <a:r>
              <a:rPr lang="sr-Cyrl-RS" sz="31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нин</a:t>
            </a:r>
            <a:endParaRPr lang="hr-HR" sz="31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None/>
            </a:pPr>
            <a:endParaRPr lang="hr-HR" sz="31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hr-HR" sz="3100" dirty="0" smtClean="0"/>
              <a:t>O</a:t>
            </a:r>
            <a:r>
              <a:rPr lang="hr-HR" sz="3100" dirty="0" smtClean="0"/>
              <a:t>značuju </a:t>
            </a:r>
            <a:r>
              <a:rPr lang="hr-HR" sz="3100" dirty="0" smtClean="0"/>
              <a:t>individualnu pripadnost, odnosno pokazuju da nešto pripada </a:t>
            </a:r>
            <a:r>
              <a:rPr lang="hr-HR" sz="3100" dirty="0" smtClean="0"/>
              <a:t>nekome. </a:t>
            </a:r>
            <a:endParaRPr lang="hr-HR" sz="3100" dirty="0" smtClean="0"/>
          </a:p>
          <a:p>
            <a:r>
              <a:rPr lang="hr-HR" sz="3100" dirty="0" smtClean="0"/>
              <a:t>T</a:t>
            </a:r>
            <a:r>
              <a:rPr lang="hr-HR" sz="3100" dirty="0" smtClean="0"/>
              <a:t>vore </a:t>
            </a:r>
            <a:r>
              <a:rPr lang="hr-HR" sz="3100" dirty="0" smtClean="0"/>
              <a:t>se od imenica koje označavaju živo (u rijetkim slučajevima i od onih za neživo</a:t>
            </a:r>
            <a:r>
              <a:rPr lang="hr-HR" sz="3100" dirty="0" smtClean="0"/>
              <a:t>).</a:t>
            </a:r>
            <a:endParaRPr lang="hr-HR" sz="3100" i="1" dirty="0" smtClean="0"/>
          </a:p>
          <a:p>
            <a:pPr>
              <a:buNone/>
            </a:pPr>
            <a:endParaRPr lang="hr-HR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2500" i="1" dirty="0" smtClean="0">
                <a:solidFill>
                  <a:srgbClr val="FF0000"/>
                </a:solidFill>
              </a:rPr>
              <a:t>се́стр</a:t>
            </a:r>
            <a:r>
              <a:rPr lang="ru-RU" sz="2500" b="1" i="1" dirty="0" smtClean="0">
                <a:solidFill>
                  <a:srgbClr val="FF0000"/>
                </a:solidFill>
              </a:rPr>
              <a:t>ин</a:t>
            </a:r>
            <a:r>
              <a:rPr lang="sr-Cyrl-RS" sz="2500" b="1" i="1" dirty="0" smtClean="0">
                <a:solidFill>
                  <a:srgbClr val="FF0000"/>
                </a:solidFill>
              </a:rPr>
              <a:t>а </a:t>
            </a:r>
            <a:r>
              <a:rPr lang="sr-Cyrl-RS" sz="2500" i="1" dirty="0" smtClean="0">
                <a:solidFill>
                  <a:srgbClr val="FF0000"/>
                </a:solidFill>
              </a:rPr>
              <a:t>кни́га</a:t>
            </a:r>
            <a:r>
              <a:rPr lang="hr-HR" sz="2500" dirty="0" smtClean="0"/>
              <a:t> </a:t>
            </a:r>
            <a:endParaRPr lang="mk-MK" sz="2500" dirty="0" smtClean="0"/>
          </a:p>
          <a:p>
            <a:pPr>
              <a:buNone/>
            </a:pPr>
            <a:endParaRPr lang="mk-MK" sz="27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676364-4759-44CF-AD14-19A08682BF46}" type="slidenum">
              <a:rPr lang="de-AT" smtClean="0"/>
              <a:pPr/>
              <a:t>29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676364-4759-44CF-AD14-19A08682BF46}" type="slidenum">
              <a:rPr lang="de-AT" smtClean="0"/>
              <a:pPr/>
              <a:t>3</a:t>
            </a:fld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Posvojnost u B/K/S jeziku</a:t>
            </a:r>
          </a:p>
          <a:p>
            <a:r>
              <a:rPr lang="de-AT" dirty="0" smtClean="0"/>
              <a:t>R</a:t>
            </a:r>
            <a:r>
              <a:rPr lang="hr-HR" dirty="0" smtClean="0"/>
              <a:t>usk</a:t>
            </a:r>
            <a:r>
              <a:rPr lang="de-AT" dirty="0" smtClean="0"/>
              <a:t>i</a:t>
            </a:r>
            <a:r>
              <a:rPr lang="hr-HR" dirty="0" smtClean="0"/>
              <a:t> jezik</a:t>
            </a:r>
            <a:r>
              <a:rPr lang="de-AT" dirty="0" smtClean="0"/>
              <a:t> i </a:t>
            </a:r>
            <a:r>
              <a:rPr lang="de-AT" dirty="0" err="1" smtClean="0"/>
              <a:t>posvojnost</a:t>
            </a:r>
            <a:endParaRPr lang="hr-HR" dirty="0" smtClean="0"/>
          </a:p>
          <a:p>
            <a:r>
              <a:rPr lang="hr-HR" dirty="0" smtClean="0"/>
              <a:t>Pos</a:t>
            </a:r>
            <a:r>
              <a:rPr lang="de-AT" dirty="0" err="1" smtClean="0"/>
              <a:t>esivnost</a:t>
            </a:r>
            <a:r>
              <a:rPr lang="hr-HR" dirty="0" smtClean="0"/>
              <a:t> u makedonskom jeziku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4495800"/>
          </a:xfrm>
        </p:spPr>
        <p:txBody>
          <a:bodyPr>
            <a:normAutofit fontScale="92500"/>
          </a:bodyPr>
          <a:lstStyle/>
          <a:p>
            <a:r>
              <a:rPr lang="hr-HR" sz="3100" dirty="0" smtClean="0"/>
              <a:t>S</a:t>
            </a:r>
            <a:r>
              <a:rPr lang="hr-HR" sz="3100" dirty="0" smtClean="0"/>
              <a:t>lično </a:t>
            </a:r>
            <a:r>
              <a:rPr lang="hr-HR" sz="3100" dirty="0" smtClean="0"/>
              <a:t>kao i u B/K/S sufiksi -</a:t>
            </a:r>
            <a:r>
              <a:rPr lang="sr-Cyrl-RS" sz="3100" b="1" dirty="0" smtClean="0"/>
              <a:t>ов</a:t>
            </a:r>
            <a:r>
              <a:rPr lang="sr-Cyrl-RS" sz="3100" dirty="0" smtClean="0"/>
              <a:t>, -</a:t>
            </a:r>
            <a:r>
              <a:rPr lang="sr-Cyrl-RS" sz="3100" b="1" dirty="0" smtClean="0"/>
              <a:t>ев</a:t>
            </a:r>
            <a:r>
              <a:rPr lang="sr-Cyrl-RS" sz="3100" dirty="0" smtClean="0"/>
              <a:t>, -</a:t>
            </a:r>
            <a:r>
              <a:rPr lang="sr-Cyrl-RS" sz="3100" b="1" dirty="0" smtClean="0"/>
              <a:t>ин</a:t>
            </a:r>
            <a:r>
              <a:rPr lang="sr-Cyrl-RS" sz="3100" dirty="0" smtClean="0"/>
              <a:t>, -</a:t>
            </a:r>
            <a:r>
              <a:rPr lang="sr-Cyrl-RS" sz="3100" b="1" dirty="0" smtClean="0"/>
              <a:t>ск</a:t>
            </a:r>
            <a:r>
              <a:rPr lang="sr-Cyrl-RS" sz="3100" dirty="0" smtClean="0"/>
              <a:t>- </a:t>
            </a:r>
            <a:r>
              <a:rPr lang="hr-HR" sz="3100" dirty="0" smtClean="0"/>
              <a:t>te posvojni genitiv mogu imati i različita </a:t>
            </a:r>
            <a:r>
              <a:rPr lang="hr-HR" sz="3100" dirty="0" smtClean="0"/>
              <a:t>značenja</a:t>
            </a:r>
            <a:r>
              <a:rPr lang="hr-HR" sz="3100" dirty="0" smtClean="0"/>
              <a:t>.</a:t>
            </a:r>
            <a:endParaRPr lang="hr-HR" sz="3100" dirty="0" smtClean="0"/>
          </a:p>
          <a:p>
            <a:pPr>
              <a:buNone/>
            </a:pPr>
            <a:endParaRPr lang="mk-MK" dirty="0" smtClean="0"/>
          </a:p>
          <a:p>
            <a:pPr>
              <a:buNone/>
            </a:pPr>
            <a:r>
              <a:rPr lang="sr-Cyrl-RS" sz="2700" i="1" dirty="0" smtClean="0">
                <a:solidFill>
                  <a:srgbClr val="FF0000"/>
                </a:solidFill>
              </a:rPr>
              <a:t>дом отца́</a:t>
            </a:r>
            <a:r>
              <a:rPr lang="hr-HR" sz="2700" i="1" dirty="0" smtClean="0">
                <a:solidFill>
                  <a:srgbClr val="FF0000"/>
                </a:solidFill>
              </a:rPr>
              <a:t> </a:t>
            </a:r>
            <a:r>
              <a:rPr lang="hr-HR" sz="2700" dirty="0" smtClean="0">
                <a:solidFill>
                  <a:srgbClr val="FF0000"/>
                </a:solidFill>
              </a:rPr>
              <a:t>–</a:t>
            </a:r>
            <a:r>
              <a:rPr lang="hr-HR" sz="2700" dirty="0" smtClean="0"/>
              <a:t> </a:t>
            </a:r>
            <a:r>
              <a:rPr lang="sr-Cyrl-RS" sz="2700" i="1" dirty="0" smtClean="0">
                <a:solidFill>
                  <a:srgbClr val="FF0000"/>
                </a:solidFill>
              </a:rPr>
              <a:t>отцо́в дом </a:t>
            </a:r>
            <a:r>
              <a:rPr lang="sr-Cyrl-RS" sz="2700" dirty="0" smtClean="0">
                <a:solidFill>
                  <a:srgbClr val="FF0000"/>
                </a:solidFill>
              </a:rPr>
              <a:t>–</a:t>
            </a:r>
            <a:r>
              <a:rPr lang="sr-Cyrl-RS" sz="2700" dirty="0" smtClean="0"/>
              <a:t> </a:t>
            </a:r>
            <a:r>
              <a:rPr lang="sr-Cyrl-RS" sz="2700" i="1" dirty="0" smtClean="0">
                <a:solidFill>
                  <a:srgbClr val="FF0000"/>
                </a:solidFill>
              </a:rPr>
              <a:t>отцо́вски</a:t>
            </a:r>
            <a:r>
              <a:rPr lang="ru-RU" sz="2700" i="1" dirty="0" smtClean="0">
                <a:solidFill>
                  <a:srgbClr val="FF0000"/>
                </a:solidFill>
              </a:rPr>
              <a:t>й дом</a:t>
            </a:r>
            <a:endParaRPr lang="mk-MK" sz="2700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hr-HR" sz="2700" i="1" dirty="0" smtClean="0"/>
              <a:t>dom </a:t>
            </a:r>
            <a:r>
              <a:rPr lang="hr-HR" sz="2700" dirty="0" smtClean="0"/>
              <a:t>(</a:t>
            </a:r>
            <a:r>
              <a:rPr lang="hr-HR" sz="2700" i="1" dirty="0" smtClean="0"/>
              <a:t>moga</a:t>
            </a:r>
            <a:r>
              <a:rPr lang="hr-HR" sz="2700" dirty="0" smtClean="0"/>
              <a:t>)</a:t>
            </a:r>
            <a:r>
              <a:rPr lang="hr-HR" sz="2700" i="1" dirty="0" smtClean="0"/>
              <a:t> </a:t>
            </a:r>
            <a:r>
              <a:rPr lang="hr-HR" sz="2700" i="1" dirty="0" smtClean="0"/>
              <a:t>oca </a:t>
            </a:r>
            <a:r>
              <a:rPr lang="hr-HR" sz="2700" dirty="0" smtClean="0"/>
              <a:t>– </a:t>
            </a:r>
            <a:r>
              <a:rPr lang="hr-HR" sz="2700" i="1" dirty="0" smtClean="0"/>
              <a:t>očev dom </a:t>
            </a:r>
            <a:r>
              <a:rPr lang="hr-HR" sz="2700" dirty="0" smtClean="0"/>
              <a:t>– </a:t>
            </a:r>
            <a:r>
              <a:rPr lang="hr-HR" sz="2700" i="1" dirty="0" smtClean="0"/>
              <a:t>očinski dom</a:t>
            </a:r>
            <a:endParaRPr lang="mk-MK" sz="2700" i="1" dirty="0" smtClean="0"/>
          </a:p>
          <a:p>
            <a:pPr>
              <a:buNone/>
            </a:pPr>
            <a:r>
              <a:rPr lang="mk-MK" sz="2700" i="1" dirty="0" smtClean="0">
                <a:solidFill>
                  <a:srgbClr val="00B050"/>
                </a:solidFill>
              </a:rPr>
              <a:t>дом на татко ми </a:t>
            </a:r>
            <a:r>
              <a:rPr lang="hr-HR" sz="2700" i="1" dirty="0" smtClean="0"/>
              <a:t>–</a:t>
            </a:r>
            <a:r>
              <a:rPr lang="mk-MK" sz="2700" i="1" dirty="0" smtClean="0"/>
              <a:t> </a:t>
            </a:r>
            <a:r>
              <a:rPr lang="mk-MK" sz="2700" i="1" dirty="0" smtClean="0">
                <a:solidFill>
                  <a:srgbClr val="00B050"/>
                </a:solidFill>
              </a:rPr>
              <a:t>татков дом </a:t>
            </a:r>
            <a:r>
              <a:rPr lang="hr-HR" sz="2700" i="1" dirty="0" smtClean="0"/>
              <a:t>–</a:t>
            </a:r>
            <a:r>
              <a:rPr lang="mk-MK" sz="2700" i="1" dirty="0" smtClean="0"/>
              <a:t> </a:t>
            </a:r>
            <a:r>
              <a:rPr lang="mk-MK" sz="2700" i="1" dirty="0" smtClean="0">
                <a:solidFill>
                  <a:srgbClr val="00B050"/>
                </a:solidFill>
              </a:rPr>
              <a:t>татковски дом</a:t>
            </a:r>
            <a:endParaRPr lang="hr-HR" sz="2700" i="1" dirty="0" smtClean="0">
              <a:solidFill>
                <a:srgbClr val="00B050"/>
              </a:solidFill>
            </a:endParaRPr>
          </a:p>
          <a:p>
            <a:pPr algn="ctr">
              <a:buNone/>
            </a:pPr>
            <a:endParaRPr lang="hr-HR" i="1" dirty="0" smtClean="0"/>
          </a:p>
          <a:p>
            <a:r>
              <a:rPr lang="hr-HR" sz="3100" dirty="0" smtClean="0"/>
              <a:t>M</a:t>
            </a:r>
            <a:r>
              <a:rPr lang="hr-HR" sz="3100" dirty="0" smtClean="0"/>
              <a:t>ogu </a:t>
            </a:r>
            <a:r>
              <a:rPr lang="hr-HR" sz="3100" dirty="0" smtClean="0"/>
              <a:t>se i </a:t>
            </a:r>
            <a:r>
              <a:rPr lang="hr-HR" sz="3100" dirty="0" smtClean="0"/>
              <a:t>razilaziti.</a:t>
            </a:r>
            <a:endParaRPr lang="mk-MK" sz="3100" dirty="0" smtClean="0"/>
          </a:p>
          <a:p>
            <a:pPr>
              <a:buNone/>
            </a:pPr>
            <a:r>
              <a:rPr lang="ru-RU" sz="2700" i="1" dirty="0" smtClean="0">
                <a:solidFill>
                  <a:srgbClr val="FF0000"/>
                </a:solidFill>
              </a:rPr>
              <a:t>с</a:t>
            </a:r>
            <a:r>
              <a:rPr lang="sr-Cyrl-RS" sz="2700" i="1" dirty="0" smtClean="0">
                <a:solidFill>
                  <a:srgbClr val="FF0000"/>
                </a:solidFill>
              </a:rPr>
              <a:t>оломо́ново реше́ние </a:t>
            </a:r>
            <a:r>
              <a:rPr lang="sr-Cyrl-RS" sz="2700" dirty="0" smtClean="0"/>
              <a:t>–</a:t>
            </a:r>
            <a:r>
              <a:rPr lang="hr-HR" sz="2700" dirty="0" smtClean="0"/>
              <a:t> </a:t>
            </a:r>
            <a:r>
              <a:rPr lang="hr-HR" sz="2700" i="1" dirty="0" smtClean="0"/>
              <a:t>solomonsko rješenje</a:t>
            </a:r>
          </a:p>
          <a:p>
            <a:endParaRPr lang="de-AT" dirty="0" smtClean="0"/>
          </a:p>
          <a:p>
            <a:pPr>
              <a:buNone/>
            </a:pPr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676364-4759-44CF-AD14-19A08682BF46}" type="slidenum">
              <a:rPr lang="de-AT" smtClean="0"/>
              <a:pPr/>
              <a:t>30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hr-HR" sz="3400" dirty="0" smtClean="0"/>
              <a:t>Upotreba</a:t>
            </a:r>
            <a:endParaRPr lang="hr-HR" sz="3400" dirty="0" smtClean="0"/>
          </a:p>
          <a:p>
            <a:pPr>
              <a:buNone/>
            </a:pPr>
            <a:endParaRPr lang="hr-HR" sz="3400" dirty="0" smtClean="0"/>
          </a:p>
          <a:p>
            <a:r>
              <a:rPr lang="hr-HR" sz="3400" dirty="0" smtClean="0"/>
              <a:t>Obiteljski odnosi</a:t>
            </a:r>
            <a:endParaRPr lang="hr-HR" sz="3400" dirty="0" smtClean="0"/>
          </a:p>
          <a:p>
            <a:pPr>
              <a:buNone/>
            </a:pPr>
            <a:r>
              <a:rPr lang="sr-Cyrl-RS" i="1" dirty="0" smtClean="0">
                <a:solidFill>
                  <a:srgbClr val="FF0000"/>
                </a:solidFill>
              </a:rPr>
              <a:t>ба́бушкин</a:t>
            </a:r>
            <a:r>
              <a:rPr lang="hr-HR" i="1" dirty="0" smtClean="0">
                <a:solidFill>
                  <a:srgbClr val="FF0000"/>
                </a:solidFill>
              </a:rPr>
              <a:t> </a:t>
            </a:r>
            <a:r>
              <a:rPr lang="hr-HR" i="1" dirty="0" smtClean="0"/>
              <a:t>–</a:t>
            </a:r>
            <a:r>
              <a:rPr lang="hr-HR" i="1" dirty="0" smtClean="0">
                <a:solidFill>
                  <a:srgbClr val="FF0000"/>
                </a:solidFill>
              </a:rPr>
              <a:t> </a:t>
            </a:r>
            <a:r>
              <a:rPr lang="hr-HR" i="1" dirty="0" smtClean="0"/>
              <a:t>bakin</a:t>
            </a:r>
            <a:r>
              <a:rPr lang="hr-HR" dirty="0" smtClean="0"/>
              <a:t> – </a:t>
            </a:r>
            <a:r>
              <a:rPr lang="mk-MK" i="1" dirty="0" smtClean="0">
                <a:solidFill>
                  <a:srgbClr val="00B050"/>
                </a:solidFill>
              </a:rPr>
              <a:t>бабин</a:t>
            </a:r>
            <a:endParaRPr lang="hr-HR" i="1" dirty="0" smtClean="0">
              <a:solidFill>
                <a:srgbClr val="00B050"/>
              </a:solidFill>
            </a:endParaRPr>
          </a:p>
          <a:p>
            <a:pPr algn="ctr">
              <a:buNone/>
            </a:pPr>
            <a:endParaRPr lang="hr-HR" dirty="0" smtClean="0"/>
          </a:p>
          <a:p>
            <a:r>
              <a:rPr lang="hr-HR" sz="3400" dirty="0" smtClean="0"/>
              <a:t>H</a:t>
            </a:r>
            <a:r>
              <a:rPr lang="hr-HR" sz="3400" dirty="0" smtClean="0"/>
              <a:t>ipokoristici</a:t>
            </a:r>
            <a:endParaRPr lang="mk-MK" sz="3400" dirty="0" smtClean="0"/>
          </a:p>
          <a:p>
            <a:pPr>
              <a:buNone/>
            </a:pPr>
            <a:r>
              <a:rPr lang="sr-Cyrl-RS" i="1" dirty="0" smtClean="0">
                <a:solidFill>
                  <a:srgbClr val="FF0000"/>
                </a:solidFill>
              </a:rPr>
              <a:t>Са́шин</a:t>
            </a:r>
            <a:r>
              <a:rPr lang="hr-HR" i="1" dirty="0" smtClean="0">
                <a:solidFill>
                  <a:srgbClr val="FF0000"/>
                </a:solidFill>
              </a:rPr>
              <a:t> </a:t>
            </a:r>
            <a:r>
              <a:rPr lang="hr-HR" dirty="0" smtClean="0"/>
              <a:t>(Sašin)</a:t>
            </a:r>
            <a:r>
              <a:rPr lang="sr-Cyrl-RS" dirty="0" smtClean="0"/>
              <a:t>, </a:t>
            </a:r>
            <a:r>
              <a:rPr lang="sr-Cyrl-RS" i="1" dirty="0" smtClean="0">
                <a:solidFill>
                  <a:srgbClr val="FF0000"/>
                </a:solidFill>
              </a:rPr>
              <a:t>Ве́рин</a:t>
            </a:r>
            <a:r>
              <a:rPr lang="hr-HR" i="1" dirty="0" smtClean="0">
                <a:solidFill>
                  <a:srgbClr val="FF0000"/>
                </a:solidFill>
              </a:rPr>
              <a:t> </a:t>
            </a:r>
            <a:r>
              <a:rPr lang="hr-HR" dirty="0" smtClean="0"/>
              <a:t>(Verin)</a:t>
            </a:r>
            <a:r>
              <a:rPr lang="sr-Cyrl-RS" dirty="0" smtClean="0"/>
              <a:t>, </a:t>
            </a:r>
            <a:r>
              <a:rPr lang="sr-Cyrl-RS" i="1" dirty="0" smtClean="0">
                <a:solidFill>
                  <a:srgbClr val="FF0000"/>
                </a:solidFill>
              </a:rPr>
              <a:t>Ма́шин</a:t>
            </a:r>
            <a:r>
              <a:rPr lang="hr-HR" i="1" dirty="0" smtClean="0">
                <a:solidFill>
                  <a:srgbClr val="FF0000"/>
                </a:solidFill>
              </a:rPr>
              <a:t> </a:t>
            </a:r>
            <a:r>
              <a:rPr lang="hr-HR" dirty="0" smtClean="0"/>
              <a:t>(Mašin)</a:t>
            </a:r>
            <a:endParaRPr lang="sr-Cyrl-RS" dirty="0" smtClean="0"/>
          </a:p>
          <a:p>
            <a:pPr algn="ctr">
              <a:buNone/>
            </a:pPr>
            <a:endParaRPr lang="sr-Cyrl-RS" i="1" dirty="0" smtClean="0"/>
          </a:p>
          <a:p>
            <a:r>
              <a:rPr lang="hr-HR" sz="3400" dirty="0" smtClean="0"/>
              <a:t>K</a:t>
            </a:r>
            <a:r>
              <a:rPr lang="hr-HR" sz="3400" dirty="0" smtClean="0"/>
              <a:t>rilatice</a:t>
            </a:r>
            <a:endParaRPr lang="hr-HR" sz="3400" dirty="0" smtClean="0"/>
          </a:p>
          <a:p>
            <a:pPr>
              <a:buNone/>
            </a:pPr>
            <a:r>
              <a:rPr lang="sr-Cyrl-RS" i="1" dirty="0" smtClean="0">
                <a:solidFill>
                  <a:srgbClr val="FF0000"/>
                </a:solidFill>
              </a:rPr>
              <a:t>ахилле́цова п</a:t>
            </a:r>
            <a:r>
              <a:rPr lang="ru-RU" i="1" dirty="0" smtClean="0">
                <a:solidFill>
                  <a:srgbClr val="FF0000"/>
                </a:solidFill>
              </a:rPr>
              <a:t>яата́</a:t>
            </a:r>
            <a:r>
              <a:rPr lang="ru-RU" i="1" dirty="0" smtClean="0"/>
              <a:t> </a:t>
            </a:r>
            <a:r>
              <a:rPr lang="ru-RU" dirty="0" smtClean="0"/>
              <a:t>(</a:t>
            </a:r>
            <a:r>
              <a:rPr lang="hr-HR" dirty="0" smtClean="0"/>
              <a:t>Ahilova peta)</a:t>
            </a:r>
            <a:endParaRPr lang="hr-HR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676364-4759-44CF-AD14-19A08682BF46}" type="slidenum">
              <a:rPr lang="de-AT" smtClean="0"/>
              <a:pPr/>
              <a:t>31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b="1" dirty="0" smtClean="0"/>
              <a:t>Sufiks </a:t>
            </a:r>
            <a:r>
              <a:rPr lang="sr-Cyrl-RS" b="1" dirty="0" smtClean="0"/>
              <a:t>-</a:t>
            </a:r>
            <a:r>
              <a:rPr lang="sr-Cyrl-RS" b="1" dirty="0" smtClean="0"/>
              <a:t>ск-</a:t>
            </a:r>
            <a:r>
              <a:rPr lang="hr-HR" b="1" dirty="0" smtClean="0"/>
              <a:t>, </a:t>
            </a:r>
            <a:r>
              <a:rPr lang="sr-Cyrl-RS" b="1" dirty="0" smtClean="0"/>
              <a:t>-еск</a:t>
            </a:r>
            <a:endParaRPr lang="hr-HR" b="1" dirty="0" smtClean="0"/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I</a:t>
            </a:r>
            <a:r>
              <a:rPr lang="hr-HR" dirty="0" smtClean="0"/>
              <a:t>zražavaju </a:t>
            </a:r>
            <a:r>
              <a:rPr lang="hr-HR" dirty="0" smtClean="0"/>
              <a:t>pripadnost i svojstvo (ako su tvoreni od imena i prezimena</a:t>
            </a:r>
            <a:r>
              <a:rPr lang="hr-HR" dirty="0" smtClean="0"/>
              <a:t>).</a:t>
            </a:r>
            <a:endParaRPr lang="hr-HR" dirty="0" smtClean="0"/>
          </a:p>
          <a:p>
            <a:r>
              <a:rPr lang="hr-HR" dirty="0" smtClean="0"/>
              <a:t>N</a:t>
            </a:r>
            <a:r>
              <a:rPr lang="hr-HR" dirty="0" smtClean="0"/>
              <a:t>a </a:t>
            </a:r>
            <a:r>
              <a:rPr lang="hr-HR" dirty="0" smtClean="0"/>
              <a:t>B/K/S se prevode dvojako, pomoću sufiksa -</a:t>
            </a:r>
            <a:r>
              <a:rPr lang="hr-HR" b="1" dirty="0" smtClean="0"/>
              <a:t>ov</a:t>
            </a:r>
            <a:r>
              <a:rPr lang="hr-HR" dirty="0" smtClean="0"/>
              <a:t>. -</a:t>
            </a:r>
            <a:r>
              <a:rPr lang="hr-HR" b="1" dirty="0" smtClean="0"/>
              <a:t>ev</a:t>
            </a:r>
            <a:r>
              <a:rPr lang="hr-HR" dirty="0" smtClean="0"/>
              <a:t>, -</a:t>
            </a:r>
            <a:r>
              <a:rPr lang="hr-HR" b="1" dirty="0" smtClean="0"/>
              <a:t>in</a:t>
            </a:r>
            <a:r>
              <a:rPr lang="hr-HR" dirty="0" smtClean="0"/>
              <a:t> ili -</a:t>
            </a:r>
            <a:r>
              <a:rPr lang="hr-HR" b="1" dirty="0" smtClean="0"/>
              <a:t>sk</a:t>
            </a:r>
            <a:r>
              <a:rPr lang="hr-HR" dirty="0" smtClean="0"/>
              <a:t>-</a:t>
            </a:r>
            <a:r>
              <a:rPr lang="hr-HR" dirty="0" smtClean="0"/>
              <a:t>.</a:t>
            </a:r>
            <a:endParaRPr lang="mk-MK" dirty="0" smtClean="0"/>
          </a:p>
          <a:p>
            <a:pPr>
              <a:buNone/>
            </a:pPr>
            <a:endParaRPr lang="mk-MK" dirty="0" smtClean="0"/>
          </a:p>
          <a:p>
            <a:pPr>
              <a:buNone/>
            </a:pPr>
            <a:r>
              <a:rPr lang="sr-Cyrl-RS" sz="2500" i="1" dirty="0" smtClean="0">
                <a:solidFill>
                  <a:srgbClr val="FF0000"/>
                </a:solidFill>
                <a:latin typeface="+mj-lt"/>
              </a:rPr>
              <a:t>пу́шкин</a:t>
            </a:r>
            <a:r>
              <a:rPr lang="sr-Cyrl-RS" sz="2500" b="1" i="1" dirty="0" smtClean="0">
                <a:solidFill>
                  <a:srgbClr val="FF0000"/>
                </a:solidFill>
                <a:latin typeface="+mj-lt"/>
              </a:rPr>
              <a:t>ск</a:t>
            </a:r>
            <a:r>
              <a:rPr lang="sr-Cyrl-RS" sz="2500" i="1" dirty="0" smtClean="0">
                <a:solidFill>
                  <a:srgbClr val="FF0000"/>
                </a:solidFill>
                <a:latin typeface="+mj-lt"/>
              </a:rPr>
              <a:t>и</a:t>
            </a:r>
            <a:r>
              <a:rPr lang="ru-RU" sz="2500" i="1" dirty="0" smtClean="0">
                <a:solidFill>
                  <a:srgbClr val="FF0000"/>
                </a:solidFill>
                <a:latin typeface="+mj-lt"/>
              </a:rPr>
              <a:t>й </a:t>
            </a:r>
            <a:r>
              <a:rPr lang="hr-HR" sz="2500" i="1" dirty="0" smtClean="0">
                <a:latin typeface="+mj-lt"/>
              </a:rPr>
              <a:t>–</a:t>
            </a:r>
            <a:r>
              <a:rPr lang="hr-HR" sz="2500" i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ru-RU" sz="2500" i="1" dirty="0" smtClean="0">
                <a:latin typeface="+mj-lt"/>
              </a:rPr>
              <a:t>Puškinov</a:t>
            </a:r>
            <a:r>
              <a:rPr lang="ru-RU" sz="2500" dirty="0" smtClean="0">
                <a:latin typeface="+mj-lt"/>
              </a:rPr>
              <a:t> i </a:t>
            </a:r>
            <a:r>
              <a:rPr lang="ru-RU" sz="2500" i="1" dirty="0" smtClean="0">
                <a:latin typeface="+mj-lt"/>
              </a:rPr>
              <a:t>puškinski</a:t>
            </a:r>
            <a:endParaRPr lang="sr-Cyrl-RS" sz="2500" i="1" dirty="0" smtClean="0">
              <a:latin typeface="+mj-lt"/>
            </a:endParaRPr>
          </a:p>
          <a:p>
            <a:pPr>
              <a:buNone/>
            </a:pPr>
            <a:r>
              <a:rPr lang="sr-Cyrl-RS" sz="2500" i="1" dirty="0" smtClean="0">
                <a:solidFill>
                  <a:srgbClr val="FF0000"/>
                </a:solidFill>
                <a:latin typeface="+mj-lt"/>
              </a:rPr>
              <a:t>го́р</a:t>
            </a:r>
            <a:r>
              <a:rPr lang="ru-RU" sz="2500" i="1" dirty="0" smtClean="0">
                <a:solidFill>
                  <a:srgbClr val="FF0000"/>
                </a:solidFill>
                <a:latin typeface="+mj-lt"/>
              </a:rPr>
              <a:t>ь</a:t>
            </a:r>
            <a:r>
              <a:rPr lang="sr-Cyrl-RS" sz="2500" i="1" dirty="0" smtClean="0">
                <a:solidFill>
                  <a:srgbClr val="FF0000"/>
                </a:solidFill>
                <a:latin typeface="+mj-lt"/>
              </a:rPr>
              <a:t>ко</a:t>
            </a:r>
            <a:r>
              <a:rPr lang="ru-RU" sz="2500" i="1" dirty="0" smtClean="0">
                <a:solidFill>
                  <a:srgbClr val="FF0000"/>
                </a:solidFill>
                <a:latin typeface="+mj-lt"/>
              </a:rPr>
              <a:t>в</a:t>
            </a:r>
            <a:r>
              <a:rPr lang="ru-RU" sz="2500" b="1" i="1" dirty="0" smtClean="0">
                <a:solidFill>
                  <a:srgbClr val="FF0000"/>
                </a:solidFill>
                <a:latin typeface="+mj-lt"/>
              </a:rPr>
              <a:t>ск</a:t>
            </a:r>
            <a:r>
              <a:rPr lang="ru-RU" sz="2500" i="1" dirty="0" smtClean="0">
                <a:solidFill>
                  <a:srgbClr val="FF0000"/>
                </a:solidFill>
                <a:latin typeface="+mj-lt"/>
              </a:rPr>
              <a:t>ий </a:t>
            </a:r>
            <a:r>
              <a:rPr lang="hr-HR" sz="2500" i="1" dirty="0" smtClean="0">
                <a:latin typeface="+mj-lt"/>
              </a:rPr>
              <a:t>–</a:t>
            </a:r>
            <a:r>
              <a:rPr lang="ru-RU" sz="2500" dirty="0" smtClean="0">
                <a:latin typeface="+mj-lt"/>
              </a:rPr>
              <a:t> </a:t>
            </a:r>
            <a:r>
              <a:rPr lang="hr-HR" sz="2500" i="1" dirty="0" smtClean="0">
                <a:latin typeface="+mj-lt"/>
              </a:rPr>
              <a:t>Gorkovljev</a:t>
            </a:r>
            <a:r>
              <a:rPr lang="ru-RU" sz="2500" dirty="0" smtClean="0">
                <a:latin typeface="+mj-lt"/>
              </a:rPr>
              <a:t> </a:t>
            </a:r>
            <a:r>
              <a:rPr lang="hr-HR" sz="2500" dirty="0" smtClean="0">
                <a:latin typeface="+mj-lt"/>
              </a:rPr>
              <a:t>i </a:t>
            </a:r>
            <a:r>
              <a:rPr lang="hr-HR" sz="2500" i="1" dirty="0" smtClean="0">
                <a:latin typeface="+mj-lt"/>
              </a:rPr>
              <a:t>gorkovljevski</a:t>
            </a:r>
            <a:endParaRPr lang="de-AT" sz="2500" i="1" dirty="0" smtClean="0">
              <a:latin typeface="+mj-lt"/>
            </a:endParaRPr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endParaRPr lang="hr-HR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676364-4759-44CF-AD14-19A08682BF46}" type="slidenum">
              <a:rPr lang="de-AT" smtClean="0"/>
              <a:pPr/>
              <a:t>32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54357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r-HR" dirty="0" smtClean="0"/>
              <a:t>Ostali </a:t>
            </a:r>
            <a:r>
              <a:rPr lang="hr-HR" dirty="0" smtClean="0"/>
              <a:t>sufiksi</a:t>
            </a:r>
            <a:endParaRPr lang="hr-HR" dirty="0" smtClean="0"/>
          </a:p>
          <a:p>
            <a:r>
              <a:rPr lang="hr-HR" sz="2500" dirty="0" smtClean="0"/>
              <a:t>P</a:t>
            </a:r>
            <a:r>
              <a:rPr lang="hr-HR" sz="2500" dirty="0" smtClean="0"/>
              <a:t>ridjevi </a:t>
            </a:r>
            <a:r>
              <a:rPr lang="hr-HR" sz="2500" dirty="0" smtClean="0"/>
              <a:t>na -</a:t>
            </a:r>
            <a:r>
              <a:rPr lang="sr-Cyrl-RS" sz="2500" b="1" dirty="0" smtClean="0"/>
              <a:t>и</a:t>
            </a:r>
            <a:r>
              <a:rPr lang="ru-RU" sz="2500" b="1" dirty="0" smtClean="0"/>
              <a:t>й</a:t>
            </a:r>
            <a:r>
              <a:rPr lang="hr-HR" sz="2500" dirty="0" smtClean="0"/>
              <a:t>,</a:t>
            </a:r>
            <a:r>
              <a:rPr lang="hr-HR" sz="2500" b="1" dirty="0" smtClean="0"/>
              <a:t> </a:t>
            </a:r>
            <a:r>
              <a:rPr lang="ru-RU" sz="2500" dirty="0" smtClean="0"/>
              <a:t>-</a:t>
            </a:r>
            <a:r>
              <a:rPr lang="ru-RU" sz="2500" b="1" dirty="0" smtClean="0"/>
              <a:t>ья</a:t>
            </a:r>
            <a:r>
              <a:rPr lang="ru-RU" sz="2500" dirty="0" smtClean="0"/>
              <a:t>, -</a:t>
            </a:r>
            <a:r>
              <a:rPr lang="ru-RU" sz="2500" b="1" dirty="0" smtClean="0"/>
              <a:t>ье</a:t>
            </a:r>
            <a:r>
              <a:rPr lang="hr-HR" sz="2500" b="1" dirty="0" smtClean="0"/>
              <a:t> </a:t>
            </a:r>
            <a:r>
              <a:rPr lang="hr-HR" sz="2500" dirty="0" smtClean="0"/>
              <a:t>izražavaju grupnu pripadnost; jednako se upotrebljavaju i u </a:t>
            </a:r>
            <a:r>
              <a:rPr lang="hr-HR" sz="2500" dirty="0" smtClean="0"/>
              <a:t>B/K/S. </a:t>
            </a:r>
            <a:endParaRPr lang="mk-MK" sz="2500" dirty="0" smtClean="0"/>
          </a:p>
          <a:p>
            <a:pPr>
              <a:buNone/>
            </a:pPr>
            <a:r>
              <a:rPr lang="ru-RU" sz="2500" i="1" dirty="0" smtClean="0">
                <a:solidFill>
                  <a:srgbClr val="FF0000"/>
                </a:solidFill>
              </a:rPr>
              <a:t>П</a:t>
            </a:r>
            <a:r>
              <a:rPr lang="sr-Cyrl-RS" sz="2500" i="1" dirty="0" smtClean="0">
                <a:solidFill>
                  <a:srgbClr val="FF0000"/>
                </a:solidFill>
              </a:rPr>
              <a:t>ти́ч</a:t>
            </a:r>
            <a:r>
              <a:rPr lang="sr-Cyrl-RS" sz="2500" b="1" i="1" dirty="0" smtClean="0">
                <a:solidFill>
                  <a:srgbClr val="FF0000"/>
                </a:solidFill>
              </a:rPr>
              <a:t>и</a:t>
            </a:r>
            <a:r>
              <a:rPr lang="ru-RU" sz="2500" b="1" i="1" dirty="0" smtClean="0">
                <a:solidFill>
                  <a:srgbClr val="FF0000"/>
                </a:solidFill>
              </a:rPr>
              <a:t>й</a:t>
            </a:r>
            <a:r>
              <a:rPr lang="sr-Cyrl-RS" sz="2500" i="1" dirty="0" smtClean="0">
                <a:solidFill>
                  <a:srgbClr val="FF0000"/>
                </a:solidFill>
              </a:rPr>
              <a:t> след</a:t>
            </a:r>
            <a:r>
              <a:rPr lang="sr-Cyrl-RS" sz="2500" dirty="0" smtClean="0"/>
              <a:t> – </a:t>
            </a:r>
            <a:r>
              <a:rPr lang="hr-HR" sz="2500" i="1" dirty="0" smtClean="0"/>
              <a:t>ptičji trag</a:t>
            </a:r>
            <a:endParaRPr lang="mk-MK" sz="2500" i="1" dirty="0" smtClean="0"/>
          </a:p>
          <a:p>
            <a:r>
              <a:rPr lang="hr-HR" sz="2500" dirty="0" smtClean="0"/>
              <a:t>P</a:t>
            </a:r>
            <a:r>
              <a:rPr lang="hr-HR" sz="2500" dirty="0" smtClean="0"/>
              <a:t>ridjevi </a:t>
            </a:r>
            <a:r>
              <a:rPr lang="hr-HR" sz="2500" dirty="0" smtClean="0"/>
              <a:t>na </a:t>
            </a:r>
            <a:r>
              <a:rPr lang="sr-Cyrl-RS" sz="2500" dirty="0" smtClean="0"/>
              <a:t>-</a:t>
            </a:r>
            <a:r>
              <a:rPr lang="sr-Cyrl-RS" sz="2500" b="1" dirty="0" smtClean="0"/>
              <a:t>ов</a:t>
            </a:r>
            <a:r>
              <a:rPr lang="ru-RU" sz="2500" b="1" dirty="0" smtClean="0"/>
              <a:t>ый </a:t>
            </a:r>
            <a:r>
              <a:rPr lang="hr-HR" sz="2500" dirty="0" smtClean="0"/>
              <a:t>i</a:t>
            </a:r>
            <a:r>
              <a:rPr lang="ru-RU" sz="2500" dirty="0" smtClean="0"/>
              <a:t> </a:t>
            </a:r>
            <a:r>
              <a:rPr lang="hr-HR" sz="2500" dirty="0" smtClean="0"/>
              <a:t>-</a:t>
            </a:r>
            <a:r>
              <a:rPr lang="ru-RU" sz="2500" b="1" dirty="0" smtClean="0"/>
              <a:t>иный</a:t>
            </a:r>
            <a:r>
              <a:rPr lang="hr-HR" sz="2500" b="1" dirty="0" smtClean="0"/>
              <a:t> </a:t>
            </a:r>
            <a:r>
              <a:rPr lang="hr-HR" sz="2500" dirty="0" smtClean="0"/>
              <a:t>također izražavaju grupnu pripadnost, no </a:t>
            </a:r>
            <a:r>
              <a:rPr lang="hr-HR" sz="2500" dirty="0" smtClean="0"/>
              <a:t>prevode se različito</a:t>
            </a:r>
            <a:r>
              <a:rPr lang="mk-MK" sz="2500" dirty="0" smtClean="0"/>
              <a:t>.</a:t>
            </a:r>
            <a:endParaRPr lang="mk-MK" sz="2500" dirty="0" smtClean="0"/>
          </a:p>
          <a:p>
            <a:pPr>
              <a:buNone/>
            </a:pPr>
            <a:r>
              <a:rPr lang="ru-RU" sz="2500" i="1" dirty="0" smtClean="0">
                <a:solidFill>
                  <a:srgbClr val="FF0000"/>
                </a:solidFill>
              </a:rPr>
              <a:t>с</a:t>
            </a:r>
            <a:r>
              <a:rPr lang="sr-Cyrl-RS" sz="2500" i="1" dirty="0" smtClean="0">
                <a:solidFill>
                  <a:srgbClr val="FF0000"/>
                </a:solidFill>
              </a:rPr>
              <a:t>лон</a:t>
            </a:r>
            <a:r>
              <a:rPr lang="sr-Cyrl-RS" sz="2500" b="1" i="1" dirty="0" smtClean="0">
                <a:solidFill>
                  <a:srgbClr val="FF0000"/>
                </a:solidFill>
              </a:rPr>
              <a:t>о́в</a:t>
            </a:r>
            <a:r>
              <a:rPr lang="ru-RU" sz="2500" b="1" i="1" dirty="0" smtClean="0">
                <a:solidFill>
                  <a:srgbClr val="FF0000"/>
                </a:solidFill>
              </a:rPr>
              <a:t>ый </a:t>
            </a:r>
            <a:r>
              <a:rPr lang="ru-RU" sz="2500" dirty="0" smtClean="0"/>
              <a:t>– (</a:t>
            </a:r>
            <a:r>
              <a:rPr lang="ru-RU" sz="2500" i="1" dirty="0" smtClean="0">
                <a:solidFill>
                  <a:srgbClr val="FF0000"/>
                </a:solidFill>
              </a:rPr>
              <a:t>слоно́вая костъ </a:t>
            </a:r>
            <a:r>
              <a:rPr lang="ru-RU" sz="2500" dirty="0" smtClean="0"/>
              <a:t>– </a:t>
            </a:r>
            <a:r>
              <a:rPr lang="hr-HR" sz="2500" i="1" dirty="0" smtClean="0"/>
              <a:t>slonovača</a:t>
            </a:r>
            <a:r>
              <a:rPr lang="hr-HR" sz="2500" dirty="0" smtClean="0"/>
              <a:t>)</a:t>
            </a:r>
            <a:endParaRPr lang="mk-MK" sz="2500" dirty="0" smtClean="0"/>
          </a:p>
          <a:p>
            <a:r>
              <a:rPr lang="hr-HR" sz="2500" dirty="0" smtClean="0"/>
              <a:t>P</a:t>
            </a:r>
            <a:r>
              <a:rPr lang="hr-HR" sz="2500" dirty="0" smtClean="0"/>
              <a:t>ridjevi </a:t>
            </a:r>
            <a:r>
              <a:rPr lang="hr-HR" sz="2500" dirty="0" smtClean="0"/>
              <a:t>na -</a:t>
            </a:r>
            <a:r>
              <a:rPr lang="sr-Cyrl-RS" sz="2500" b="1" dirty="0" smtClean="0"/>
              <a:t>нин</a:t>
            </a:r>
            <a:r>
              <a:rPr lang="hr-HR" sz="2500" dirty="0" smtClean="0"/>
              <a:t> se tvore od imenica koje označuju srodnike, </a:t>
            </a:r>
            <a:r>
              <a:rPr lang="hr-HR" sz="2500" dirty="0" smtClean="0"/>
              <a:t>prevode se sufiksom </a:t>
            </a:r>
            <a:r>
              <a:rPr lang="sr-Cyrl-RS" sz="2500" dirty="0" smtClean="0"/>
              <a:t>-</a:t>
            </a:r>
            <a:r>
              <a:rPr lang="hr-HR" sz="2500" b="1" dirty="0" smtClean="0"/>
              <a:t>ov</a:t>
            </a:r>
            <a:r>
              <a:rPr lang="sr-Cyrl-RS" sz="2500" dirty="0" smtClean="0"/>
              <a:t>: </a:t>
            </a:r>
          </a:p>
          <a:p>
            <a:pPr>
              <a:buNone/>
            </a:pPr>
            <a:r>
              <a:rPr lang="sr-Cyrl-RS" sz="2500" i="1" dirty="0" smtClean="0">
                <a:solidFill>
                  <a:srgbClr val="FF0000"/>
                </a:solidFill>
              </a:rPr>
              <a:t>бра́т</a:t>
            </a:r>
            <a:r>
              <a:rPr lang="sr-Cyrl-RS" sz="2500" b="1" i="1" dirty="0" smtClean="0">
                <a:solidFill>
                  <a:srgbClr val="FF0000"/>
                </a:solidFill>
              </a:rPr>
              <a:t>нин</a:t>
            </a:r>
            <a:r>
              <a:rPr lang="sr-Cyrl-RS" sz="2500" dirty="0" smtClean="0"/>
              <a:t> </a:t>
            </a:r>
            <a:r>
              <a:rPr lang="hr-HR" sz="2500" dirty="0" smtClean="0"/>
              <a:t>– </a:t>
            </a:r>
            <a:r>
              <a:rPr lang="hr-HR" sz="2500" i="1" dirty="0" smtClean="0"/>
              <a:t>bratov</a:t>
            </a:r>
            <a:r>
              <a:rPr lang="sr-Cyrl-RS" sz="2500" i="1" dirty="0" smtClean="0"/>
              <a:t> </a:t>
            </a:r>
            <a:endParaRPr lang="hr-HR" sz="2500" b="1" i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676364-4759-44CF-AD14-19A08682BF46}" type="slidenum">
              <a:rPr lang="de-AT" smtClean="0"/>
              <a:pPr/>
              <a:t>33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chemeClr val="tx1"/>
                </a:solidFill>
              </a:rPr>
              <a:t>Posvojna i povratno-posvojna zamjenica</a:t>
            </a:r>
            <a:endParaRPr lang="hr-HR" b="1" dirty="0">
              <a:solidFill>
                <a:schemeClr val="tx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72072"/>
          </a:xfrm>
        </p:spPr>
        <p:txBody>
          <a:bodyPr>
            <a:noAutofit/>
          </a:bodyPr>
          <a:lstStyle/>
          <a:p>
            <a:r>
              <a:rPr lang="hr-HR" dirty="0" smtClean="0">
                <a:latin typeface="+mj-lt"/>
              </a:rPr>
              <a:t>Posvojne </a:t>
            </a:r>
            <a:r>
              <a:rPr lang="hr-HR" dirty="0" smtClean="0">
                <a:latin typeface="+mj-lt"/>
              </a:rPr>
              <a:t>zamjenice</a:t>
            </a:r>
            <a:endParaRPr lang="hr-HR" dirty="0" smtClean="0">
              <a:latin typeface="+mj-lt"/>
            </a:endParaRPr>
          </a:p>
          <a:p>
            <a:pPr lvl="1"/>
            <a:r>
              <a:rPr lang="hr-HR" sz="2500" dirty="0" smtClean="0">
                <a:latin typeface="+mj-lt"/>
              </a:rPr>
              <a:t>U</a:t>
            </a:r>
            <a:r>
              <a:rPr lang="hr-HR" sz="2500" dirty="0" smtClean="0">
                <a:latin typeface="+mj-lt"/>
              </a:rPr>
              <a:t>kazuju </a:t>
            </a:r>
            <a:r>
              <a:rPr lang="hr-HR" sz="2500" dirty="0" smtClean="0">
                <a:latin typeface="+mj-lt"/>
              </a:rPr>
              <a:t>na to kome nešto pripada i odgovaraju na pitanja: </a:t>
            </a:r>
            <a:r>
              <a:rPr lang="sr-Cyrl-RS" sz="2500" i="1" dirty="0" smtClean="0">
                <a:latin typeface="+mj-lt"/>
              </a:rPr>
              <a:t>че</a:t>
            </a:r>
            <a:r>
              <a:rPr lang="ru-RU" sz="2500" i="1" dirty="0" smtClean="0">
                <a:latin typeface="+mj-lt"/>
              </a:rPr>
              <a:t>й</a:t>
            </a:r>
            <a:r>
              <a:rPr lang="ru-RU" sz="2500" dirty="0" smtClean="0">
                <a:latin typeface="+mj-lt"/>
              </a:rPr>
              <a:t>? </a:t>
            </a:r>
            <a:r>
              <a:rPr lang="ru-RU" sz="2500" i="1" dirty="0" smtClean="0">
                <a:latin typeface="+mj-lt"/>
              </a:rPr>
              <a:t>чъя</a:t>
            </a:r>
            <a:r>
              <a:rPr lang="ru-RU" sz="2500" dirty="0" smtClean="0">
                <a:latin typeface="+mj-lt"/>
              </a:rPr>
              <a:t>? </a:t>
            </a:r>
            <a:r>
              <a:rPr lang="ru-RU" sz="2500" i="1" dirty="0" smtClean="0">
                <a:latin typeface="+mj-lt"/>
              </a:rPr>
              <a:t>чъё</a:t>
            </a:r>
            <a:r>
              <a:rPr lang="ru-RU" sz="2500" dirty="0" smtClean="0">
                <a:latin typeface="+mj-lt"/>
              </a:rPr>
              <a:t>? </a:t>
            </a:r>
            <a:r>
              <a:rPr lang="ru-RU" sz="2500" i="1" dirty="0" smtClean="0">
                <a:latin typeface="+mj-lt"/>
              </a:rPr>
              <a:t>чъи</a:t>
            </a:r>
            <a:r>
              <a:rPr lang="ru-RU" sz="2500" dirty="0" smtClean="0">
                <a:latin typeface="+mj-lt"/>
              </a:rPr>
              <a:t>?</a:t>
            </a:r>
          </a:p>
          <a:p>
            <a:pPr>
              <a:buNone/>
            </a:pPr>
            <a:endParaRPr lang="hr-HR" sz="2500" i="1" dirty="0" smtClean="0">
              <a:latin typeface="+mj-lt"/>
            </a:endParaRPr>
          </a:p>
          <a:p>
            <a:pPr>
              <a:buNone/>
            </a:pPr>
            <a:r>
              <a:rPr lang="sr-Cyrl-RS" sz="2500" i="1" dirty="0" smtClean="0">
                <a:latin typeface="+mj-lt"/>
              </a:rPr>
              <a:t>мо</a:t>
            </a:r>
            <a:r>
              <a:rPr lang="ru-RU" sz="2500" i="1" dirty="0" smtClean="0">
                <a:latin typeface="+mj-lt"/>
              </a:rPr>
              <a:t>й</a:t>
            </a:r>
            <a:r>
              <a:rPr lang="hr-HR" sz="2500" dirty="0" smtClean="0">
                <a:latin typeface="+mj-lt"/>
              </a:rPr>
              <a:t>, </a:t>
            </a:r>
            <a:r>
              <a:rPr lang="ru-RU" sz="2500" i="1" dirty="0" smtClean="0">
                <a:latin typeface="+mj-lt"/>
              </a:rPr>
              <a:t>т</a:t>
            </a:r>
            <a:r>
              <a:rPr lang="sr-Cyrl-RS" sz="2500" i="1" dirty="0" smtClean="0">
                <a:latin typeface="+mj-lt"/>
              </a:rPr>
              <a:t>во</a:t>
            </a:r>
            <a:r>
              <a:rPr lang="ru-RU" sz="2500" i="1" dirty="0" smtClean="0">
                <a:latin typeface="+mj-lt"/>
              </a:rPr>
              <a:t>й</a:t>
            </a:r>
            <a:r>
              <a:rPr lang="sr-Cyrl-RS" sz="2500" dirty="0" smtClean="0">
                <a:latin typeface="+mj-lt"/>
              </a:rPr>
              <a:t>, </a:t>
            </a:r>
            <a:r>
              <a:rPr lang="ru-RU" sz="2500" i="1" dirty="0" smtClean="0">
                <a:latin typeface="+mj-lt"/>
              </a:rPr>
              <a:t>его́</a:t>
            </a:r>
            <a:r>
              <a:rPr lang="sr-Cyrl-RS" sz="2500" dirty="0" smtClean="0">
                <a:latin typeface="+mj-lt"/>
              </a:rPr>
              <a:t>, </a:t>
            </a:r>
            <a:r>
              <a:rPr lang="sr-Cyrl-RS" sz="2500" i="1" dirty="0" smtClean="0">
                <a:latin typeface="+mj-lt"/>
              </a:rPr>
              <a:t>её</a:t>
            </a:r>
            <a:r>
              <a:rPr lang="hr-HR" sz="2500" i="1" dirty="0" smtClean="0">
                <a:latin typeface="+mj-lt"/>
              </a:rPr>
              <a:t>, </a:t>
            </a:r>
            <a:r>
              <a:rPr lang="ru-RU" sz="2500" i="1" dirty="0" smtClean="0">
                <a:latin typeface="+mj-lt"/>
              </a:rPr>
              <a:t>наш</a:t>
            </a:r>
            <a:r>
              <a:rPr lang="sr-Cyrl-RS" sz="2500" dirty="0" smtClean="0">
                <a:latin typeface="+mj-lt"/>
              </a:rPr>
              <a:t>,</a:t>
            </a:r>
            <a:r>
              <a:rPr lang="hr-HR" sz="2500" dirty="0" smtClean="0">
                <a:latin typeface="+mj-lt"/>
              </a:rPr>
              <a:t> </a:t>
            </a:r>
            <a:r>
              <a:rPr lang="ru-RU" sz="2500" i="1" dirty="0" smtClean="0">
                <a:latin typeface="+mj-lt"/>
              </a:rPr>
              <a:t>ваш</a:t>
            </a:r>
            <a:r>
              <a:rPr lang="sr-Cyrl-RS" sz="2500" dirty="0" smtClean="0">
                <a:latin typeface="+mj-lt"/>
              </a:rPr>
              <a:t>,</a:t>
            </a:r>
            <a:r>
              <a:rPr lang="hr-HR" sz="2500" dirty="0" smtClean="0">
                <a:latin typeface="+mj-lt"/>
              </a:rPr>
              <a:t> </a:t>
            </a:r>
            <a:r>
              <a:rPr lang="mk-MK" sz="2500" i="1" dirty="0" smtClean="0">
                <a:latin typeface="+mj-lt"/>
              </a:rPr>
              <a:t>их</a:t>
            </a:r>
            <a:endParaRPr lang="sr-Cyrl-RS" sz="2500" dirty="0" smtClean="0">
              <a:latin typeface="+mj-lt"/>
            </a:endParaRPr>
          </a:p>
          <a:p>
            <a:pPr>
              <a:buNone/>
            </a:pPr>
            <a:endParaRPr lang="hr-HR" sz="2200" dirty="0" smtClean="0">
              <a:latin typeface="+mj-lt"/>
            </a:endParaRPr>
          </a:p>
          <a:p>
            <a:r>
              <a:rPr lang="hr-HR" dirty="0" smtClean="0">
                <a:latin typeface="+mj-lt"/>
              </a:rPr>
              <a:t>Povratno posvojna zamjenica</a:t>
            </a:r>
          </a:p>
          <a:p>
            <a:pPr>
              <a:buNone/>
            </a:pPr>
            <a:endParaRPr lang="hr-HR" sz="2200" i="1" dirty="0" smtClean="0">
              <a:latin typeface="+mj-lt"/>
            </a:endParaRPr>
          </a:p>
          <a:p>
            <a:pPr>
              <a:buNone/>
            </a:pPr>
            <a:r>
              <a:rPr lang="ru-RU" sz="2500" i="1" dirty="0" smtClean="0">
                <a:latin typeface="+mj-lt"/>
              </a:rPr>
              <a:t>свой</a:t>
            </a:r>
            <a:r>
              <a:rPr lang="ru-RU" sz="2500" dirty="0" smtClean="0">
                <a:latin typeface="+mj-lt"/>
              </a:rPr>
              <a:t>, </a:t>
            </a:r>
            <a:r>
              <a:rPr lang="ru-RU" sz="2500" i="1" dirty="0" smtClean="0">
                <a:latin typeface="+mj-lt"/>
              </a:rPr>
              <a:t>своя́</a:t>
            </a:r>
            <a:r>
              <a:rPr lang="ru-RU" sz="2500" dirty="0" smtClean="0">
                <a:latin typeface="+mj-lt"/>
              </a:rPr>
              <a:t>, </a:t>
            </a:r>
            <a:r>
              <a:rPr lang="ru-RU" sz="2500" i="1" dirty="0" smtClean="0">
                <a:latin typeface="+mj-lt"/>
              </a:rPr>
              <a:t>своё</a:t>
            </a:r>
            <a:r>
              <a:rPr lang="ru-RU" sz="2500" dirty="0" smtClean="0">
                <a:latin typeface="+mj-lt"/>
              </a:rPr>
              <a:t> </a:t>
            </a:r>
            <a:r>
              <a:rPr lang="de-AT" sz="2200" dirty="0" smtClean="0">
                <a:latin typeface="+mj-lt"/>
              </a:rPr>
              <a:t/>
            </a:r>
            <a:br>
              <a:rPr lang="de-AT" sz="2200" dirty="0" smtClean="0">
                <a:latin typeface="+mj-lt"/>
              </a:rPr>
            </a:br>
            <a:endParaRPr lang="hr-HR" sz="2200" dirty="0">
              <a:latin typeface="+mj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676364-4759-44CF-AD14-19A08682BF46}" type="slidenum">
              <a:rPr lang="de-AT" smtClean="0"/>
              <a:pPr/>
              <a:t>34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sz="3100" dirty="0" smtClean="0"/>
              <a:t>Z</a:t>
            </a:r>
            <a:r>
              <a:rPr lang="hr-HR" sz="3100" dirty="0" smtClean="0"/>
              <a:t>amjenice </a:t>
            </a:r>
            <a:r>
              <a:rPr lang="ru-RU" sz="3100" i="1" dirty="0" smtClean="0"/>
              <a:t>его́</a:t>
            </a:r>
            <a:r>
              <a:rPr lang="hr-HR" sz="3100" i="1" dirty="0" smtClean="0"/>
              <a:t> </a:t>
            </a:r>
            <a:r>
              <a:rPr lang="hr-HR" sz="3100" dirty="0" smtClean="0"/>
              <a:t>i</a:t>
            </a:r>
            <a:r>
              <a:rPr lang="sr-Cyrl-RS" sz="3100" dirty="0" smtClean="0"/>
              <a:t> </a:t>
            </a:r>
            <a:r>
              <a:rPr lang="sr-Cyrl-RS" sz="3100" i="1" dirty="0" smtClean="0"/>
              <a:t>её</a:t>
            </a:r>
            <a:r>
              <a:rPr lang="hr-HR" sz="3100" i="1" dirty="0" smtClean="0"/>
              <a:t> </a:t>
            </a:r>
            <a:r>
              <a:rPr lang="hr-HR" sz="3100" dirty="0" smtClean="0"/>
              <a:t>(</a:t>
            </a:r>
            <a:r>
              <a:rPr lang="hr-HR" sz="3100" i="1" dirty="0" smtClean="0"/>
              <a:t>njegov</a:t>
            </a:r>
            <a:r>
              <a:rPr lang="hr-HR" sz="3100" dirty="0" smtClean="0"/>
              <a:t>, </a:t>
            </a:r>
            <a:r>
              <a:rPr lang="hr-HR" sz="3100" i="1" dirty="0" smtClean="0"/>
              <a:t>njezin</a:t>
            </a:r>
            <a:r>
              <a:rPr lang="hr-HR" sz="3100" dirty="0" smtClean="0"/>
              <a:t>) nemaju </a:t>
            </a:r>
            <a:r>
              <a:rPr lang="hr-HR" sz="3100" dirty="0" smtClean="0"/>
              <a:t>promjenu.</a:t>
            </a:r>
            <a:r>
              <a:rPr lang="de-AT" sz="3100" dirty="0" smtClean="0"/>
              <a:t> </a:t>
            </a:r>
            <a:endParaRPr lang="hr-HR" sz="3100" dirty="0" smtClean="0"/>
          </a:p>
          <a:p>
            <a:r>
              <a:rPr lang="hr-HR" sz="3100" dirty="0" smtClean="0"/>
              <a:t>U</a:t>
            </a:r>
            <a:r>
              <a:rPr lang="hr-HR" sz="3100" dirty="0" smtClean="0"/>
              <a:t> </a:t>
            </a:r>
            <a:r>
              <a:rPr lang="hr-HR" sz="3100" dirty="0" smtClean="0"/>
              <a:t>množini dolaze samo u obliku </a:t>
            </a:r>
            <a:r>
              <a:rPr lang="sr-Cyrl-RS" sz="3100" i="1" dirty="0" smtClean="0"/>
              <a:t>их</a:t>
            </a:r>
            <a:r>
              <a:rPr lang="hr-HR" sz="3100" i="1" dirty="0" smtClean="0">
                <a:solidFill>
                  <a:srgbClr val="FF0000"/>
                </a:solidFill>
              </a:rPr>
              <a:t> </a:t>
            </a:r>
            <a:r>
              <a:rPr lang="hr-HR" sz="3100" dirty="0" smtClean="0"/>
              <a:t>(</a:t>
            </a:r>
            <a:r>
              <a:rPr lang="hr-HR" sz="3100" i="1" dirty="0" smtClean="0"/>
              <a:t>njegovi</a:t>
            </a:r>
            <a:r>
              <a:rPr lang="hr-HR" sz="3100" dirty="0" smtClean="0"/>
              <a:t>, </a:t>
            </a:r>
            <a:r>
              <a:rPr lang="hr-HR" sz="3100" i="1" dirty="0" smtClean="0"/>
              <a:t>njegove</a:t>
            </a:r>
            <a:r>
              <a:rPr lang="hr-HR" sz="3100" dirty="0" smtClean="0"/>
              <a:t>, </a:t>
            </a:r>
            <a:r>
              <a:rPr lang="hr-HR" sz="3100" i="1" dirty="0" smtClean="0"/>
              <a:t>njegova</a:t>
            </a:r>
            <a:r>
              <a:rPr lang="hr-HR" sz="3100" dirty="0" smtClean="0"/>
              <a:t>).  </a:t>
            </a:r>
            <a:endParaRPr lang="hr-HR" sz="3100" dirty="0" smtClean="0"/>
          </a:p>
          <a:p>
            <a:r>
              <a:rPr lang="hr-HR" sz="3100" dirty="0" smtClean="0"/>
              <a:t>N</a:t>
            </a:r>
            <a:r>
              <a:rPr lang="hr-HR" sz="3100" dirty="0" smtClean="0"/>
              <a:t>ikad </a:t>
            </a:r>
            <a:r>
              <a:rPr lang="hr-HR" sz="3100" dirty="0" smtClean="0"/>
              <a:t>ne dobivaju inicijalno -</a:t>
            </a:r>
            <a:r>
              <a:rPr lang="sr-Cyrl-RS" sz="3100" b="1" dirty="0" smtClean="0"/>
              <a:t>н</a:t>
            </a:r>
            <a:r>
              <a:rPr lang="sr-Cyrl-RS" sz="3100" dirty="0" smtClean="0"/>
              <a:t>,</a:t>
            </a:r>
            <a:r>
              <a:rPr lang="hr-HR" sz="3100" dirty="0" smtClean="0"/>
              <a:t> koje je karakteristično za B/K/S i za makedonski jezik.</a:t>
            </a:r>
          </a:p>
          <a:p>
            <a:r>
              <a:rPr lang="hr-HR" sz="3100" dirty="0" smtClean="0"/>
              <a:t>P</a:t>
            </a:r>
            <a:r>
              <a:rPr lang="hr-HR" sz="3100" dirty="0" smtClean="0"/>
              <a:t>odrijetlom </a:t>
            </a:r>
            <a:r>
              <a:rPr lang="hr-HR" sz="3100" dirty="0" smtClean="0"/>
              <a:t>su oblici genitiva lične zamjenice za treće lice.</a:t>
            </a:r>
          </a:p>
          <a:p>
            <a:endParaRPr lang="mk-MK" dirty="0" smtClean="0"/>
          </a:p>
          <a:p>
            <a:pPr>
              <a:buNone/>
            </a:pPr>
            <a:r>
              <a:rPr lang="sr-Cyrl-RS" sz="2700" i="1" dirty="0" smtClean="0">
                <a:solidFill>
                  <a:srgbClr val="FF0000"/>
                </a:solidFill>
              </a:rPr>
              <a:t>М</a:t>
            </a:r>
            <a:r>
              <a:rPr lang="ru-RU" sz="2700" i="1" dirty="0" smtClean="0">
                <a:solidFill>
                  <a:srgbClr val="FF0000"/>
                </a:solidFill>
              </a:rPr>
              <a:t>ы идём к </a:t>
            </a:r>
            <a:r>
              <a:rPr lang="ru-RU" sz="2700" b="1" i="1" dirty="0" smtClean="0">
                <a:solidFill>
                  <a:srgbClr val="FF0000"/>
                </a:solidFill>
              </a:rPr>
              <a:t>его́</a:t>
            </a:r>
            <a:r>
              <a:rPr lang="ru-RU" sz="2700" i="1" dirty="0" smtClean="0">
                <a:solidFill>
                  <a:srgbClr val="FF0000"/>
                </a:solidFill>
              </a:rPr>
              <a:t> </a:t>
            </a:r>
            <a:r>
              <a:rPr lang="ru-RU" sz="2700" i="1" dirty="0" smtClean="0">
                <a:solidFill>
                  <a:srgbClr val="FF0000"/>
                </a:solidFill>
              </a:rPr>
              <a:t>бра́ту</a:t>
            </a:r>
            <a:r>
              <a:rPr lang="hr-HR" sz="2700" i="1" dirty="0" smtClean="0">
                <a:solidFill>
                  <a:srgbClr val="FF0000"/>
                </a:solidFill>
              </a:rPr>
              <a:t>.</a:t>
            </a:r>
            <a:r>
              <a:rPr lang="ru-RU" sz="2700" i="1" dirty="0" smtClean="0">
                <a:solidFill>
                  <a:srgbClr val="FF0000"/>
                </a:solidFill>
              </a:rPr>
              <a:t> </a:t>
            </a:r>
            <a:r>
              <a:rPr lang="hr-HR" sz="2700" i="1" dirty="0" smtClean="0"/>
              <a:t>–</a:t>
            </a:r>
            <a:r>
              <a:rPr lang="hr-HR" sz="2700" i="1" dirty="0" smtClean="0">
                <a:solidFill>
                  <a:srgbClr val="FF0000"/>
                </a:solidFill>
              </a:rPr>
              <a:t> </a:t>
            </a:r>
            <a:r>
              <a:rPr lang="hr-HR" sz="2700" dirty="0" smtClean="0"/>
              <a:t>Idemo njegovom </a:t>
            </a:r>
            <a:r>
              <a:rPr lang="hr-HR" sz="2700" dirty="0" smtClean="0"/>
              <a:t>bratu.</a:t>
            </a:r>
            <a:endParaRPr lang="mk-MK" sz="2700" dirty="0" smtClean="0"/>
          </a:p>
          <a:p>
            <a:pPr>
              <a:buNone/>
            </a:pPr>
            <a:r>
              <a:rPr lang="sr-Cyrl-RS" sz="2700" i="1" dirty="0" smtClean="0">
                <a:solidFill>
                  <a:srgbClr val="FF0000"/>
                </a:solidFill>
              </a:rPr>
              <a:t>Е́то </a:t>
            </a:r>
            <a:r>
              <a:rPr lang="sr-Cyrl-RS" sz="2700" b="1" i="1" dirty="0" smtClean="0">
                <a:solidFill>
                  <a:srgbClr val="FF0000"/>
                </a:solidFill>
              </a:rPr>
              <a:t>их</a:t>
            </a:r>
            <a:r>
              <a:rPr lang="sr-Cyrl-RS" sz="2700" i="1" dirty="0" smtClean="0">
                <a:solidFill>
                  <a:srgbClr val="FF0000"/>
                </a:solidFill>
              </a:rPr>
              <a:t> </a:t>
            </a:r>
            <a:r>
              <a:rPr lang="sr-Cyrl-RS" sz="2700" i="1" dirty="0" smtClean="0">
                <a:solidFill>
                  <a:srgbClr val="FF0000"/>
                </a:solidFill>
              </a:rPr>
              <a:t>кни́ги</a:t>
            </a:r>
            <a:r>
              <a:rPr lang="hr-HR" sz="2700" i="1" dirty="0" smtClean="0">
                <a:solidFill>
                  <a:srgbClr val="FF0000"/>
                </a:solidFill>
              </a:rPr>
              <a:t>. </a:t>
            </a:r>
            <a:r>
              <a:rPr lang="hr-HR" sz="2700" i="1" dirty="0" smtClean="0"/>
              <a:t>–</a:t>
            </a:r>
            <a:r>
              <a:rPr lang="hr-HR" sz="2700" i="1" dirty="0" smtClean="0">
                <a:solidFill>
                  <a:srgbClr val="FF0000"/>
                </a:solidFill>
              </a:rPr>
              <a:t> </a:t>
            </a:r>
            <a:r>
              <a:rPr lang="hr-HR" sz="2700" dirty="0" smtClean="0"/>
              <a:t>Ovo su njihove </a:t>
            </a:r>
            <a:r>
              <a:rPr lang="hr-HR" sz="2700" dirty="0" smtClean="0"/>
              <a:t>knjige.</a:t>
            </a:r>
            <a:endParaRPr lang="hr-HR" sz="2700" dirty="0" smtClean="0"/>
          </a:p>
          <a:p>
            <a:endParaRPr lang="hr-HR" i="1" dirty="0" smtClean="0">
              <a:solidFill>
                <a:srgbClr val="FF0000"/>
              </a:solidFill>
            </a:endParaRPr>
          </a:p>
          <a:p>
            <a:endParaRPr lang="hr-HR" b="1" dirty="0" smtClean="0"/>
          </a:p>
          <a:p>
            <a:endParaRPr lang="sr-Cyrl-R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676364-4759-44CF-AD14-19A08682BF46}" type="slidenum">
              <a:rPr lang="de-AT" smtClean="0"/>
              <a:pPr/>
              <a:t>35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R</a:t>
            </a:r>
            <a:r>
              <a:rPr lang="hr-HR" dirty="0" smtClean="0"/>
              <a:t>od </a:t>
            </a:r>
            <a:r>
              <a:rPr lang="hr-HR" dirty="0" smtClean="0"/>
              <a:t>se u množini ne </a:t>
            </a:r>
            <a:r>
              <a:rPr lang="hr-HR" dirty="0" smtClean="0"/>
              <a:t>razlikuje</a:t>
            </a: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	</a:t>
            </a:r>
            <a:r>
              <a:rPr lang="sr-Cyrl-RS" sz="2400" dirty="0" smtClean="0"/>
              <a:t>                       </a:t>
            </a:r>
            <a:r>
              <a:rPr lang="sr-Cyrl-RS" sz="2400" i="1" dirty="0" smtClean="0">
                <a:solidFill>
                  <a:srgbClr val="FF0000"/>
                </a:solidFill>
              </a:rPr>
              <a:t>предме́т</a:t>
            </a:r>
            <a:r>
              <a:rPr lang="ru-RU" sz="2400" i="1" dirty="0" smtClean="0">
                <a:solidFill>
                  <a:srgbClr val="FF0000"/>
                </a:solidFill>
              </a:rPr>
              <a:t>ы</a:t>
            </a:r>
            <a:r>
              <a:rPr lang="ru-RU" sz="2400" dirty="0" smtClean="0"/>
              <a:t>	</a:t>
            </a:r>
            <a:r>
              <a:rPr lang="hr-HR" sz="2400" dirty="0" smtClean="0"/>
              <a:t>(Ovo su naši </a:t>
            </a:r>
            <a:r>
              <a:rPr lang="hr-HR" sz="2400" dirty="0" smtClean="0"/>
              <a:t>predmeti.)</a:t>
            </a:r>
            <a:endParaRPr lang="hr-HR" sz="2400" dirty="0" smtClean="0"/>
          </a:p>
          <a:p>
            <a:pPr>
              <a:buNone/>
            </a:pPr>
            <a:r>
              <a:rPr lang="sr-Cyrl-RS" sz="2400" i="1" dirty="0" smtClean="0">
                <a:solidFill>
                  <a:srgbClr val="FF0000"/>
                </a:solidFill>
              </a:rPr>
              <a:t>Е́то </a:t>
            </a:r>
            <a:r>
              <a:rPr lang="sr-Cyrl-RS" sz="2400" b="1" i="1" dirty="0" smtClean="0">
                <a:solidFill>
                  <a:srgbClr val="FF0000"/>
                </a:solidFill>
              </a:rPr>
              <a:t>на́ши</a:t>
            </a:r>
            <a:r>
              <a:rPr lang="sr-Cyrl-RS" sz="2400" i="1" dirty="0" smtClean="0">
                <a:solidFill>
                  <a:srgbClr val="FF0000"/>
                </a:solidFill>
              </a:rPr>
              <a:t>         места́</a:t>
            </a:r>
            <a:r>
              <a:rPr lang="hr-HR" sz="2400" dirty="0" smtClean="0"/>
              <a:t>		(Ovo su naša </a:t>
            </a:r>
            <a:r>
              <a:rPr lang="hr-HR" sz="2400" dirty="0" smtClean="0"/>
              <a:t>mjesta.)</a:t>
            </a:r>
            <a:endParaRPr lang="sr-Cyrl-RS" sz="2400" dirty="0" smtClean="0"/>
          </a:p>
          <a:p>
            <a:pPr>
              <a:buNone/>
            </a:pPr>
            <a:r>
              <a:rPr lang="sr-Cyrl-RS" sz="2400" dirty="0" smtClean="0"/>
              <a:t>			     </a:t>
            </a:r>
            <a:r>
              <a:rPr lang="sr-Cyrl-RS" sz="2400" i="1" dirty="0" smtClean="0">
                <a:solidFill>
                  <a:srgbClr val="FF0000"/>
                </a:solidFill>
              </a:rPr>
              <a:t>кни́ги </a:t>
            </a:r>
            <a:r>
              <a:rPr lang="hr-HR" sz="2400" dirty="0" smtClean="0"/>
              <a:t>		(Ovo su naše </a:t>
            </a:r>
            <a:r>
              <a:rPr lang="hr-HR" sz="2400" dirty="0" smtClean="0"/>
              <a:t>knjige.)</a:t>
            </a:r>
            <a:endParaRPr lang="hr-HR" sz="2400" dirty="0" smtClean="0"/>
          </a:p>
          <a:p>
            <a:endParaRPr lang="hr-HR" dirty="0"/>
          </a:p>
        </p:txBody>
      </p:sp>
      <p:sp>
        <p:nvSpPr>
          <p:cNvPr id="4" name="Geschweifte Klammer links 3"/>
          <p:cNvSpPr/>
          <p:nvPr/>
        </p:nvSpPr>
        <p:spPr>
          <a:xfrm>
            <a:off x="2500298" y="2571744"/>
            <a:ext cx="285752" cy="171451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676364-4759-44CF-AD14-19A08682BF46}" type="slidenum">
              <a:rPr lang="de-AT" smtClean="0"/>
              <a:pPr/>
              <a:t>36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71472" y="2357430"/>
            <a:ext cx="8153400" cy="2286016"/>
          </a:xfrm>
        </p:spPr>
        <p:txBody>
          <a:bodyPr>
            <a:normAutofit/>
          </a:bodyPr>
          <a:lstStyle/>
          <a:p>
            <a:pPr algn="ctr"/>
            <a:r>
              <a:rPr lang="hr-HR" b="1" dirty="0" smtClean="0">
                <a:solidFill>
                  <a:schemeClr val="tx1"/>
                </a:solidFill>
              </a:rPr>
              <a:t>Posesivnost u makedonskom jeziku</a:t>
            </a:r>
            <a:endParaRPr lang="hr-HR" b="1" dirty="0">
              <a:solidFill>
                <a:schemeClr val="tx1"/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676364-4759-44CF-AD14-19A08682BF46}" type="slidenum">
              <a:rPr lang="de-AT" smtClean="0"/>
              <a:pPr/>
              <a:t>37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228600"/>
            <a:ext cx="8215370" cy="990600"/>
          </a:xfrm>
        </p:spPr>
        <p:txBody>
          <a:bodyPr>
            <a:normAutofit/>
          </a:bodyPr>
          <a:lstStyle/>
          <a:p>
            <a:endParaRPr lang="hr-HR" b="1" dirty="0">
              <a:solidFill>
                <a:srgbClr val="00B05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hr-HR" b="1" dirty="0" smtClean="0"/>
              <a:t>Izražava </a:t>
            </a:r>
            <a:r>
              <a:rPr lang="hr-HR" b="1" dirty="0" smtClean="0"/>
              <a:t>se</a:t>
            </a:r>
            <a:endParaRPr lang="hr-HR" b="1" dirty="0" smtClean="0"/>
          </a:p>
          <a:p>
            <a:pPr>
              <a:buNone/>
            </a:pPr>
            <a:endParaRPr lang="hr-HR" dirty="0" smtClean="0"/>
          </a:p>
          <a:p>
            <a:pPr marL="514350" indent="-514350">
              <a:buSzPct val="80000"/>
              <a:buFont typeface="+mj-lt"/>
              <a:buAutoNum type="arabicPeriod"/>
            </a:pPr>
            <a:r>
              <a:rPr lang="hr-HR" dirty="0" smtClean="0"/>
              <a:t>prijedlozima</a:t>
            </a:r>
          </a:p>
          <a:p>
            <a:pPr marL="514350" indent="-514350">
              <a:buSzPct val="80000"/>
              <a:buFont typeface="+mj-lt"/>
              <a:buAutoNum type="arabicPeriod"/>
            </a:pPr>
            <a:r>
              <a:rPr lang="hr-HR" dirty="0" smtClean="0"/>
              <a:t>zamjeničnim </a:t>
            </a:r>
            <a:r>
              <a:rPr lang="hr-HR" dirty="0" smtClean="0"/>
              <a:t>strukturama, </a:t>
            </a:r>
            <a:endParaRPr lang="hr-HR" dirty="0" smtClean="0"/>
          </a:p>
          <a:p>
            <a:pPr marL="514350" indent="-514350">
              <a:buSzPct val="80000"/>
              <a:buFont typeface="+mj-lt"/>
              <a:buAutoNum type="arabicPeriod"/>
            </a:pPr>
            <a:r>
              <a:rPr lang="hr-HR" dirty="0" smtClean="0"/>
              <a:t>posvojnim </a:t>
            </a:r>
            <a:r>
              <a:rPr lang="hr-HR" dirty="0" smtClean="0"/>
              <a:t>pridjevima.</a:t>
            </a:r>
            <a:endParaRPr lang="hr-HR" dirty="0" smtClean="0"/>
          </a:p>
          <a:p>
            <a:endParaRPr lang="hr-HR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676364-4759-44CF-AD14-19A08682BF46}" type="slidenum">
              <a:rPr lang="de-AT" smtClean="0"/>
              <a:pPr/>
              <a:t>38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b="1" dirty="0" smtClean="0">
                <a:solidFill>
                  <a:schemeClr val="tx1"/>
                </a:solidFill>
              </a:rPr>
              <a:t>Prijedlozi</a:t>
            </a:r>
            <a:endParaRPr lang="hr-HR" b="1" dirty="0">
              <a:solidFill>
                <a:schemeClr val="tx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hr-HR" sz="4100" b="1" dirty="0" smtClean="0"/>
              <a:t>Prijedlog </a:t>
            </a:r>
            <a:r>
              <a:rPr lang="mk-MK" sz="4100" b="1" i="1" dirty="0" smtClean="0"/>
              <a:t>н</a:t>
            </a:r>
            <a:r>
              <a:rPr lang="mk-MK" sz="4100" b="1" i="1" dirty="0" smtClean="0"/>
              <a:t>а</a:t>
            </a:r>
            <a:endParaRPr lang="hr-HR" sz="4100" b="1" i="1" dirty="0" smtClean="0"/>
          </a:p>
          <a:p>
            <a:pPr>
              <a:buNone/>
            </a:pPr>
            <a:endParaRPr lang="mk-MK" sz="3700" b="1" i="1" dirty="0" smtClean="0"/>
          </a:p>
          <a:p>
            <a:r>
              <a:rPr lang="hr-HR" sz="3600" dirty="0" smtClean="0"/>
              <a:t>Z</a:t>
            </a:r>
            <a:r>
              <a:rPr lang="hr-HR" sz="3600" dirty="0" smtClean="0"/>
              <a:t>auzima </a:t>
            </a:r>
            <a:r>
              <a:rPr lang="hr-HR" sz="3600" dirty="0" smtClean="0"/>
              <a:t>primarno mjestu u izražavanju </a:t>
            </a:r>
            <a:r>
              <a:rPr lang="hr-HR" sz="3600" dirty="0" smtClean="0"/>
              <a:t>posvojnosti.</a:t>
            </a:r>
            <a:endParaRPr lang="hr-HR" sz="3600" dirty="0" smtClean="0"/>
          </a:p>
          <a:p>
            <a:r>
              <a:rPr lang="hr-HR" sz="3600" dirty="0" smtClean="0"/>
              <a:t>I</a:t>
            </a:r>
            <a:r>
              <a:rPr lang="hr-HR" sz="3600" dirty="0" smtClean="0"/>
              <a:t>zražava </a:t>
            </a:r>
            <a:r>
              <a:rPr lang="hr-HR" sz="3600" dirty="0" smtClean="0"/>
              <a:t>pripadnost (genitiv) i </a:t>
            </a:r>
            <a:r>
              <a:rPr lang="hr-HR" sz="3600" dirty="0" smtClean="0"/>
              <a:t>posvojnost u dativu</a:t>
            </a:r>
            <a:endParaRPr lang="hr-HR" sz="3600" dirty="0" smtClean="0"/>
          </a:p>
          <a:p>
            <a:pPr>
              <a:buNone/>
            </a:pPr>
            <a:endParaRPr lang="hr-HR" b="1" dirty="0" smtClean="0"/>
          </a:p>
          <a:p>
            <a:pPr>
              <a:buNone/>
            </a:pPr>
            <a:r>
              <a:rPr lang="hr-HR" sz="3600" dirty="0" smtClean="0"/>
              <a:t>Pripadnost</a:t>
            </a:r>
            <a:endParaRPr lang="hr-HR" sz="3600" dirty="0" smtClean="0"/>
          </a:p>
          <a:p>
            <a:pPr>
              <a:buNone/>
            </a:pPr>
            <a:r>
              <a:rPr lang="mk-MK" sz="3600" i="1" dirty="0" smtClean="0">
                <a:solidFill>
                  <a:srgbClr val="00B050"/>
                </a:solidFill>
              </a:rPr>
              <a:t>к</a:t>
            </a:r>
            <a:r>
              <a:rPr lang="mk-MK" sz="3600" i="1" dirty="0" smtClean="0">
                <a:solidFill>
                  <a:srgbClr val="00B050"/>
                </a:solidFill>
              </a:rPr>
              <a:t>уќата </a:t>
            </a:r>
            <a:r>
              <a:rPr lang="mk-MK" sz="3600" b="1" i="1" dirty="0" smtClean="0">
                <a:solidFill>
                  <a:srgbClr val="00B050"/>
                </a:solidFill>
              </a:rPr>
              <a:t>на</a:t>
            </a:r>
            <a:r>
              <a:rPr lang="mk-MK" sz="3600" i="1" dirty="0" smtClean="0">
                <a:solidFill>
                  <a:srgbClr val="00B050"/>
                </a:solidFill>
              </a:rPr>
              <a:t> татко ми </a:t>
            </a:r>
            <a:r>
              <a:rPr lang="hr-HR" sz="3600" i="1" dirty="0" smtClean="0"/>
              <a:t>– očeva kuća </a:t>
            </a:r>
            <a:r>
              <a:rPr lang="hr-HR" sz="3600" dirty="0" smtClean="0"/>
              <a:t>– </a:t>
            </a:r>
            <a:r>
              <a:rPr lang="sr-Cyrl-RS" sz="3600" i="1" dirty="0" smtClean="0">
                <a:solidFill>
                  <a:srgbClr val="FF0000"/>
                </a:solidFill>
              </a:rPr>
              <a:t>дом отца</a:t>
            </a:r>
            <a:r>
              <a:rPr lang="hr-HR" sz="3600" i="1" dirty="0" smtClean="0">
                <a:solidFill>
                  <a:srgbClr val="FF0000"/>
                </a:solidFill>
              </a:rPr>
              <a:t> </a:t>
            </a:r>
            <a:endParaRPr lang="mk-MK" sz="3600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hr-HR" sz="3600" dirty="0" smtClean="0"/>
          </a:p>
          <a:p>
            <a:pPr>
              <a:buNone/>
            </a:pPr>
            <a:r>
              <a:rPr lang="hr-HR" sz="3600" dirty="0" smtClean="0"/>
              <a:t>Dativ</a:t>
            </a:r>
          </a:p>
          <a:p>
            <a:pPr>
              <a:buNone/>
            </a:pPr>
            <a:r>
              <a:rPr lang="mk-MK" sz="3600" i="1" dirty="0" smtClean="0">
                <a:solidFill>
                  <a:srgbClr val="00B050"/>
                </a:solidFill>
              </a:rPr>
              <a:t>Му давам кнјига </a:t>
            </a:r>
            <a:r>
              <a:rPr lang="mk-MK" sz="3600" b="1" i="1" dirty="0" smtClean="0">
                <a:solidFill>
                  <a:srgbClr val="00B050"/>
                </a:solidFill>
              </a:rPr>
              <a:t>на</a:t>
            </a:r>
            <a:r>
              <a:rPr lang="mk-MK" sz="3600" i="1" dirty="0" smtClean="0">
                <a:solidFill>
                  <a:srgbClr val="00B050"/>
                </a:solidFill>
              </a:rPr>
              <a:t> ученикот</a:t>
            </a:r>
            <a:r>
              <a:rPr lang="hr-HR" sz="3600" i="1" dirty="0" smtClean="0">
                <a:solidFill>
                  <a:srgbClr val="00B050"/>
                </a:solidFill>
              </a:rPr>
              <a:t> </a:t>
            </a:r>
            <a:r>
              <a:rPr lang="hr-HR" sz="3600" i="1" dirty="0" smtClean="0"/>
              <a:t> </a:t>
            </a:r>
            <a:endParaRPr lang="sr-Cyrl-RS" sz="3600" i="1" dirty="0" smtClean="0"/>
          </a:p>
          <a:p>
            <a:pPr>
              <a:buNone/>
            </a:pPr>
            <a:r>
              <a:rPr lang="hr-HR" sz="3600" i="1" dirty="0" smtClean="0"/>
              <a:t>Dajem knjigu učeniku</a:t>
            </a:r>
            <a:r>
              <a:rPr lang="sr-Cyrl-RS" sz="3600" i="1" dirty="0" smtClean="0"/>
              <a:t> </a:t>
            </a:r>
          </a:p>
          <a:p>
            <a:pPr>
              <a:buNone/>
            </a:pPr>
            <a:r>
              <a:rPr lang="ru-RU" sz="3600" i="1" dirty="0" smtClean="0">
                <a:solidFill>
                  <a:srgbClr val="FF0000"/>
                </a:solidFill>
              </a:rPr>
              <a:t>Я даю книгу студенту</a:t>
            </a:r>
            <a:endParaRPr lang="mk-MK" sz="3600" i="1" dirty="0" smtClean="0">
              <a:solidFill>
                <a:srgbClr val="FF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676364-4759-44CF-AD14-19A08682BF46}" type="slidenum">
              <a:rPr lang="de-AT" smtClean="0"/>
              <a:pPr/>
              <a:t>39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tx1"/>
                </a:solidFill>
              </a:rPr>
              <a:t>Termin posvojnosti</a:t>
            </a:r>
            <a:endParaRPr lang="de-AT" b="1" dirty="0">
              <a:solidFill>
                <a:schemeClr val="tx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AT" dirty="0" smtClean="0"/>
              <a:t>O</a:t>
            </a:r>
            <a:r>
              <a:rPr lang="hr-HR" dirty="0" smtClean="0"/>
              <a:t>dnos </a:t>
            </a:r>
            <a:r>
              <a:rPr lang="hr-HR" dirty="0" smtClean="0"/>
              <a:t>između dviju </a:t>
            </a:r>
            <a:r>
              <a:rPr lang="hr-HR" dirty="0" smtClean="0"/>
              <a:t>materija</a:t>
            </a:r>
            <a:endParaRPr lang="de-AT" dirty="0"/>
          </a:p>
        </p:txBody>
      </p:sp>
      <p:sp>
        <p:nvSpPr>
          <p:cNvPr id="4" name="Ellipse 3"/>
          <p:cNvSpPr/>
          <p:nvPr/>
        </p:nvSpPr>
        <p:spPr>
          <a:xfrm>
            <a:off x="1285852" y="3000372"/>
            <a:ext cx="2643206" cy="19288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Textfeld 4"/>
          <p:cNvSpPr txBox="1"/>
          <p:nvPr/>
        </p:nvSpPr>
        <p:spPr>
          <a:xfrm>
            <a:off x="1643042" y="3571876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 smtClean="0"/>
              <a:t>Posjednik (possessor)</a:t>
            </a:r>
            <a:endParaRPr lang="de-AT" dirty="0"/>
          </a:p>
        </p:txBody>
      </p:sp>
      <p:sp>
        <p:nvSpPr>
          <p:cNvPr id="6" name="Ellipse 5"/>
          <p:cNvSpPr/>
          <p:nvPr/>
        </p:nvSpPr>
        <p:spPr>
          <a:xfrm>
            <a:off x="5214942" y="3071810"/>
            <a:ext cx="2643206" cy="19288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Textfeld 6"/>
          <p:cNvSpPr txBox="1"/>
          <p:nvPr/>
        </p:nvSpPr>
        <p:spPr>
          <a:xfrm>
            <a:off x="5643570" y="3571876"/>
            <a:ext cx="1857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 smtClean="0"/>
              <a:t>Posjedovani (possessum)</a:t>
            </a:r>
            <a:endParaRPr lang="de-AT" dirty="0"/>
          </a:p>
        </p:txBody>
      </p:sp>
      <p:cxnSp>
        <p:nvCxnSpPr>
          <p:cNvPr id="11" name="Gerade Verbindung mit Pfeil 10"/>
          <p:cNvCxnSpPr/>
          <p:nvPr/>
        </p:nvCxnSpPr>
        <p:spPr>
          <a:xfrm>
            <a:off x="4214810" y="4143380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 rot="10800000">
            <a:off x="4214810" y="3643314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676364-4759-44CF-AD14-19A08682BF46}" type="slidenum">
              <a:rPr lang="de-AT" smtClean="0"/>
              <a:pPr/>
              <a:t>4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676364-4759-44CF-AD14-19A08682BF46}" type="slidenum">
              <a:rPr lang="de-AT" smtClean="0"/>
              <a:pPr/>
              <a:t>40</a:t>
            </a:fld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4495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r-HR" sz="3100" b="1" dirty="0" smtClean="0"/>
              <a:t>Prijedlog </a:t>
            </a:r>
            <a:r>
              <a:rPr lang="mk-MK" sz="3100" b="1" i="1" dirty="0" smtClean="0"/>
              <a:t>од</a:t>
            </a:r>
            <a:endParaRPr lang="hr-HR" sz="3100" b="1" i="1" dirty="0" smtClean="0"/>
          </a:p>
          <a:p>
            <a:r>
              <a:rPr lang="hr-HR" sz="3100" dirty="0" smtClean="0"/>
              <a:t>I</a:t>
            </a:r>
            <a:r>
              <a:rPr lang="hr-HR" sz="3100" dirty="0" smtClean="0"/>
              <a:t>sto </a:t>
            </a:r>
            <a:r>
              <a:rPr lang="hr-HR" sz="3100" dirty="0" smtClean="0"/>
              <a:t>značenje kao i prijedlog </a:t>
            </a:r>
            <a:r>
              <a:rPr lang="mk-MK" sz="3100" i="1" dirty="0" smtClean="0"/>
              <a:t>н</a:t>
            </a:r>
            <a:r>
              <a:rPr lang="mk-MK" sz="3100" i="1" dirty="0" smtClean="0"/>
              <a:t>а</a:t>
            </a:r>
            <a:r>
              <a:rPr lang="hr-HR" sz="3100" i="1" dirty="0" smtClean="0"/>
              <a:t>.</a:t>
            </a:r>
            <a:endParaRPr lang="mk-MK" sz="3100" i="1" dirty="0" smtClean="0"/>
          </a:p>
          <a:p>
            <a:pPr>
              <a:buNone/>
            </a:pPr>
            <a:endParaRPr lang="mk-MK" sz="2500" b="1" i="1" dirty="0" smtClean="0"/>
          </a:p>
          <a:p>
            <a:pPr>
              <a:buNone/>
            </a:pPr>
            <a:r>
              <a:rPr lang="mk-MK" sz="2700" i="1" dirty="0" smtClean="0">
                <a:solidFill>
                  <a:srgbClr val="00B050"/>
                </a:solidFill>
              </a:rPr>
              <a:t>Книгата </a:t>
            </a:r>
            <a:r>
              <a:rPr lang="mk-MK" sz="2700" b="1" i="1" dirty="0" smtClean="0">
                <a:solidFill>
                  <a:srgbClr val="00B050"/>
                </a:solidFill>
              </a:rPr>
              <a:t>од</a:t>
            </a:r>
            <a:r>
              <a:rPr lang="mk-MK" sz="2700" i="1" dirty="0" smtClean="0">
                <a:solidFill>
                  <a:srgbClr val="00B050"/>
                </a:solidFill>
              </a:rPr>
              <a:t> Ана </a:t>
            </a:r>
            <a:r>
              <a:rPr lang="hr-HR" sz="2700" dirty="0" smtClean="0"/>
              <a:t>– </a:t>
            </a:r>
            <a:r>
              <a:rPr lang="hr-HR" sz="2700" i="1" dirty="0" smtClean="0"/>
              <a:t>Anina knjiga</a:t>
            </a:r>
            <a:r>
              <a:rPr lang="sr-Cyrl-RS" sz="2700" i="1" dirty="0" smtClean="0"/>
              <a:t> – </a:t>
            </a:r>
            <a:r>
              <a:rPr lang="ru-RU" sz="2700" i="1" dirty="0" smtClean="0">
                <a:solidFill>
                  <a:srgbClr val="FF0000"/>
                </a:solidFill>
              </a:rPr>
              <a:t>Книга Аны</a:t>
            </a:r>
            <a:endParaRPr lang="mk-MK" sz="2700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mk-MK" sz="2500" b="1" dirty="0" smtClean="0"/>
          </a:p>
          <a:p>
            <a:pPr>
              <a:buNone/>
            </a:pPr>
            <a:r>
              <a:rPr lang="hr-HR" sz="3100" b="1" dirty="0" smtClean="0"/>
              <a:t>Prijedlozi </a:t>
            </a:r>
            <a:r>
              <a:rPr lang="mk-MK" sz="3100" b="1" i="1" dirty="0" smtClean="0"/>
              <a:t>со</a:t>
            </a:r>
            <a:r>
              <a:rPr lang="mk-MK" sz="3100" b="1" dirty="0" smtClean="0"/>
              <a:t> </a:t>
            </a:r>
            <a:r>
              <a:rPr lang="hr-HR" sz="3100" b="1" dirty="0" smtClean="0"/>
              <a:t>i </a:t>
            </a:r>
            <a:r>
              <a:rPr lang="mk-MK" sz="3100" b="1" i="1" dirty="0" smtClean="0"/>
              <a:t>без</a:t>
            </a:r>
          </a:p>
          <a:p>
            <a:pPr>
              <a:buNone/>
            </a:pPr>
            <a:endParaRPr lang="mk-MK" sz="2500" b="1" i="1" dirty="0" smtClean="0"/>
          </a:p>
          <a:p>
            <a:pPr>
              <a:buNone/>
            </a:pPr>
            <a:r>
              <a:rPr lang="mk-MK" sz="2700" i="1" dirty="0" smtClean="0">
                <a:solidFill>
                  <a:srgbClr val="00B050"/>
                </a:solidFill>
              </a:rPr>
              <a:t>лицето </a:t>
            </a:r>
            <a:r>
              <a:rPr lang="mk-MK" sz="2700" b="1" i="1" dirty="0" smtClean="0">
                <a:solidFill>
                  <a:srgbClr val="00B050"/>
                </a:solidFill>
              </a:rPr>
              <a:t>со</a:t>
            </a:r>
            <a:r>
              <a:rPr lang="mk-MK" sz="2700" i="1" dirty="0" smtClean="0">
                <a:solidFill>
                  <a:srgbClr val="00B050"/>
                </a:solidFill>
              </a:rPr>
              <a:t> брчки </a:t>
            </a:r>
            <a:r>
              <a:rPr lang="hr-HR" sz="2700" dirty="0" smtClean="0"/>
              <a:t>– </a:t>
            </a:r>
            <a:r>
              <a:rPr lang="hr-HR" sz="2700" i="1" dirty="0" smtClean="0"/>
              <a:t>lice sa brkovima</a:t>
            </a:r>
            <a:r>
              <a:rPr lang="sr-Cyrl-RS" sz="2700" i="1" dirty="0" smtClean="0"/>
              <a:t> –</a:t>
            </a:r>
            <a:r>
              <a:rPr lang="hr-HR" sz="2700" i="1" dirty="0" smtClean="0"/>
              <a:t> </a:t>
            </a:r>
            <a:r>
              <a:rPr lang="hr-HR" sz="2700" i="1" dirty="0" smtClean="0">
                <a:solidFill>
                  <a:srgbClr val="FF0000"/>
                </a:solidFill>
              </a:rPr>
              <a:t>l</a:t>
            </a:r>
            <a:r>
              <a:rPr lang="ru-RU" sz="2700" i="1" dirty="0" smtClean="0">
                <a:solidFill>
                  <a:srgbClr val="FF0000"/>
                </a:solidFill>
              </a:rPr>
              <a:t>ицо </a:t>
            </a:r>
            <a:r>
              <a:rPr lang="ru-RU" sz="2700" i="1" dirty="0" smtClean="0">
                <a:solidFill>
                  <a:srgbClr val="FF0000"/>
                </a:solidFill>
              </a:rPr>
              <a:t>с усами</a:t>
            </a:r>
            <a:endParaRPr lang="mk-MK" sz="2700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mk-MK" sz="2700" i="1" dirty="0" smtClean="0">
                <a:solidFill>
                  <a:srgbClr val="00B050"/>
                </a:solidFill>
              </a:rPr>
              <a:t>к</a:t>
            </a:r>
            <a:r>
              <a:rPr lang="mk-MK" sz="2700" i="1" dirty="0" smtClean="0">
                <a:solidFill>
                  <a:srgbClr val="00B050"/>
                </a:solidFill>
              </a:rPr>
              <a:t>афе </a:t>
            </a:r>
            <a:r>
              <a:rPr lang="mk-MK" sz="2700" b="1" i="1" dirty="0" smtClean="0">
                <a:solidFill>
                  <a:srgbClr val="00B050"/>
                </a:solidFill>
              </a:rPr>
              <a:t>без</a:t>
            </a:r>
            <a:r>
              <a:rPr lang="mk-MK" sz="2700" i="1" dirty="0" smtClean="0">
                <a:solidFill>
                  <a:srgbClr val="00B050"/>
                </a:solidFill>
              </a:rPr>
              <a:t> шеќер</a:t>
            </a:r>
            <a:r>
              <a:rPr lang="hr-HR" sz="2700" i="1" dirty="0" smtClean="0"/>
              <a:t> – kava </a:t>
            </a:r>
            <a:r>
              <a:rPr lang="sr-Cyrl-RS" sz="2700" i="1" dirty="0" smtClean="0"/>
              <a:t>без</a:t>
            </a:r>
            <a:r>
              <a:rPr lang="hr-HR" sz="2700" i="1" dirty="0" smtClean="0"/>
              <a:t> šećer</a:t>
            </a:r>
            <a:r>
              <a:rPr lang="sr-Cyrl-RS" sz="2700" i="1" dirty="0" smtClean="0"/>
              <a:t>а – </a:t>
            </a:r>
            <a:r>
              <a:rPr lang="ru-RU" sz="2700" i="1" dirty="0" smtClean="0">
                <a:solidFill>
                  <a:srgbClr val="FF0000"/>
                </a:solidFill>
              </a:rPr>
              <a:t>к</a:t>
            </a:r>
            <a:r>
              <a:rPr lang="ru-RU" sz="2700" i="1" dirty="0" smtClean="0">
                <a:solidFill>
                  <a:srgbClr val="FF0000"/>
                </a:solidFill>
              </a:rPr>
              <a:t>офе </a:t>
            </a:r>
            <a:r>
              <a:rPr lang="ru-RU" sz="2700" i="1" dirty="0" smtClean="0">
                <a:solidFill>
                  <a:srgbClr val="FF0000"/>
                </a:solidFill>
              </a:rPr>
              <a:t>без сахара</a:t>
            </a:r>
            <a:endParaRPr lang="sr-Cyrl-RS" sz="2700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hr-HR" sz="2500" i="1" dirty="0" smtClean="0"/>
              <a:t> </a:t>
            </a:r>
            <a:endParaRPr lang="mk-MK" sz="2500" i="1" dirty="0" smtClean="0"/>
          </a:p>
          <a:p>
            <a:pPr>
              <a:buNone/>
            </a:pPr>
            <a:endParaRPr lang="mk-MK" b="1" i="1" dirty="0" smtClean="0"/>
          </a:p>
          <a:p>
            <a:endParaRPr lang="mk-MK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tx1"/>
                </a:solidFill>
              </a:rPr>
              <a:t>Zamjeničke strukture</a:t>
            </a:r>
            <a:endParaRPr lang="hr-HR" b="1" dirty="0">
              <a:solidFill>
                <a:schemeClr val="tx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None/>
            </a:pPr>
            <a:endParaRPr lang="hr-HR" dirty="0" smtClean="0"/>
          </a:p>
          <a:p>
            <a:pPr marL="514350" indent="-514350">
              <a:buFont typeface="+mj-lt"/>
              <a:buAutoNum type="alphaLcPeriod"/>
            </a:pPr>
            <a:r>
              <a:rPr lang="hr-HR" dirty="0" smtClean="0"/>
              <a:t>Posvojne zamjenice</a:t>
            </a:r>
            <a:endParaRPr lang="hr-HR" dirty="0" smtClean="0"/>
          </a:p>
          <a:p>
            <a:pPr marL="514350" indent="-514350">
              <a:buFont typeface="+mj-lt"/>
              <a:buAutoNum type="alphaLcPeriod"/>
            </a:pPr>
            <a:r>
              <a:rPr lang="hr-HR" dirty="0" smtClean="0"/>
              <a:t>P</a:t>
            </a:r>
            <a:r>
              <a:rPr lang="hr-HR" dirty="0" smtClean="0"/>
              <a:t>ovratno-posvojna zamjenica </a:t>
            </a:r>
            <a:r>
              <a:rPr lang="mk-MK" i="1" dirty="0" smtClean="0"/>
              <a:t>свој</a:t>
            </a:r>
            <a:endParaRPr lang="hr-HR" i="1" dirty="0" smtClean="0"/>
          </a:p>
          <a:p>
            <a:pPr marL="514350" indent="-514350">
              <a:buFont typeface="+mj-lt"/>
              <a:buAutoNum type="alphaLcPeriod"/>
            </a:pPr>
            <a:r>
              <a:rPr lang="hr-HR" dirty="0" smtClean="0"/>
              <a:t>K</a:t>
            </a:r>
            <a:r>
              <a:rPr lang="hr-HR" dirty="0" smtClean="0"/>
              <a:t>ratke dativno</a:t>
            </a:r>
            <a:r>
              <a:rPr lang="mk-MK" dirty="0" smtClean="0"/>
              <a:t>-</a:t>
            </a:r>
            <a:r>
              <a:rPr lang="hr-HR" dirty="0" smtClean="0"/>
              <a:t>posvojne forme</a:t>
            </a:r>
            <a:endParaRPr lang="mk-MK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676364-4759-44CF-AD14-19A08682BF46}" type="slidenum">
              <a:rPr lang="de-AT" smtClean="0"/>
              <a:pPr/>
              <a:t>41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sz="4900" b="1" dirty="0" smtClean="0">
                <a:solidFill>
                  <a:schemeClr val="tx1"/>
                </a:solidFill>
              </a:rPr>
              <a:t>Posvojne zamjenice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>
              <a:solidFill>
                <a:srgbClr val="00B05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571472" y="1600200"/>
            <a:ext cx="8745698" cy="5257800"/>
          </a:xfrm>
        </p:spPr>
        <p:txBody>
          <a:bodyPr>
            <a:noAutofit/>
          </a:bodyPr>
          <a:lstStyle/>
          <a:p>
            <a:r>
              <a:rPr lang="hr-HR" sz="2500" dirty="0" smtClean="0"/>
              <a:t>Makedonski jezik:</a:t>
            </a:r>
            <a:endParaRPr lang="hr-HR" sz="2500" dirty="0" smtClean="0"/>
          </a:p>
          <a:p>
            <a:pPr>
              <a:buNone/>
            </a:pPr>
            <a:endParaRPr lang="hr-HR" sz="2500" dirty="0" smtClean="0"/>
          </a:p>
          <a:p>
            <a:endParaRPr lang="hr-HR" sz="2500" i="1" dirty="0" smtClean="0"/>
          </a:p>
          <a:p>
            <a:endParaRPr lang="hr-HR" sz="2500" i="1" dirty="0" smtClean="0"/>
          </a:p>
          <a:p>
            <a:endParaRPr lang="hr-HR" sz="2500" i="1" dirty="0" smtClean="0"/>
          </a:p>
          <a:p>
            <a:endParaRPr lang="hr-HR" sz="2500" i="1" dirty="0" smtClean="0"/>
          </a:p>
          <a:p>
            <a:endParaRPr lang="hr-HR" sz="2500" dirty="0" smtClean="0"/>
          </a:p>
          <a:p>
            <a:pPr>
              <a:buNone/>
            </a:pPr>
            <a:endParaRPr lang="hr-HR" sz="2500" dirty="0" smtClean="0"/>
          </a:p>
          <a:p>
            <a:r>
              <a:rPr lang="hr-HR" sz="2500" dirty="0" smtClean="0"/>
              <a:t>Dodavanje člana:</a:t>
            </a:r>
            <a:endParaRPr lang="hr-HR" sz="2500" dirty="0" smtClean="0"/>
          </a:p>
          <a:p>
            <a:pPr>
              <a:buNone/>
            </a:pPr>
            <a:r>
              <a:rPr lang="mk-MK" sz="2500" i="1" dirty="0" smtClean="0">
                <a:solidFill>
                  <a:srgbClr val="00B050"/>
                </a:solidFill>
              </a:rPr>
              <a:t>Моја</a:t>
            </a:r>
            <a:r>
              <a:rPr lang="mk-MK" sz="2500" b="1" i="1" dirty="0" smtClean="0">
                <a:solidFill>
                  <a:srgbClr val="00B050"/>
                </a:solidFill>
              </a:rPr>
              <a:t>та</a:t>
            </a:r>
            <a:r>
              <a:rPr lang="mk-MK" sz="2500" i="1" dirty="0" smtClean="0">
                <a:solidFill>
                  <a:srgbClr val="00B050"/>
                </a:solidFill>
              </a:rPr>
              <a:t> куќа </a:t>
            </a:r>
            <a:r>
              <a:rPr lang="hr-HR" sz="2500" i="1" dirty="0" smtClean="0"/>
              <a:t>– moja kuća</a:t>
            </a:r>
            <a:r>
              <a:rPr lang="sr-Cyrl-RS" sz="2500" i="1" dirty="0" smtClean="0"/>
              <a:t> –</a:t>
            </a:r>
            <a:r>
              <a:rPr lang="mk-MK" sz="2500" i="1" dirty="0" smtClean="0"/>
              <a:t> </a:t>
            </a:r>
            <a:r>
              <a:rPr lang="mk-MK" sz="2500" i="1" dirty="0" smtClean="0">
                <a:solidFill>
                  <a:srgbClr val="FF0000"/>
                </a:solidFill>
              </a:rPr>
              <a:t>мой дом</a:t>
            </a:r>
            <a:endParaRPr lang="sr-Cyrl-RS" sz="2500" i="1" dirty="0" smtClean="0">
              <a:solidFill>
                <a:srgbClr val="FF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676364-4759-44CF-AD14-19A08682BF46}" type="slidenum">
              <a:rPr lang="de-AT" smtClean="0"/>
              <a:pPr/>
              <a:t>42</a:t>
            </a:fld>
            <a:endParaRPr lang="de-AT"/>
          </a:p>
        </p:txBody>
      </p:sp>
      <p:graphicFrame>
        <p:nvGraphicFramePr>
          <p:cNvPr id="6" name="Tabelle 5"/>
          <p:cNvGraphicFramePr>
            <a:graphicFrameLocks noGrp="1"/>
          </p:cNvGraphicFramePr>
          <p:nvPr/>
        </p:nvGraphicFramePr>
        <p:xfrm>
          <a:off x="785787" y="2285988"/>
          <a:ext cx="7858180" cy="292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36"/>
                <a:gridCol w="1571636"/>
                <a:gridCol w="1571636"/>
                <a:gridCol w="1571636"/>
                <a:gridCol w="1571636"/>
              </a:tblGrid>
              <a:tr h="366120">
                <a:tc>
                  <a:txBody>
                    <a:bodyPr/>
                    <a:lstStyle/>
                    <a:p>
                      <a:pPr algn="l"/>
                      <a:r>
                        <a:rPr lang="mk-MK" i="1" dirty="0" smtClean="0"/>
                        <a:t>јас</a:t>
                      </a:r>
                      <a:endParaRPr lang="hr-H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mk-MK" i="1" dirty="0" smtClean="0"/>
                        <a:t>мој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mk-MK" i="1" dirty="0" smtClean="0"/>
                        <a:t>моја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mk-MK" i="1" dirty="0" smtClean="0"/>
                        <a:t>мое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mk-MK" i="1" dirty="0" smtClean="0"/>
                        <a:t>мои</a:t>
                      </a:r>
                      <a:endParaRPr lang="hr-HR" dirty="0"/>
                    </a:p>
                  </a:txBody>
                  <a:tcPr/>
                </a:tc>
              </a:tr>
              <a:tr h="366120">
                <a:tc>
                  <a:txBody>
                    <a:bodyPr/>
                    <a:lstStyle/>
                    <a:p>
                      <a:pPr algn="l"/>
                      <a:r>
                        <a:rPr lang="mk-MK" i="1" dirty="0" smtClean="0"/>
                        <a:t>ти</a:t>
                      </a:r>
                      <a:endParaRPr lang="hr-H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mk-MK" i="1" dirty="0" smtClean="0"/>
                        <a:t>твој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mk-MK" i="1" dirty="0" smtClean="0"/>
                        <a:t>твоја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mk-MK" i="1" dirty="0" smtClean="0"/>
                        <a:t>твое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mk-MK" i="1" dirty="0" smtClean="0"/>
                        <a:t>твои</a:t>
                      </a:r>
                      <a:endParaRPr lang="hr-HR" dirty="0"/>
                    </a:p>
                  </a:txBody>
                  <a:tcPr/>
                </a:tc>
              </a:tr>
              <a:tr h="366120">
                <a:tc>
                  <a:txBody>
                    <a:bodyPr/>
                    <a:lstStyle/>
                    <a:p>
                      <a:pPr algn="l"/>
                      <a:r>
                        <a:rPr lang="mk-MK" i="1" dirty="0" smtClean="0"/>
                        <a:t>тој</a:t>
                      </a:r>
                      <a:endParaRPr lang="hr-H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mk-MK" i="1" dirty="0" smtClean="0"/>
                        <a:t>негов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mk-MK" i="1" dirty="0" smtClean="0"/>
                        <a:t>негова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mk-MK" i="1" dirty="0" smtClean="0"/>
                        <a:t>негово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mk-MK" i="1" dirty="0" smtClean="0"/>
                        <a:t>негови</a:t>
                      </a:r>
                      <a:endParaRPr lang="hr-HR" dirty="0"/>
                    </a:p>
                  </a:txBody>
                  <a:tcPr/>
                </a:tc>
              </a:tr>
              <a:tr h="366120">
                <a:tc>
                  <a:txBody>
                    <a:bodyPr/>
                    <a:lstStyle/>
                    <a:p>
                      <a:pPr algn="l"/>
                      <a:r>
                        <a:rPr lang="mk-MK" i="1" dirty="0" smtClean="0"/>
                        <a:t>таа</a:t>
                      </a:r>
                      <a:endParaRPr lang="hr-H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mk-MK" i="1" dirty="0" smtClean="0"/>
                        <a:t>нејзин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mk-MK" i="1" dirty="0" smtClean="0"/>
                        <a:t>нејзина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mk-MK" i="1" dirty="0" smtClean="0"/>
                        <a:t>нејзино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mk-MK" i="1" dirty="0" smtClean="0"/>
                        <a:t>нејзини</a:t>
                      </a:r>
                      <a:endParaRPr lang="hr-HR" dirty="0"/>
                    </a:p>
                  </a:txBody>
                  <a:tcPr/>
                </a:tc>
              </a:tr>
              <a:tr h="366120">
                <a:tc>
                  <a:txBody>
                    <a:bodyPr/>
                    <a:lstStyle/>
                    <a:p>
                      <a:pPr algn="l"/>
                      <a:r>
                        <a:rPr lang="mk-MK" i="1" dirty="0" smtClean="0"/>
                        <a:t>тоа</a:t>
                      </a:r>
                      <a:endParaRPr lang="hr-H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mk-MK" i="1" dirty="0" smtClean="0"/>
                        <a:t>негов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mk-MK" i="1" dirty="0" smtClean="0"/>
                        <a:t>негова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mk-MK" i="1" dirty="0" smtClean="0"/>
                        <a:t>негово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mk-MK" i="1" dirty="0" smtClean="0"/>
                        <a:t>негови</a:t>
                      </a:r>
                      <a:endParaRPr lang="hr-HR" dirty="0"/>
                    </a:p>
                  </a:txBody>
                  <a:tcPr/>
                </a:tc>
              </a:tr>
              <a:tr h="366120">
                <a:tc>
                  <a:txBody>
                    <a:bodyPr/>
                    <a:lstStyle/>
                    <a:p>
                      <a:pPr algn="l"/>
                      <a:r>
                        <a:rPr lang="mk-MK" i="1" dirty="0" smtClean="0"/>
                        <a:t>ние</a:t>
                      </a:r>
                      <a:endParaRPr lang="hr-H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mk-MK" i="1" dirty="0" smtClean="0"/>
                        <a:t>наш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mk-MK" i="1" dirty="0" smtClean="0"/>
                        <a:t>наша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mk-MK" i="1" dirty="0" smtClean="0"/>
                        <a:t>наше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mk-MK" i="1" dirty="0" smtClean="0"/>
                        <a:t>наши</a:t>
                      </a:r>
                      <a:endParaRPr lang="hr-HR" dirty="0"/>
                    </a:p>
                  </a:txBody>
                  <a:tcPr/>
                </a:tc>
              </a:tr>
              <a:tr h="366120">
                <a:tc>
                  <a:txBody>
                    <a:bodyPr/>
                    <a:lstStyle/>
                    <a:p>
                      <a:pPr algn="l"/>
                      <a:r>
                        <a:rPr lang="mk-MK" i="1" dirty="0" smtClean="0"/>
                        <a:t>вие</a:t>
                      </a:r>
                      <a:endParaRPr lang="hr-H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mk-MK" i="1" dirty="0" smtClean="0"/>
                        <a:t>ваш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mk-MK" i="1" dirty="0" smtClean="0"/>
                        <a:t>ваша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mk-MK" i="1" dirty="0" smtClean="0"/>
                        <a:t>ваше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mk-MK" i="1" dirty="0" smtClean="0"/>
                        <a:t>ваши</a:t>
                      </a:r>
                      <a:endParaRPr lang="hr-HR" dirty="0"/>
                    </a:p>
                  </a:txBody>
                  <a:tcPr/>
                </a:tc>
              </a:tr>
              <a:tr h="366120">
                <a:tc>
                  <a:txBody>
                    <a:bodyPr/>
                    <a:lstStyle/>
                    <a:p>
                      <a:pPr algn="l"/>
                      <a:r>
                        <a:rPr lang="mk-MK" i="1" dirty="0" smtClean="0"/>
                        <a:t>тие</a:t>
                      </a:r>
                      <a:endParaRPr lang="hr-H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mk-MK" i="1" dirty="0" smtClean="0"/>
                        <a:t>нивни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mk-MK" i="1" dirty="0" smtClean="0"/>
                        <a:t>нивна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mk-MK" i="1" dirty="0" smtClean="0"/>
                        <a:t>нивно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mk-MK" i="1" dirty="0" smtClean="0"/>
                        <a:t>нивни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4282" y="228600"/>
            <a:ext cx="8551766" cy="990600"/>
          </a:xfrm>
        </p:spPr>
        <p:txBody>
          <a:bodyPr>
            <a:normAutofit fontScale="90000"/>
          </a:bodyPr>
          <a:lstStyle/>
          <a:p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b="1" dirty="0" smtClean="0">
                <a:solidFill>
                  <a:schemeClr val="tx1"/>
                </a:solidFill>
              </a:rPr>
              <a:t>Povratno-posvojna zamjenica </a:t>
            </a:r>
            <a:r>
              <a:rPr lang="mk-MK" b="1" i="1" dirty="0" smtClean="0">
                <a:solidFill>
                  <a:schemeClr val="tx1"/>
                </a:solidFill>
              </a:rPr>
              <a:t>свој</a:t>
            </a:r>
            <a:r>
              <a:rPr lang="hr-HR" b="1" i="1" dirty="0" smtClean="0">
                <a:solidFill>
                  <a:schemeClr val="tx1"/>
                </a:solidFill>
              </a:rPr>
              <a:t/>
            </a:r>
            <a:br>
              <a:rPr lang="hr-HR" b="1" i="1" dirty="0" smtClean="0">
                <a:solidFill>
                  <a:schemeClr val="tx1"/>
                </a:solidFill>
              </a:rPr>
            </a:br>
            <a:endParaRPr lang="hr-HR" i="1" dirty="0">
              <a:solidFill>
                <a:schemeClr val="tx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sz="3400" dirty="0" smtClean="0"/>
              <a:t>O</a:t>
            </a:r>
            <a:r>
              <a:rPr lang="hr-HR" sz="3400" dirty="0" smtClean="0"/>
              <a:t>značuju </a:t>
            </a:r>
            <a:r>
              <a:rPr lang="hr-HR" sz="3400" dirty="0" smtClean="0"/>
              <a:t>da objekat pripada </a:t>
            </a:r>
            <a:r>
              <a:rPr lang="hr-HR" sz="3400" dirty="0" smtClean="0"/>
              <a:t>subjektu</a:t>
            </a:r>
            <a:r>
              <a:rPr lang="hr-HR" sz="3400" dirty="0" smtClean="0"/>
              <a:t> – </a:t>
            </a:r>
            <a:r>
              <a:rPr lang="mk-MK" i="1" dirty="0" smtClean="0"/>
              <a:t>свој</a:t>
            </a:r>
            <a:r>
              <a:rPr lang="mk-MK" dirty="0" smtClean="0"/>
              <a:t>, </a:t>
            </a:r>
            <a:r>
              <a:rPr lang="mk-MK" i="1" dirty="0" smtClean="0"/>
              <a:t>своја</a:t>
            </a:r>
            <a:r>
              <a:rPr lang="mk-MK" dirty="0" smtClean="0"/>
              <a:t>, </a:t>
            </a:r>
            <a:r>
              <a:rPr lang="mk-MK" i="1" dirty="0" smtClean="0"/>
              <a:t>свое</a:t>
            </a:r>
            <a:r>
              <a:rPr lang="mk-MK" dirty="0" smtClean="0"/>
              <a:t>, </a:t>
            </a:r>
            <a:r>
              <a:rPr lang="mk-MK" i="1" dirty="0" smtClean="0"/>
              <a:t>свои</a:t>
            </a:r>
            <a:r>
              <a:rPr lang="hr-HR" i="1" dirty="0" smtClean="0"/>
              <a:t>.</a:t>
            </a:r>
            <a:endParaRPr lang="mk-MK" i="1" dirty="0" smtClean="0"/>
          </a:p>
          <a:p>
            <a:endParaRPr lang="hr-HR" dirty="0" smtClean="0"/>
          </a:p>
          <a:p>
            <a:r>
              <a:rPr lang="hr-HR" sz="3400" dirty="0" smtClean="0"/>
              <a:t>Dodavanje člana</a:t>
            </a:r>
            <a:endParaRPr lang="hr-HR" sz="3400" dirty="0" smtClean="0"/>
          </a:p>
          <a:p>
            <a:pPr>
              <a:buNone/>
            </a:pPr>
            <a:r>
              <a:rPr lang="mk-MK" i="1" dirty="0" smtClean="0">
                <a:solidFill>
                  <a:srgbClr val="00B050"/>
                </a:solidFill>
              </a:rPr>
              <a:t>Сакам свој</a:t>
            </a:r>
            <a:r>
              <a:rPr lang="mk-MK" b="1" i="1" dirty="0" smtClean="0">
                <a:solidFill>
                  <a:srgbClr val="00B050"/>
                </a:solidFill>
              </a:rPr>
              <a:t>от</a:t>
            </a:r>
            <a:r>
              <a:rPr lang="mk-MK" i="1" dirty="0" smtClean="0">
                <a:solidFill>
                  <a:srgbClr val="00B050"/>
                </a:solidFill>
              </a:rPr>
              <a:t> </a:t>
            </a:r>
            <a:r>
              <a:rPr lang="mk-MK" i="1" dirty="0" smtClean="0">
                <a:solidFill>
                  <a:srgbClr val="00B050"/>
                </a:solidFill>
              </a:rPr>
              <a:t>син</a:t>
            </a:r>
            <a:r>
              <a:rPr lang="hr-HR" i="1" dirty="0" smtClean="0">
                <a:solidFill>
                  <a:srgbClr val="00B050"/>
                </a:solidFill>
              </a:rPr>
              <a:t>.</a:t>
            </a:r>
            <a:r>
              <a:rPr lang="mk-MK" i="1" dirty="0" smtClean="0">
                <a:solidFill>
                  <a:srgbClr val="00B050"/>
                </a:solidFill>
              </a:rPr>
              <a:t> </a:t>
            </a:r>
            <a:r>
              <a:rPr lang="mk-MK" i="1" dirty="0" smtClean="0"/>
              <a:t> </a:t>
            </a:r>
            <a:endParaRPr lang="mk-MK" i="1" dirty="0" smtClean="0"/>
          </a:p>
          <a:p>
            <a:pPr>
              <a:buNone/>
            </a:pPr>
            <a:r>
              <a:rPr lang="hr-HR" i="1" dirty="0" smtClean="0"/>
              <a:t>Volim </a:t>
            </a:r>
            <a:r>
              <a:rPr lang="hr-HR" b="1" i="1" dirty="0" smtClean="0"/>
              <a:t>svog</a:t>
            </a:r>
            <a:r>
              <a:rPr lang="hr-HR" dirty="0" smtClean="0"/>
              <a:t> </a:t>
            </a:r>
            <a:r>
              <a:rPr lang="hr-HR" dirty="0" smtClean="0"/>
              <a:t>sina.</a:t>
            </a:r>
            <a:r>
              <a:rPr lang="sr-Cyrl-RS" dirty="0" smtClean="0"/>
              <a:t> </a:t>
            </a:r>
            <a:endParaRPr lang="sr-Cyrl-RS" dirty="0" smtClean="0"/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Я </a:t>
            </a:r>
            <a:r>
              <a:rPr lang="ru-RU" i="1" dirty="0" smtClean="0">
                <a:solidFill>
                  <a:srgbClr val="FF0000"/>
                </a:solidFill>
              </a:rPr>
              <a:t>люблю́ </a:t>
            </a:r>
            <a:r>
              <a:rPr lang="ru-RU" b="1" i="1" dirty="0" smtClean="0">
                <a:solidFill>
                  <a:srgbClr val="FF0000"/>
                </a:solidFill>
              </a:rPr>
              <a:t>своего́</a:t>
            </a:r>
            <a:r>
              <a:rPr lang="ru-RU" i="1" dirty="0" smtClean="0">
                <a:solidFill>
                  <a:srgbClr val="FF0000"/>
                </a:solidFill>
              </a:rPr>
              <a:t> сы́на</a:t>
            </a:r>
            <a:endParaRPr lang="hr-HR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mk-MK" i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mk-MK" i="1" dirty="0" smtClean="0">
                <a:solidFill>
                  <a:srgbClr val="00B050"/>
                </a:solidFill>
              </a:rPr>
              <a:t>Сакам своја</a:t>
            </a:r>
            <a:r>
              <a:rPr lang="mk-MK" b="1" i="1" dirty="0" smtClean="0">
                <a:solidFill>
                  <a:srgbClr val="00B050"/>
                </a:solidFill>
              </a:rPr>
              <a:t>та</a:t>
            </a:r>
            <a:r>
              <a:rPr lang="mk-MK" i="1" dirty="0" smtClean="0">
                <a:solidFill>
                  <a:srgbClr val="00B050"/>
                </a:solidFill>
              </a:rPr>
              <a:t> </a:t>
            </a:r>
            <a:r>
              <a:rPr lang="mk-MK" i="1" dirty="0" smtClean="0">
                <a:solidFill>
                  <a:srgbClr val="00B050"/>
                </a:solidFill>
              </a:rPr>
              <a:t>ќерка</a:t>
            </a:r>
            <a:r>
              <a:rPr lang="hr-HR" i="1" dirty="0" smtClean="0">
                <a:solidFill>
                  <a:srgbClr val="00B050"/>
                </a:solidFill>
              </a:rPr>
              <a:t>.</a:t>
            </a:r>
            <a:r>
              <a:rPr lang="hr-HR" i="1" dirty="0" smtClean="0"/>
              <a:t> </a:t>
            </a:r>
            <a:endParaRPr lang="sr-Cyrl-RS" i="1" dirty="0" smtClean="0"/>
          </a:p>
          <a:p>
            <a:pPr>
              <a:buNone/>
            </a:pPr>
            <a:r>
              <a:rPr lang="hr-HR" i="1" dirty="0" smtClean="0"/>
              <a:t>Volim </a:t>
            </a:r>
            <a:r>
              <a:rPr lang="hr-HR" b="1" i="1" dirty="0" smtClean="0"/>
              <a:t>svoju</a:t>
            </a:r>
            <a:r>
              <a:rPr lang="hr-HR" i="1" dirty="0" smtClean="0"/>
              <a:t> </a:t>
            </a:r>
            <a:r>
              <a:rPr lang="hr-HR" i="1" dirty="0" smtClean="0"/>
              <a:t>kćer.</a:t>
            </a:r>
            <a:r>
              <a:rPr lang="sr-Cyrl-RS" i="1" dirty="0" smtClean="0"/>
              <a:t>  </a:t>
            </a:r>
            <a:endParaRPr lang="sr-Cyrl-RS" i="1" dirty="0" smtClean="0"/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Я </a:t>
            </a:r>
            <a:r>
              <a:rPr lang="ru-RU" i="1" dirty="0" smtClean="0">
                <a:solidFill>
                  <a:srgbClr val="FF0000"/>
                </a:solidFill>
              </a:rPr>
              <a:t>люблю́ </a:t>
            </a:r>
            <a:r>
              <a:rPr lang="ru-RU" b="1" i="1" dirty="0" smtClean="0">
                <a:solidFill>
                  <a:srgbClr val="FF0000"/>
                </a:solidFill>
              </a:rPr>
              <a:t>свою́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i="1" dirty="0" smtClean="0">
                <a:solidFill>
                  <a:srgbClr val="FF0000"/>
                </a:solidFill>
              </a:rPr>
              <a:t>дочь</a:t>
            </a:r>
            <a:endParaRPr lang="hr-HR" dirty="0" smtClean="0">
              <a:solidFill>
                <a:srgbClr val="FF0000"/>
              </a:solidFill>
            </a:endParaRPr>
          </a:p>
          <a:p>
            <a:endParaRPr lang="hr-HR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676364-4759-44CF-AD14-19A08682BF46}" type="slidenum">
              <a:rPr lang="de-AT" smtClean="0"/>
              <a:pPr/>
              <a:t>43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tx1"/>
                </a:solidFill>
              </a:rPr>
              <a:t>Kratka zamjenska forma</a:t>
            </a:r>
            <a:endParaRPr lang="hr-HR" b="1" dirty="0">
              <a:solidFill>
                <a:schemeClr val="tx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 fontScale="92500" lnSpcReduction="10000"/>
          </a:bodyPr>
          <a:lstStyle/>
          <a:p>
            <a:r>
              <a:rPr lang="hr-HR" sz="3100" dirty="0" smtClean="0"/>
              <a:t>Upotrabljava se samo sa imenicama koje označuju uski krug </a:t>
            </a:r>
            <a:r>
              <a:rPr lang="hr-HR" sz="3100" dirty="0" smtClean="0"/>
              <a:t>obitelji</a:t>
            </a:r>
            <a:r>
              <a:rPr lang="hr-HR" sz="3100" dirty="0" smtClean="0"/>
              <a:t>.</a:t>
            </a:r>
            <a:endParaRPr lang="hr-HR" sz="3100" dirty="0" smtClean="0"/>
          </a:p>
          <a:p>
            <a:r>
              <a:rPr lang="hr-HR" sz="3100" dirty="0" smtClean="0"/>
              <a:t>Imenice </a:t>
            </a:r>
            <a:r>
              <a:rPr lang="hr-HR" sz="3100" dirty="0" smtClean="0"/>
              <a:t>u </a:t>
            </a:r>
            <a:r>
              <a:rPr lang="hr-HR" sz="3100" dirty="0" smtClean="0"/>
              <a:t>jedini i </a:t>
            </a:r>
            <a:r>
              <a:rPr lang="hr-HR" sz="3100" dirty="0" smtClean="0"/>
              <a:t>bez</a:t>
            </a:r>
            <a:r>
              <a:rPr lang="hr-HR" sz="3100" dirty="0" smtClean="0"/>
              <a:t> član</a:t>
            </a:r>
            <a:r>
              <a:rPr lang="hr-HR" sz="3100" dirty="0" smtClean="0"/>
              <a:t>a</a:t>
            </a:r>
            <a:endParaRPr lang="hr-HR" sz="3100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mk-MK" sz="2700" i="1" dirty="0" smtClean="0">
                <a:solidFill>
                  <a:srgbClr val="00B050"/>
                </a:solidFill>
              </a:rPr>
              <a:t>баба ми</a:t>
            </a:r>
            <a:r>
              <a:rPr lang="hr-HR" sz="2700" i="1" dirty="0" smtClean="0">
                <a:solidFill>
                  <a:srgbClr val="00B050"/>
                </a:solidFill>
              </a:rPr>
              <a:t> </a:t>
            </a:r>
            <a:r>
              <a:rPr lang="hr-HR" sz="2700" i="1" dirty="0" smtClean="0"/>
              <a:t>– moja baka </a:t>
            </a:r>
            <a:r>
              <a:rPr lang="sr-Cyrl-RS" sz="2700" i="1" dirty="0" smtClean="0"/>
              <a:t>– </a:t>
            </a:r>
            <a:r>
              <a:rPr lang="ru-RU" sz="2700" i="1" dirty="0" smtClean="0">
                <a:solidFill>
                  <a:srgbClr val="FF0000"/>
                </a:solidFill>
              </a:rPr>
              <a:t>мояо́ ба́бушка</a:t>
            </a:r>
            <a:endParaRPr lang="hr-HR" sz="27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mk-MK" sz="2700" i="1" dirty="0" smtClean="0">
                <a:solidFill>
                  <a:srgbClr val="00B050"/>
                </a:solidFill>
              </a:rPr>
              <a:t>маж ми</a:t>
            </a:r>
            <a:r>
              <a:rPr lang="hr-HR" sz="2700" i="1" dirty="0" smtClean="0">
                <a:solidFill>
                  <a:srgbClr val="00B050"/>
                </a:solidFill>
              </a:rPr>
              <a:t> </a:t>
            </a:r>
            <a:r>
              <a:rPr lang="hr-HR" sz="2700" i="1" dirty="0" smtClean="0"/>
              <a:t>– moj muž</a:t>
            </a:r>
            <a:r>
              <a:rPr lang="sr-Cyrl-RS" sz="2700" i="1" dirty="0" smtClean="0"/>
              <a:t> – </a:t>
            </a:r>
            <a:r>
              <a:rPr lang="mk-MK" sz="2700" i="1" dirty="0" smtClean="0">
                <a:solidFill>
                  <a:srgbClr val="FF0000"/>
                </a:solidFill>
              </a:rPr>
              <a:t>м</a:t>
            </a:r>
            <a:r>
              <a:rPr lang="ru-RU" sz="2700" i="1" dirty="0" smtClean="0">
                <a:solidFill>
                  <a:srgbClr val="FF0000"/>
                </a:solidFill>
              </a:rPr>
              <a:t>ой </a:t>
            </a:r>
            <a:r>
              <a:rPr lang="ru-RU" sz="2700" i="1" dirty="0" smtClean="0">
                <a:solidFill>
                  <a:srgbClr val="FF0000"/>
                </a:solidFill>
              </a:rPr>
              <a:t>муж</a:t>
            </a:r>
            <a:endParaRPr lang="hr-HR" sz="27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mk-MK" sz="2700" i="1" dirty="0" smtClean="0">
                <a:solidFill>
                  <a:srgbClr val="00B050"/>
                </a:solidFill>
              </a:rPr>
              <a:t>мајка ми</a:t>
            </a:r>
            <a:r>
              <a:rPr lang="hr-HR" sz="2700" i="1" dirty="0" smtClean="0">
                <a:solidFill>
                  <a:srgbClr val="00B050"/>
                </a:solidFill>
              </a:rPr>
              <a:t> </a:t>
            </a:r>
            <a:r>
              <a:rPr lang="hr-HR" sz="2700" i="1" dirty="0" smtClean="0"/>
              <a:t>– moja majka</a:t>
            </a:r>
            <a:r>
              <a:rPr lang="sr-Cyrl-RS" sz="2700" i="1" dirty="0" smtClean="0"/>
              <a:t> – </a:t>
            </a:r>
            <a:r>
              <a:rPr lang="ru-RU" sz="2700" i="1" dirty="0" smtClean="0">
                <a:solidFill>
                  <a:srgbClr val="FF0000"/>
                </a:solidFill>
              </a:rPr>
              <a:t>м</a:t>
            </a:r>
            <a:r>
              <a:rPr lang="ru-RU" sz="2700" i="1" dirty="0" smtClean="0">
                <a:solidFill>
                  <a:srgbClr val="FF0000"/>
                </a:solidFill>
              </a:rPr>
              <a:t>оя </a:t>
            </a:r>
            <a:r>
              <a:rPr lang="ru-RU" sz="2700" i="1" dirty="0" smtClean="0">
                <a:solidFill>
                  <a:srgbClr val="FF0000"/>
                </a:solidFill>
              </a:rPr>
              <a:t>мать</a:t>
            </a:r>
            <a:endParaRPr lang="hr-HR" sz="27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mk-MK" sz="2700" i="1" dirty="0" smtClean="0">
                <a:solidFill>
                  <a:srgbClr val="00B050"/>
                </a:solidFill>
              </a:rPr>
              <a:t>свекор ми</a:t>
            </a:r>
            <a:r>
              <a:rPr lang="hr-HR" sz="2700" i="1" dirty="0" smtClean="0">
                <a:solidFill>
                  <a:srgbClr val="00B050"/>
                </a:solidFill>
              </a:rPr>
              <a:t> </a:t>
            </a:r>
            <a:r>
              <a:rPr lang="hr-HR" sz="2700" i="1" dirty="0" smtClean="0"/>
              <a:t>– moj svekar</a:t>
            </a:r>
            <a:r>
              <a:rPr lang="sr-Cyrl-RS" sz="2700" i="1" dirty="0" smtClean="0"/>
              <a:t> – </a:t>
            </a:r>
            <a:r>
              <a:rPr lang="ru-RU" sz="2700" i="1" dirty="0" smtClean="0">
                <a:solidFill>
                  <a:srgbClr val="FF0000"/>
                </a:solidFill>
              </a:rPr>
              <a:t>м</a:t>
            </a:r>
            <a:r>
              <a:rPr lang="ru-RU" sz="2700" i="1" dirty="0" smtClean="0">
                <a:solidFill>
                  <a:srgbClr val="FF0000"/>
                </a:solidFill>
              </a:rPr>
              <a:t>ой </a:t>
            </a:r>
            <a:r>
              <a:rPr lang="ru-RU" sz="2700" i="1" dirty="0" smtClean="0">
                <a:solidFill>
                  <a:srgbClr val="FF0000"/>
                </a:solidFill>
              </a:rPr>
              <a:t>тесть</a:t>
            </a:r>
            <a:endParaRPr lang="mk-MK" sz="2700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mk-MK" dirty="0" smtClean="0"/>
          </a:p>
          <a:p>
            <a:endParaRPr lang="mk-MK" i="1" dirty="0" smtClean="0"/>
          </a:p>
          <a:p>
            <a:pPr>
              <a:buNone/>
            </a:pPr>
            <a:r>
              <a:rPr lang="mk-MK" i="1" dirty="0" smtClean="0"/>
              <a:t> </a:t>
            </a:r>
            <a:endParaRPr lang="hr-HR" i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676364-4759-44CF-AD14-19A08682BF46}" type="slidenum">
              <a:rPr lang="de-AT" smtClean="0"/>
              <a:pPr/>
              <a:t>44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676364-4759-44CF-AD14-19A08682BF46}" type="slidenum">
              <a:rPr lang="de-AT" smtClean="0"/>
              <a:pPr/>
              <a:t>45</a:t>
            </a:fld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5257800"/>
          </a:xfrm>
        </p:spPr>
        <p:txBody>
          <a:bodyPr>
            <a:normAutofit/>
          </a:bodyPr>
          <a:lstStyle/>
          <a:p>
            <a:r>
              <a:rPr lang="hr-HR" sz="2500" dirty="0" smtClean="0"/>
              <a:t>U</a:t>
            </a:r>
            <a:r>
              <a:rPr lang="hr-HR" sz="2500" dirty="0" smtClean="0"/>
              <a:t>potreba </a:t>
            </a:r>
            <a:r>
              <a:rPr lang="hr-HR" sz="2500" dirty="0" smtClean="0"/>
              <a:t>se proširila i na imenice koje označuju </a:t>
            </a:r>
            <a:r>
              <a:rPr lang="hr-HR" sz="2500" dirty="0" smtClean="0"/>
              <a:t>bliskost</a:t>
            </a:r>
            <a:endParaRPr lang="hr-HR" sz="2500" dirty="0" smtClean="0"/>
          </a:p>
          <a:p>
            <a:pPr>
              <a:buNone/>
            </a:pPr>
            <a:r>
              <a:rPr lang="mk-MK" sz="2200" i="1" dirty="0" smtClean="0">
                <a:solidFill>
                  <a:srgbClr val="00B050"/>
                </a:solidFill>
              </a:rPr>
              <a:t>другар ми</a:t>
            </a:r>
            <a:r>
              <a:rPr lang="hr-HR" sz="2200" i="1" dirty="0" smtClean="0">
                <a:solidFill>
                  <a:srgbClr val="00B050"/>
                </a:solidFill>
              </a:rPr>
              <a:t> </a:t>
            </a:r>
            <a:r>
              <a:rPr lang="hr-HR" sz="2200" i="1" dirty="0" smtClean="0"/>
              <a:t>– moj prijatelj</a:t>
            </a:r>
            <a:r>
              <a:rPr lang="sr-Cyrl-RS" sz="2200" i="1" dirty="0" smtClean="0"/>
              <a:t> – </a:t>
            </a:r>
            <a:r>
              <a:rPr lang="ru-RU" sz="2200" i="1" dirty="0" smtClean="0">
                <a:solidFill>
                  <a:srgbClr val="FF0000"/>
                </a:solidFill>
              </a:rPr>
              <a:t>мой друг</a:t>
            </a:r>
            <a:endParaRPr lang="hr-HR" sz="22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mk-MK" sz="2200" i="1" dirty="0" smtClean="0">
                <a:solidFill>
                  <a:srgbClr val="00B050"/>
                </a:solidFill>
              </a:rPr>
              <a:t>другарка ми</a:t>
            </a:r>
            <a:r>
              <a:rPr lang="hr-HR" sz="2200" i="1" dirty="0" smtClean="0">
                <a:solidFill>
                  <a:srgbClr val="00B050"/>
                </a:solidFill>
              </a:rPr>
              <a:t> </a:t>
            </a:r>
            <a:r>
              <a:rPr lang="hr-HR" sz="2200" i="1" dirty="0" smtClean="0"/>
              <a:t>– moja prijateljica</a:t>
            </a:r>
            <a:r>
              <a:rPr lang="sr-Cyrl-RS" sz="2200" i="1" dirty="0" smtClean="0"/>
              <a:t> – </a:t>
            </a:r>
            <a:r>
              <a:rPr lang="ru-RU" sz="2200" i="1" dirty="0" smtClean="0">
                <a:solidFill>
                  <a:srgbClr val="FF0000"/>
                </a:solidFill>
              </a:rPr>
              <a:t>моя</a:t>
            </a:r>
            <a:r>
              <a:rPr lang="mk-MK" sz="2200" i="1" dirty="0" smtClean="0">
                <a:solidFill>
                  <a:srgbClr val="FF0000"/>
                </a:solidFill>
              </a:rPr>
              <a:t>́</a:t>
            </a:r>
            <a:r>
              <a:rPr lang="ru-RU" sz="2200" i="1" dirty="0" smtClean="0">
                <a:solidFill>
                  <a:srgbClr val="FF0000"/>
                </a:solidFill>
              </a:rPr>
              <a:t> подру́га</a:t>
            </a:r>
            <a:endParaRPr lang="hr-HR" sz="2200" dirty="0" smtClean="0">
              <a:solidFill>
                <a:srgbClr val="FF0000"/>
              </a:solidFill>
            </a:endParaRPr>
          </a:p>
          <a:p>
            <a:endParaRPr lang="mk-MK" sz="2200" i="1" dirty="0" smtClean="0"/>
          </a:p>
          <a:p>
            <a:r>
              <a:rPr lang="mk-MK" sz="2500" dirty="0" smtClean="0"/>
              <a:t>К</a:t>
            </a:r>
            <a:r>
              <a:rPr lang="hr-HR" sz="2500" dirty="0" smtClean="0"/>
              <a:t>od </a:t>
            </a:r>
            <a:r>
              <a:rPr lang="hr-HR" sz="2500" dirty="0" smtClean="0"/>
              <a:t>mlađe generacije se koristi i:</a:t>
            </a:r>
          </a:p>
          <a:p>
            <a:pPr>
              <a:buNone/>
            </a:pPr>
            <a:r>
              <a:rPr lang="mk-MK" sz="2200" i="1" dirty="0" smtClean="0">
                <a:solidFill>
                  <a:srgbClr val="00B050"/>
                </a:solidFill>
              </a:rPr>
              <a:t>дечко ми</a:t>
            </a:r>
            <a:r>
              <a:rPr lang="hr-HR" sz="2200" i="1" dirty="0" smtClean="0">
                <a:solidFill>
                  <a:srgbClr val="00B050"/>
                </a:solidFill>
              </a:rPr>
              <a:t> </a:t>
            </a:r>
            <a:r>
              <a:rPr lang="hr-HR" sz="2200" i="1" dirty="0" smtClean="0"/>
              <a:t>– moj dečko</a:t>
            </a:r>
            <a:r>
              <a:rPr lang="mk-MK" sz="2200" dirty="0" smtClean="0"/>
              <a:t> </a:t>
            </a:r>
            <a:r>
              <a:rPr lang="hr-HR" sz="2200" dirty="0" smtClean="0"/>
              <a:t>– </a:t>
            </a:r>
            <a:r>
              <a:rPr lang="mk-MK" sz="2200" i="1" dirty="0" smtClean="0">
                <a:solidFill>
                  <a:srgbClr val="FF0000"/>
                </a:solidFill>
              </a:rPr>
              <a:t>мо</a:t>
            </a:r>
            <a:r>
              <a:rPr lang="ru-RU" sz="2200" i="1" dirty="0" smtClean="0">
                <a:solidFill>
                  <a:srgbClr val="FF0000"/>
                </a:solidFill>
              </a:rPr>
              <a:t>й па́рень</a:t>
            </a:r>
            <a:endParaRPr lang="hr-HR" sz="2200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mk-MK" sz="2200" i="1" dirty="0" smtClean="0">
                <a:solidFill>
                  <a:srgbClr val="00B050"/>
                </a:solidFill>
              </a:rPr>
              <a:t>девојка ми</a:t>
            </a:r>
            <a:r>
              <a:rPr lang="hr-HR" sz="2200" i="1" dirty="0" smtClean="0"/>
              <a:t> </a:t>
            </a:r>
            <a:r>
              <a:rPr lang="hr-HR" sz="2200" dirty="0" smtClean="0"/>
              <a:t>– </a:t>
            </a:r>
            <a:r>
              <a:rPr lang="hr-HR" sz="2200" i="1" dirty="0" smtClean="0"/>
              <a:t>moja </a:t>
            </a:r>
            <a:r>
              <a:rPr lang="hr-HR" sz="2200" i="1" dirty="0" smtClean="0"/>
              <a:t>djevojka</a:t>
            </a:r>
            <a:r>
              <a:rPr lang="mk-MK" sz="2200" i="1" dirty="0" smtClean="0"/>
              <a:t> </a:t>
            </a:r>
            <a:r>
              <a:rPr lang="hr-HR" sz="2200" i="1" dirty="0" smtClean="0"/>
              <a:t>– </a:t>
            </a:r>
            <a:r>
              <a:rPr lang="mk-MK" sz="2200" i="1" dirty="0" smtClean="0">
                <a:solidFill>
                  <a:srgbClr val="FF0000"/>
                </a:solidFill>
              </a:rPr>
              <a:t>мо</a:t>
            </a:r>
            <a:r>
              <a:rPr lang="ru-RU" sz="2200" i="1" dirty="0" smtClean="0">
                <a:solidFill>
                  <a:srgbClr val="FF0000"/>
                </a:solidFill>
              </a:rPr>
              <a:t>я́ де́вушка</a:t>
            </a:r>
            <a:endParaRPr lang="hr-HR" sz="2200" i="1" dirty="0" smtClean="0">
              <a:solidFill>
                <a:srgbClr val="FF0000"/>
              </a:solidFill>
            </a:endParaRPr>
          </a:p>
          <a:p>
            <a:endParaRPr lang="hr-HR" sz="2200" dirty="0" smtClean="0"/>
          </a:p>
          <a:p>
            <a:r>
              <a:rPr lang="hr-HR" sz="2500" dirty="0" smtClean="0"/>
              <a:t>P</a:t>
            </a:r>
            <a:r>
              <a:rPr lang="hr-HR" sz="2500" dirty="0" smtClean="0"/>
              <a:t>osesivnost </a:t>
            </a:r>
            <a:r>
              <a:rPr lang="hr-HR" sz="2500" dirty="0" smtClean="0"/>
              <a:t>se može izraziti i refleksivnom dativnom klitikom </a:t>
            </a:r>
            <a:r>
              <a:rPr lang="mk-MK" sz="2500" i="1" dirty="0" smtClean="0"/>
              <a:t>си</a:t>
            </a:r>
            <a:r>
              <a:rPr lang="hr-HR" sz="2500" i="1" dirty="0" smtClean="0"/>
              <a:t>.</a:t>
            </a:r>
            <a:endParaRPr lang="de-AT" sz="2500" dirty="0" smtClean="0"/>
          </a:p>
          <a:p>
            <a:pPr>
              <a:buNone/>
            </a:pPr>
            <a:r>
              <a:rPr lang="mk-MK" sz="2200" i="1" dirty="0" smtClean="0">
                <a:solidFill>
                  <a:srgbClr val="00B050"/>
                </a:solidFill>
              </a:rPr>
              <a:t>Мајка </a:t>
            </a:r>
            <a:r>
              <a:rPr lang="mk-MK" sz="2200" b="1" i="1" dirty="0" smtClean="0">
                <a:solidFill>
                  <a:srgbClr val="00B050"/>
                </a:solidFill>
              </a:rPr>
              <a:t>си</a:t>
            </a:r>
            <a:r>
              <a:rPr lang="mk-MK" sz="2200" i="1" dirty="0" smtClean="0">
                <a:solidFill>
                  <a:srgbClr val="00B050"/>
                </a:solidFill>
              </a:rPr>
              <a:t> ја </a:t>
            </a:r>
            <a:r>
              <a:rPr lang="mk-MK" sz="2200" i="1" dirty="0" smtClean="0">
                <a:solidFill>
                  <a:srgbClr val="00B050"/>
                </a:solidFill>
              </a:rPr>
              <a:t>сакам</a:t>
            </a:r>
            <a:r>
              <a:rPr lang="hr-HR" sz="2200" i="1" dirty="0" smtClean="0">
                <a:solidFill>
                  <a:srgbClr val="00B050"/>
                </a:solidFill>
              </a:rPr>
              <a:t>.</a:t>
            </a:r>
            <a:r>
              <a:rPr lang="mk-MK" sz="2200" i="1" dirty="0" smtClean="0">
                <a:solidFill>
                  <a:srgbClr val="00B050"/>
                </a:solidFill>
              </a:rPr>
              <a:t> </a:t>
            </a:r>
            <a:r>
              <a:rPr lang="hr-HR" sz="2200" i="1" dirty="0" smtClean="0"/>
              <a:t>– Ona voli svoju </a:t>
            </a:r>
            <a:r>
              <a:rPr lang="hr-HR" sz="2200" i="1" dirty="0" smtClean="0"/>
              <a:t>majku.</a:t>
            </a:r>
            <a:r>
              <a:rPr lang="sr-Cyrl-RS" sz="2200" i="1" dirty="0" smtClean="0"/>
              <a:t> </a:t>
            </a:r>
            <a:r>
              <a:rPr lang="sr-Cyrl-RS" sz="2200" i="1" dirty="0" smtClean="0"/>
              <a:t>– </a:t>
            </a:r>
            <a:r>
              <a:rPr lang="ru-RU" sz="2200" i="1" dirty="0" smtClean="0">
                <a:solidFill>
                  <a:srgbClr val="FF0000"/>
                </a:solidFill>
              </a:rPr>
              <a:t>Она любит </a:t>
            </a:r>
            <a:r>
              <a:rPr lang="mk-MK" sz="2200" i="1" dirty="0" smtClean="0">
                <a:solidFill>
                  <a:srgbClr val="FF0000"/>
                </a:solidFill>
              </a:rPr>
              <a:t>сво</a:t>
            </a:r>
            <a:r>
              <a:rPr lang="ru-RU" sz="2200" i="1" dirty="0" smtClean="0">
                <a:solidFill>
                  <a:srgbClr val="FF0000"/>
                </a:solidFill>
              </a:rPr>
              <a:t>ю́</a:t>
            </a:r>
            <a:r>
              <a:rPr lang="ru-RU" sz="2200" i="1" dirty="0" smtClean="0">
                <a:solidFill>
                  <a:srgbClr val="FF0000"/>
                </a:solidFill>
              </a:rPr>
              <a:t> мать.</a:t>
            </a:r>
            <a:endParaRPr lang="mk-MK" sz="2200" i="1" dirty="0" smtClean="0">
              <a:solidFill>
                <a:srgbClr val="FF0000"/>
              </a:solidFill>
            </a:endParaRPr>
          </a:p>
          <a:p>
            <a:endParaRPr lang="hr-HR" sz="2200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Posvojni pridjevi</a:t>
            </a:r>
            <a:endParaRPr lang="hr-HR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S</a:t>
            </a:r>
            <a:r>
              <a:rPr lang="hr-HR" dirty="0" smtClean="0"/>
              <a:t>ufiksi</a:t>
            </a:r>
            <a:endParaRPr lang="hr-HR" dirty="0"/>
          </a:p>
          <a:p>
            <a:endParaRPr lang="hr-HR" dirty="0" smtClean="0"/>
          </a:p>
          <a:p>
            <a:pPr>
              <a:buNone/>
            </a:pPr>
            <a:r>
              <a:rPr lang="hr-HR" dirty="0" smtClean="0"/>
              <a:t>-</a:t>
            </a:r>
            <a:r>
              <a:rPr lang="mk-MK" b="1" dirty="0" smtClean="0"/>
              <a:t>ски</a:t>
            </a:r>
            <a:r>
              <a:rPr lang="mk-MK" dirty="0" smtClean="0"/>
              <a:t>/-</a:t>
            </a:r>
            <a:r>
              <a:rPr lang="mk-MK" b="1" dirty="0" smtClean="0"/>
              <a:t>шки</a:t>
            </a:r>
            <a:r>
              <a:rPr lang="mk-MK" dirty="0" smtClean="0"/>
              <a:t>/-</a:t>
            </a:r>
            <a:r>
              <a:rPr lang="mk-MK" b="1" dirty="0" smtClean="0"/>
              <a:t>чки</a:t>
            </a:r>
            <a:r>
              <a:rPr lang="hr-HR" dirty="0" smtClean="0"/>
              <a:t> </a:t>
            </a:r>
            <a:r>
              <a:rPr lang="hr-HR" dirty="0" smtClean="0"/>
              <a:t>(</a:t>
            </a:r>
            <a:r>
              <a:rPr lang="hr-HR" dirty="0" smtClean="0"/>
              <a:t>najproduktivniji) </a:t>
            </a:r>
            <a:endParaRPr lang="mk-MK" dirty="0" smtClean="0"/>
          </a:p>
          <a:p>
            <a:pPr>
              <a:buNone/>
            </a:pPr>
            <a:r>
              <a:rPr lang="mk-MK" dirty="0" smtClean="0"/>
              <a:t>-</a:t>
            </a:r>
            <a:r>
              <a:rPr lang="mk-MK" b="1" dirty="0" smtClean="0"/>
              <a:t>ов</a:t>
            </a:r>
            <a:r>
              <a:rPr lang="mk-MK" dirty="0" smtClean="0"/>
              <a:t>/-</a:t>
            </a:r>
            <a:r>
              <a:rPr lang="mk-MK" b="1" dirty="0" smtClean="0"/>
              <a:t>ев</a:t>
            </a:r>
          </a:p>
          <a:p>
            <a:pPr>
              <a:buNone/>
            </a:pPr>
            <a:r>
              <a:rPr lang="mk-MK" dirty="0" smtClean="0"/>
              <a:t>-</a:t>
            </a:r>
            <a:r>
              <a:rPr lang="mk-MK" b="1" dirty="0" smtClean="0"/>
              <a:t>ин</a:t>
            </a:r>
            <a:r>
              <a:rPr lang="mk-MK" dirty="0" smtClean="0"/>
              <a:t>/-</a:t>
            </a:r>
            <a:r>
              <a:rPr lang="mk-MK" b="1" dirty="0" smtClean="0"/>
              <a:t>ји</a:t>
            </a:r>
          </a:p>
          <a:p>
            <a:endParaRPr lang="mk-MK" dirty="0" smtClean="0"/>
          </a:p>
          <a:p>
            <a:pPr>
              <a:buNone/>
            </a:pPr>
            <a:endParaRPr lang="hr-HR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676364-4759-44CF-AD14-19A08682BF46}" type="slidenum">
              <a:rPr lang="de-AT" smtClean="0"/>
              <a:pPr/>
              <a:t>46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4351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hr-HR" dirty="0" smtClean="0"/>
              <a:t>Semantika</a:t>
            </a:r>
            <a:r>
              <a:rPr lang="hr-HR" dirty="0" smtClean="0"/>
              <a:t>:</a:t>
            </a: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 marL="514350" indent="-514350"/>
            <a:r>
              <a:rPr lang="hr-HR" dirty="0" smtClean="0"/>
              <a:t>K</a:t>
            </a:r>
            <a:r>
              <a:rPr lang="hr-HR" dirty="0" smtClean="0"/>
              <a:t>valitativno </a:t>
            </a:r>
            <a:r>
              <a:rPr lang="hr-HR" dirty="0" smtClean="0"/>
              <a:t>značenje </a:t>
            </a:r>
          </a:p>
          <a:p>
            <a:pPr marL="514350" indent="-514350">
              <a:buNone/>
            </a:pPr>
            <a:r>
              <a:rPr lang="mk-MK" i="1" dirty="0" smtClean="0">
                <a:solidFill>
                  <a:srgbClr val="00B050"/>
                </a:solidFill>
              </a:rPr>
              <a:t>детски глас</a:t>
            </a:r>
            <a:r>
              <a:rPr lang="hr-HR" i="1" dirty="0" smtClean="0">
                <a:solidFill>
                  <a:srgbClr val="00B050"/>
                </a:solidFill>
              </a:rPr>
              <a:t> </a:t>
            </a:r>
            <a:r>
              <a:rPr lang="hr-HR" i="1" dirty="0" smtClean="0"/>
              <a:t>– dječji glas</a:t>
            </a:r>
            <a:r>
              <a:rPr lang="sr-Cyrl-RS" i="1" dirty="0" smtClean="0"/>
              <a:t> – </a:t>
            </a:r>
            <a:r>
              <a:rPr lang="mk-MK" i="1" dirty="0" smtClean="0">
                <a:solidFill>
                  <a:srgbClr val="FF0000"/>
                </a:solidFill>
              </a:rPr>
              <a:t>д</a:t>
            </a:r>
            <a:r>
              <a:rPr lang="ru-RU" i="1" dirty="0" smtClean="0">
                <a:solidFill>
                  <a:srgbClr val="FF0000"/>
                </a:solidFill>
              </a:rPr>
              <a:t>е́тский го́лос</a:t>
            </a:r>
            <a:endParaRPr lang="hr-HR" i="1" dirty="0" smtClean="0">
              <a:solidFill>
                <a:srgbClr val="FF0000"/>
              </a:solidFill>
            </a:endParaRPr>
          </a:p>
          <a:p>
            <a:pPr marL="514350" indent="-514350"/>
            <a:r>
              <a:rPr lang="hr-HR" dirty="0" smtClean="0"/>
              <a:t>P</a:t>
            </a:r>
            <a:r>
              <a:rPr lang="hr-HR" dirty="0" smtClean="0"/>
              <a:t>ripadnost</a:t>
            </a:r>
            <a:r>
              <a:rPr lang="mk-MK" dirty="0" smtClean="0"/>
              <a:t> </a:t>
            </a:r>
            <a:endParaRPr lang="hr-HR" dirty="0" smtClean="0"/>
          </a:p>
          <a:p>
            <a:pPr marL="514350" indent="-514350">
              <a:buNone/>
            </a:pPr>
            <a:r>
              <a:rPr lang="mk-MK" i="1" dirty="0" smtClean="0">
                <a:solidFill>
                  <a:srgbClr val="00B050"/>
                </a:solidFill>
              </a:rPr>
              <a:t>дедова куќа </a:t>
            </a:r>
            <a:r>
              <a:rPr lang="hr-HR" dirty="0" smtClean="0"/>
              <a:t>– </a:t>
            </a:r>
            <a:r>
              <a:rPr lang="hr-HR" i="1" dirty="0" smtClean="0"/>
              <a:t>djedova kuća</a:t>
            </a:r>
            <a:r>
              <a:rPr lang="sr-Cyrl-RS" i="1" dirty="0" smtClean="0"/>
              <a:t> - </a:t>
            </a:r>
            <a:r>
              <a:rPr lang="mk-MK" i="1" dirty="0" smtClean="0">
                <a:solidFill>
                  <a:srgbClr val="FF0000"/>
                </a:solidFill>
              </a:rPr>
              <a:t>д</a:t>
            </a:r>
            <a:r>
              <a:rPr lang="ru-RU" i="1" dirty="0" smtClean="0">
                <a:solidFill>
                  <a:srgbClr val="FF0000"/>
                </a:solidFill>
              </a:rPr>
              <a:t>ом де́душки</a:t>
            </a:r>
            <a:endParaRPr lang="hr-HR" dirty="0" smtClean="0">
              <a:solidFill>
                <a:srgbClr val="FF0000"/>
              </a:solidFill>
            </a:endParaRPr>
          </a:p>
          <a:p>
            <a:pPr marL="514350" indent="-514350"/>
            <a:r>
              <a:rPr lang="hr-HR" dirty="0" smtClean="0"/>
              <a:t>N</a:t>
            </a:r>
            <a:r>
              <a:rPr lang="hr-HR" dirty="0" smtClean="0"/>
              <a:t>amjena</a:t>
            </a:r>
            <a:endParaRPr lang="hr-HR" dirty="0" smtClean="0"/>
          </a:p>
          <a:p>
            <a:pPr marL="514350" indent="-514350">
              <a:buNone/>
            </a:pPr>
            <a:r>
              <a:rPr lang="mk-MK" i="1" dirty="0" smtClean="0">
                <a:solidFill>
                  <a:srgbClr val="00B050"/>
                </a:solidFill>
              </a:rPr>
              <a:t>детска соба</a:t>
            </a:r>
            <a:r>
              <a:rPr lang="hr-HR" i="1" dirty="0" smtClean="0">
                <a:solidFill>
                  <a:srgbClr val="00B050"/>
                </a:solidFill>
              </a:rPr>
              <a:t> </a:t>
            </a:r>
            <a:r>
              <a:rPr lang="hr-HR" dirty="0" smtClean="0"/>
              <a:t>– </a:t>
            </a:r>
            <a:r>
              <a:rPr lang="hr-HR" i="1" dirty="0" smtClean="0"/>
              <a:t>dječja soba</a:t>
            </a:r>
            <a:r>
              <a:rPr lang="sr-Cyrl-RS" i="1" dirty="0" smtClean="0"/>
              <a:t> – </a:t>
            </a:r>
            <a:r>
              <a:rPr lang="ru-RU" i="1" dirty="0" smtClean="0">
                <a:solidFill>
                  <a:srgbClr val="FF0000"/>
                </a:solidFill>
              </a:rPr>
              <a:t>де́тская ко́мната</a:t>
            </a:r>
            <a:endParaRPr lang="hr-HR" i="1" dirty="0" smtClean="0">
              <a:solidFill>
                <a:srgbClr val="FF0000"/>
              </a:solidFill>
            </a:endParaRPr>
          </a:p>
          <a:p>
            <a:pPr marL="514350" indent="-514350"/>
            <a:r>
              <a:rPr lang="hr-HR" dirty="0" smtClean="0"/>
              <a:t>P</a:t>
            </a:r>
            <a:r>
              <a:rPr lang="hr-HR" dirty="0" smtClean="0"/>
              <a:t>orijeklo</a:t>
            </a:r>
            <a:r>
              <a:rPr lang="mk-MK" dirty="0" smtClean="0"/>
              <a:t> </a:t>
            </a:r>
            <a:endParaRPr lang="hr-HR" dirty="0" smtClean="0"/>
          </a:p>
          <a:p>
            <a:pPr marL="514350" indent="-514350">
              <a:buNone/>
            </a:pPr>
            <a:r>
              <a:rPr lang="mk-MK" i="1" dirty="0" smtClean="0">
                <a:solidFill>
                  <a:srgbClr val="00B050"/>
                </a:solidFill>
              </a:rPr>
              <a:t>преспанско јаболко</a:t>
            </a:r>
            <a:r>
              <a:rPr lang="hr-HR" i="1" dirty="0" smtClean="0">
                <a:solidFill>
                  <a:srgbClr val="00B050"/>
                </a:solidFill>
              </a:rPr>
              <a:t> </a:t>
            </a:r>
            <a:r>
              <a:rPr lang="hr-HR" dirty="0" smtClean="0"/>
              <a:t>– </a:t>
            </a:r>
            <a:r>
              <a:rPr lang="hr-HR" i="1" dirty="0" smtClean="0"/>
              <a:t>prespanska jabuka</a:t>
            </a:r>
            <a:r>
              <a:rPr lang="sr-Cyrl-RS" i="1" dirty="0" smtClean="0"/>
              <a:t> – </a:t>
            </a:r>
            <a:r>
              <a:rPr lang="sr-Cyrl-RS" i="1" dirty="0" smtClean="0">
                <a:solidFill>
                  <a:srgbClr val="FF0000"/>
                </a:solidFill>
              </a:rPr>
              <a:t>преспа́нское </a:t>
            </a:r>
            <a:r>
              <a:rPr lang="ru-RU" i="1" dirty="0" smtClean="0">
                <a:solidFill>
                  <a:srgbClr val="FF0000"/>
                </a:solidFill>
              </a:rPr>
              <a:t>я́блоко</a:t>
            </a:r>
            <a:endParaRPr lang="hr-HR" i="1" dirty="0" smtClean="0">
              <a:solidFill>
                <a:srgbClr val="FF0000"/>
              </a:solidFill>
            </a:endParaRPr>
          </a:p>
          <a:p>
            <a:pPr marL="514350" indent="-514350"/>
            <a:r>
              <a:rPr lang="hr-HR" dirty="0" smtClean="0"/>
              <a:t>Relacija </a:t>
            </a:r>
            <a:r>
              <a:rPr lang="hr-HR" dirty="0" smtClean="0"/>
              <a:t>dio-cjelina</a:t>
            </a:r>
            <a:r>
              <a:rPr lang="mk-MK" dirty="0" smtClean="0"/>
              <a:t> </a:t>
            </a:r>
            <a:endParaRPr lang="hr-HR" dirty="0" smtClean="0"/>
          </a:p>
          <a:p>
            <a:pPr marL="514350" indent="-514350">
              <a:buNone/>
            </a:pPr>
            <a:r>
              <a:rPr lang="mk-MK" i="1" dirty="0" smtClean="0">
                <a:solidFill>
                  <a:srgbClr val="00B050"/>
                </a:solidFill>
              </a:rPr>
              <a:t>планински врв</a:t>
            </a:r>
            <a:r>
              <a:rPr lang="hr-HR" i="1" dirty="0" smtClean="0">
                <a:solidFill>
                  <a:srgbClr val="00B050"/>
                </a:solidFill>
              </a:rPr>
              <a:t> </a:t>
            </a:r>
            <a:r>
              <a:rPr lang="hr-HR" dirty="0" smtClean="0"/>
              <a:t>– </a:t>
            </a:r>
            <a:r>
              <a:rPr lang="hr-HR" i="1" dirty="0" smtClean="0"/>
              <a:t>planinski vrh</a:t>
            </a:r>
            <a:r>
              <a:rPr lang="sr-Cyrl-RS" i="1" dirty="0" smtClean="0"/>
              <a:t> – </a:t>
            </a:r>
            <a:r>
              <a:rPr lang="ru-RU" i="1" dirty="0" smtClean="0">
                <a:solidFill>
                  <a:srgbClr val="FF0000"/>
                </a:solidFill>
              </a:rPr>
              <a:t>ве́ршина горы́</a:t>
            </a:r>
            <a:endParaRPr lang="hr-HR" i="1" dirty="0" smtClean="0">
              <a:solidFill>
                <a:srgbClr val="FF0000"/>
              </a:solidFill>
            </a:endParaRPr>
          </a:p>
          <a:p>
            <a:pPr marL="514350" indent="-514350"/>
            <a:r>
              <a:rPr lang="hr-HR" dirty="0" smtClean="0"/>
              <a:t>T</a:t>
            </a:r>
            <a:r>
              <a:rPr lang="hr-HR" dirty="0" smtClean="0"/>
              <a:t>emporalnost</a:t>
            </a:r>
            <a:r>
              <a:rPr lang="mk-MK" dirty="0" smtClean="0"/>
              <a:t> </a:t>
            </a:r>
            <a:endParaRPr lang="hr-HR" dirty="0" smtClean="0"/>
          </a:p>
          <a:p>
            <a:pPr marL="514350" indent="-514350">
              <a:buNone/>
            </a:pPr>
            <a:r>
              <a:rPr lang="sr-Cyrl-RS" i="1" dirty="0" smtClean="0">
                <a:solidFill>
                  <a:srgbClr val="00B050"/>
                </a:solidFill>
              </a:rPr>
              <a:t>у</a:t>
            </a:r>
            <a:r>
              <a:rPr lang="mk-MK" i="1" dirty="0" smtClean="0">
                <a:solidFill>
                  <a:srgbClr val="00B050"/>
                </a:solidFill>
              </a:rPr>
              <a:t>тринско кафе</a:t>
            </a:r>
            <a:r>
              <a:rPr lang="hr-HR" i="1" dirty="0" smtClean="0">
                <a:solidFill>
                  <a:srgbClr val="00B050"/>
                </a:solidFill>
              </a:rPr>
              <a:t> </a:t>
            </a:r>
            <a:r>
              <a:rPr lang="hr-HR" dirty="0" smtClean="0"/>
              <a:t>– </a:t>
            </a:r>
            <a:r>
              <a:rPr lang="hr-HR" i="1" dirty="0" smtClean="0"/>
              <a:t>jutarnja kava</a:t>
            </a:r>
            <a:r>
              <a:rPr lang="sr-Cyrl-RS" i="1" dirty="0" smtClean="0"/>
              <a:t> – </a:t>
            </a:r>
            <a:r>
              <a:rPr lang="mk-MK" i="1" dirty="0" smtClean="0">
                <a:solidFill>
                  <a:srgbClr val="FF0000"/>
                </a:solidFill>
              </a:rPr>
              <a:t>у́трен</a:t>
            </a:r>
            <a:r>
              <a:rPr lang="ru-RU" i="1" dirty="0" smtClean="0">
                <a:solidFill>
                  <a:srgbClr val="FF0000"/>
                </a:solidFill>
              </a:rPr>
              <a:t>ний </a:t>
            </a:r>
            <a:r>
              <a:rPr lang="ru-RU" i="1" dirty="0" smtClean="0">
                <a:solidFill>
                  <a:srgbClr val="FF0000"/>
                </a:solidFill>
              </a:rPr>
              <a:t>кофе</a:t>
            </a:r>
            <a:endParaRPr lang="sr-Cyrl-RS" i="1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endParaRPr lang="hr-HR" i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676364-4759-44CF-AD14-19A08682BF46}" type="slidenum">
              <a:rPr lang="de-AT" smtClean="0"/>
              <a:pPr/>
              <a:t>47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Literatura</a:t>
            </a:r>
            <a:endParaRPr lang="hr-HR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676364-4759-44CF-AD14-19A08682BF46}" type="slidenum">
              <a:rPr lang="de-AT" smtClean="0"/>
              <a:pPr/>
              <a:t>48</a:t>
            </a:fld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dirty="0" smtClean="0"/>
              <a:t>Matasović</a:t>
            </a:r>
            <a:r>
              <a:rPr lang="mk-MK" dirty="0" smtClean="0"/>
              <a:t> 2002</a:t>
            </a:r>
            <a:r>
              <a:rPr lang="hr-HR" dirty="0" smtClean="0"/>
              <a:t>:</a:t>
            </a:r>
            <a:r>
              <a:rPr lang="hr-HR" dirty="0" smtClean="0"/>
              <a:t> Matasović Ranko. </a:t>
            </a:r>
            <a:r>
              <a:rPr lang="hr-HR" i="1" dirty="0" smtClean="0"/>
              <a:t>Otuđiva i neotuđiva posvojnost u hrvatskome jeziku</a:t>
            </a:r>
            <a:r>
              <a:rPr lang="hr-HR" dirty="0" smtClean="0"/>
              <a:t>. </a:t>
            </a:r>
            <a:r>
              <a:rPr lang="hr-HR" dirty="0" smtClean="0"/>
              <a:t>Zagreb.</a:t>
            </a:r>
            <a:endParaRPr lang="hr-HR" dirty="0" smtClean="0"/>
          </a:p>
          <a:p>
            <a:r>
              <a:rPr lang="hr-HR" dirty="0" smtClean="0"/>
              <a:t>Mićanović 2000: Mićanović Krešimir. </a:t>
            </a:r>
            <a:r>
              <a:rPr lang="hr-HR" i="1" dirty="0" smtClean="0"/>
              <a:t>Posvojni pridjev i izražavanje posvojnosti</a:t>
            </a:r>
            <a:r>
              <a:rPr lang="hr-HR" dirty="0" smtClean="0"/>
              <a:t>. Zagreb.</a:t>
            </a:r>
          </a:p>
          <a:p>
            <a:r>
              <a:rPr lang="hr-HR" dirty="0" smtClean="0"/>
              <a:t>Mićanović</a:t>
            </a:r>
            <a:r>
              <a:rPr lang="mk-MK" dirty="0" smtClean="0"/>
              <a:t> 2000:</a:t>
            </a:r>
            <a:r>
              <a:rPr lang="hr-HR" dirty="0" smtClean="0"/>
              <a:t> Mićanović Krešimir. </a:t>
            </a:r>
            <a:r>
              <a:rPr lang="hr-HR" i="1" dirty="0" smtClean="0"/>
              <a:t>Posvojnost</a:t>
            </a:r>
            <a:r>
              <a:rPr lang="hr-HR" dirty="0" smtClean="0"/>
              <a:t>. Zagreb. </a:t>
            </a:r>
          </a:p>
          <a:p>
            <a:r>
              <a:rPr lang="hr-HR" dirty="0" smtClean="0"/>
              <a:t>Tošović 1988: Tošović Branko. </a:t>
            </a:r>
            <a:r>
              <a:rPr lang="hr-HR" i="1" dirty="0" smtClean="0"/>
              <a:t>Ruska gramatika u poređenju sa srpskohrvatskom</a:t>
            </a:r>
            <a:r>
              <a:rPr lang="hr-HR" dirty="0" smtClean="0"/>
              <a:t>. </a:t>
            </a:r>
            <a:r>
              <a:rPr lang="hr-HR" i="1" dirty="0" smtClean="0"/>
              <a:t>Glasovi, oblici, rečenica</a:t>
            </a:r>
            <a:r>
              <a:rPr lang="hr-HR" dirty="0" smtClean="0"/>
              <a:t>. Sarajevo.</a:t>
            </a:r>
          </a:p>
          <a:p>
            <a:r>
              <a:rPr lang="mk-MK" dirty="0" smtClean="0"/>
              <a:t>Тасебска 2009: Тасевска Роза. </a:t>
            </a:r>
            <a:r>
              <a:rPr lang="mk-MK" i="1" dirty="0" smtClean="0"/>
              <a:t>Македонски цо мака</a:t>
            </a:r>
            <a:r>
              <a:rPr lang="mk-MK" dirty="0" smtClean="0"/>
              <a:t>. Скопје.</a:t>
            </a:r>
            <a:endParaRPr lang="hr-HR" dirty="0" smtClean="0"/>
          </a:p>
          <a:p>
            <a:r>
              <a:rPr lang="mk-MK" dirty="0" smtClean="0"/>
              <a:t>Тоска 2009: Тоска Ваљбона. </a:t>
            </a:r>
            <a:r>
              <a:rPr lang="mk-MK" i="1" dirty="0" smtClean="0"/>
              <a:t>Основни класификации на посесивните именски синтагми бо албанскиот и бо македонскиот јазик</a:t>
            </a:r>
            <a:r>
              <a:rPr lang="mk-MK" dirty="0" smtClean="0"/>
              <a:t>. Ин: Каранфиловски Максим </a:t>
            </a:r>
            <a:r>
              <a:rPr lang="hr-HR" dirty="0" smtClean="0"/>
              <a:t>(</a:t>
            </a:r>
            <a:r>
              <a:rPr lang="mk-MK" dirty="0" smtClean="0"/>
              <a:t>ур.</a:t>
            </a:r>
            <a:r>
              <a:rPr lang="hr-HR" dirty="0" smtClean="0"/>
              <a:t>)</a:t>
            </a:r>
            <a:r>
              <a:rPr lang="mk-MK" dirty="0" smtClean="0"/>
              <a:t>. </a:t>
            </a:r>
            <a:r>
              <a:rPr lang="mk-MK" i="1" dirty="0" smtClean="0"/>
              <a:t>Годишен зборник</a:t>
            </a:r>
            <a:r>
              <a:rPr lang="mk-MK" dirty="0" smtClean="0"/>
              <a:t>. Скопје. С. 1</a:t>
            </a:r>
            <a:r>
              <a:rPr lang="hr-HR" dirty="0" smtClean="0"/>
              <a:t>5</a:t>
            </a:r>
            <a:r>
              <a:rPr lang="mk-MK" dirty="0" smtClean="0"/>
              <a:t>3</a:t>
            </a:r>
            <a:r>
              <a:rPr lang="hr-HR" dirty="0" smtClean="0"/>
              <a:t>–168.</a:t>
            </a:r>
            <a:endParaRPr lang="mk-MK" dirty="0" smtClean="0"/>
          </a:p>
          <a:p>
            <a:endParaRPr lang="hr-HR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hr-HR" sz="7200" dirty="0" smtClean="0"/>
          </a:p>
          <a:p>
            <a:pPr algn="ctr">
              <a:buNone/>
            </a:pPr>
            <a:r>
              <a:rPr lang="hr-HR" sz="7200" dirty="0" smtClean="0"/>
              <a:t>Hvala na pažnji</a:t>
            </a:r>
            <a:endParaRPr lang="hr-HR" sz="72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676364-4759-44CF-AD14-19A08682BF46}" type="slidenum">
              <a:rPr lang="de-AT" smtClean="0"/>
              <a:pPr/>
              <a:t>49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AT" dirty="0" smtClean="0"/>
              <a:t>F</a:t>
            </a:r>
            <a:r>
              <a:rPr lang="hr-HR" dirty="0" smtClean="0"/>
              <a:t>unkcionalno-jezična </a:t>
            </a:r>
            <a:r>
              <a:rPr lang="hr-HR" dirty="0" smtClean="0"/>
              <a:t>vrsta povezana s trima kategorijama:</a:t>
            </a:r>
          </a:p>
          <a:p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gramatičkom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semantičkom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pragmatičkom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676364-4759-44CF-AD14-19A08682BF46}" type="slidenum">
              <a:rPr lang="de-AT" smtClean="0"/>
              <a:pPr/>
              <a:t>5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sz="4900" b="1" dirty="0" smtClean="0">
                <a:solidFill>
                  <a:schemeClr val="tx1"/>
                </a:solidFill>
              </a:rPr>
              <a:t>Gramatička kategorija</a:t>
            </a:r>
            <a:r>
              <a:rPr lang="hr-HR" b="1" dirty="0" smtClean="0"/>
              <a:t/>
            </a:r>
            <a:br>
              <a:rPr lang="hr-HR" b="1" dirty="0" smtClean="0"/>
            </a:br>
            <a:endParaRPr lang="hr-HR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ClrTx/>
              <a:buSzPct val="80000"/>
              <a:buNone/>
            </a:pPr>
            <a:endParaRPr lang="hr-HR" b="1" dirty="0" smtClean="0"/>
          </a:p>
          <a:p>
            <a:r>
              <a:rPr lang="de-AT" dirty="0" smtClean="0"/>
              <a:t>P</a:t>
            </a:r>
            <a:r>
              <a:rPr lang="hr-HR" dirty="0" smtClean="0"/>
              <a:t>oteškoće </a:t>
            </a:r>
            <a:r>
              <a:rPr lang="de-AT" dirty="0" err="1" smtClean="0"/>
              <a:t>pri</a:t>
            </a:r>
            <a:r>
              <a:rPr lang="de-AT" dirty="0" smtClean="0"/>
              <a:t> </a:t>
            </a:r>
            <a:r>
              <a:rPr lang="hr-HR" dirty="0" smtClean="0"/>
              <a:t>odvajanj</a:t>
            </a:r>
            <a:r>
              <a:rPr lang="de-AT" dirty="0" smtClean="0"/>
              <a:t>u</a:t>
            </a:r>
            <a:r>
              <a:rPr lang="hr-HR" dirty="0" smtClean="0"/>
              <a:t> </a:t>
            </a:r>
            <a:r>
              <a:rPr lang="hr-HR" dirty="0" smtClean="0"/>
              <a:t>posvojnog i neposvojnog </a:t>
            </a:r>
            <a:r>
              <a:rPr lang="hr-HR" dirty="0" smtClean="0"/>
              <a:t>značenja</a:t>
            </a:r>
            <a:endParaRPr lang="hr-HR" dirty="0" smtClean="0"/>
          </a:p>
          <a:p>
            <a:pPr>
              <a:buNone/>
            </a:pPr>
            <a:endParaRPr lang="hr-HR" i="1" dirty="0" smtClean="0"/>
          </a:p>
          <a:p>
            <a:pPr>
              <a:buNone/>
            </a:pPr>
            <a:r>
              <a:rPr lang="hr-HR" sz="2500" i="1" dirty="0" smtClean="0"/>
              <a:t>šešir oca ≠</a:t>
            </a:r>
            <a:r>
              <a:rPr lang="hr-HR" sz="2500" dirty="0" smtClean="0"/>
              <a:t> </a:t>
            </a:r>
            <a:r>
              <a:rPr lang="hr-HR" sz="2500" i="1" dirty="0" smtClean="0"/>
              <a:t>isplata plaće</a:t>
            </a:r>
            <a:endParaRPr lang="hr-HR" sz="2500" i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676364-4759-44CF-AD14-19A08682BF46}" type="slidenum">
              <a:rPr lang="de-AT" smtClean="0"/>
              <a:pPr/>
              <a:t>6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sz="4900" b="1" dirty="0" smtClean="0">
                <a:solidFill>
                  <a:schemeClr val="tx1"/>
                </a:solidFill>
              </a:rPr>
              <a:t>Pragmatička kategorija</a:t>
            </a:r>
            <a:r>
              <a:rPr lang="hr-HR" b="1" dirty="0" smtClean="0">
                <a:solidFill>
                  <a:schemeClr val="tx1"/>
                </a:solidFill>
              </a:rPr>
              <a:t/>
            </a:r>
            <a:br>
              <a:rPr lang="hr-HR" b="1" dirty="0" smtClean="0">
                <a:solidFill>
                  <a:schemeClr val="tx1"/>
                </a:solidFill>
              </a:rPr>
            </a:b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17070" cy="4495800"/>
          </a:xfrm>
        </p:spPr>
        <p:txBody>
          <a:bodyPr>
            <a:normAutofit/>
          </a:bodyPr>
          <a:lstStyle/>
          <a:p>
            <a:pPr marL="514350" indent="-514350">
              <a:buClrTx/>
              <a:buSzPct val="80000"/>
              <a:buNone/>
            </a:pPr>
            <a:endParaRPr lang="de-AT" b="1" dirty="0" smtClean="0"/>
          </a:p>
          <a:p>
            <a:r>
              <a:rPr lang="hr-HR" dirty="0" smtClean="0"/>
              <a:t>U prvom redu ovisi o čestoći i obveznosti upotrebe posesiva u nekom jeziku.</a:t>
            </a:r>
            <a:endParaRPr lang="de-AT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sz="2500" dirty="0" smtClean="0"/>
              <a:t>	“</a:t>
            </a:r>
            <a:r>
              <a:rPr lang="hr-HR" sz="2500" dirty="0" smtClean="0"/>
              <a:t>Pragmatičke konotacije pojavljuju se ondje gdje nema gramatičke obveznosti, ali postoji gramatička dopustivost” (Golovaćeva i dr., 1989: 217). 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676364-4759-44CF-AD14-19A08682BF46}" type="slidenum">
              <a:rPr lang="de-AT" smtClean="0"/>
              <a:pPr/>
              <a:t>7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sz="4900" b="1" dirty="0" smtClean="0">
                <a:solidFill>
                  <a:schemeClr val="tx1"/>
                </a:solidFill>
              </a:rPr>
              <a:t>Semantička kategorija</a:t>
            </a:r>
            <a:r>
              <a:rPr lang="de-AT" b="1" dirty="0" smtClean="0"/>
              <a:t/>
            </a:r>
            <a:br>
              <a:rPr lang="de-AT" b="1" dirty="0" smtClean="0"/>
            </a:b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285720" y="1600200"/>
            <a:ext cx="8858280" cy="4972072"/>
          </a:xfrm>
        </p:spPr>
        <p:txBody>
          <a:bodyPr>
            <a:normAutofit/>
          </a:bodyPr>
          <a:lstStyle/>
          <a:p>
            <a:pPr>
              <a:buNone/>
            </a:pPr>
            <a:endParaRPr lang="hr-HR" sz="2400" dirty="0" smtClean="0"/>
          </a:p>
          <a:p>
            <a:r>
              <a:rPr lang="hr-HR" dirty="0" smtClean="0"/>
              <a:t>“To</a:t>
            </a:r>
            <a:r>
              <a:rPr lang="de-AT" dirty="0" smtClean="0"/>
              <a:t> je</a:t>
            </a:r>
            <a:r>
              <a:rPr lang="hr-HR" dirty="0" smtClean="0"/>
              <a:t> odnos između ljudskog </a:t>
            </a:r>
            <a:r>
              <a:rPr lang="de-AT" dirty="0" smtClean="0"/>
              <a:t>bi</a:t>
            </a:r>
            <a:r>
              <a:rPr lang="hr-HR" dirty="0" smtClean="0"/>
              <a:t>ć</a:t>
            </a:r>
            <a:r>
              <a:rPr lang="de-AT" dirty="0" smtClean="0"/>
              <a:t>a i </a:t>
            </a:r>
            <a:r>
              <a:rPr lang="de-AT" dirty="0" err="1" smtClean="0"/>
              <a:t>njegovih</a:t>
            </a:r>
            <a:r>
              <a:rPr lang="hr-HR" dirty="0" smtClean="0"/>
              <a:t> </a:t>
            </a:r>
            <a:r>
              <a:rPr lang="de-AT" dirty="0" err="1" smtClean="0"/>
              <a:t>srodnika</a:t>
            </a:r>
            <a:r>
              <a:rPr lang="de-AT" dirty="0" smtClean="0"/>
              <a:t>, </a:t>
            </a:r>
            <a:r>
              <a:rPr lang="de-AT" dirty="0" err="1" smtClean="0"/>
              <a:t>dijelova</a:t>
            </a:r>
            <a:r>
              <a:rPr lang="de-AT" dirty="0" smtClean="0"/>
              <a:t> </a:t>
            </a:r>
            <a:r>
              <a:rPr lang="de-AT" dirty="0" err="1" smtClean="0"/>
              <a:t>njegova</a:t>
            </a:r>
            <a:r>
              <a:rPr lang="de-AT" dirty="0" smtClean="0"/>
              <a:t> </a:t>
            </a:r>
            <a:r>
              <a:rPr lang="de-AT" dirty="0" err="1" smtClean="0"/>
              <a:t>tijela</a:t>
            </a:r>
            <a:r>
              <a:rPr lang="de-AT" dirty="0" smtClean="0"/>
              <a:t>, </a:t>
            </a:r>
            <a:r>
              <a:rPr lang="de-AT" dirty="0" err="1" smtClean="0"/>
              <a:t>njegovih</a:t>
            </a:r>
            <a:r>
              <a:rPr lang="hr-HR" dirty="0" smtClean="0"/>
              <a:t> </a:t>
            </a:r>
            <a:r>
              <a:rPr lang="de-AT" dirty="0" err="1" smtClean="0"/>
              <a:t>materijalnih</a:t>
            </a:r>
            <a:r>
              <a:rPr lang="de-AT" dirty="0" smtClean="0"/>
              <a:t> </a:t>
            </a:r>
            <a:r>
              <a:rPr lang="de-AT" dirty="0" err="1" smtClean="0"/>
              <a:t>dobara</a:t>
            </a:r>
            <a:r>
              <a:rPr lang="de-AT" dirty="0" smtClean="0"/>
              <a:t>, </a:t>
            </a:r>
            <a:r>
              <a:rPr lang="de-AT" dirty="0" err="1" smtClean="0"/>
              <a:t>njegovih</a:t>
            </a:r>
            <a:r>
              <a:rPr lang="de-AT" dirty="0" smtClean="0"/>
              <a:t> </a:t>
            </a:r>
            <a:r>
              <a:rPr lang="de-AT" dirty="0" err="1" smtClean="0"/>
              <a:t>kulturalnih</a:t>
            </a:r>
            <a:r>
              <a:rPr lang="de-AT" dirty="0" smtClean="0"/>
              <a:t> i </a:t>
            </a:r>
            <a:r>
              <a:rPr lang="de-AT" dirty="0" err="1" smtClean="0"/>
              <a:t>intelektualnih</a:t>
            </a:r>
            <a:r>
              <a:rPr lang="de-AT" dirty="0" smtClean="0"/>
              <a:t> </a:t>
            </a:r>
            <a:r>
              <a:rPr lang="de-AT" dirty="0" err="1" smtClean="0"/>
              <a:t>ostvaraja</a:t>
            </a:r>
            <a:r>
              <a:rPr lang="hr-HR" dirty="0" smtClean="0"/>
              <a:t>” </a:t>
            </a:r>
            <a:r>
              <a:rPr lang="de-AT" dirty="0" smtClean="0"/>
              <a:t>(</a:t>
            </a:r>
            <a:r>
              <a:rPr lang="de-AT" dirty="0" smtClean="0"/>
              <a:t>Seiler,</a:t>
            </a:r>
            <a:r>
              <a:rPr lang="hr-HR" dirty="0" smtClean="0"/>
              <a:t> </a:t>
            </a:r>
            <a:r>
              <a:rPr lang="de-AT" dirty="0" smtClean="0"/>
              <a:t>1983: 4</a:t>
            </a:r>
            <a:r>
              <a:rPr lang="de-AT" dirty="0" smtClean="0"/>
              <a:t>)</a:t>
            </a:r>
            <a:r>
              <a:rPr lang="hr-HR" dirty="0" smtClean="0"/>
              <a:t>.</a:t>
            </a:r>
            <a:endParaRPr lang="hr-HR" dirty="0" smtClean="0"/>
          </a:p>
          <a:p>
            <a:pPr>
              <a:buNone/>
            </a:pPr>
            <a:endParaRPr lang="hr-HR" sz="2400" dirty="0" smtClean="0"/>
          </a:p>
          <a:p>
            <a:pPr>
              <a:buNone/>
            </a:pPr>
            <a:endParaRPr lang="de-AT" sz="2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676364-4759-44CF-AD14-19A08682BF46}" type="slidenum">
              <a:rPr lang="de-AT" smtClean="0"/>
              <a:pPr/>
              <a:t>8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676364-4759-44CF-AD14-19A08682BF46}" type="slidenum">
              <a:rPr lang="de-AT" smtClean="0"/>
              <a:pPr/>
              <a:t>9</a:t>
            </a:fld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834390" lvl="1" indent="-514350">
              <a:buNone/>
            </a:pPr>
            <a:r>
              <a:rPr lang="hr-HR" sz="2900" b="1" dirty="0" smtClean="0"/>
              <a:t>7 tipova semantičke posvojnosti (Heine)</a:t>
            </a:r>
          </a:p>
          <a:p>
            <a:pPr marL="834390" lvl="1" indent="-514350">
              <a:buNone/>
            </a:pPr>
            <a:endParaRPr lang="de-AT" sz="2900" b="1" dirty="0" smtClean="0"/>
          </a:p>
          <a:p>
            <a:pPr marL="834390" lvl="1" indent="-514350">
              <a:buAutoNum type="arabicPeriod"/>
            </a:pPr>
            <a:r>
              <a:rPr lang="hr-HR" sz="2900" b="1" dirty="0" smtClean="0"/>
              <a:t>Fizička posvojnost</a:t>
            </a:r>
            <a:r>
              <a:rPr lang="hr-HR" sz="2900" dirty="0" smtClean="0"/>
              <a:t>, npr. </a:t>
            </a:r>
            <a:r>
              <a:rPr lang="hr-HR" sz="2900" i="1" dirty="0" smtClean="0"/>
              <a:t>Želim ispuniti ovaj formular</a:t>
            </a:r>
            <a:r>
              <a:rPr lang="hr-HR" sz="2900" dirty="0" smtClean="0"/>
              <a:t>. </a:t>
            </a:r>
            <a:r>
              <a:rPr lang="hr-HR" sz="2900" i="1" dirty="0" smtClean="0"/>
              <a:t>Imaš li olovku</a:t>
            </a:r>
            <a:r>
              <a:rPr lang="hr-HR" sz="2900" dirty="0" smtClean="0"/>
              <a:t>?</a:t>
            </a:r>
          </a:p>
          <a:p>
            <a:pPr marL="834390" lvl="1" indent="-514350">
              <a:buAutoNum type="arabicPeriod"/>
            </a:pPr>
            <a:r>
              <a:rPr lang="hr-HR" sz="2900" b="1" dirty="0" smtClean="0"/>
              <a:t>Privremena posvojnost</a:t>
            </a:r>
            <a:r>
              <a:rPr lang="hr-HR" sz="2900" dirty="0" smtClean="0"/>
              <a:t>, npr. </a:t>
            </a:r>
            <a:r>
              <a:rPr lang="hr-HR" sz="2900" i="1" dirty="0" smtClean="0"/>
              <a:t>Imam automobil kojim obično idem na posao</a:t>
            </a:r>
            <a:r>
              <a:rPr lang="hr-HR" sz="2900" dirty="0" smtClean="0"/>
              <a:t>, </a:t>
            </a:r>
            <a:r>
              <a:rPr lang="hr-HR" sz="2900" i="1" dirty="0" smtClean="0"/>
              <a:t>ali on pripada Ivani. Automobil pripada mojoj ženi</a:t>
            </a:r>
            <a:r>
              <a:rPr lang="hr-HR" sz="2900" dirty="0" smtClean="0"/>
              <a:t>. </a:t>
            </a:r>
          </a:p>
          <a:p>
            <a:pPr marL="834390" lvl="1" indent="-514350">
              <a:buAutoNum type="arabicPeriod"/>
            </a:pPr>
            <a:r>
              <a:rPr lang="hr-HR" sz="2900" b="1" dirty="0" smtClean="0"/>
              <a:t>Trajna</a:t>
            </a:r>
            <a:r>
              <a:rPr lang="hr-HR" sz="2900" dirty="0" smtClean="0"/>
              <a:t> </a:t>
            </a:r>
            <a:r>
              <a:rPr lang="hr-HR" sz="2900" b="1" dirty="0" smtClean="0"/>
              <a:t>posvojnost</a:t>
            </a:r>
            <a:r>
              <a:rPr lang="hr-HR" sz="2900" dirty="0" smtClean="0"/>
              <a:t>, npr. </a:t>
            </a:r>
            <a:r>
              <a:rPr lang="hr-HR" sz="2900" i="1" dirty="0" smtClean="0"/>
              <a:t>Imao sam prometnu nezgodu sa svojim automobilom i moram kupiti novi</a:t>
            </a:r>
            <a:r>
              <a:rPr lang="hr-HR" sz="2900" dirty="0" smtClean="0"/>
              <a:t>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Galathe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1995</Words>
  <Application>Microsoft Office PowerPoint</Application>
  <PresentationFormat>Bildschirmpräsentation (4:3)</PresentationFormat>
  <Paragraphs>468</Paragraphs>
  <Slides>49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49</vt:i4>
      </vt:variant>
    </vt:vector>
  </HeadingPairs>
  <TitlesOfParts>
    <vt:vector size="50" baseType="lpstr">
      <vt:lpstr>Galathea</vt:lpstr>
      <vt:lpstr>Die possessiven Formen  (Genitivus und Dativus possessivus, possesive Adjektive und Pronomina) im BKS, Mazedonischen und Russischen</vt:lpstr>
      <vt:lpstr>Inhaltsverzeichnis</vt:lpstr>
      <vt:lpstr>Folie 3</vt:lpstr>
      <vt:lpstr>Termin posvojnosti</vt:lpstr>
      <vt:lpstr>Folie 5</vt:lpstr>
      <vt:lpstr> Gramatička kategorija </vt:lpstr>
      <vt:lpstr> Pragmatička kategorija </vt:lpstr>
      <vt:lpstr> Semantička kategorija </vt:lpstr>
      <vt:lpstr>Folie 9</vt:lpstr>
      <vt:lpstr>Folie 10</vt:lpstr>
      <vt:lpstr> Otuđiva i neotuđiva posvojnost </vt:lpstr>
      <vt:lpstr>Folie 12</vt:lpstr>
      <vt:lpstr>Atributna i predikatna posvojnost</vt:lpstr>
      <vt:lpstr>Posvojnost u B/K/S-u</vt:lpstr>
      <vt:lpstr>Folie 15</vt:lpstr>
      <vt:lpstr>Posvojni pridjevi</vt:lpstr>
      <vt:lpstr>Folie 17</vt:lpstr>
      <vt:lpstr>Posvojna i povratno-posvojna zamjenica</vt:lpstr>
      <vt:lpstr>Folie 19</vt:lpstr>
      <vt:lpstr>Folie 20</vt:lpstr>
      <vt:lpstr>Posvojni genitiv</vt:lpstr>
      <vt:lpstr>Folie 22</vt:lpstr>
      <vt:lpstr>Posvojni dativ</vt:lpstr>
      <vt:lpstr>Folie 24</vt:lpstr>
      <vt:lpstr>Posvojnost u ruskom jeziku</vt:lpstr>
      <vt:lpstr>Folie 26</vt:lpstr>
      <vt:lpstr>Posvojni genitiv</vt:lpstr>
      <vt:lpstr>Posvojni pridjev</vt:lpstr>
      <vt:lpstr>Folie 29</vt:lpstr>
      <vt:lpstr>Folie 30</vt:lpstr>
      <vt:lpstr>Folie 31</vt:lpstr>
      <vt:lpstr>Folie 32</vt:lpstr>
      <vt:lpstr>Folie 33</vt:lpstr>
      <vt:lpstr>Posvojna i povratno-posvojna zamjenica</vt:lpstr>
      <vt:lpstr>Folie 35</vt:lpstr>
      <vt:lpstr>Folie 36</vt:lpstr>
      <vt:lpstr>Posesivnost u makedonskom jeziku</vt:lpstr>
      <vt:lpstr>Folie 38</vt:lpstr>
      <vt:lpstr>Prijedlozi</vt:lpstr>
      <vt:lpstr>Folie 40</vt:lpstr>
      <vt:lpstr>Zamjeničke strukture</vt:lpstr>
      <vt:lpstr> Posvojne zamjenice </vt:lpstr>
      <vt:lpstr> Povratno-posvojna zamjenica свој </vt:lpstr>
      <vt:lpstr>Kratka zamjenska forma</vt:lpstr>
      <vt:lpstr>Folie 45</vt:lpstr>
      <vt:lpstr>Posvojni pridjevi</vt:lpstr>
      <vt:lpstr>Folie 47</vt:lpstr>
      <vt:lpstr>Literatura</vt:lpstr>
      <vt:lpstr>Folie 49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Posvojni pridjevi</dc:title>
  <dc:creator>Darjan</dc:creator>
  <cp:lastModifiedBy>Darjan</cp:lastModifiedBy>
  <cp:revision>208</cp:revision>
  <dcterms:created xsi:type="dcterms:W3CDTF">2013-05-23T19:56:49Z</dcterms:created>
  <dcterms:modified xsi:type="dcterms:W3CDTF">2013-06-29T11:45:52Z</dcterms:modified>
</cp:coreProperties>
</file>