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5" r:id="rId3"/>
    <p:sldId id="286" r:id="rId4"/>
    <p:sldId id="295" r:id="rId5"/>
    <p:sldId id="296" r:id="rId6"/>
    <p:sldId id="297" r:id="rId7"/>
    <p:sldId id="298" r:id="rId8"/>
    <p:sldId id="299" r:id="rId9"/>
    <p:sldId id="300" r:id="rId10"/>
    <p:sldId id="287" r:id="rId11"/>
    <p:sldId id="301" r:id="rId12"/>
    <p:sldId id="302" r:id="rId13"/>
    <p:sldId id="303" r:id="rId14"/>
    <p:sldId id="304" r:id="rId15"/>
    <p:sldId id="305" r:id="rId16"/>
    <p:sldId id="288" r:id="rId17"/>
    <p:sldId id="323" r:id="rId18"/>
    <p:sldId id="306" r:id="rId19"/>
    <p:sldId id="289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290" r:id="rId37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800000"/>
    <a:srgbClr val="FFFFCC"/>
    <a:srgbClr val="CC9900"/>
    <a:srgbClr val="FFFF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4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r>
              <a:rPr lang="en-US" altLang="sr-Latn-RS"/>
              <a:t>Бранко Тошович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fld id="{A3EDE361-0447-4903-8754-1D15FC4B6C0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69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2"/>
            <a:ext cx="543814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r>
              <a:rPr lang="en-US" altLang="sr-Latn-RS"/>
              <a:t>Бранко Тошович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fld id="{B814272B-6D54-4262-98A1-E30824554810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65771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u="sng">
                <a:solidFill>
                  <a:schemeClr val="tx1"/>
                </a:solidFill>
                <a:latin typeface="Arial" charset="0"/>
              </a:defRPr>
            </a:lvl1pPr>
            <a:lvl2pPr marL="776505" indent="-29865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2pPr>
            <a:lvl3pPr marL="1194624" indent="-23892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3pPr>
            <a:lvl4pPr marL="1672473" indent="-23892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4pPr>
            <a:lvl5pPr marL="2150322" indent="-23892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5pPr>
            <a:lvl6pPr marL="2628172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6pPr>
            <a:lvl7pPr marL="3106022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7pPr>
            <a:lvl8pPr marL="3583871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8pPr>
            <a:lvl9pPr marL="4061720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sr-Latn-RS" sz="1300" u="none"/>
              <a:t>Бранко Тошович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u="sng">
                <a:solidFill>
                  <a:schemeClr val="tx1"/>
                </a:solidFill>
                <a:latin typeface="Arial" charset="0"/>
              </a:defRPr>
            </a:lvl1pPr>
            <a:lvl2pPr marL="776505" indent="-29865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2pPr>
            <a:lvl3pPr marL="1194624" indent="-23892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3pPr>
            <a:lvl4pPr marL="1672473" indent="-23892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4pPr>
            <a:lvl5pPr marL="2150322" indent="-23892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5pPr>
            <a:lvl6pPr marL="2628172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6pPr>
            <a:lvl7pPr marL="3106022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7pPr>
            <a:lvl8pPr marL="3583871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8pPr>
            <a:lvl9pPr marL="4061720" indent="-238925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2B16B-8A0C-4740-9ABB-07CFBFAAB930}" type="slidenum">
              <a:rPr lang="en-US" altLang="sr-Latn-RS" sz="1300" u="none"/>
              <a:pPr eaLnBrk="1" hangingPunct="1"/>
              <a:t>1</a:t>
            </a:fld>
            <a:endParaRPr lang="en-US" altLang="sr-Latn-RS" sz="1300" u="none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71CBA-44BE-4381-8FA9-9E3AE216D506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685F-8D17-43A0-AD96-DCC2BAAA9279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6982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678-6766-4216-B12B-770CD291D8F2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DBCC-01CF-4476-9CF3-E4434F5F4F7B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594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5A32-5F1F-4F3C-A8B6-46CFB1270642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8E3E-5946-4C68-B350-F7349A894653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41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0FBA-BEFD-44B6-A1AE-188D453DB7FF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FDE2-1478-440C-9C69-34395B8FE2BD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13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BB4D-D499-4CCD-BABE-3815946E7BF2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A4B6-845A-4A25-AEE8-D908016FD82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23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3C858-7B67-447F-9F8F-6EAF79FCC870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E5E40-CBE8-4687-89FF-58269E891E43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429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F86B-7D81-4828-A316-70C6072146F1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9B7C-325F-427F-AF5A-60C12A9591DB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0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2874-6946-4BDB-9DA9-A9B5B08CD31A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9741-C042-4F60-BFF1-CFCCCB4A3CD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9882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C2E9-3E93-4458-8695-A9CE133044E8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D48A-1C1D-4B98-93BB-A9A88D61BAB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598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CA29-FB24-4109-8B4B-FBD2002B08F8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3D33-9BCC-4BEF-9A31-20FB97EAF047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378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9C61-A72A-4CF4-9538-EFC1611501F3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CD0A-D2DA-467A-83E8-926C3A22F955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344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fld id="{EA29E834-4C77-4FF6-8889-AB9A4BF46A20}" type="datetime1">
              <a:rPr lang="sr-Latn-BA" altLang="sr-Latn-RS"/>
              <a:pPr>
                <a:defRPr/>
              </a:pPr>
              <a:t>9.9.2021.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E5B790A4-A6C2-4563-9656-3031578C3EDE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79388" y="2060848"/>
            <a:ext cx="8713787" cy="1872208"/>
          </a:xfrm>
        </p:spPr>
        <p:txBody>
          <a:bodyPr/>
          <a:lstStyle/>
          <a:p>
            <a:pPr indent="252095" algn="ctr">
              <a:spcAft>
                <a:spcPts val="0"/>
              </a:spcAft>
            </a:pPr>
            <a:r>
              <a:rPr lang="ru-RU" sz="7200" b="1" dirty="0">
                <a:solidFill>
                  <a:srgbClr val="FF0000"/>
                </a:solidFill>
              </a:rPr>
              <a:t>Интернет-стили</a:t>
            </a:r>
            <a:endParaRPr lang="en-US" altLang="sr-Latn-RS" sz="4000" b="1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6" name="Rechteck 1"/>
          <p:cNvSpPr>
            <a:spLocks noChangeArrowheads="1"/>
          </p:cNvSpPr>
          <p:nvPr/>
        </p:nvSpPr>
        <p:spPr bwMode="auto">
          <a:xfrm>
            <a:off x="640170" y="4082296"/>
            <a:ext cx="7790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b="1" u="none" dirty="0">
                <a:solidFill>
                  <a:schemeClr val="tx2"/>
                </a:solidFill>
              </a:rPr>
              <a:t>Международная научная конференция</a:t>
            </a:r>
            <a:endParaRPr lang="de-DE" sz="2000" b="1" u="none" dirty="0">
              <a:solidFill>
                <a:schemeClr val="tx2"/>
              </a:solidFill>
            </a:endParaRPr>
          </a:p>
          <a:p>
            <a:pPr algn="ctr"/>
            <a:r>
              <a:rPr lang="ru-RU" sz="2000" b="1" u="none" dirty="0">
                <a:solidFill>
                  <a:schemeClr val="tx2"/>
                </a:solidFill>
              </a:rPr>
              <a:t>«СТИЛЬ – КОММУНИКАЦИЯ – КУЛЬТУРА»,</a:t>
            </a:r>
            <a:endParaRPr lang="de-DE" sz="2000" b="1" u="none" dirty="0">
              <a:solidFill>
                <a:schemeClr val="tx2"/>
              </a:solidFill>
            </a:endParaRPr>
          </a:p>
          <a:p>
            <a:pPr algn="ctr"/>
            <a:r>
              <a:rPr lang="ru-RU" sz="2000" b="1" u="none" dirty="0">
                <a:solidFill>
                  <a:schemeClr val="tx2"/>
                </a:solidFill>
              </a:rPr>
              <a:t>посвященная 100-</a:t>
            </a:r>
            <a:r>
              <a:rPr lang="ru-RU" sz="2000" b="1" u="none" dirty="0" err="1">
                <a:solidFill>
                  <a:schemeClr val="tx2"/>
                </a:solidFill>
              </a:rPr>
              <a:t>летию</a:t>
            </a:r>
            <a:r>
              <a:rPr lang="ru-RU" sz="2000" b="1" u="none" dirty="0">
                <a:solidFill>
                  <a:schemeClr val="tx2"/>
                </a:solidFill>
              </a:rPr>
              <a:t> со дня рождения проф. Йозефа </a:t>
            </a:r>
            <a:r>
              <a:rPr lang="ru-RU" sz="2000" b="1" u="none" dirty="0" err="1">
                <a:solidFill>
                  <a:schemeClr val="tx2"/>
                </a:solidFill>
              </a:rPr>
              <a:t>Мистрика</a:t>
            </a:r>
            <a:endParaRPr lang="de-DE" sz="2000" b="1" u="none" dirty="0">
              <a:solidFill>
                <a:schemeClr val="tx2"/>
              </a:solidFill>
            </a:endParaRPr>
          </a:p>
          <a:p>
            <a:pPr algn="ctr"/>
            <a:r>
              <a:rPr lang="ru-RU" sz="2000" u="none" dirty="0">
                <a:solidFill>
                  <a:schemeClr val="tx2"/>
                </a:solidFill>
              </a:rPr>
              <a:t>Философский факультет Университета Коменского в Братислава</a:t>
            </a:r>
            <a:r>
              <a:rPr lang="sr-Latn-RS" sz="2000" u="none" dirty="0">
                <a:solidFill>
                  <a:schemeClr val="tx2"/>
                </a:solidFill>
              </a:rPr>
              <a:t>,</a:t>
            </a:r>
            <a:r>
              <a:rPr lang="de-DE" sz="2000" u="none" dirty="0">
                <a:solidFill>
                  <a:schemeClr val="tx2"/>
                </a:solidFill>
              </a:rPr>
              <a:t> 7– 9. </a:t>
            </a:r>
            <a:r>
              <a:rPr lang="ru-RU" sz="2000" u="none" dirty="0">
                <a:solidFill>
                  <a:schemeClr val="tx2"/>
                </a:solidFill>
              </a:rPr>
              <a:t>сентября</a:t>
            </a:r>
            <a:r>
              <a:rPr lang="de-DE" sz="2000" u="none" dirty="0">
                <a:solidFill>
                  <a:schemeClr val="tx2"/>
                </a:solidFill>
              </a:rPr>
              <a:t> 2021 </a:t>
            </a:r>
            <a:r>
              <a:rPr lang="ru-RU" sz="2000" u="none" dirty="0">
                <a:solidFill>
                  <a:schemeClr val="tx2"/>
                </a:solidFill>
              </a:rPr>
              <a:t>г.</a:t>
            </a:r>
            <a:endParaRPr lang="de-DE" sz="2000" u="none" dirty="0">
              <a:solidFill>
                <a:schemeClr val="tx2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A632B4E-B7A3-4944-9F8F-10754476E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30200"/>
            <a:ext cx="8280400" cy="201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sr-Latn-RS" altLang="de-DE" sz="2400" b="1" u="none" dirty="0"/>
              <a:t>E</a:t>
            </a:r>
            <a:r>
              <a:rPr lang="de-DE" altLang="de-DE" sz="2400" b="1" u="none" dirty="0"/>
              <a:t>m</a:t>
            </a:r>
            <a:r>
              <a:rPr lang="sr-Latn-RS" altLang="de-DE" sz="2400" b="1" u="none" dirty="0"/>
              <a:t>er</a:t>
            </a:r>
            <a:r>
              <a:rPr lang="de-DE" altLang="de-DE" sz="2400" b="1" u="none" dirty="0"/>
              <a:t>. O. Univ.-Prof. Dr.</a:t>
            </a:r>
            <a:r>
              <a:rPr lang="sr-Latn-RS" altLang="de-DE" sz="2400" b="1" u="none" dirty="0"/>
              <a:t> </a:t>
            </a:r>
            <a:r>
              <a:rPr lang="de-DE" altLang="sr-Latn-RS" sz="2400" b="1" u="none" dirty="0"/>
              <a:t>Branko </a:t>
            </a:r>
            <a:r>
              <a:rPr lang="de-DE" altLang="sr-Latn-RS" sz="2400" b="1" u="none" dirty="0" err="1"/>
              <a:t>Tošović</a:t>
            </a:r>
            <a:endParaRPr lang="sr-Latn-RS" altLang="sr-Latn-RS" sz="2400" b="1" u="none" dirty="0"/>
          </a:p>
          <a:p>
            <a:pPr algn="l"/>
            <a:r>
              <a:rPr lang="de-DE" altLang="sr-Latn-RS" sz="1400" b="1" u="none" dirty="0"/>
              <a:t>I</a:t>
            </a:r>
            <a:r>
              <a:rPr lang="pl-PL" altLang="sr-Latn-RS" sz="1400" b="1" u="none" dirty="0"/>
              <a:t>nstitut für Slawistik </a:t>
            </a:r>
            <a:br>
              <a:rPr lang="pl-PL" altLang="sr-Latn-RS" sz="1400" b="1" u="none" dirty="0"/>
            </a:br>
            <a:r>
              <a:rPr lang="pl-PL" altLang="sr-Latn-RS" sz="1400" b="1" u="none" dirty="0"/>
              <a:t>der </a:t>
            </a:r>
            <a:r>
              <a:rPr lang="ru-RU" altLang="sr-Latn-RS" sz="1400" b="1" u="none" dirty="0" err="1"/>
              <a:t>Karl-Franzens</a:t>
            </a:r>
            <a:r>
              <a:rPr lang="de-AT" altLang="sr-Latn-RS" sz="1400" b="1" u="none" dirty="0"/>
              <a:t> </a:t>
            </a:r>
            <a:r>
              <a:rPr lang="pl-PL" altLang="sr-Latn-RS" sz="1400" b="1" u="none" dirty="0" err="1"/>
              <a:t>Universität</a:t>
            </a:r>
            <a:r>
              <a:rPr lang="pl-PL" altLang="sr-Latn-RS" sz="1400" b="1" u="none" dirty="0"/>
              <a:t> Graz</a:t>
            </a:r>
            <a:br>
              <a:rPr lang="de-AT" altLang="sr-Latn-RS" sz="1400" b="1" u="none" dirty="0"/>
            </a:br>
            <a:r>
              <a:rPr lang="pl-PL" altLang="sr-Latn-RS" sz="1400" b="1" u="none" dirty="0"/>
              <a:t>http://www-gewi.kfunigraz.ac.at/gralis</a:t>
            </a:r>
            <a:br>
              <a:rPr lang="de-AT" altLang="sr-Latn-RS" sz="1400" b="1" u="none" dirty="0"/>
            </a:br>
            <a:r>
              <a:rPr lang="de-DE" altLang="sr-Latn-RS" sz="1400" b="1" u="none" dirty="0"/>
              <a:t>branko.tosovic@uni-graz.at</a:t>
            </a:r>
            <a:endParaRPr lang="en-US" altLang="sr-Latn-RS" sz="1400" b="1" u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D8BB34-9EAA-43E3-84FC-B369ADBE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10</a:t>
            </a:fld>
            <a:endParaRPr lang="en-US" altLang="sr-Latn-R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57E909-5C92-40C8-BE9B-D1DD0285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589240"/>
            <a:ext cx="7931224" cy="576064"/>
          </a:xfrm>
        </p:spPr>
        <p:txBody>
          <a:bodyPr/>
          <a:lstStyle/>
          <a:p>
            <a:pPr marL="0" indent="0">
              <a:buNone/>
            </a:pPr>
            <a:r>
              <a:rPr lang="sk-SK" sz="1600" dirty="0">
                <a:effectLst/>
                <a:ea typeface="Times New Roman" panose="02020603050405020304" pitchFamily="18" charset="0"/>
              </a:rPr>
              <a:t>Tošović 2018: Tošović, Branko. </a:t>
            </a:r>
            <a:r>
              <a:rPr lang="sk-SK" sz="1600" i="1" dirty="0">
                <a:effectLst/>
                <a:ea typeface="Times New Roman" panose="02020603050405020304" pitchFamily="18" charset="0"/>
              </a:rPr>
              <a:t>Generatorska lingvistika</a:t>
            </a:r>
            <a:r>
              <a:rPr lang="sk-SK" sz="1600" dirty="0">
                <a:effectLst/>
                <a:ea typeface="Times New Roman" panose="02020603050405020304" pitchFamily="18" charset="0"/>
              </a:rPr>
              <a:t>. Beograd: Svet knjige, 2018. 190 s.</a:t>
            </a:r>
            <a:endParaRPr lang="de-DE" sz="1600" dirty="0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FDFF9C2C-2422-4239-AA80-1F801B2331E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240360" cy="45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0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B014E-F983-4005-BB83-FCEE240A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CA3C1-5A2B-42BE-A41C-C3335BD58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ea typeface="Times New Roman" panose="02020603050405020304" pitchFamily="18" charset="0"/>
              </a:rPr>
              <a:t>К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онцептуальн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ая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 лини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я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 последний публикаций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ru-RU" sz="2400" dirty="0"/>
              <a:t>П</a:t>
            </a:r>
            <a:r>
              <a:rPr lang="sk-SK" sz="2400" dirty="0"/>
              <a:t>опытк</a:t>
            </a:r>
            <a:r>
              <a:rPr lang="ru-RU" sz="2400" dirty="0"/>
              <a:t>ы</a:t>
            </a:r>
            <a:r>
              <a:rPr lang="sk-SK" sz="2400" dirty="0"/>
              <a:t> всестороннего, комплексного осмысления стилевого членения интернета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5B85BE-E478-4439-A716-5AEF6948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102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75CB4-4420-482A-99B1-B8096B7C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7AB8BA-EECA-43F1-A5AC-ECC1221F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Ф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ундаментальны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е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 критери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и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 интернет-стилистики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ea typeface="Times New Roman" panose="02020603050405020304" pitchFamily="18" charset="0"/>
              </a:rPr>
              <a:t>автохтонность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ea typeface="Times New Roman" panose="02020603050405020304" pitchFamily="18" charset="0"/>
              </a:rPr>
              <a:t>системность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ea typeface="Times New Roman" panose="02020603050405020304" pitchFamily="18" charset="0"/>
              </a:rPr>
              <a:t>гипертекстуальность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sk-SK" sz="2400" dirty="0">
                <a:effectLst/>
                <a:ea typeface="Times New Roman" panose="02020603050405020304" pitchFamily="18" charset="0"/>
              </a:rPr>
              <a:t>экспрессивность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E28881-D5AA-416C-A40B-6AF38E11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729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CA87D-FC16-42B3-BB53-6974C5BF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FB732-F477-45CC-B25F-8F3816B0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А</a:t>
            </a:r>
            <a:r>
              <a:rPr lang="sk-SK" sz="2400" dirty="0"/>
              <a:t>втохтонност</a:t>
            </a:r>
            <a:r>
              <a:rPr lang="ru-RU" sz="2400" dirty="0"/>
              <a:t>ь</a:t>
            </a:r>
          </a:p>
          <a:p>
            <a:pPr marL="0" indent="0">
              <a:buNone/>
            </a:pPr>
            <a:r>
              <a:rPr lang="ru-RU" sz="2400" dirty="0"/>
              <a:t>Стили</a:t>
            </a:r>
          </a:p>
          <a:p>
            <a:r>
              <a:rPr lang="sk-SK" sz="2400" dirty="0"/>
              <a:t>собственно сетевые </a:t>
            </a:r>
            <a:endParaRPr lang="ru-RU" sz="2400" dirty="0"/>
          </a:p>
          <a:p>
            <a:r>
              <a:rPr lang="sk-SK" sz="2400" dirty="0"/>
              <a:t>полусетевы</a:t>
            </a:r>
            <a:r>
              <a:rPr lang="ru-RU" sz="2400" dirty="0"/>
              <a:t>е</a:t>
            </a:r>
          </a:p>
          <a:p>
            <a:r>
              <a:rPr lang="sk-SK" sz="2400" dirty="0"/>
              <a:t>несетевы</a:t>
            </a:r>
            <a:r>
              <a:rPr lang="ru-RU" sz="2400" dirty="0"/>
              <a:t>е</a:t>
            </a:r>
            <a:r>
              <a:rPr lang="sk-SK" sz="2400" dirty="0"/>
              <a:t>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866DCB-1A92-4447-BF93-319746A3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2716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E9A36-353B-43E4-9B7F-8425B34F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6205E7-DBA0-4061-BD81-D3F03C70C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Экспрессивность </a:t>
            </a:r>
            <a:endParaRPr lang="ru-RU" sz="2400" dirty="0"/>
          </a:p>
          <a:p>
            <a:r>
              <a:rPr lang="sk-SK" sz="2400" dirty="0"/>
              <a:t>полн</a:t>
            </a:r>
            <a:r>
              <a:rPr lang="ru-RU" sz="2400" dirty="0" err="1"/>
              <a:t>ая</a:t>
            </a:r>
            <a:r>
              <a:rPr lang="sk-SK" sz="2400" dirty="0"/>
              <a:t> (интегральн</a:t>
            </a:r>
            <a:r>
              <a:rPr lang="ru-RU" sz="2400" dirty="0" err="1"/>
              <a:t>ая</a:t>
            </a:r>
            <a:r>
              <a:rPr lang="sk-SK" sz="2400" dirty="0"/>
              <a:t>), на уровне целого текста </a:t>
            </a:r>
            <a:endParaRPr lang="ru-RU" sz="2400" dirty="0"/>
          </a:p>
          <a:p>
            <a:r>
              <a:rPr lang="sk-SK" sz="2400" dirty="0"/>
              <a:t>частичн</a:t>
            </a:r>
            <a:r>
              <a:rPr lang="ru-RU" sz="2400" dirty="0" err="1"/>
              <a:t>ая</a:t>
            </a:r>
            <a:r>
              <a:rPr lang="sk-SK" sz="2400" dirty="0"/>
              <a:t> (полуэкспрессивность) 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/>
              <a:t>а) </a:t>
            </a:r>
            <a:r>
              <a:rPr lang="sk-SK" sz="2400" dirty="0"/>
              <a:t>сегментарн</a:t>
            </a:r>
            <a:r>
              <a:rPr lang="ru-RU" sz="2400" dirty="0" err="1"/>
              <a:t>ая</a:t>
            </a:r>
            <a:r>
              <a:rPr lang="sk-SK" sz="2400" dirty="0"/>
              <a:t> 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/>
              <a:t>б) </a:t>
            </a:r>
            <a:r>
              <a:rPr lang="sk-SK" sz="2400" dirty="0"/>
              <a:t>элементарн</a:t>
            </a:r>
            <a:r>
              <a:rPr lang="ru-RU" sz="2400" dirty="0" err="1"/>
              <a:t>ая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451B35-051C-4115-B5A1-9300153C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7782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063EE-ED2A-44C9-A464-E0EE465E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979586-26AD-4112-8600-326B434F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М</a:t>
            </a:r>
            <a:r>
              <a:rPr lang="sk-SK" sz="2400" dirty="0"/>
              <a:t>ультимедиальность </a:t>
            </a:r>
            <a:endParaRPr lang="ru-RU" sz="2400" dirty="0"/>
          </a:p>
          <a:p>
            <a:r>
              <a:rPr lang="sk-SK" sz="2400" dirty="0"/>
              <a:t>облигаторн</a:t>
            </a:r>
            <a:r>
              <a:rPr lang="ru-RU" sz="2400" dirty="0" err="1"/>
              <a:t>ая</a:t>
            </a:r>
            <a:r>
              <a:rPr lang="sk-SK" sz="2400" dirty="0"/>
              <a:t> </a:t>
            </a:r>
            <a:endParaRPr lang="ru-RU" sz="2400" dirty="0"/>
          </a:p>
          <a:p>
            <a:r>
              <a:rPr lang="sk-SK" sz="2400" dirty="0"/>
              <a:t>факультативн</a:t>
            </a:r>
            <a:r>
              <a:rPr lang="ru-RU" sz="2400" dirty="0" err="1"/>
              <a:t>ая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E27120-E2C2-4C13-83C4-333A3B76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085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61E8-E977-4288-8084-4569BD4A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3FC5D-6761-42C5-AEDA-C6CB6EBEE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Критерий – авторы</a:t>
            </a:r>
          </a:p>
          <a:p>
            <a:pPr marL="539750" indent="-357188" algn="just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а) </a:t>
            </a:r>
            <a:r>
              <a:rPr lang="sr-Latn-RS" sz="2400" dirty="0">
                <a:effectLst/>
                <a:ea typeface="Times New Roman" panose="02020603050405020304" pitchFamily="18" charset="0"/>
              </a:rPr>
              <a:t>homo internetikus –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интернетяне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интеяне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интернет-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накроманы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интернетопаты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интернет-быдло,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аффтары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падонки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„дебилы“, „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слабоадекватные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“,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сетевочки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девочки, живущие в сети, грамм-наци,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кащениты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аффтары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хаккеры)  </a:t>
            </a:r>
            <a:endParaRPr lang="de-DE" sz="2400" dirty="0">
              <a:effectLst/>
              <a:ea typeface="Times New Roman" panose="02020603050405020304" pitchFamily="18" charset="0"/>
            </a:endParaRPr>
          </a:p>
          <a:p>
            <a:pPr marL="539750" indent="-357188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б) другие интернет-пользователи</a:t>
            </a:r>
            <a:endParaRPr lang="de-DE" sz="2400" dirty="0">
              <a:effectLst/>
              <a:ea typeface="Times New Roman" panose="02020603050405020304" pitchFamily="18" charset="0"/>
            </a:endParaRPr>
          </a:p>
          <a:p>
            <a:pPr marL="539750" indent="-357188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в) профессионалы и любители</a:t>
            </a:r>
            <a:endParaRPr lang="de-DE" sz="2400" dirty="0">
              <a:effectLst/>
              <a:ea typeface="Times New Roman" panose="02020603050405020304" pitchFamily="18" charset="0"/>
            </a:endParaRPr>
          </a:p>
          <a:p>
            <a:pPr marL="539750" indent="-357188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г) роботы, генераторы, автоматы</a:t>
            </a:r>
            <a:endParaRPr lang="de-DE" sz="2400" dirty="0">
              <a:effectLst/>
              <a:ea typeface="Times New Roman" panose="02020603050405020304" pitchFamily="18" charset="0"/>
            </a:endParaRPr>
          </a:p>
          <a:p>
            <a:pPr marL="539750" indent="-357188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д) смешанные авторы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4D9FF8-1F4C-4BE0-8A41-93C68F9B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0093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FC319-F814-412A-938B-5538D05F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90DC96-53A3-4E50-915D-DD8C62A7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effectLst/>
                <a:ea typeface="Times New Roman" panose="02020603050405020304" pitchFamily="18" charset="0"/>
              </a:rPr>
              <a:t>онлайн стили ↔ офлайн стили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3CD7DC-4659-47D4-8D69-0668B98C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3169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0D42-B77D-4DC7-991E-986D0092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sk-SK" dirty="0"/>
              <a:t>лобальны</a:t>
            </a:r>
            <a:r>
              <a:rPr lang="ru-RU" dirty="0"/>
              <a:t>е</a:t>
            </a:r>
            <a:r>
              <a:rPr lang="sk-SK" dirty="0"/>
              <a:t> интернет-стил</a:t>
            </a:r>
            <a:r>
              <a:rPr lang="ru-RU" dirty="0"/>
              <a:t>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D0F237-DCE1-417F-B8DE-38FA7883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sz="2400" dirty="0"/>
              <a:t>дисклюзивные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инклюзивные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эксклюзивные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конклюзивные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реально-конструктивные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виртуально-конструктивные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трансмиссионные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инструментальные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мультимедийные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интерактивные 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генераторские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CC9477-D3ED-45F1-8D26-BC01AF5B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6715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1E8AF-7FB6-4DB0-AB4E-4DC5D445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C0A0A4-59B0-4331-8E1C-8F8601799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[1/11] </a:t>
            </a:r>
            <a:r>
              <a:rPr lang="ru-RU" sz="2400" dirty="0"/>
              <a:t> </a:t>
            </a:r>
            <a:r>
              <a:rPr lang="sk-SK" sz="2400" b="1" dirty="0"/>
              <a:t>Дисклюзивны</a:t>
            </a:r>
            <a:r>
              <a:rPr lang="ru-RU" sz="2400" b="1" dirty="0"/>
              <a:t>е</a:t>
            </a:r>
            <a:r>
              <a:rPr lang="sk-SK" sz="2400" b="1" dirty="0"/>
              <a:t> </a:t>
            </a:r>
            <a:r>
              <a:rPr lang="ru-RU" sz="2400" b="1" dirty="0"/>
              <a:t>стили </a:t>
            </a:r>
          </a:p>
          <a:p>
            <a:r>
              <a:rPr lang="sk-SK" sz="2400" dirty="0"/>
              <a:t>(лат. disclusio ‛разделение, отделение’)</a:t>
            </a:r>
            <a:r>
              <a:rPr lang="ru-RU" sz="2400" dirty="0"/>
              <a:t> </a:t>
            </a:r>
          </a:p>
          <a:p>
            <a:r>
              <a:rPr lang="sk-SK" sz="2400" dirty="0"/>
              <a:t>стили, возникающие в результате функционально-стилевую дифференциации,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5E8441-6200-4B41-B063-68DD8A33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923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3611F-F44E-4089-A61F-58E8652C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Содержание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7847CC-1E97-4C4A-A491-3E37C0AD0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de-DE" sz="2400" dirty="0"/>
              <a:t>1. </a:t>
            </a:r>
            <a:r>
              <a:rPr lang="ru-RU" sz="2400" dirty="0"/>
              <a:t>Стилевая дифференциация </a:t>
            </a:r>
          </a:p>
          <a:p>
            <a:pPr marL="0" indent="0">
              <a:buNone/>
            </a:pPr>
            <a:r>
              <a:rPr lang="ru-RU" altLang="de-DE" sz="2400" dirty="0"/>
              <a:t>2. Система сетевых стилей</a:t>
            </a:r>
            <a:endParaRPr lang="ru-RU" sz="2400" dirty="0"/>
          </a:p>
          <a:p>
            <a:pPr marL="0" lvl="0" indent="180975">
              <a:spcBef>
                <a:spcPct val="0"/>
              </a:spcBef>
              <a:buNone/>
              <a:tabLst>
                <a:tab pos="4457700" algn="r"/>
              </a:tabLst>
            </a:pPr>
            <a:endParaRPr lang="ru-RU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478AB0-4A01-4947-8E7A-5D763B2C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896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755A8-404F-4305-8441-5A429EE9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1DA8C2-7C4C-49DB-B08F-9774FBF9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[2/11] </a:t>
            </a:r>
            <a:r>
              <a:rPr lang="sk-SK" sz="2400" b="1" dirty="0"/>
              <a:t>Инклюзивны</a:t>
            </a:r>
            <a:r>
              <a:rPr lang="ru-RU" sz="2400" b="1" dirty="0"/>
              <a:t>е</a:t>
            </a:r>
            <a:r>
              <a:rPr lang="sk-SK" sz="2400" dirty="0"/>
              <a:t> </a:t>
            </a:r>
            <a:r>
              <a:rPr lang="ru-RU" sz="2400" b="1" dirty="0"/>
              <a:t>стили</a:t>
            </a:r>
            <a:r>
              <a:rPr lang="ru-RU" sz="2400" dirty="0"/>
              <a:t> </a:t>
            </a:r>
            <a:r>
              <a:rPr lang="sk-SK" sz="2400" dirty="0"/>
              <a:t>(лат. inclusio ‛одно слово включает семантику другого’ → одна категория включается в другую категорию) </a:t>
            </a:r>
            <a:endParaRPr lang="ru-RU" sz="2400" dirty="0"/>
          </a:p>
          <a:p>
            <a:r>
              <a:rPr lang="sk-SK" sz="2400" dirty="0"/>
              <a:t>функционально-стилевые комплексы </a:t>
            </a:r>
            <a:endParaRPr lang="ru-RU" sz="2400" dirty="0"/>
          </a:p>
          <a:p>
            <a:r>
              <a:rPr lang="sk-SK" sz="2400" dirty="0"/>
              <a:t>„сер</a:t>
            </a:r>
            <a:r>
              <a:rPr lang="ru-RU" sz="2400" dirty="0" err="1"/>
              <a:t>ая</a:t>
            </a:r>
            <a:r>
              <a:rPr lang="sk-SK" sz="2400" dirty="0"/>
              <a:t>“ зоне между двух или более ФС, межстили (включают элементы других или более двух стилей), т.е. те языковые структуры, которые нельзя отнести только к одному ФС-стилю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3C7BBA-8334-4ED1-9E1B-510946D9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8664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12FCE-97F8-4EAF-A6BB-92AE7A56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632BB-FABD-42E5-AC5E-A7608B6E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[3/11] </a:t>
            </a:r>
            <a:r>
              <a:rPr lang="sk-SK" sz="2400" b="1" dirty="0"/>
              <a:t>Эксклюзивные стили </a:t>
            </a:r>
            <a:endParaRPr lang="ru-RU" sz="2400" b="1" dirty="0"/>
          </a:p>
          <a:p>
            <a:r>
              <a:rPr lang="sk-SK" sz="2400" dirty="0"/>
              <a:t>неординарны</a:t>
            </a:r>
            <a:r>
              <a:rPr lang="ru-RU" sz="2400" dirty="0"/>
              <a:t>е</a:t>
            </a:r>
            <a:r>
              <a:rPr lang="sk-SK" sz="2400" dirty="0"/>
              <a:t> и экспериментальны</a:t>
            </a:r>
            <a:r>
              <a:rPr lang="ru-RU" sz="2400" dirty="0"/>
              <a:t>е</a:t>
            </a:r>
            <a:r>
              <a:rPr lang="sk-SK" sz="2400" dirty="0"/>
              <a:t> (уникальны</a:t>
            </a:r>
            <a:r>
              <a:rPr lang="ru-RU" sz="2400" dirty="0"/>
              <a:t>е</a:t>
            </a:r>
            <a:r>
              <a:rPr lang="sk-SK" sz="2400" dirty="0"/>
              <a:t>, изолирующи</a:t>
            </a:r>
            <a:r>
              <a:rPr lang="ru-RU" sz="2400" dirty="0"/>
              <a:t>е</a:t>
            </a:r>
            <a:r>
              <a:rPr lang="sk-SK" sz="2400" dirty="0"/>
              <a:t>, в некоторых случаях „инфантильны</a:t>
            </a:r>
            <a:r>
              <a:rPr lang="ru-RU" sz="2400" dirty="0"/>
              <a:t>е</a:t>
            </a:r>
            <a:r>
              <a:rPr lang="sk-SK" sz="2400" dirty="0"/>
              <a:t>“) 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/>
              <a:t>а) </a:t>
            </a:r>
            <a:r>
              <a:rPr lang="sk-SK" sz="2400" dirty="0"/>
              <a:t>интимные 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/>
              <a:t>б) </a:t>
            </a:r>
            <a:r>
              <a:rPr lang="sk-SK" sz="2400" dirty="0"/>
              <a:t>изоляционные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/>
              <a:t>в) </a:t>
            </a:r>
            <a:r>
              <a:rPr lang="sk-SK" sz="2400" dirty="0"/>
              <a:t>межцивилизационные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12D3D6-035A-49DD-AC17-794C7F41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8142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2E98D-221A-40DA-907D-6B49D73D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D1668-1DDB-4925-A18C-9E7795F1B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  <a:buNone/>
            </a:pPr>
            <a:r>
              <a:rPr lang="ru-RU" sz="2400" b="1" dirty="0"/>
              <a:t>Неординарные</a:t>
            </a:r>
            <a:r>
              <a:rPr lang="ru-RU" sz="2400" dirty="0"/>
              <a:t> стили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оригинальность, непредсказуемость, особый стилистический эффект </a:t>
            </a:r>
            <a:endParaRPr lang="de-DE" sz="2400" dirty="0"/>
          </a:p>
          <a:p>
            <a:pPr algn="just">
              <a:spcAft>
                <a:spcPts val="300"/>
              </a:spcAft>
              <a:buNone/>
            </a:pPr>
            <a:r>
              <a:rPr lang="ru-RU" sz="2400" b="1" dirty="0"/>
              <a:t>Экспериментальные</a:t>
            </a:r>
            <a:r>
              <a:rPr lang="ru-RU" sz="2400" dirty="0"/>
              <a:t> стили 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поиск новых способов выражения 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попытка создания особых форм языковых конструкций</a:t>
            </a:r>
            <a:endParaRPr lang="de-DE" sz="2400" dirty="0"/>
          </a:p>
          <a:p>
            <a:pPr algn="just">
              <a:spcAft>
                <a:spcPts val="300"/>
              </a:spcAft>
              <a:buNone/>
            </a:pPr>
            <a:r>
              <a:rPr lang="ru-RU" sz="2400" b="1" dirty="0"/>
              <a:t>Уникальные</a:t>
            </a:r>
            <a:r>
              <a:rPr lang="ru-RU" sz="2400" dirty="0"/>
              <a:t> стили 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не встречающиеся за рамками Интернета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DD875C-BCC2-45DC-92D8-357A3C58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841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00D89-C935-4B97-92C5-C29DF5C4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B8EF7-A340-4A20-AC4B-138411BB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Интимные стили </a:t>
            </a:r>
          </a:p>
          <a:p>
            <a:r>
              <a:rPr lang="ru-RU" sz="2400" dirty="0" err="1"/>
              <a:t>мамский</a:t>
            </a:r>
            <a:r>
              <a:rPr lang="ru-RU" sz="2400" dirty="0"/>
              <a:t> стиль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6EE33A-01FA-432D-BA7A-3FE75186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3544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1844B-7A97-42A7-976D-062A1811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7F1A1-BEDE-4930-94C2-8A2E38198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Изолирующие стили</a:t>
            </a:r>
          </a:p>
          <a:p>
            <a:r>
              <a:rPr lang="ru-RU" sz="2400" dirty="0"/>
              <a:t>(</a:t>
            </a:r>
            <a:r>
              <a:rPr lang="sk-SK" sz="2400" dirty="0"/>
              <a:t>псевдо)„инфальтильные“ стили </a:t>
            </a:r>
            <a:endParaRPr lang="ru-RU" sz="2400" dirty="0"/>
          </a:p>
          <a:p>
            <a:r>
              <a:rPr lang="sk-SK" sz="2400" dirty="0"/>
              <a:t>„падонкоффский“ стиль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9526F-D00F-49D4-AC3B-DB2902AB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01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03E9C-A4C0-4040-9F75-606C904D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346CE6-9F3D-4242-9E61-8BB09F85D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>
                <a:effectLst/>
                <a:ea typeface="Times New Roman" panose="02020603050405020304" pitchFamily="18" charset="0"/>
              </a:rPr>
              <a:t>Межцивилизационн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ые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стили</a:t>
            </a:r>
          </a:p>
          <a:p>
            <a:r>
              <a:rPr lang="ru-RU" sz="2400" dirty="0" err="1">
                <a:effectLst/>
                <a:ea typeface="Times New Roman" panose="02020603050405020304" pitchFamily="18" charset="0"/>
              </a:rPr>
              <a:t>няшеский</a:t>
            </a:r>
            <a:r>
              <a:rPr lang="sk-SK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sk-SK" sz="2400" dirty="0">
                <a:effectLst/>
                <a:ea typeface="Times New Roman" panose="02020603050405020304" pitchFamily="18" charset="0"/>
              </a:rPr>
              <a:t>стил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ь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EF8640-2C4B-41AC-8E73-E1B53D20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32957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A9350-AC13-4BE0-9690-E1E66D3E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D65EB4-BCEC-4000-9589-0146B928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Aft>
                <a:spcPts val="300"/>
              </a:spcAft>
              <a:buClr>
                <a:srgbClr val="000000"/>
              </a:buClr>
              <a:buSzPts val="1200"/>
              <a:buNone/>
            </a:pPr>
            <a:r>
              <a:rPr lang="sk-SK" sz="2400" dirty="0"/>
              <a:t>[</a:t>
            </a:r>
            <a:r>
              <a:rPr lang="ru-RU" sz="2400" dirty="0"/>
              <a:t>4/11] </a:t>
            </a:r>
            <a:r>
              <a:rPr lang="ru-RU" sz="2400" b="1" dirty="0" err="1"/>
              <a:t>Конклюзивные</a:t>
            </a:r>
            <a:r>
              <a:rPr lang="ru-RU" sz="2400" b="1" dirty="0"/>
              <a:t> стили </a:t>
            </a:r>
          </a:p>
          <a:p>
            <a:pPr marL="0" lvl="0" indent="0" algn="just">
              <a:spcAft>
                <a:spcPts val="300"/>
              </a:spcAft>
              <a:buClr>
                <a:srgbClr val="000000"/>
              </a:buClr>
              <a:buSzPts val="1200"/>
              <a:buNone/>
            </a:pPr>
            <a:r>
              <a:rPr lang="ru-RU" sz="2400" dirty="0"/>
              <a:t>(лат. </a:t>
            </a:r>
            <a:r>
              <a:rPr lang="sr-Latn-RS" sz="2400" dirty="0"/>
              <a:t>conclusio ‛</a:t>
            </a:r>
            <a:r>
              <a:rPr lang="ru-RU" sz="2400" dirty="0"/>
              <a:t>запирание, замыкание, закрывание“</a:t>
            </a:r>
            <a:r>
              <a:rPr lang="sr-Latn-RS" sz="2400" dirty="0"/>
              <a:t>)</a:t>
            </a:r>
            <a:r>
              <a:rPr lang="ru-RU" sz="2400" dirty="0"/>
              <a:t> </a:t>
            </a:r>
            <a:endParaRPr lang="de-DE" sz="2400" dirty="0"/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Самовыражающиеся </a:t>
            </a:r>
          </a:p>
          <a:p>
            <a:pPr indent="736600" algn="just">
              <a:spcAft>
                <a:spcPts val="300"/>
              </a:spcAft>
              <a:buNone/>
            </a:pPr>
            <a:r>
              <a:rPr lang="ru-RU" sz="2400" dirty="0" err="1"/>
              <a:t>автопрезентационные</a:t>
            </a:r>
            <a:r>
              <a:rPr lang="ru-RU" sz="2400" dirty="0"/>
              <a:t> </a:t>
            </a:r>
          </a:p>
          <a:p>
            <a:pPr indent="736600" algn="just">
              <a:spcAft>
                <a:spcPts val="300"/>
              </a:spcAft>
              <a:buNone/>
            </a:pPr>
            <a:r>
              <a:rPr lang="ru-RU" sz="2400" dirty="0"/>
              <a:t>демонстрационные 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BDCC40-9BAD-4680-A313-1AACD6F2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51869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EED16-310B-451A-86BB-EC6F8C37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8D169-D022-467B-8FFE-BB7F8E1A4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ru-RU" sz="2400" b="1" dirty="0"/>
              <a:t>Деструктивные</a:t>
            </a:r>
            <a:r>
              <a:rPr lang="ru-RU" sz="2400" dirty="0"/>
              <a:t> 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конфликтный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сварливый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 err="1"/>
              <a:t>плагиатский</a:t>
            </a:r>
            <a:endParaRPr lang="ru-RU" sz="2400" dirty="0"/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компиляционный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„зеркальный“ 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клонированный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рерайт-стиль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фейковый</a:t>
            </a:r>
          </a:p>
          <a:p>
            <a:pPr indent="252095" algn="just">
              <a:spcAft>
                <a:spcPts val="300"/>
              </a:spcAft>
            </a:pPr>
            <a:r>
              <a:rPr lang="ru-RU" sz="2400" dirty="0"/>
              <a:t>наци-</a:t>
            </a:r>
            <a:r>
              <a:rPr lang="ru-RU" sz="2400" dirty="0" err="1"/>
              <a:t>граммарский</a:t>
            </a:r>
            <a:r>
              <a:rPr lang="ru-RU" sz="2400" dirty="0"/>
              <a:t> 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78D996-3938-4CA6-B4E0-E262BEF6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109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6DDA1-874D-49BE-824A-C62AB04C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2DECEA-649B-4F28-8E73-F227DAFB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err="1"/>
              <a:t>Субверзивные</a:t>
            </a:r>
            <a:r>
              <a:rPr lang="ru-RU" sz="2400" dirty="0"/>
              <a:t> (подрывные, издевательские) </a:t>
            </a:r>
          </a:p>
          <a:p>
            <a:r>
              <a:rPr lang="ru-RU" sz="2400" dirty="0" err="1"/>
              <a:t>троллинговый</a:t>
            </a:r>
            <a:endParaRPr lang="ru-RU" sz="2400" dirty="0"/>
          </a:p>
          <a:p>
            <a:r>
              <a:rPr lang="ru-RU" sz="2400" dirty="0" err="1"/>
              <a:t>флейминговый</a:t>
            </a:r>
            <a:endParaRPr lang="ru-RU" sz="2400" dirty="0"/>
          </a:p>
          <a:p>
            <a:r>
              <a:rPr lang="ru-RU" sz="2400" dirty="0" err="1"/>
              <a:t>кибербуллинговый</a:t>
            </a:r>
            <a:endParaRPr lang="ru-RU" sz="2400" dirty="0"/>
          </a:p>
          <a:p>
            <a:r>
              <a:rPr lang="ru-RU" sz="2400" dirty="0"/>
              <a:t>провокационный</a:t>
            </a:r>
          </a:p>
          <a:p>
            <a:r>
              <a:rPr lang="ru-RU" sz="2400" dirty="0"/>
              <a:t>криптографический [темно-интернетовский]</a:t>
            </a:r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5C4B30-B14F-448C-96AB-7B3A3B0D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841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14146-0BE3-4235-9163-AA70B981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F1B02-4BA1-4222-B949-CA291C40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[5/11] </a:t>
            </a:r>
            <a:r>
              <a:rPr lang="ru-RU" sz="2400" b="1" dirty="0"/>
              <a:t>Трансмиссионные стили </a:t>
            </a:r>
          </a:p>
          <a:p>
            <a:r>
              <a:rPr lang="ru-RU" sz="2400" dirty="0"/>
              <a:t>жанровые </a:t>
            </a:r>
          </a:p>
          <a:p>
            <a:pPr marL="0" indent="357188">
              <a:buNone/>
            </a:pPr>
            <a:r>
              <a:rPr lang="ru-RU" sz="2400" dirty="0" err="1"/>
              <a:t>эмайловый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 err="1"/>
              <a:t>чатовый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 err="1"/>
              <a:t>твиттерский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 err="1"/>
              <a:t>блоговый</a:t>
            </a:r>
            <a:endParaRPr lang="ru-RU" sz="2400" dirty="0"/>
          </a:p>
          <a:p>
            <a:pPr marL="0" indent="357188">
              <a:buNone/>
            </a:pPr>
            <a:r>
              <a:rPr lang="ru-RU" sz="2400" dirty="0" err="1"/>
              <a:t>смсовский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Платформные</a:t>
            </a:r>
            <a:r>
              <a:rPr lang="sr-Latn-RS" sz="2400" dirty="0"/>
              <a:t> </a:t>
            </a:r>
          </a:p>
          <a:p>
            <a:pPr marL="0" indent="357188">
              <a:buNone/>
            </a:pPr>
            <a:r>
              <a:rPr lang="ru-RU" sz="2400" dirty="0"/>
              <a:t>стили порталов, сайтов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73D89-C27A-4C33-BDAF-2301D9A6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5022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CA1FA-EF9E-46B1-8566-8122065D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FF05D-A1C2-423C-9636-30C8F56F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>
                <a:effectLst/>
                <a:ea typeface="Times New Roman" panose="02020603050405020304" pitchFamily="18" charset="0"/>
              </a:rPr>
              <a:t>Неустойчивасть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и экспансия</a:t>
            </a:r>
          </a:p>
          <a:p>
            <a:r>
              <a:rPr lang="ru-RU" sz="2400" dirty="0"/>
              <a:t>Ус</a:t>
            </a:r>
            <a:r>
              <a:rPr lang="sk-SK" sz="2400" dirty="0"/>
              <a:t>ложн</a:t>
            </a:r>
            <a:r>
              <a:rPr lang="ru-RU" sz="2400" dirty="0" err="1"/>
              <a:t>ение</a:t>
            </a:r>
            <a:r>
              <a:rPr lang="sk-SK" sz="2400" dirty="0"/>
              <a:t> стилистическ</a:t>
            </a:r>
            <a:r>
              <a:rPr lang="ru-RU" sz="2400" dirty="0"/>
              <a:t>ого</a:t>
            </a:r>
            <a:r>
              <a:rPr lang="sk-SK" sz="2400" dirty="0"/>
              <a:t> анализ</a:t>
            </a:r>
            <a:r>
              <a:rPr lang="ru-RU" sz="2400" dirty="0"/>
              <a:t>а</a:t>
            </a:r>
            <a:r>
              <a:rPr lang="sk-SK" sz="2400" dirty="0"/>
              <a:t> </a:t>
            </a:r>
            <a:endParaRPr lang="ru-RU" sz="2400" dirty="0"/>
          </a:p>
          <a:p>
            <a:r>
              <a:rPr lang="ru-RU" sz="2400" dirty="0"/>
              <a:t>Необходимость </a:t>
            </a:r>
            <a:r>
              <a:rPr lang="sk-SK" sz="2400" dirty="0"/>
              <a:t>постоянной актуализации</a:t>
            </a:r>
            <a:r>
              <a:rPr lang="ru-RU" sz="2400" dirty="0"/>
              <a:t> </a:t>
            </a:r>
            <a:r>
              <a:rPr lang="sk-SK" sz="2400" dirty="0"/>
              <a:t>исследовательского корпуса и инновации методов изучения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F0DE3D-E383-4725-91AC-A1817171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42771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6524-D230-4248-9ED3-1444E7A4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F9C02D-1341-4FB8-82D7-0B7BA96C0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[6/11] </a:t>
            </a:r>
            <a:r>
              <a:rPr lang="ru-RU" sz="2400" b="1" dirty="0"/>
              <a:t>Реально-конструктивные стили </a:t>
            </a:r>
          </a:p>
          <a:p>
            <a:r>
              <a:rPr lang="ru-RU" sz="2400" dirty="0"/>
              <a:t>дружественный</a:t>
            </a:r>
          </a:p>
          <a:p>
            <a:r>
              <a:rPr lang="ru-RU" sz="2400" dirty="0" err="1"/>
              <a:t>мотиваторский</a:t>
            </a:r>
            <a:r>
              <a:rPr lang="ru-RU" sz="2400" dirty="0"/>
              <a:t> (плакатный)</a:t>
            </a:r>
          </a:p>
          <a:p>
            <a:r>
              <a:rPr lang="ru-RU" sz="2400" dirty="0" err="1"/>
              <a:t>демотиваторский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5AA99D-FAD9-4134-AD20-DBB48CE1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7289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24FB1-A998-4EA3-B08D-6F47E7AA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9E45A-6770-4F75-B29F-9402A6A9F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[7/11] </a:t>
            </a:r>
            <a:r>
              <a:rPr lang="sk-SK" sz="2400" b="1" dirty="0"/>
              <a:t>Виртуально-конструктивные стили </a:t>
            </a:r>
            <a:endParaRPr lang="ru-RU" sz="2400" b="1" dirty="0"/>
          </a:p>
          <a:p>
            <a:r>
              <a:rPr lang="ru-RU" sz="2400" dirty="0"/>
              <a:t>стили </a:t>
            </a:r>
            <a:r>
              <a:rPr lang="sk-SK" sz="2400" dirty="0"/>
              <a:t>язык</a:t>
            </a:r>
            <a:r>
              <a:rPr lang="ru-RU" sz="2400" dirty="0" err="1"/>
              <a:t>ов</a:t>
            </a:r>
            <a:r>
              <a:rPr lang="sk-SK" sz="2400" dirty="0"/>
              <a:t> вымышленных миров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F4C105-C148-4BD5-A50D-5C338A25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789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1179A-473D-4175-B14D-E05366D1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382BFD-0E5C-4B63-9A0D-F5E8F58C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[8/11] </a:t>
            </a:r>
            <a:r>
              <a:rPr lang="ru-RU" sz="2400" b="1" dirty="0"/>
              <a:t>Инструментальные стили</a:t>
            </a:r>
          </a:p>
          <a:p>
            <a:r>
              <a:rPr lang="ru-RU" sz="2400" dirty="0"/>
              <a:t>гиперссылки </a:t>
            </a:r>
          </a:p>
          <a:p>
            <a:r>
              <a:rPr lang="ru-RU" sz="2400" dirty="0" err="1"/>
              <a:t>эмотиконы</a:t>
            </a:r>
            <a:r>
              <a:rPr lang="ru-RU" sz="2400" dirty="0"/>
              <a:t> </a:t>
            </a:r>
          </a:p>
          <a:p>
            <a:r>
              <a:rPr lang="ru-RU" sz="2400" dirty="0"/>
              <a:t>смайлики </a:t>
            </a:r>
          </a:p>
          <a:p>
            <a:r>
              <a:rPr lang="ru-RU" sz="2400" dirty="0"/>
              <a:t>знаки типа собачки </a:t>
            </a:r>
          </a:p>
          <a:p>
            <a:r>
              <a:rPr lang="ru-RU" sz="2400" dirty="0"/>
              <a:t>мультимедиа </a:t>
            </a:r>
          </a:p>
          <a:p>
            <a:r>
              <a:rPr lang="ru-RU" sz="2400" dirty="0"/>
              <a:t>графемы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22F6C-E84A-494E-9FE9-65878CEE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65747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EF613-126E-4E27-B263-1512B52C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204CFD-51F6-469B-899A-2F34C4AB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[9/11] </a:t>
            </a:r>
            <a:r>
              <a:rPr lang="ru-RU" sz="2400" b="1" dirty="0"/>
              <a:t>Мультимедийные стили </a:t>
            </a:r>
          </a:p>
          <a:p>
            <a:r>
              <a:rPr lang="ru-RU" sz="2400" dirty="0" err="1"/>
              <a:t>мономедиа</a:t>
            </a:r>
            <a:endParaRPr lang="ru-RU" sz="2400" dirty="0"/>
          </a:p>
          <a:p>
            <a:r>
              <a:rPr lang="ru-RU" sz="2400" dirty="0" err="1"/>
              <a:t>бимедиа</a:t>
            </a:r>
            <a:endParaRPr lang="ru-RU" sz="2400" dirty="0"/>
          </a:p>
          <a:p>
            <a:r>
              <a:rPr lang="ru-RU" sz="2400" dirty="0"/>
              <a:t>мультимедиа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4AA4E2-5D46-4884-8A4E-DE8FEAC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60879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C8310-4299-45BE-AADE-AB704C66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0361E-E56D-4A2A-8599-C6F43D7F4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 [10/11] </a:t>
            </a:r>
            <a:r>
              <a:rPr lang="ru-RU" sz="2400" b="1" dirty="0"/>
              <a:t>Интерактивные стили</a:t>
            </a:r>
          </a:p>
          <a:p>
            <a:r>
              <a:rPr lang="ru-RU" sz="2400" dirty="0"/>
              <a:t>„</a:t>
            </a:r>
            <a:r>
              <a:rPr lang="ru-RU" sz="2400" dirty="0" err="1"/>
              <a:t>чисательские</a:t>
            </a:r>
            <a:r>
              <a:rPr lang="ru-RU" sz="2400" dirty="0"/>
              <a:t>“ 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DD364B-2C8A-4897-AE33-10962EA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1462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FC423-02D5-4983-8397-A7FB81B8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6F909-3F30-450C-AD99-517D9BC0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 [11/11] </a:t>
            </a:r>
            <a:r>
              <a:rPr lang="sk-SK" sz="2400" b="1" dirty="0"/>
              <a:t>Генераторские стили </a:t>
            </a:r>
            <a:endParaRPr lang="ru-RU" sz="2400" b="1" dirty="0"/>
          </a:p>
          <a:p>
            <a:r>
              <a:rPr lang="sk-SK" sz="2400" dirty="0"/>
              <a:t>стили языка искусственного интеллекта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5B79-CCA7-4895-9D59-9829F7BA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4390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4118C-D89C-41BA-A7CA-D8F15F3D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36</a:t>
            </a:fld>
            <a:endParaRPr lang="en-US" altLang="sr-Latn-R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DC1CC3-6412-41F7-9BF4-5089C065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792" y="188640"/>
            <a:ext cx="4213448" cy="65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0983B5-6081-48B7-8CB9-3B58B82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4B5D13C-B7B8-4D6B-AFEC-83A19D762D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494" y="848051"/>
            <a:ext cx="6130522" cy="45259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1D945B-30F8-486F-B1E6-20A90A944C04}"/>
              </a:ext>
            </a:extLst>
          </p:cNvPr>
          <p:cNvSpPr txBox="1"/>
          <p:nvPr/>
        </p:nvSpPr>
        <p:spPr>
          <a:xfrm>
            <a:off x="1115616" y="5517232"/>
            <a:ext cx="7210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95" indent="-252095" algn="just">
              <a:spcAft>
                <a:spcPts val="30"/>
              </a:spcAft>
            </a:pPr>
            <a:r>
              <a:rPr lang="sk-SK" sz="1600" u="none" dirty="0">
                <a:effectLst/>
                <a:latin typeface="+mn-lt"/>
                <a:ea typeface="Times New Roman" panose="02020603050405020304" pitchFamily="18" charset="0"/>
              </a:rPr>
              <a:t>Tošović 1988: Tošović, Branko. </a:t>
            </a:r>
            <a:r>
              <a:rPr lang="sk-SK" sz="1600" i="1" u="none" dirty="0">
                <a:effectLst/>
                <a:latin typeface="+mn-lt"/>
                <a:ea typeface="Times New Roman" panose="02020603050405020304" pitchFamily="18" charset="0"/>
              </a:rPr>
              <a:t>Funkcionalni stilovi</a:t>
            </a:r>
            <a:r>
              <a:rPr lang="sk-SK" sz="1600" u="none" dirty="0">
                <a:effectLst/>
                <a:latin typeface="+mn-lt"/>
                <a:ea typeface="Times New Roman" panose="02020603050405020304" pitchFamily="18" charset="0"/>
              </a:rPr>
              <a:t>. Sarajevo: Svjetlost, 1988. 312 s.</a:t>
            </a:r>
            <a:endParaRPr lang="de-DE" sz="1600" u="none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935D87-C86A-4F2F-9C74-8C3CAC0D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DC215F-C1C5-4B6E-A0E5-58F938259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624736" cy="57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2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90BD5A-9DD2-4C5C-AC10-E3DE5213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CBAF2B6-A17C-4262-9A93-8A465E77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70" y="620688"/>
            <a:ext cx="7166446" cy="453650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C02EE36-5C15-449E-9595-D1326C039EE4}"/>
              </a:ext>
            </a:extLst>
          </p:cNvPr>
          <p:cNvSpPr txBox="1"/>
          <p:nvPr/>
        </p:nvSpPr>
        <p:spPr>
          <a:xfrm>
            <a:off x="1209674" y="5364505"/>
            <a:ext cx="7166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u="none" dirty="0">
                <a:latin typeface="+mn-lt"/>
              </a:rPr>
              <a:t>Tošović 2002: Tošović, Branko. </a:t>
            </a:r>
            <a:r>
              <a:rPr lang="sk-SK" sz="1600" i="1" u="none" dirty="0">
                <a:latin typeface="+mn-lt"/>
              </a:rPr>
              <a:t>Funkcionalni stilovi. Funktionale Stile</a:t>
            </a:r>
            <a:r>
              <a:rPr lang="sk-SK" sz="1600" u="none" dirty="0">
                <a:latin typeface="+mn-lt"/>
              </a:rPr>
              <a:t>. Graz: Institut für Slawistik der Karl-Franzens-Universität. 504 s.</a:t>
            </a:r>
            <a:endParaRPr lang="de-DE" sz="1600" u="none" dirty="0">
              <a:latin typeface="+mn-lt"/>
            </a:endParaRPr>
          </a:p>
        </p:txBody>
      </p:sp>
      <p:pic>
        <p:nvPicPr>
          <p:cNvPr id="1026" name="Grafik 9">
            <a:extLst>
              <a:ext uri="{FF2B5EF4-FFF2-40B4-BE49-F238E27FC236}">
                <a16:creationId xmlns:a16="http://schemas.microsoft.com/office/drawing/2014/main" id="{8040AC4B-3C6E-474F-8E25-703D3E61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10">
            <a:extLst>
              <a:ext uri="{FF2B5EF4-FFF2-40B4-BE49-F238E27FC236}">
                <a16:creationId xmlns:a16="http://schemas.microsoft.com/office/drawing/2014/main" id="{3658F562-D3D0-41EB-A6AA-CD45A9E2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0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DFA9DA-54EF-4D65-9C29-7351CDC5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7</a:t>
            </a:fld>
            <a:endParaRPr lang="en-US" altLang="sr-Latn-R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0D81B-6232-47D4-9256-A642C17A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83" y="764704"/>
            <a:ext cx="772694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E9A048-D8F0-41F5-A299-782CAC7F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8</a:t>
            </a:fld>
            <a:endParaRPr lang="en-US" altLang="sr-Latn-RS"/>
          </a:p>
        </p:txBody>
      </p:sp>
      <p:pic>
        <p:nvPicPr>
          <p:cNvPr id="5" name="Grafik 4" descr="Ein Bild, das Text, Möbel, Läufer, Bilderrahmen enthält.&#10;&#10;Automatisch generierte Beschreibung">
            <a:extLst>
              <a:ext uri="{FF2B5EF4-FFF2-40B4-BE49-F238E27FC236}">
                <a16:creationId xmlns:a16="http://schemas.microsoft.com/office/drawing/2014/main" id="{B7617AD5-6042-4A91-A555-BE1A0A835C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273630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26FF835-8CBC-4B99-9CF7-B3D97191D33E}"/>
              </a:ext>
            </a:extLst>
          </p:cNvPr>
          <p:cNvSpPr txBox="1"/>
          <p:nvPr/>
        </p:nvSpPr>
        <p:spPr>
          <a:xfrm>
            <a:off x="899592" y="4941168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95" indent="-252095" algn="just">
              <a:spcAft>
                <a:spcPts val="30"/>
              </a:spcAft>
            </a:pPr>
            <a:r>
              <a:rPr lang="sk-SK" sz="1600" u="none" dirty="0">
                <a:latin typeface="+mn-lt"/>
              </a:rPr>
              <a:t>Тошович</a:t>
            </a:r>
            <a:r>
              <a:rPr lang="ru-RU" sz="1600" u="none" dirty="0">
                <a:latin typeface="+mn-lt"/>
              </a:rPr>
              <a:t> 2015: </a:t>
            </a:r>
            <a:r>
              <a:rPr lang="sk-SK" sz="1600" u="none" dirty="0">
                <a:latin typeface="+mn-lt"/>
              </a:rPr>
              <a:t>Тошович</a:t>
            </a:r>
            <a:r>
              <a:rPr lang="ru-RU" sz="1600" u="none" dirty="0">
                <a:latin typeface="+mn-lt"/>
              </a:rPr>
              <a:t>, </a:t>
            </a:r>
            <a:r>
              <a:rPr lang="sk-SK" sz="1600" u="none" dirty="0">
                <a:latin typeface="+mn-lt"/>
              </a:rPr>
              <a:t>Бранко</a:t>
            </a:r>
            <a:r>
              <a:rPr lang="ru-RU" sz="1600" u="none" dirty="0">
                <a:latin typeface="+mn-lt"/>
              </a:rPr>
              <a:t>. </a:t>
            </a:r>
            <a:r>
              <a:rPr lang="sk-SK" sz="1600" i="1" u="none" dirty="0">
                <a:latin typeface="+mn-lt"/>
              </a:rPr>
              <a:t>Интернет-стилистика</a:t>
            </a:r>
            <a:r>
              <a:rPr lang="sk-SK" sz="1600" u="none" dirty="0">
                <a:latin typeface="+mn-lt"/>
              </a:rPr>
              <a:t>: Монография. Москва: Флинта – Наука. 238 s. (Научные дискуссии)</a:t>
            </a:r>
            <a:endParaRPr lang="de-DE" sz="16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46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EB5211-61C9-453A-A432-C59884E5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64" y="5500798"/>
            <a:ext cx="7077472" cy="608931"/>
          </a:xfrm>
        </p:spPr>
        <p:txBody>
          <a:bodyPr/>
          <a:lstStyle/>
          <a:p>
            <a:pPr marL="0" indent="0">
              <a:buNone/>
            </a:pPr>
            <a:r>
              <a:rPr lang="sk-SK" sz="1600" dirty="0">
                <a:effectLst/>
                <a:ea typeface="Times New Roman" panose="02020603050405020304" pitchFamily="18" charset="0"/>
              </a:rPr>
              <a:t>Тошович 2018: Тошович, Бранко. </a:t>
            </a:r>
            <a:r>
              <a:rPr lang="sk-SK" sz="1600" i="1" dirty="0">
                <a:effectLst/>
                <a:ea typeface="Times New Roman" panose="02020603050405020304" pitchFamily="18" charset="0"/>
              </a:rPr>
              <a:t>Структура интернет-стилистики</a:t>
            </a:r>
            <a:r>
              <a:rPr lang="sk-SK" sz="1600" dirty="0">
                <a:effectLst/>
                <a:ea typeface="Times New Roman" panose="02020603050405020304" pitchFamily="18" charset="0"/>
              </a:rPr>
              <a:t>: Монография. Москва: Флинта – Наука. 492 s. (Научные дискуссии)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CCE224-82F4-412F-826C-FAB175AD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9</a:t>
            </a:fld>
            <a:endParaRPr lang="en-US" altLang="sr-Latn-RS"/>
          </a:p>
        </p:txBody>
      </p:sp>
      <p:pic>
        <p:nvPicPr>
          <p:cNvPr id="5" name="Grafik 4" descr="Ein Bild, das Text, Möbel, Läufer, Bilderrahmen enthält.&#10;&#10;Automatisch generierte Beschreibung">
            <a:extLst>
              <a:ext uri="{FF2B5EF4-FFF2-40B4-BE49-F238E27FC236}">
                <a16:creationId xmlns:a16="http://schemas.microsoft.com/office/drawing/2014/main" id="{2885E350-F567-49C9-81CF-3A1BA31E7F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2952328" cy="434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755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702</Words>
  <Application>Microsoft Office PowerPoint</Application>
  <PresentationFormat>Bildschirmpräsentation (4:3)</PresentationFormat>
  <Paragraphs>170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Calibri</vt:lpstr>
      <vt:lpstr>Default Design</vt:lpstr>
      <vt:lpstr>Интернет-стили</vt:lpstr>
      <vt:lpstr>Содержание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Глобальные интернет-стили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Branko</cp:lastModifiedBy>
  <cp:revision>3147</cp:revision>
  <cp:lastPrinted>2020-09-09T05:31:13Z</cp:lastPrinted>
  <dcterms:created xsi:type="dcterms:W3CDTF">2005-05-16T09:32:41Z</dcterms:created>
  <dcterms:modified xsi:type="dcterms:W3CDTF">2021-09-09T06:48:48Z</dcterms:modified>
</cp:coreProperties>
</file>