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8" r:id="rId6"/>
    <p:sldId id="269" r:id="rId7"/>
    <p:sldId id="270" r:id="rId8"/>
    <p:sldId id="273" r:id="rId9"/>
    <p:sldId id="274" r:id="rId10"/>
    <p:sldId id="271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E3C25-30B9-4BCD-A4F1-0F04166F31D8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EC461-1B00-47C1-9146-56EE8CC9FF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EC461-1B00-47C1-9146-56EE8CC9FF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EC461-1B00-47C1-9146-56EE8CC9FF9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DC3E8-BFAE-43BC-904C-7CB81B642A38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B52D-6815-4992-9D86-B0FAC4F1F6DE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656E2-452C-456D-B395-81CBD99A6596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7E2B-4258-46F6-8A54-CA29F7F079AF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BDBA-E356-40A7-9474-FEE7646B16FA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3E700-7A7C-423E-978F-9F16E27AEE7F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AFD5-2226-42E6-A6EE-4BD72BAE08E2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E8E49-EFCE-4E36-ADE6-7E15FC27F885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311A-52A7-476D-B5B3-F675835D47FE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64EA-8510-4E2C-9DDD-E52C6779AB3D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38C3-8730-4BE2-B0A6-B3A521E905D3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4EB78-AC9F-4565-AA4A-6B260B71512A}" type="datetime1">
              <a:rPr lang="de-AT" smtClean="0"/>
              <a:pPr/>
              <a:t>11.06.2014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858DE-0FD1-41F7-A980-2FF44BB4CE12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sz="4800" b="1" dirty="0" smtClean="0">
                <a:latin typeface="Arial" pitchFamily="34" charset="0"/>
                <a:cs typeface="Arial" pitchFamily="34" charset="0"/>
              </a:rPr>
              <a:t>Paradoks u zbirci proze </a:t>
            </a:r>
            <a:r>
              <a:rPr lang="de-AT" sz="4800" b="1" cap="small" dirty="0" smtClean="0">
                <a:latin typeface="Arial" pitchFamily="34" charset="0"/>
                <a:cs typeface="Arial" pitchFamily="34" charset="0"/>
              </a:rPr>
              <a:t>Tr</a:t>
            </a:r>
            <a:r>
              <a:rPr lang="sr-Latn-BA" sz="4800" b="1" cap="small" dirty="0" smtClean="0">
                <a:latin typeface="Arial" pitchFamily="34" charset="0"/>
                <a:cs typeface="Arial" pitchFamily="34" charset="0"/>
              </a:rPr>
              <a:t>či Lilit, </a:t>
            </a:r>
            <a:r>
              <a:rPr lang="de-DE" sz="4800" b="1" cap="small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sr-Latn-BA" sz="4800" b="1" cap="small" dirty="0" smtClean="0">
                <a:latin typeface="Arial" pitchFamily="34" charset="0"/>
                <a:cs typeface="Arial" pitchFamily="34" charset="0"/>
              </a:rPr>
              <a:t>apinju </a:t>
            </a:r>
            <a:r>
              <a:rPr lang="de-DE" sz="4800" b="1" cap="small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sr-Latn-BA" sz="4800" b="1" cap="small" dirty="0" smtClean="0">
                <a:latin typeface="Arial" pitchFamily="34" charset="0"/>
                <a:cs typeface="Arial" pitchFamily="34" charset="0"/>
              </a:rPr>
              <a:t>emoni</a:t>
            </a:r>
            <a:endParaRPr lang="de-AT" sz="4800" b="1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4293096"/>
            <a:ext cx="7416824" cy="223224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sr-Latn-BA" sz="14400" b="1" dirty="0" smtClean="0">
                <a:latin typeface="Arial" pitchFamily="34" charset="0"/>
                <a:cs typeface="Arial" pitchFamily="34" charset="0"/>
              </a:rPr>
              <a:t>Lara</a:t>
            </a:r>
            <a:r>
              <a:rPr lang="de-AT" sz="1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14400" b="1" dirty="0" smtClean="0">
                <a:latin typeface="Arial" pitchFamily="34" charset="0"/>
                <a:cs typeface="Arial" pitchFamily="34" charset="0"/>
              </a:rPr>
              <a:t> Vukov</a:t>
            </a:r>
            <a:r>
              <a:rPr lang="de-AT" sz="14400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Latn-BA" sz="14400" b="1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de-DE" sz="1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11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14400" b="1" dirty="0" smtClean="0">
                <a:latin typeface="Arial" pitchFamily="34" charset="0"/>
                <a:cs typeface="Arial" pitchFamily="34" charset="0"/>
              </a:rPr>
              <a:t>Graz</a:t>
            </a:r>
            <a:r>
              <a:rPr lang="de-AT" sz="111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de-AT" sz="4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sz="6400" b="1" dirty="0" smtClean="0">
                <a:latin typeface="Arial" pitchFamily="34" charset="0"/>
                <a:cs typeface="Arial" pitchFamily="34" charset="0"/>
              </a:rPr>
              <a:t>Institut für Slawistik der Karl-Franzens-Universität Graz</a:t>
            </a:r>
            <a:endParaRPr lang="sr-Latn-BA" sz="6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sr-Latn-BA" sz="5400" b="1" dirty="0" smtClean="0">
                <a:latin typeface="Arial" pitchFamily="34" charset="0"/>
                <a:cs typeface="Arial" pitchFamily="34" charset="0"/>
              </a:rPr>
              <a:t>lara</a:t>
            </a:r>
            <a:r>
              <a:rPr lang="de-AT" sz="54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BA" sz="5400" b="1" dirty="0" smtClean="0">
                <a:latin typeface="Arial" pitchFamily="34" charset="0"/>
                <a:cs typeface="Arial" pitchFamily="34" charset="0"/>
              </a:rPr>
              <a:t>vukovic</a:t>
            </a:r>
            <a:r>
              <a:rPr lang="de-AT" sz="5400" b="1" dirty="0" smtClean="0">
                <a:latin typeface="Arial" pitchFamily="34" charset="0"/>
                <a:cs typeface="Arial" pitchFamily="34" charset="0"/>
              </a:rPr>
              <a:t>@edu.uni-graz.at</a:t>
            </a:r>
            <a:endParaRPr lang="sr-Latn-BA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de-AT" sz="49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sz="10400" b="1" dirty="0" smtClean="0">
                <a:latin typeface="Arial" pitchFamily="34" charset="0"/>
                <a:cs typeface="Arial" pitchFamily="34" charset="0"/>
              </a:rPr>
              <a:t>Neue slawistische Horizonte</a:t>
            </a:r>
            <a:endParaRPr lang="de-AT" sz="10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BA" sz="9600" b="1" dirty="0" smtClean="0">
                <a:latin typeface="Arial" pitchFamily="34" charset="0"/>
                <a:cs typeface="Arial" pitchFamily="34" charset="0"/>
              </a:rPr>
              <a:t>Graz, 20.05.2014 </a:t>
            </a:r>
            <a:endParaRPr lang="de-AT" sz="9600" b="1" dirty="0" smtClean="0">
              <a:latin typeface="Arial" pitchFamily="34" charset="0"/>
              <a:cs typeface="Arial" pitchFamily="34" charset="0"/>
            </a:endParaRPr>
          </a:p>
          <a:p>
            <a:endParaRPr lang="sr-Latn-BA" dirty="0" smtClean="0">
              <a:latin typeface="Times New Roman" pitchFamily="18" charset="0"/>
              <a:cs typeface="Times New Roman" pitchFamily="18" charset="0"/>
            </a:endParaRPr>
          </a:p>
          <a:p>
            <a:endParaRPr lang="de-A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BA" sz="3200" dirty="0" smtClean="0">
                <a:latin typeface="Arial" pitchFamily="34" charset="0"/>
                <a:cs typeface="Arial" pitchFamily="34" charset="0"/>
              </a:rPr>
              <a:t>Literatura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BA" dirty="0" smtClean="0">
                <a:latin typeface="Arial" pitchFamily="34" charset="0"/>
                <a:cs typeface="Arial" pitchFamily="34" charset="0"/>
              </a:rPr>
              <a:t>Krivokapić, 2013: Krivokapić Bojan.</a:t>
            </a:r>
            <a:r>
              <a:rPr lang="sr-Latn-BA" i="1" dirty="0" smtClean="0">
                <a:latin typeface="Arial" pitchFamily="34" charset="0"/>
                <a:cs typeface="Arial" pitchFamily="34" charset="0"/>
              </a:rPr>
              <a:t>Trči Lilit, zapinju demoni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. Narodna biblioteka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„Jovan Popovi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ć”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 Kikinda.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BA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BA" sz="3600" dirty="0" smtClean="0">
                <a:latin typeface="Arial" pitchFamily="34" charset="0"/>
                <a:cs typeface="Arial" pitchFamily="34" charset="0"/>
              </a:rPr>
              <a:t>Bojan Krivokapić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BA" dirty="0" smtClean="0">
                <a:latin typeface="Arial" pitchFamily="34" charset="0"/>
                <a:cs typeface="Arial" pitchFamily="34" charset="0"/>
              </a:rPr>
              <a:t>aktivista u kulturi i pisac   </a:t>
            </a:r>
          </a:p>
          <a:p>
            <a:r>
              <a:rPr lang="sr-Latn-BA" dirty="0" smtClean="0">
                <a:latin typeface="Arial" pitchFamily="34" charset="0"/>
                <a:cs typeface="Arial" pitchFamily="34" charset="0"/>
              </a:rPr>
              <a:t>novinski tekstovi iz oblasti kulture, umjetnosti, studija mira i studija roda u časopisima i internet portalima</a:t>
            </a:r>
          </a:p>
          <a:p>
            <a:r>
              <a:rPr lang="sr-Latn-BA" dirty="0">
                <a:latin typeface="Arial" pitchFamily="34" charset="0"/>
                <a:cs typeface="Arial" pitchFamily="34" charset="0"/>
              </a:rPr>
              <a:t>d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obitnik prve nagrade za prozu </a:t>
            </a:r>
            <a:r>
              <a:rPr lang="sr-Latn-BA" cap="small" dirty="0" smtClean="0">
                <a:latin typeface="Arial" pitchFamily="34" charset="0"/>
                <a:cs typeface="Arial" pitchFamily="34" charset="0"/>
              </a:rPr>
              <a:t>Ulaznica 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(Zrenjanin, 2011)</a:t>
            </a:r>
          </a:p>
          <a:p>
            <a:r>
              <a:rPr lang="sr-Latn-BA" dirty="0">
                <a:latin typeface="Arial" pitchFamily="34" charset="0"/>
                <a:cs typeface="Arial" pitchFamily="34" charset="0"/>
              </a:rPr>
              <a:t>u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rednik knjige </a:t>
            </a:r>
            <a:r>
              <a:rPr lang="sr-Latn-BA" cap="small" dirty="0" smtClean="0">
                <a:latin typeface="Arial" pitchFamily="34" charset="0"/>
                <a:cs typeface="Arial" pitchFamily="34" charset="0"/>
              </a:rPr>
              <a:t>Radovi u kući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 – tekstovi sa radionice kreativnog pisanja (Novi Sad, 2012)</a:t>
            </a: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BA" sz="3200" dirty="0" smtClean="0">
                <a:latin typeface="Arial" pitchFamily="34" charset="0"/>
                <a:cs typeface="Arial" pitchFamily="34" charset="0"/>
              </a:rPr>
              <a:t>Paradoks u </a:t>
            </a:r>
            <a:r>
              <a:rPr lang="sr-Latn-BA" sz="3200" cap="small" dirty="0" smtClean="0">
                <a:latin typeface="Arial" pitchFamily="34" charset="0"/>
                <a:cs typeface="Arial" pitchFamily="34" charset="0"/>
              </a:rPr>
              <a:t>Trči Lilit, zapinju demoni</a:t>
            </a:r>
            <a:endParaRPr lang="de-AT" sz="3200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BA" dirty="0"/>
          </a:p>
          <a:p>
            <a:r>
              <a:rPr lang="sr-Latn-BA" dirty="0">
                <a:latin typeface="Arial" pitchFamily="34" charset="0"/>
                <a:cs typeface="Arial" pitchFamily="34" charset="0"/>
              </a:rPr>
              <a:t>m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ješanje dva jezika u istom djelu</a:t>
            </a:r>
          </a:p>
          <a:p>
            <a:endParaRPr lang="sr-Latn-BA" dirty="0">
              <a:latin typeface="Arial" pitchFamily="34" charset="0"/>
              <a:cs typeface="Arial" pitchFamily="34" charset="0"/>
            </a:endParaRPr>
          </a:p>
          <a:p>
            <a:r>
              <a:rPr lang="sr-Latn-BA" dirty="0">
                <a:latin typeface="Arial" pitchFamily="34" charset="0"/>
                <a:cs typeface="Arial" pitchFamily="34" charset="0"/>
              </a:rPr>
              <a:t>n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aizmjenično srpski i hrvatski jezik</a:t>
            </a:r>
          </a:p>
          <a:p>
            <a:endParaRPr lang="sr-Latn-BA" dirty="0">
              <a:latin typeface="Arial" pitchFamily="34" charset="0"/>
              <a:cs typeface="Arial" pitchFamily="34" charset="0"/>
            </a:endParaRPr>
          </a:p>
          <a:p>
            <a:r>
              <a:rPr lang="sr-Latn-BA" dirty="0">
                <a:latin typeface="Arial" pitchFamily="34" charset="0"/>
                <a:cs typeface="Arial" pitchFamily="34" charset="0"/>
              </a:rPr>
              <a:t>p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isac iz Srbije piše hrvatskim jezikom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sr-Latn-BA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sr-Latn-BA" sz="32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miješanje srpskog i 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hrvatskog</a:t>
            </a:r>
            <a:endParaRPr lang="sr-Latn-BA" sz="3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sr-Latn-BA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bg-BG" i="1" dirty="0">
                <a:latin typeface="Arial" pitchFamily="34" charset="0"/>
                <a:cs typeface="Arial" pitchFamily="34" charset="0"/>
              </a:rPr>
              <a:t>mrtva pena </a:t>
            </a:r>
            <a:endParaRPr lang="sr-Latn-BA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bg-BG" i="1" dirty="0" smtClean="0">
                <a:latin typeface="Arial" pitchFamily="34" charset="0"/>
                <a:cs typeface="Arial" pitchFamily="34" charset="0"/>
              </a:rPr>
              <a:t>mrtvo </a:t>
            </a:r>
            <a:r>
              <a:rPr lang="bg-BG" i="1" dirty="0">
                <a:latin typeface="Arial" pitchFamily="34" charset="0"/>
                <a:cs typeface="Arial" pitchFamily="34" charset="0"/>
              </a:rPr>
              <a:t>more </a:t>
            </a:r>
            <a:endParaRPr lang="sr-Latn-BA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bg-BG" i="1" dirty="0" smtClean="0">
                <a:latin typeface="Arial" pitchFamily="34" charset="0"/>
                <a:cs typeface="Arial" pitchFamily="34" charset="0"/>
              </a:rPr>
              <a:t>mrtvozornik</a:t>
            </a:r>
            <a:endParaRPr lang="en-US" i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bg-BG" dirty="0">
                <a:latin typeface="Arial" pitchFamily="34" charset="0"/>
                <a:cs typeface="Arial" pitchFamily="34" charset="0"/>
              </a:rPr>
              <a:t>-</a:t>
            </a:r>
            <a:r>
              <a:rPr lang="bg-BG" i="1" dirty="0">
                <a:latin typeface="Arial" pitchFamily="34" charset="0"/>
                <a:cs typeface="Arial" pitchFamily="34" charset="0"/>
              </a:rPr>
              <a:t>gde lilit rađa demone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?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V="1">
            <a:off x="457200" y="-675456"/>
            <a:ext cx="8229600" cy="7200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BA" dirty="0" smtClean="0">
                <a:latin typeface="Arial" pitchFamily="34" charset="0"/>
                <a:cs typeface="Arial" pitchFamily="34" charset="0"/>
              </a:rPr>
              <a:t>miješanje srpskog i hrvatskog u istom poglavlju</a:t>
            </a:r>
          </a:p>
          <a:p>
            <a:pPr algn="ctr">
              <a:buNone/>
            </a:pPr>
            <a:r>
              <a:rPr lang="sr-Latn-BA" cap="small" dirty="0" smtClean="0">
                <a:latin typeface="Arial" pitchFamily="34" charset="0"/>
                <a:cs typeface="Arial" pitchFamily="34" charset="0"/>
              </a:rPr>
              <a:t>Za kim zuje grobne muhe</a:t>
            </a:r>
          </a:p>
          <a:p>
            <a:pPr algn="ctr">
              <a:buNone/>
            </a:pPr>
            <a:r>
              <a:rPr lang="sr-Latn-BA" dirty="0" smtClean="0">
                <a:latin typeface="Arial" pitchFamily="34" charset="0"/>
                <a:cs typeface="Arial" pitchFamily="34" charset="0"/>
              </a:rPr>
              <a:t>(prvo poglavlje/ 1.dio)</a:t>
            </a:r>
          </a:p>
          <a:p>
            <a:pPr>
              <a:buNone/>
            </a:pPr>
            <a:r>
              <a:rPr lang="bg-BG" sz="2800" cap="small" dirty="0" smtClean="0">
                <a:latin typeface="Arial" pitchFamily="34" charset="0"/>
                <a:cs typeface="Arial" pitchFamily="34" charset="0"/>
              </a:rPr>
              <a:t>Tko </a:t>
            </a:r>
            <a:r>
              <a:rPr lang="bg-BG" sz="2800" cap="small" dirty="0">
                <a:latin typeface="Arial" pitchFamily="34" charset="0"/>
                <a:cs typeface="Arial" pitchFamily="34" charset="0"/>
              </a:rPr>
              <a:t>je zaboravio posisane bombone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–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cap="small" dirty="0">
                <a:latin typeface="Arial" pitchFamily="34" charset="0"/>
                <a:cs typeface="Arial" pitchFamily="34" charset="0"/>
              </a:rPr>
              <a:t>Pripovijest o suživotu protkanom finom suradnjom, Fahrudinu koji je kasnije postao neopjevana kretenčina i Franki koju je spopalo manično prebrojavanje krvnih zrnaca</a:t>
            </a:r>
            <a:r>
              <a:rPr lang="bg-BG" dirty="0"/>
              <a:t>.</a:t>
            </a:r>
            <a:endParaRPr lang="en-US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42813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BA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. dio prvog 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poglavlja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BA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bg-BG" cap="small" dirty="0" smtClean="0">
                <a:latin typeface="Arial" pitchFamily="34" charset="0"/>
                <a:cs typeface="Arial" pitchFamily="34" charset="0"/>
              </a:rPr>
              <a:t>Anđeo </a:t>
            </a:r>
            <a:r>
              <a:rPr lang="bg-BG" cap="small" dirty="0">
                <a:latin typeface="Arial" pitchFamily="34" charset="0"/>
                <a:cs typeface="Arial" pitchFamily="34" charset="0"/>
              </a:rPr>
              <a:t>Čuvar i ljudi koji se vraćaju sa pijace i vuku cegere i metle </a:t>
            </a:r>
            <a:r>
              <a:rPr lang="bg-BG" dirty="0">
                <a:latin typeface="Arial" pitchFamily="34" charset="0"/>
                <a:cs typeface="Arial" pitchFamily="34" charset="0"/>
              </a:rPr>
              <a:t>–</a:t>
            </a:r>
            <a:r>
              <a:rPr lang="bg-BG" i="1" dirty="0">
                <a:latin typeface="Arial" pitchFamily="34" charset="0"/>
                <a:cs typeface="Arial" pitchFamily="34" charset="0"/>
              </a:rPr>
              <a:t> </a:t>
            </a:r>
            <a:r>
              <a:rPr lang="bg-BG" cap="small" dirty="0">
                <a:latin typeface="Arial" pitchFamily="34" charset="0"/>
                <a:cs typeface="Arial" pitchFamily="34" charset="0"/>
              </a:rPr>
              <a:t>Pripovest o dvadesetsedmogodišnjem Momčilu, Nedi koja popravlja venecijanere i Hudevskom koji uredno klima glavom</a:t>
            </a:r>
            <a:r>
              <a:rPr lang="bg-BG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BA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BA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891480"/>
            <a:ext cx="8208912" cy="216024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>
                <a:latin typeface="Arial" pitchFamily="34" charset="0"/>
                <a:cs typeface="Arial" pitchFamily="34" charset="0"/>
              </a:rPr>
              <a:t>s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rpski/ hrvatski</a:t>
            </a:r>
          </a:p>
          <a:p>
            <a:endParaRPr lang="sr-Latn-BA" dirty="0" smtClean="0">
              <a:latin typeface="Arial" pitchFamily="34" charset="0"/>
              <a:cs typeface="Arial" pitchFamily="34" charset="0"/>
            </a:endParaRPr>
          </a:p>
          <a:p>
            <a:r>
              <a:rPr lang="sr-Latn-BA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eksičke razlike</a:t>
            </a:r>
          </a:p>
          <a:p>
            <a:endParaRPr lang="sr-Latn-BA" dirty="0" smtClean="0">
              <a:latin typeface="Arial" pitchFamily="34" charset="0"/>
              <a:cs typeface="Arial" pitchFamily="34" charset="0"/>
            </a:endParaRPr>
          </a:p>
          <a:p>
            <a:r>
              <a:rPr lang="sr-Latn-BA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onološke razlike</a:t>
            </a:r>
          </a:p>
          <a:p>
            <a:endParaRPr lang="sr-Latn-BA" dirty="0" smtClean="0">
              <a:latin typeface="Arial" pitchFamily="34" charset="0"/>
              <a:cs typeface="Arial" pitchFamily="34" charset="0"/>
            </a:endParaRPr>
          </a:p>
          <a:p>
            <a:r>
              <a:rPr lang="sr-Latn-BA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vorbene razlike</a:t>
            </a:r>
          </a:p>
          <a:p>
            <a:endParaRPr lang="sr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B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7</a:t>
            </a:fld>
            <a:endParaRPr lang="de-A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00805"/>
          <a:ext cx="8147248" cy="42324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15749"/>
                <a:gridCol w="2715749"/>
                <a:gridCol w="2715750"/>
              </a:tblGrid>
              <a:tr h="368041">
                <a:tc>
                  <a:txBody>
                    <a:bodyPr/>
                    <a:lstStyle/>
                    <a:p>
                      <a:pPr algn="just"/>
                      <a:r>
                        <a:rPr lang="sr-Latn-BA" dirty="0" smtClean="0"/>
                        <a:t>             </a:t>
                      </a:r>
                      <a:r>
                        <a:rPr lang="sr-Latn-BA" dirty="0" smtClean="0">
                          <a:latin typeface="Arial" pitchFamily="34" charset="0"/>
                          <a:cs typeface="Arial" pitchFamily="34" charset="0"/>
                        </a:rPr>
                        <a:t>original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>
                          <a:latin typeface="Arial" pitchFamily="34" charset="0"/>
                          <a:cs typeface="Arial" pitchFamily="34" charset="0"/>
                        </a:rPr>
                        <a:t>            hrvatski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/>
                        <a:t>       </a:t>
                      </a:r>
                      <a:r>
                        <a:rPr lang="sr-Latn-BA" dirty="0" smtClean="0">
                          <a:latin typeface="Arial" pitchFamily="34" charset="0"/>
                          <a:cs typeface="Arial" pitchFamily="34" charset="0"/>
                        </a:rPr>
                        <a:t>srpski</a:t>
                      </a:r>
                      <a:endParaRPr lang="en-US" dirty="0"/>
                    </a:p>
                  </a:txBody>
                  <a:tcPr/>
                </a:tc>
              </a:tr>
              <a:tr h="2024226">
                <a:tc>
                  <a:txBody>
                    <a:bodyPr/>
                    <a:lstStyle/>
                    <a:p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Sretno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bi se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budila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svakoga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jutra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hrlila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nasmijana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u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svijet,kroz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prozor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gledala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grad, a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starom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žlicom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miješala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nesicu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Sretno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bi se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budila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svakoga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jutra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hrlila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nasmijana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u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svijet,kroz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prozor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gledala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grad, a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starom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žlicom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miješala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nesicu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Sre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ć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no bi se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budila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svakoga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jutra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hrlila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nasmijana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u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svet,kroz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prozor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gledala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grad, a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starom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r-Latn-BA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kašikom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mešala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nes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920103">
                <a:tc>
                  <a:txBody>
                    <a:bodyPr/>
                    <a:lstStyle/>
                    <a:p>
                      <a:r>
                        <a:rPr lang="sr-Latn-BA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Tri se </a:t>
                      </a:r>
                      <a:r>
                        <a:rPr lang="sr-Latn-BA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tjedna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 spremala za taj susret</a:t>
                      </a:r>
                      <a:r>
                        <a:rPr lang="sr-Latn-BA" i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Tri se </a:t>
                      </a:r>
                      <a:r>
                        <a:rPr lang="sr-Latn-BA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tjedna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 spremala za taj susret</a:t>
                      </a:r>
                      <a:r>
                        <a:rPr lang="sr-Latn-BA" i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Tri se </a:t>
                      </a:r>
                      <a:r>
                        <a:rPr lang="sr-Latn-BA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nedelje</a:t>
                      </a:r>
                      <a:r>
                        <a:rPr lang="sr-Latn-BA" i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spremala za taj susret</a:t>
                      </a:r>
                      <a:r>
                        <a:rPr lang="sr-Latn-BA" i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920103">
                <a:tc>
                  <a:txBody>
                    <a:bodyPr/>
                    <a:lstStyle/>
                    <a:p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Rekli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su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mi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da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je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ispao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iz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voza</a:t>
                      </a: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Rekli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su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mi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da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je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ispao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iz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vlaka</a:t>
                      </a:r>
                      <a:r>
                        <a:rPr lang="sr-Latn-BA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Rekli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su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mi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da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je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ispao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iz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sr-Latn-BA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oza</a:t>
                      </a:r>
                      <a:r>
                        <a:rPr lang="sr-Latn-BA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8</a:t>
            </a:fld>
            <a:endParaRPr lang="de-AT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latin typeface="Arial" pitchFamily="34" charset="0"/>
                <a:cs typeface="Arial" pitchFamily="34" charset="0"/>
              </a:rPr>
              <a:t>Lek</a:t>
            </a:r>
            <a:r>
              <a:rPr lang="sr-Latn-BA" sz="3200" dirty="0" smtClean="0">
                <a:latin typeface="Arial" pitchFamily="34" charset="0"/>
                <a:cs typeface="Arial" pitchFamily="34" charset="0"/>
              </a:rPr>
              <a:t>sičke razlike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BA" sz="3200" dirty="0" smtClean="0">
                <a:latin typeface="Arial" pitchFamily="34" charset="0"/>
                <a:cs typeface="Arial" pitchFamily="34" charset="0"/>
              </a:rPr>
              <a:t>Fonološke razlike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sr-Latn-BA" sz="1800" baseline="0" dirty="0" smtClean="0">
                          <a:latin typeface="Arial" pitchFamily="34" charset="0"/>
                          <a:cs typeface="Arial" pitchFamily="34" charset="0"/>
                        </a:rPr>
                        <a:t>            </a:t>
                      </a:r>
                      <a:r>
                        <a:rPr lang="sr-Latn-BA" sz="1800" dirty="0" smtClean="0">
                          <a:latin typeface="Arial" pitchFamily="34" charset="0"/>
                          <a:cs typeface="Arial" pitchFamily="34" charset="0"/>
                        </a:rPr>
                        <a:t> original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>
                          <a:latin typeface="Arial" pitchFamily="34" charset="0"/>
                          <a:cs typeface="Arial" pitchFamily="34" charset="0"/>
                        </a:rPr>
                        <a:t>        hrvatski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>
                          <a:latin typeface="Arial" pitchFamily="34" charset="0"/>
                          <a:cs typeface="Arial" pitchFamily="34" charset="0"/>
                        </a:rPr>
                        <a:t>        srpski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 smtClean="0"/>
                        <a:t>          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Kasnije je postao </a:t>
                      </a:r>
                      <a:r>
                        <a:rPr lang="sr-Latn-BA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neopjevana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 kretenčina, no to Maši nije zasmetalo da avlijaneru nadjene njegovo ime</a:t>
                      </a:r>
                      <a:r>
                        <a:rPr lang="sr-Latn-BA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Kasnij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je 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postao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neopjevana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kretenčina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, no to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Maši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nije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zasmetalo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da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avlijaneru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nadjene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njegovo</a:t>
                      </a:r>
                      <a:r>
                        <a:rPr lang="en-US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i="1" dirty="0" err="1" smtClean="0">
                          <a:latin typeface="Arial" pitchFamily="34" charset="0"/>
                          <a:cs typeface="Arial" pitchFamily="34" charset="0"/>
                        </a:rPr>
                        <a:t>ime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 smtClean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Kasnije je postao </a:t>
                      </a:r>
                      <a:r>
                        <a:rPr lang="sr-Latn-BA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neopevana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 kretenčina,</a:t>
                      </a:r>
                      <a:r>
                        <a:rPr lang="sr-Latn-BA" i="1" baseline="0" dirty="0" smtClean="0">
                          <a:latin typeface="Arial" pitchFamily="34" charset="0"/>
                          <a:cs typeface="Arial" pitchFamily="34" charset="0"/>
                        </a:rPr>
                        <a:t> ali to Maši nije zasmetalo da avlijaneru nadene njegovo ime.</a:t>
                      </a:r>
                      <a:endParaRPr lang="sr-Latn-BA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i="1" dirty="0" smtClean="0">
                          <a:latin typeface="Arial" pitchFamily="34" charset="0"/>
                          <a:cs typeface="Arial" pitchFamily="34" charset="0"/>
                        </a:rPr>
                        <a:t>To mi je dala moja susjeda, za </a:t>
                      </a:r>
                      <a:r>
                        <a:rPr lang="pl-PL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sretan </a:t>
                      </a:r>
                      <a:r>
                        <a:rPr lang="pl-PL" i="1" dirty="0" smtClean="0">
                          <a:latin typeface="Arial" pitchFamily="34" charset="0"/>
                          <a:cs typeface="Arial" pitchFamily="34" charset="0"/>
                        </a:rPr>
                        <a:t>put</a:t>
                      </a:r>
                      <a:r>
                        <a:rPr lang="pl-PL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  To</a:t>
                      </a:r>
                      <a:r>
                        <a:rPr lang="sr-Latn-BA" i="1" baseline="0" dirty="0" smtClean="0">
                          <a:latin typeface="Arial" pitchFamily="34" charset="0"/>
                          <a:cs typeface="Arial" pitchFamily="34" charset="0"/>
                        </a:rPr>
                        <a:t> mi je dala moja susjeda, za</a:t>
                      </a:r>
                      <a:r>
                        <a:rPr lang="sr-Latn-BA" i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sretan </a:t>
                      </a:r>
                      <a:r>
                        <a:rPr lang="sr-Latn-BA" i="1" baseline="0" dirty="0" smtClean="0">
                          <a:latin typeface="Arial" pitchFamily="34" charset="0"/>
                          <a:cs typeface="Arial" pitchFamily="34" charset="0"/>
                        </a:rPr>
                        <a:t>put.</a:t>
                      </a:r>
                      <a:endParaRPr lang="en-US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  To mi je dala moja komšinica, za </a:t>
                      </a:r>
                      <a:r>
                        <a:rPr lang="sr-Latn-BA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srećan </a:t>
                      </a:r>
                      <a:r>
                        <a:rPr lang="sr-Latn-BA" i="1" dirty="0" smtClean="0">
                          <a:latin typeface="Arial" pitchFamily="34" charset="0"/>
                          <a:cs typeface="Arial" pitchFamily="34" charset="0"/>
                        </a:rPr>
                        <a:t>put</a:t>
                      </a:r>
                      <a:r>
                        <a:rPr lang="sr-Latn-BA" i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i="1" dirty="0" smtClean="0">
                          <a:latin typeface="Arial" pitchFamily="34" charset="0"/>
                          <a:cs typeface="Arial" pitchFamily="34" charset="0"/>
                        </a:rPr>
                        <a:t>Ali neka, neće ona da se </a:t>
                      </a:r>
                      <a:r>
                        <a:rPr lang="pt-BR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meša</a:t>
                      </a:r>
                      <a:r>
                        <a:rPr lang="pt-BR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BR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i="1" dirty="0" smtClean="0">
                          <a:latin typeface="Arial" pitchFamily="34" charset="0"/>
                          <a:cs typeface="Arial" pitchFamily="34" charset="0"/>
                        </a:rPr>
                        <a:t>Ali neka, neće ona da se </a:t>
                      </a:r>
                      <a:r>
                        <a:rPr lang="pt-BR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sr-Latn-BA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ij</a:t>
                      </a:r>
                      <a:r>
                        <a:rPr lang="pt-BR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eša</a:t>
                      </a:r>
                      <a:r>
                        <a:rPr lang="pt-BR" i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i="1" dirty="0" smtClean="0">
                          <a:latin typeface="Arial" pitchFamily="34" charset="0"/>
                          <a:cs typeface="Arial" pitchFamily="34" charset="0"/>
                        </a:rPr>
                        <a:t>Ali neka, neće ona da se </a:t>
                      </a:r>
                      <a:r>
                        <a:rPr lang="pt-BR" i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meša</a:t>
                      </a:r>
                      <a:r>
                        <a:rPr lang="pt-BR" i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58DE-0FD1-41F7-A980-2FF44BB4CE12}" type="slidenum">
              <a:rPr lang="de-AT" smtClean="0"/>
              <a:pPr/>
              <a:t>9</a:t>
            </a:fld>
            <a:endParaRPr lang="de-A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476</Words>
  <Application>Microsoft Office PowerPoint</Application>
  <PresentationFormat>On-screen Show (4:3)</PresentationFormat>
  <Paragraphs>83</Paragraphs>
  <Slides>10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Paradoks u zbirci proze Trči Lilit, zapinju demoni</vt:lpstr>
      <vt:lpstr> Bojan Krivokapić </vt:lpstr>
      <vt:lpstr>Paradoks u Trči Lilit, zapinju demoni</vt:lpstr>
      <vt:lpstr> </vt:lpstr>
      <vt:lpstr>Slide 5</vt:lpstr>
      <vt:lpstr>Slide 6</vt:lpstr>
      <vt:lpstr>Slide 7</vt:lpstr>
      <vt:lpstr>Leksičke razlike</vt:lpstr>
      <vt:lpstr>Fonološke razlike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Publicistički stil</dc:title>
  <dc:creator>Sabina</dc:creator>
  <cp:lastModifiedBy>w7</cp:lastModifiedBy>
  <cp:revision>42</cp:revision>
  <dcterms:created xsi:type="dcterms:W3CDTF">2014-01-13T11:52:45Z</dcterms:created>
  <dcterms:modified xsi:type="dcterms:W3CDTF">2014-06-11T18:02:19Z</dcterms:modified>
</cp:coreProperties>
</file>