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0"/>
  </p:notesMasterIdLst>
  <p:sldIdLst>
    <p:sldId id="263" r:id="rId2"/>
    <p:sldId id="258" r:id="rId3"/>
    <p:sldId id="257" r:id="rId4"/>
    <p:sldId id="259" r:id="rId5"/>
    <p:sldId id="260" r:id="rId6"/>
    <p:sldId id="264" r:id="rId7"/>
    <p:sldId id="261" r:id="rId8"/>
    <p:sldId id="262" r:id="rId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94E77-B295-40C5-A76F-0E7900883F23}" type="datetimeFigureOut">
              <a:rPr lang="hr-HR" smtClean="0"/>
              <a:t>7.6.2016.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D56E5-90B4-457C-90D9-469940DF9EDD}" type="slidenum">
              <a:rPr lang="hr-HR" smtClean="0"/>
              <a:t>‹Nr.›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1436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D56E5-90B4-457C-90D9-469940DF9EDD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28170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D56E5-90B4-457C-90D9-469940DF9EDD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2395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D7EF-D3FC-4507-A6F8-7721844EB24C}" type="datetime1">
              <a:rPr lang="hr-HR" smtClean="0"/>
              <a:t>7.6.2016.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TVORBA RIJEČI NA INTERNETU Mujadžić Šeherzada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AE85-6982-4B6A-AB7B-B53C47AE575C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8A70-85AD-454D-A560-7C5FAC94A37E}" type="datetime1">
              <a:rPr lang="hr-HR" smtClean="0"/>
              <a:t>7.6.2016.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TVORBA RIJEČI NA INTERNETU Mujadžić Šeherzada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AE85-6982-4B6A-AB7B-B53C47AE575C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7614D-EED2-4A3A-ACA1-F8211910DDDE}" type="datetime1">
              <a:rPr lang="hr-HR" smtClean="0"/>
              <a:t>7.6.2016.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TVORBA RIJEČI NA INTERNETU Mujadžić Šeherzada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AE85-6982-4B6A-AB7B-B53C47AE575C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931F-899C-4C40-AB38-25D70ED8EEC5}" type="datetime1">
              <a:rPr lang="hr-HR" smtClean="0"/>
              <a:t>7.6.2016.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TVORBA RIJEČI NA INTERNETU Mujadžić Šeherzada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AE85-6982-4B6A-AB7B-B53C47AE575C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C0B78-F302-41BD-825B-D5C92432F4B7}" type="datetime1">
              <a:rPr lang="hr-HR" smtClean="0"/>
              <a:t>7.6.2016.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TVORBA RIJEČI NA INTERNETU Mujadžić Šeherzada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AE85-6982-4B6A-AB7B-B53C47AE575C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B0B8C-3FB0-4FA9-BD89-11372491F43C}" type="datetime1">
              <a:rPr lang="hr-HR" smtClean="0"/>
              <a:t>7.6.2016.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TVORBA RIJEČI NA INTERNETU Mujadžić Šeherzada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AE85-6982-4B6A-AB7B-B53C47AE575C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E704-B1EF-4081-8986-44A9B5EEFA10}" type="datetime1">
              <a:rPr lang="hr-HR" smtClean="0"/>
              <a:t>7.6.2016.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TVORBA RIJEČI NA INTERNETU Mujadžić Šeherzada</a:t>
            </a: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AE85-6982-4B6A-AB7B-B53C47AE575C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83557-5ED9-4479-B902-81B09B5690EC}" type="datetime1">
              <a:rPr lang="hr-HR" smtClean="0"/>
              <a:t>7.6.2016.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TVORBA RIJEČI NA INTERNETU Mujadžić Šeherzada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AE85-6982-4B6A-AB7B-B53C47AE575C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01839-990F-463B-9EBE-4B2341789E3F}" type="datetime1">
              <a:rPr lang="hr-HR" smtClean="0"/>
              <a:t>7.6.2016.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TVORBA RIJEČI NA INTERNETU Mujadžić Šeherzada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AE85-6982-4B6A-AB7B-B53C47AE575C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A017-046B-4373-94BD-207130EB9A9F}" type="datetime1">
              <a:rPr lang="hr-HR" smtClean="0"/>
              <a:t>7.6.2016.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TVORBA RIJEČI NA INTERNETU Mujadžić Šeherzada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AE85-6982-4B6A-AB7B-B53C47AE575C}" type="slidenum">
              <a:rPr lang="hr-HR" smtClean="0"/>
              <a:t>‹Nr.›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3339-EA6F-479B-8248-034BBD946203}" type="datetime1">
              <a:rPr lang="hr-HR" smtClean="0"/>
              <a:t>7.6.2016.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9EAE85-6982-4B6A-AB7B-B53C47AE575C}" type="slidenum">
              <a:rPr lang="hr-HR" smtClean="0"/>
              <a:t>‹Nr.›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r-HR" smtClean="0"/>
              <a:t>TVORBA RIJEČI NA INTERNETU Mujadžić Šeherzada</a:t>
            </a:r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19EAE85-6982-4B6A-AB7B-B53C47AE575C}" type="slidenum">
              <a:rPr lang="hr-HR" smtClean="0"/>
              <a:t>‹Nr.›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hr-HR" smtClean="0"/>
              <a:t>TVORBA RIJEČI NA INTERNETU Mujadžić Šeherzada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15091CC-73EF-47EE-A0F0-C6776B88D8F9}" type="datetime1">
              <a:rPr lang="hr-HR" smtClean="0"/>
              <a:t>7.6.2016.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 dirty="0" smtClean="0">
                <a:latin typeface="Arial" pitchFamily="34" charset="0"/>
                <a:cs typeface="Arial" pitchFamily="34" charset="0"/>
              </a:rPr>
              <a:t>            Šeherzada Mujadžić (Graz</a:t>
            </a:r>
            <a:r>
              <a:rPr lang="hr-HR" sz="3200" b="1" dirty="0">
                <a:latin typeface="Arial" pitchFamily="34" charset="0"/>
                <a:cs typeface="Arial" pitchFamily="34" charset="0"/>
              </a:rPr>
              <a:t>)</a:t>
            </a:r>
            <a:r>
              <a:rPr lang="hr-HR" sz="2800" b="1" dirty="0">
                <a:latin typeface="Arial" pitchFamily="34" charset="0"/>
                <a:cs typeface="Arial" pitchFamily="34" charset="0"/>
              </a:rPr>
              <a:t/>
            </a:r>
            <a:br>
              <a:rPr lang="hr-HR" sz="2800" b="1" dirty="0">
                <a:latin typeface="Arial" pitchFamily="34" charset="0"/>
                <a:cs typeface="Arial" pitchFamily="34" charset="0"/>
              </a:rPr>
            </a:br>
            <a:endParaRPr lang="hr-HR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19672" y="1340768"/>
            <a:ext cx="52383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 smtClean="0">
                <a:latin typeface="Arial" pitchFamily="34" charset="0"/>
                <a:cs typeface="Arial" pitchFamily="34" charset="0"/>
              </a:rPr>
              <a:t>                     Institut 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za</a:t>
            </a:r>
            <a:r>
              <a:rPr lang="hr-HR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slavistiku</a:t>
            </a:r>
            <a:r>
              <a:rPr lang="de-DE" b="1" dirty="0">
                <a:latin typeface="Arial" pitchFamily="34" charset="0"/>
                <a:cs typeface="Arial" pitchFamily="34" charset="0"/>
              </a:rPr>
              <a:t/>
            </a:r>
            <a:br>
              <a:rPr lang="de-DE" b="1" dirty="0">
                <a:latin typeface="Arial" pitchFamily="34" charset="0"/>
                <a:cs typeface="Arial" pitchFamily="34" charset="0"/>
              </a:rPr>
            </a:br>
            <a:r>
              <a:rPr lang="hr-HR" b="1" dirty="0" smtClean="0">
                <a:latin typeface="Arial" pitchFamily="34" charset="0"/>
                <a:cs typeface="Arial" pitchFamily="34" charset="0"/>
              </a:rPr>
              <a:t>                    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Univerziteta </a:t>
            </a:r>
            <a:r>
              <a:rPr lang="hr-HR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Karl 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Franc</a:t>
            </a:r>
            <a:r>
              <a:rPr lang="hr-HR" b="1" dirty="0" smtClean="0">
                <a:latin typeface="Arial" pitchFamily="34" charset="0"/>
                <a:cs typeface="Arial" pitchFamily="34" charset="0"/>
              </a:rPr>
              <a:t>”</a:t>
            </a:r>
            <a:r>
              <a:rPr lang="de-DE" b="1" dirty="0">
                <a:latin typeface="Arial" pitchFamily="34" charset="0"/>
                <a:cs typeface="Arial" pitchFamily="34" charset="0"/>
              </a:rPr>
              <a:t/>
            </a:r>
            <a:br>
              <a:rPr lang="de-DE" b="1" dirty="0">
                <a:latin typeface="Arial" pitchFamily="34" charset="0"/>
                <a:cs typeface="Arial" pitchFamily="34" charset="0"/>
              </a:rPr>
            </a:br>
            <a:r>
              <a:rPr lang="hr-HR" dirty="0">
                <a:latin typeface="Arial" pitchFamily="34" charset="0"/>
                <a:cs typeface="Arial" pitchFamily="34" charset="0"/>
              </a:rPr>
              <a:t/>
            </a:r>
            <a:br>
              <a:rPr lang="hr-HR" dirty="0">
                <a:latin typeface="Arial" pitchFamily="34" charset="0"/>
                <a:cs typeface="Arial" pitchFamily="34" charset="0"/>
              </a:rPr>
            </a:br>
            <a:endParaRPr lang="hr-HR" dirty="0"/>
          </a:p>
        </p:txBody>
      </p:sp>
      <p:sp>
        <p:nvSpPr>
          <p:cNvPr id="5" name="Rectangle 4"/>
          <p:cNvSpPr/>
          <p:nvPr/>
        </p:nvSpPr>
        <p:spPr>
          <a:xfrm>
            <a:off x="1979712" y="2541097"/>
            <a:ext cx="46805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hr-HR" b="1" dirty="0" smtClean="0">
                <a:latin typeface="Arial" pitchFamily="34" charset="0"/>
                <a:cs typeface="Arial" pitchFamily="34" charset="0"/>
              </a:rPr>
              <a:t>eherzada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hr-HR" b="1" dirty="0" smtClean="0">
                <a:latin typeface="Arial" pitchFamily="34" charset="0"/>
                <a:cs typeface="Arial" pitchFamily="34" charset="0"/>
              </a:rPr>
              <a:t>draganovic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@edu.uni-graz.at</a:t>
            </a:r>
            <a:endParaRPr lang="hr-HR" dirty="0"/>
          </a:p>
        </p:txBody>
      </p:sp>
      <p:sp>
        <p:nvSpPr>
          <p:cNvPr id="6" name="Rectangle 5"/>
          <p:cNvSpPr/>
          <p:nvPr/>
        </p:nvSpPr>
        <p:spPr>
          <a:xfrm>
            <a:off x="-108520" y="3140968"/>
            <a:ext cx="10369152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b="1" dirty="0" smtClean="0"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hr-HR" sz="4800" b="1" dirty="0" smtClean="0">
                <a:latin typeface="Arial" pitchFamily="34" charset="0"/>
                <a:cs typeface="Arial" pitchFamily="34" charset="0"/>
              </a:rPr>
              <a:t>Tvorba riječi</a:t>
            </a:r>
          </a:p>
          <a:p>
            <a:r>
              <a:rPr lang="hr-HR" sz="4800" b="1" dirty="0" smtClean="0">
                <a:latin typeface="Arial" pitchFamily="34" charset="0"/>
                <a:cs typeface="Arial" pitchFamily="34" charset="0"/>
              </a:rPr>
              <a:t>         (derivacioni polilog)</a:t>
            </a:r>
            <a:r>
              <a:rPr lang="de-DE" sz="4800" b="1" dirty="0">
                <a:latin typeface="Arial" pitchFamily="34" charset="0"/>
                <a:cs typeface="Arial" pitchFamily="34" charset="0"/>
              </a:rPr>
              <a:t/>
            </a:r>
            <a:br>
              <a:rPr lang="de-DE" sz="4800" b="1" dirty="0">
                <a:latin typeface="Arial" pitchFamily="34" charset="0"/>
                <a:cs typeface="Arial" pitchFamily="34" charset="0"/>
              </a:rPr>
            </a:br>
            <a:r>
              <a:rPr lang="hr-HR" sz="1600" b="1" dirty="0" smtClean="0">
                <a:latin typeface="Arial" pitchFamily="34" charset="0"/>
                <a:cs typeface="Arial" pitchFamily="34" charset="0"/>
              </a:rPr>
              <a:t>                                            </a:t>
            </a:r>
          </a:p>
          <a:p>
            <a:r>
              <a:rPr lang="hr-HR" sz="1600" b="1" dirty="0" smtClean="0">
                <a:latin typeface="Arial" pitchFamily="34" charset="0"/>
                <a:cs typeface="Arial" pitchFamily="34" charset="0"/>
              </a:rPr>
              <a:t>                                         </a:t>
            </a:r>
          </a:p>
          <a:p>
            <a:r>
              <a:rPr lang="hr-HR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1600" b="1" dirty="0" smtClean="0">
                <a:latin typeface="Arial" pitchFamily="34" charset="0"/>
                <a:cs typeface="Arial" pitchFamily="34" charset="0"/>
              </a:rPr>
              <a:t>                                               </a:t>
            </a:r>
            <a:r>
              <a:rPr lang="de-DE" sz="2600" b="1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hr-HR" sz="2600" b="1" dirty="0">
                <a:latin typeface="Arial" pitchFamily="34" charset="0"/>
                <a:cs typeface="Arial" pitchFamily="34" charset="0"/>
              </a:rPr>
              <a:t>9</a:t>
            </a:r>
            <a:r>
              <a:rPr lang="de-DE" sz="2600" b="1" dirty="0">
                <a:latin typeface="Arial" pitchFamily="34" charset="0"/>
                <a:cs typeface="Arial" pitchFamily="34" charset="0"/>
              </a:rPr>
              <a:t>. I</a:t>
            </a:r>
            <a:r>
              <a:rPr lang="hr-HR" sz="2600" b="1" dirty="0">
                <a:latin typeface="Arial" pitchFamily="34" charset="0"/>
                <a:cs typeface="Arial" pitchFamily="34" charset="0"/>
              </a:rPr>
              <a:t>st</a:t>
            </a:r>
            <a:r>
              <a:rPr lang="de-DE" sz="2600" b="1" dirty="0">
                <a:latin typeface="Arial" pitchFamily="34" charset="0"/>
                <a:cs typeface="Arial" pitchFamily="34" charset="0"/>
              </a:rPr>
              <a:t>ra</a:t>
            </a:r>
            <a:r>
              <a:rPr lang="hr-HR" sz="2600" b="1" dirty="0">
                <a:latin typeface="Arial" pitchFamily="34" charset="0"/>
                <a:cs typeface="Arial" pitchFamily="34" charset="0"/>
              </a:rPr>
              <a:t>živačko veče</a:t>
            </a:r>
            <a:r>
              <a:rPr lang="de-DE" sz="2600" b="1" dirty="0">
                <a:latin typeface="Arial" pitchFamily="34" charset="0"/>
                <a:cs typeface="Arial" pitchFamily="34" charset="0"/>
              </a:rPr>
              <a:t/>
            </a:r>
            <a:br>
              <a:rPr lang="de-DE" sz="2600" b="1" dirty="0">
                <a:latin typeface="Arial" pitchFamily="34" charset="0"/>
                <a:cs typeface="Arial" pitchFamily="34" charset="0"/>
              </a:rPr>
            </a:br>
            <a:r>
              <a:rPr lang="de-DE" sz="2600" b="1" dirty="0">
                <a:latin typeface="Arial" pitchFamily="34" charset="0"/>
                <a:cs typeface="Arial" pitchFamily="34" charset="0"/>
              </a:rPr>
              <a:t/>
            </a:r>
            <a:br>
              <a:rPr lang="de-DE" sz="2600" b="1" dirty="0">
                <a:latin typeface="Arial" pitchFamily="34" charset="0"/>
                <a:cs typeface="Arial" pitchFamily="34" charset="0"/>
              </a:rPr>
            </a:br>
            <a:r>
              <a:rPr lang="hr-HR" sz="2600" b="1" dirty="0" smtClean="0">
                <a:latin typeface="Arial" pitchFamily="34" charset="0"/>
                <a:cs typeface="Arial" pitchFamily="34" charset="0"/>
              </a:rPr>
              <a:t>                                 </a:t>
            </a:r>
            <a:r>
              <a:rPr lang="de-DE" sz="2600" b="1" dirty="0" smtClean="0">
                <a:latin typeface="Arial" pitchFamily="34" charset="0"/>
                <a:cs typeface="Arial" pitchFamily="34" charset="0"/>
              </a:rPr>
              <a:t>Graz,</a:t>
            </a:r>
            <a:r>
              <a:rPr lang="hr-HR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600" b="1" dirty="0" smtClean="0">
                <a:latin typeface="Arial" pitchFamily="34" charset="0"/>
                <a:cs typeface="Arial" pitchFamily="34" charset="0"/>
              </a:rPr>
              <a:t>31.</a:t>
            </a:r>
            <a:r>
              <a:rPr lang="hr-HR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600" b="1" dirty="0" smtClean="0">
                <a:latin typeface="Arial" pitchFamily="34" charset="0"/>
                <a:cs typeface="Arial" pitchFamily="34" charset="0"/>
              </a:rPr>
              <a:t>5.</a:t>
            </a:r>
            <a:r>
              <a:rPr lang="hr-HR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600" b="1" dirty="0" smtClean="0">
                <a:latin typeface="Arial" pitchFamily="34" charset="0"/>
                <a:cs typeface="Arial" pitchFamily="34" charset="0"/>
              </a:rPr>
              <a:t>2016</a:t>
            </a:r>
            <a:r>
              <a:rPr lang="de-DE" sz="2600" dirty="0">
                <a:latin typeface="Arial" pitchFamily="34" charset="0"/>
                <a:cs typeface="Arial" pitchFamily="34" charset="0"/>
              </a:rPr>
              <a:t/>
            </a:r>
            <a:br>
              <a:rPr lang="de-DE" sz="2600" dirty="0">
                <a:latin typeface="Arial" pitchFamily="34" charset="0"/>
                <a:cs typeface="Arial" pitchFamily="34" charset="0"/>
              </a:rPr>
            </a:br>
            <a:endParaRPr lang="hr-HR" sz="2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Grafik 2" descr="F:\foto\foto_akt (3)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60648"/>
            <a:ext cx="1259840" cy="18535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071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3200" dirty="0" smtClean="0">
                <a:latin typeface="Arial" pitchFamily="34" charset="0"/>
                <a:cs typeface="Arial" pitchFamily="34" charset="0"/>
              </a:rPr>
              <a:t>Sadr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žaj </a:t>
            </a:r>
            <a:endParaRPr lang="hr-H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de-AT" sz="2400" dirty="0">
                <a:latin typeface="Arial" pitchFamily="34" charset="0"/>
                <a:cs typeface="Arial" pitchFamily="34" charset="0"/>
              </a:rPr>
              <a:t>u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vod </a:t>
            </a:r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hr-HR" sz="2400" dirty="0">
                <a:latin typeface="Arial" pitchFamily="34" charset="0"/>
                <a:cs typeface="Arial" pitchFamily="34" charset="0"/>
              </a:rPr>
              <a:t>i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nternet portali, forumi i socijalna mreža Fecebook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primjeri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hr-HR" sz="2400" dirty="0">
                <a:latin typeface="Arial" pitchFamily="34" charset="0"/>
                <a:cs typeface="Arial" pitchFamily="34" charset="0"/>
              </a:rPr>
              <a:t>a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naliza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literatura</a:t>
            </a:r>
          </a:p>
          <a:p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pPr marL="114300" indent="0">
              <a:buNone/>
            </a:pPr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AE85-6982-4B6A-AB7B-B53C47AE575C}" type="slidenum">
              <a:rPr lang="hr-HR" smtClean="0"/>
              <a:t>2</a:t>
            </a:fld>
            <a:endParaRPr lang="hr-HR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TVORBA RIJEČI NA INTERNETU Mujadžić Šeherzada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6520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>
                <a:latin typeface="Arial" pitchFamily="34" charset="0"/>
                <a:cs typeface="Arial" pitchFamily="34" charset="0"/>
              </a:rPr>
              <a:t>Uvod</a:t>
            </a:r>
            <a:r>
              <a:rPr lang="hr-HR" sz="4400" dirty="0" smtClean="0">
                <a:latin typeface="Arial" pitchFamily="34" charset="0"/>
                <a:cs typeface="Arial" pitchFamily="34" charset="0"/>
              </a:rPr>
              <a:t> </a:t>
            </a:r>
            <a:endParaRPr lang="hr-HR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hr-HR" sz="2400" dirty="0">
                <a:latin typeface="Arial" pitchFamily="34" charset="0"/>
                <a:cs typeface="Arial" pitchFamily="34" charset="0"/>
              </a:rPr>
              <a:t>derivacioni </a:t>
            </a:r>
            <a:r>
              <a:rPr lang="hr-HR" sz="2400" dirty="0" err="1">
                <a:latin typeface="Arial" pitchFamily="34" charset="0"/>
                <a:cs typeface="Arial" pitchFamily="34" charset="0"/>
              </a:rPr>
              <a:t>polilog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hr-HR" sz="2400" dirty="0">
                <a:latin typeface="Arial" pitchFamily="34" charset="0"/>
                <a:cs typeface="Arial" pitchFamily="34" charset="0"/>
              </a:rPr>
              <a:t>internet 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hr-HR" sz="2400" dirty="0">
                <a:latin typeface="Arial" pitchFamily="34" charset="0"/>
                <a:cs typeface="Arial" pitchFamily="34" charset="0"/>
              </a:rPr>
              <a:t>analiza novonastalih riječi u diskusijama na internetu  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hr-HR" sz="2400" dirty="0">
                <a:latin typeface="Arial" pitchFamily="34" charset="0"/>
                <a:cs typeface="Arial" pitchFamily="34" charset="0"/>
              </a:rPr>
              <a:t>primjeri podjeljeni u  tri grupe (imenice, glagoli i pridjevi)</a:t>
            </a:r>
          </a:p>
          <a:p>
            <a:endParaRPr lang="hr-H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AE85-6982-4B6A-AB7B-B53C47AE575C}" type="slidenum">
              <a:rPr lang="hr-HR" smtClean="0"/>
              <a:t>3</a:t>
            </a:fld>
            <a:endParaRPr lang="hr-HR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TVORBA RIJEČI NA INTERNETU Mujadžić Šeherzada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093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>
                <a:latin typeface="Arial" pitchFamily="34" charset="0"/>
                <a:cs typeface="Arial" pitchFamily="34" charset="0"/>
              </a:rPr>
              <a:t>Internet portali i forumi </a:t>
            </a:r>
            <a:endParaRPr lang="hr-H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hr-HR" sz="2400" cap="small" dirty="0">
                <a:latin typeface="Arial" pitchFamily="34" charset="0"/>
                <a:cs typeface="Arial" pitchFamily="34" charset="0"/>
              </a:rPr>
              <a:t>v</a:t>
            </a:r>
            <a:r>
              <a:rPr lang="hr-HR" sz="2400" cap="small" dirty="0">
                <a:latin typeface="Arial" pitchFamily="34" charset="0"/>
                <a:cs typeface="Arial" pitchFamily="34" charset="0"/>
              </a:rPr>
              <a:t>ujka</a:t>
            </a:r>
            <a:r>
              <a:rPr lang="hr-HR" sz="2400" cap="small" dirty="0" smtClean="0">
                <a:latin typeface="Arial" pitchFamily="34" charset="0"/>
                <a:cs typeface="Arial" pitchFamily="34" charset="0"/>
              </a:rPr>
              <a:t>jlija 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hr-HR" sz="2400" dirty="0" err="1" smtClean="0">
                <a:latin typeface="Arial" pitchFamily="34" charset="0"/>
                <a:cs typeface="Arial" pitchFamily="34" charset="0"/>
              </a:rPr>
              <a:t>com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hr-HR" sz="2400" cap="small" dirty="0">
                <a:latin typeface="Arial" pitchFamily="34" charset="0"/>
                <a:cs typeface="Arial" pitchFamily="34" charset="0"/>
              </a:rPr>
              <a:t>f</a:t>
            </a:r>
            <a:r>
              <a:rPr lang="de-AT" sz="2400" cap="small" dirty="0">
                <a:latin typeface="Arial" pitchFamily="34" charset="0"/>
                <a:cs typeface="Arial" pitchFamily="34" charset="0"/>
              </a:rPr>
              <a:t>a</a:t>
            </a:r>
            <a:r>
              <a:rPr lang="hr-HR" sz="2400" cap="small" dirty="0" err="1">
                <a:latin typeface="Arial" pitchFamily="34" charset="0"/>
                <a:cs typeface="Arial" pitchFamily="34" charset="0"/>
              </a:rPr>
              <a:t>cebook</a:t>
            </a:r>
            <a:r>
              <a:rPr lang="hr-HR" sz="2400" cap="small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hr-HR" sz="2400" dirty="0" err="1" smtClean="0">
                <a:latin typeface="Arial" pitchFamily="34" charset="0"/>
                <a:cs typeface="Arial" pitchFamily="34" charset="0"/>
              </a:rPr>
              <a:t>com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hr-HR" sz="2400" cap="small" dirty="0" err="1">
                <a:latin typeface="Arial" pitchFamily="34" charset="0"/>
                <a:cs typeface="Arial" pitchFamily="34" charset="0"/>
              </a:rPr>
              <a:t>is</a:t>
            </a:r>
            <a:r>
              <a:rPr lang="hr-HR" sz="2400" cap="small" dirty="0">
                <a:latin typeface="Arial" pitchFamily="34" charset="0"/>
                <a:cs typeface="Arial" pitchFamily="34" charset="0"/>
              </a:rPr>
              <a:t>povesti 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hr-HR" sz="2400" dirty="0" err="1" smtClean="0">
                <a:latin typeface="Arial" pitchFamily="34" charset="0"/>
                <a:cs typeface="Arial" pitchFamily="34" charset="0"/>
              </a:rPr>
              <a:t>com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hr-HR" sz="2400" cap="small" dirty="0">
                <a:latin typeface="Arial" pitchFamily="34" charset="0"/>
                <a:cs typeface="Arial" pitchFamily="34" charset="0"/>
              </a:rPr>
              <a:t>a</a:t>
            </a:r>
            <a:r>
              <a:rPr lang="hr-HR" sz="2400" cap="small" dirty="0">
                <a:latin typeface="Arial" pitchFamily="34" charset="0"/>
                <a:cs typeface="Arial" pitchFamily="34" charset="0"/>
              </a:rPr>
              <a:t>na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hr-HR" sz="2400" dirty="0" err="1" smtClean="0">
                <a:latin typeface="Arial" pitchFamily="34" charset="0"/>
                <a:cs typeface="Arial" pitchFamily="34" charset="0"/>
              </a:rPr>
              <a:t>rs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hr-HR" sz="2400" cap="small" dirty="0">
                <a:latin typeface="Arial" pitchFamily="34" charset="0"/>
                <a:cs typeface="Arial" pitchFamily="34" charset="0"/>
              </a:rPr>
              <a:t>b</a:t>
            </a:r>
            <a:r>
              <a:rPr lang="hr-HR" sz="2400" cap="small" dirty="0">
                <a:latin typeface="Arial" pitchFamily="34" charset="0"/>
                <a:cs typeface="Arial" pitchFamily="34" charset="0"/>
              </a:rPr>
              <a:t>c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hr-HR" sz="2400" dirty="0" err="1" smtClean="0">
                <a:latin typeface="Arial" pitchFamily="34" charset="0"/>
                <a:cs typeface="Arial" pitchFamily="34" charset="0"/>
              </a:rPr>
              <a:t>rs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hr-HR" sz="2400" cap="small" dirty="0">
                <a:latin typeface="Arial" pitchFamily="34" charset="0"/>
                <a:cs typeface="Arial" pitchFamily="34" charset="0"/>
              </a:rPr>
              <a:t>b</a:t>
            </a:r>
            <a:r>
              <a:rPr lang="hr-HR" sz="2400" cap="small" dirty="0">
                <a:latin typeface="Arial" pitchFamily="34" charset="0"/>
                <a:cs typeface="Arial" pitchFamily="34" charset="0"/>
              </a:rPr>
              <a:t>enchmark 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hr-HR" sz="2400" dirty="0" err="1" smtClean="0">
                <a:latin typeface="Arial" pitchFamily="34" charset="0"/>
                <a:cs typeface="Arial" pitchFamily="34" charset="0"/>
              </a:rPr>
              <a:t>rs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hr-HR" sz="2400" cap="small" dirty="0">
                <a:latin typeface="Arial" pitchFamily="34" charset="0"/>
                <a:cs typeface="Arial" pitchFamily="34" charset="0"/>
              </a:rPr>
              <a:t>novosti</a:t>
            </a:r>
            <a:r>
              <a:rPr lang="hr-HR" sz="2400" cap="small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hr-HR" sz="2400" dirty="0" err="1" smtClean="0">
                <a:latin typeface="Arial" pitchFamily="34" charset="0"/>
                <a:cs typeface="Arial" pitchFamily="34" charset="0"/>
              </a:rPr>
              <a:t>rs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hr-HR" sz="24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AE85-6982-4B6A-AB7B-B53C47AE575C}" type="slidenum">
              <a:rPr lang="hr-HR" smtClean="0"/>
              <a:t>4</a:t>
            </a:fld>
            <a:endParaRPr lang="hr-HR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TVORBA RIJEČI NA INTERNETU Mujadžić Šeherzada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7675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>
                <a:latin typeface="Arial" pitchFamily="34" charset="0"/>
                <a:cs typeface="Arial" pitchFamily="34" charset="0"/>
              </a:rPr>
              <a:t>Imenice</a:t>
            </a:r>
            <a:endParaRPr lang="hr-HR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>
                <a:latin typeface="Arial" pitchFamily="34" charset="0"/>
                <a:cs typeface="Arial" pitchFamily="34" charset="0"/>
              </a:rPr>
              <a:t>imenice: </a:t>
            </a:r>
          </a:p>
          <a:p>
            <a:pPr lvl="1"/>
            <a:r>
              <a:rPr lang="hr-HR" sz="2400" i="1" dirty="0" err="1" smtClean="0">
                <a:latin typeface="Arial" pitchFamily="34" charset="0"/>
                <a:cs typeface="Arial" pitchFamily="34" charset="0"/>
              </a:rPr>
              <a:t>skečari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>
                <a:latin typeface="Arial" pitchFamily="34" charset="0"/>
                <a:cs typeface="Arial" pitchFamily="34" charset="0"/>
              </a:rPr>
              <a:t>–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gl. izvedenica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skečuju</a:t>
            </a:r>
          </a:p>
          <a:p>
            <a:pPr lvl="1"/>
            <a:endParaRPr lang="hr-HR" sz="2400" i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hr-HR" sz="2400" i="1" dirty="0" err="1" smtClean="0">
                <a:latin typeface="Arial" pitchFamily="34" charset="0"/>
                <a:cs typeface="Arial" pitchFamily="34" charset="0"/>
              </a:rPr>
              <a:t>fizikalac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>
                <a:latin typeface="Arial" pitchFamily="34" charset="0"/>
                <a:cs typeface="Arial" pitchFamily="34" charset="0"/>
              </a:rPr>
              <a:t>–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gl.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i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zvedenica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fizikališem </a:t>
            </a:r>
          </a:p>
          <a:p>
            <a:pPr marL="411480" lvl="1" indent="0">
              <a:buNone/>
            </a:pPr>
            <a:endParaRPr lang="hr-HR" sz="2400" i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hr-HR" sz="2400" i="1" dirty="0" smtClean="0">
                <a:latin typeface="Arial" pitchFamily="34" charset="0"/>
                <a:cs typeface="Arial" pitchFamily="34" charset="0"/>
              </a:rPr>
              <a:t>ajfonomanijak, </a:t>
            </a:r>
            <a:r>
              <a:rPr lang="hr-HR" sz="2400" i="1" dirty="0" err="1" smtClean="0">
                <a:latin typeface="Arial" pitchFamily="34" charset="0"/>
                <a:cs typeface="Arial" pitchFamily="34" charset="0"/>
              </a:rPr>
              <a:t>ajfonomrzac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>
                <a:latin typeface="Arial" pitchFamily="34" charset="0"/>
                <a:cs typeface="Arial" pitchFamily="34" charset="0"/>
              </a:rPr>
              <a:t>–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složenica</a:t>
            </a:r>
          </a:p>
          <a:p>
            <a:pPr marL="411480" lvl="1" indent="0">
              <a:buNone/>
            </a:pPr>
            <a:endParaRPr lang="hr-HR" sz="2400" i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hr-HR" sz="2400" i="1" dirty="0" smtClean="0">
                <a:latin typeface="Arial" pitchFamily="34" charset="0"/>
                <a:cs typeface="Arial" pitchFamily="34" charset="0"/>
              </a:rPr>
              <a:t>balševizam, prelepotica</a:t>
            </a:r>
          </a:p>
          <a:p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pPr marL="114300" indent="0">
              <a:buNone/>
            </a:pPr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endParaRPr lang="hr-HR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AE85-6982-4B6A-AB7B-B53C47AE575C}" type="slidenum">
              <a:rPr lang="hr-HR" smtClean="0"/>
              <a:t>5</a:t>
            </a:fld>
            <a:endParaRPr lang="hr-HR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TVORBA RIJEČI NA INTERNETU Mujadžić Šeherzada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48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>
                <a:latin typeface="Arial" pitchFamily="34" charset="0"/>
                <a:cs typeface="Arial" pitchFamily="34" charset="0"/>
              </a:rPr>
              <a:t>Glagoli i pridjevi </a:t>
            </a:r>
            <a:endParaRPr lang="hr-H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>
                <a:latin typeface="Arial" pitchFamily="34" charset="0"/>
                <a:cs typeface="Arial" pitchFamily="34" charset="0"/>
              </a:rPr>
              <a:t>glagoli: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šabanisati se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uklavirit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i,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nabobati se</a:t>
            </a:r>
          </a:p>
          <a:p>
            <a:pPr marL="114300" indent="0">
              <a:buNone/>
            </a:pPr>
            <a:endParaRPr lang="hr-HR" sz="2400" dirty="0">
              <a:latin typeface="Arial" pitchFamily="34" charset="0"/>
              <a:cs typeface="Arial" pitchFamily="34" charset="0"/>
            </a:endParaRPr>
          </a:p>
          <a:p>
            <a:r>
              <a:rPr lang="hr-HR" sz="2400" dirty="0">
                <a:latin typeface="Arial" pitchFamily="34" charset="0"/>
                <a:cs typeface="Arial" pitchFamily="34" charset="0"/>
              </a:rPr>
              <a:t>pridjevi: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ljubičanstven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kasvetan, klimoglav </a:t>
            </a:r>
            <a:endParaRPr lang="hr-HR" sz="2400" dirty="0">
              <a:latin typeface="Arial" pitchFamily="34" charset="0"/>
              <a:cs typeface="Arial" pitchFamily="34" charset="0"/>
            </a:endParaRPr>
          </a:p>
          <a:p>
            <a:endParaRPr lang="hr-H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TVORBA RIJEČI NA INTERNETU Mujadžić Šeherzada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AE85-6982-4B6A-AB7B-B53C47AE575C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5578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>
                <a:latin typeface="Arial" pitchFamily="34" charset="0"/>
                <a:cs typeface="Arial" pitchFamily="34" charset="0"/>
              </a:rPr>
              <a:t>Zaključak</a:t>
            </a: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hr-HR" sz="2400" dirty="0">
                <a:latin typeface="Arial" pitchFamily="34" charset="0"/>
                <a:cs typeface="Arial" pitchFamily="34" charset="0"/>
              </a:rPr>
              <a:t>imenice </a:t>
            </a:r>
            <a:r>
              <a:rPr lang="de-DE" sz="2400" dirty="0" err="1">
                <a:latin typeface="Arial" pitchFamily="34" charset="0"/>
                <a:cs typeface="Arial" pitchFamily="34" charset="0"/>
              </a:rPr>
              <a:t>zastupljenije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>
                <a:latin typeface="Arial" pitchFamily="34" charset="0"/>
                <a:cs typeface="Arial" pitchFamily="34" charset="0"/>
              </a:rPr>
              <a:t>od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glagol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a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 i pridjev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a</a:t>
            </a:r>
            <a:endParaRPr lang="hr-HR" sz="24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hr-HR" sz="2400" dirty="0">
                <a:latin typeface="Arial" pitchFamily="34" charset="0"/>
                <a:cs typeface="Arial" pitchFamily="34" charset="0"/>
              </a:rPr>
              <a:t>sufiksalna i prefiksalno </a:t>
            </a:r>
            <a:r>
              <a:rPr lang="hr-HR" sz="2400" dirty="0" err="1">
                <a:latin typeface="Arial" pitchFamily="34" charset="0"/>
                <a:cs typeface="Arial" pitchFamily="34" charset="0"/>
              </a:rPr>
              <a:t>sufiksalna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 tvorba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hr-HR" sz="2400" dirty="0">
                <a:latin typeface="Arial" pitchFamily="34" charset="0"/>
                <a:cs typeface="Arial" pitchFamily="34" charset="0"/>
              </a:rPr>
              <a:t>složenice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hr-HR" sz="2400" dirty="0">
                <a:latin typeface="Arial" pitchFamily="34" charset="0"/>
                <a:cs typeface="Arial" pitchFamily="34" charset="0"/>
              </a:rPr>
              <a:t>muški i ženski rod 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AE85-6982-4B6A-AB7B-B53C47AE575C}" type="slidenum">
              <a:rPr lang="hr-HR" smtClean="0"/>
              <a:t>7</a:t>
            </a:fld>
            <a:endParaRPr lang="hr-HR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TVORBA RIJEČI NA INTERNETU Mujadžić Šeherzada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3900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-171400"/>
            <a:ext cx="7764016" cy="1224136"/>
          </a:xfrm>
        </p:spPr>
        <p:txBody>
          <a:bodyPr/>
          <a:lstStyle/>
          <a:p>
            <a:r>
              <a:rPr lang="hr-HR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Izvori i literatura </a:t>
            </a:r>
            <a:endParaRPr lang="hr-H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7992888" cy="5805264"/>
          </a:xfrm>
        </p:spPr>
        <p:txBody>
          <a:bodyPr>
            <a:noAutofit/>
          </a:bodyPr>
          <a:lstStyle/>
          <a:p>
            <a:pPr marL="11430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Kupindo-www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: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Jakna ljubičanstveno božanstvena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. In:https://www.kupindo.com/Jakne/21520557_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Jakna-Ljubicanstveno-bozanstvena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. 21.12.2015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1430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Ana.rs-www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: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Omiljeni brend venčanica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. In: http://www.ana.rs/forum/index.php?topic=1568. 23.12.2015. </a:t>
            </a:r>
          </a:p>
          <a:p>
            <a:pPr marL="11430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Facebook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. www: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Belma Tvico Stambol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. In: https://www.facebook.com/belma.tvicostambol/posts/</a:t>
            </a:r>
            <a:br>
              <a:rPr lang="hr-HR" sz="2400" dirty="0">
                <a:latin typeface="Arial" pitchFamily="34" charset="0"/>
                <a:cs typeface="Arial" pitchFamily="34" charset="0"/>
              </a:rPr>
            </a:br>
            <a:r>
              <a:rPr lang="hr-HR" sz="2400" dirty="0">
                <a:latin typeface="Arial" pitchFamily="34" charset="0"/>
                <a:cs typeface="Arial" pitchFamily="34" charset="0"/>
              </a:rPr>
              <a:t>958114560915725. 21.12.2015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1430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hr-HR" sz="2400" dirty="0">
                <a:latin typeface="Arial" pitchFamily="34" charset="0"/>
                <a:cs typeface="Arial" pitchFamily="34" charset="0"/>
              </a:rPr>
              <a:t>Barić 1979</a:t>
            </a:r>
            <a:r>
              <a:rPr lang="hr-HR" sz="2400" baseline="3000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: Barić, E.; Lončarić, M.; Malić, D.; Pavešić, S.; Peti, M.; Zečević, V.; Znika, M. (1979): </a:t>
            </a:r>
            <a:r>
              <a:rPr lang="hr-HR" sz="2400" i="1" dirty="0">
                <a:latin typeface="Arial" pitchFamily="34" charset="0"/>
                <a:cs typeface="Arial" pitchFamily="34" charset="0"/>
              </a:rPr>
              <a:t>Hrvatska gramatika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. Zagreb: Školska knjiga.</a:t>
            </a:r>
          </a:p>
          <a:p>
            <a:pPr marL="114300" indent="0">
              <a:spcBef>
                <a:spcPts val="0"/>
              </a:spcBef>
              <a:spcAft>
                <a:spcPts val="1800"/>
              </a:spcAft>
              <a:buNone/>
            </a:pPr>
            <a:endParaRPr lang="hr-HR" sz="2400" dirty="0">
              <a:latin typeface="Arial" pitchFamily="34" charset="0"/>
              <a:cs typeface="Arial" pitchFamily="34" charset="0"/>
            </a:endParaRPr>
          </a:p>
          <a:p>
            <a:endParaRPr lang="hr-H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AE85-6982-4B6A-AB7B-B53C47AE575C}" type="slidenum">
              <a:rPr lang="hr-HR" smtClean="0"/>
              <a:t>8</a:t>
            </a:fld>
            <a:endParaRPr lang="hr-HR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TVORBA RIJEČI NA INTERNETU Mujadžić Šeherzada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2016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258</Words>
  <Application>Microsoft Office PowerPoint</Application>
  <PresentationFormat>Bildschirmpräsentation (4:3)</PresentationFormat>
  <Paragraphs>74</Paragraphs>
  <Slides>8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</vt:lpstr>
      <vt:lpstr>Adjacency</vt:lpstr>
      <vt:lpstr>            Šeherzada Mujadžić (Graz) </vt:lpstr>
      <vt:lpstr>Sadržaj </vt:lpstr>
      <vt:lpstr>Uvod </vt:lpstr>
      <vt:lpstr>Internet portali i forumi </vt:lpstr>
      <vt:lpstr>Imenice</vt:lpstr>
      <vt:lpstr>Glagoli i pridjevi </vt:lpstr>
      <vt:lpstr>Zaključak </vt:lpstr>
      <vt:lpstr> Izvori i literatura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Tvorba riječi u internetu</dc:title>
  <dc:creator>Hp</dc:creator>
  <cp:lastModifiedBy>Mujadzic, Seherzada (0613xxx)</cp:lastModifiedBy>
  <cp:revision>33</cp:revision>
  <dcterms:created xsi:type="dcterms:W3CDTF">2016-05-21T17:19:36Z</dcterms:created>
  <dcterms:modified xsi:type="dcterms:W3CDTF">2016-06-07T13:37:25Z</dcterms:modified>
</cp:coreProperties>
</file>