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handoutMasterIdLst>
    <p:handoutMasterId r:id="rId58"/>
  </p:handoutMasterIdLst>
  <p:sldIdLst>
    <p:sldId id="296" r:id="rId2"/>
    <p:sldId id="292" r:id="rId3"/>
    <p:sldId id="320" r:id="rId4"/>
    <p:sldId id="280" r:id="rId5"/>
    <p:sldId id="300" r:id="rId6"/>
    <p:sldId id="360" r:id="rId7"/>
    <p:sldId id="361" r:id="rId8"/>
    <p:sldId id="362" r:id="rId9"/>
    <p:sldId id="363" r:id="rId10"/>
    <p:sldId id="364" r:id="rId11"/>
    <p:sldId id="258" r:id="rId12"/>
    <p:sldId id="347" r:id="rId13"/>
    <p:sldId id="303" r:id="rId14"/>
    <p:sldId id="358" r:id="rId15"/>
    <p:sldId id="348" r:id="rId16"/>
    <p:sldId id="275" r:id="rId17"/>
    <p:sldId id="349" r:id="rId18"/>
    <p:sldId id="259" r:id="rId19"/>
    <p:sldId id="306" r:id="rId20"/>
    <p:sldId id="309" r:id="rId21"/>
    <p:sldId id="307" r:id="rId22"/>
    <p:sldId id="351" r:id="rId23"/>
    <p:sldId id="308" r:id="rId24"/>
    <p:sldId id="310" r:id="rId25"/>
    <p:sldId id="350" r:id="rId26"/>
    <p:sldId id="313" r:id="rId27"/>
    <p:sldId id="314" r:id="rId28"/>
    <p:sldId id="312" r:id="rId29"/>
    <p:sldId id="315" r:id="rId30"/>
    <p:sldId id="316" r:id="rId31"/>
    <p:sldId id="317" r:id="rId32"/>
    <p:sldId id="318" r:id="rId33"/>
    <p:sldId id="319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272" r:id="rId42"/>
    <p:sldId id="329" r:id="rId43"/>
    <p:sldId id="365" r:id="rId44"/>
    <p:sldId id="334" r:id="rId45"/>
    <p:sldId id="353" r:id="rId46"/>
    <p:sldId id="339" r:id="rId47"/>
    <p:sldId id="356" r:id="rId48"/>
    <p:sldId id="354" r:id="rId49"/>
    <p:sldId id="279" r:id="rId50"/>
    <p:sldId id="278" r:id="rId51"/>
    <p:sldId id="295" r:id="rId52"/>
    <p:sldId id="342" r:id="rId53"/>
    <p:sldId id="343" r:id="rId54"/>
    <p:sldId id="294" r:id="rId55"/>
    <p:sldId id="29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21" autoAdjust="0"/>
    <p:restoredTop sz="94718" autoAdjust="0"/>
  </p:normalViewPr>
  <p:slideViewPr>
    <p:cSldViewPr>
      <p:cViewPr>
        <p:scale>
          <a:sx n="100" d="100"/>
          <a:sy n="100" d="100"/>
        </p:scale>
        <p:origin x="-696" y="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B6A4-BF8C-420A-880F-EF7F0B40A3FB}" type="datetimeFigureOut">
              <a:rPr lang="en-US" smtClean="0"/>
              <a:pPr/>
              <a:t>21-Jun-16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6C77-5528-4C34-A475-CCBFBC1E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DE92-6FCD-4A09-8E41-2CB9379E4644}" type="datetimeFigureOut">
              <a:rPr lang="en-US" smtClean="0"/>
              <a:pPr/>
              <a:t>21-Jun-16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6237-7507-4A6B-9F18-70ACED773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9451B-FE57-4916-9907-21B872E92D53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0F248-A763-4D70-A1EE-D5C7D033FECC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A3F73-DA7F-4E9F-B775-AADB71BAC31E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62382-35BC-44B6-BA18-F3ED63F57610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8E48D-34F5-40E2-B86A-2B05512D1BDC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1C0-F560-4B20-A858-52D14EDB71C2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7F2B9-C678-4B64-8552-AE1DF2A869BF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C3FD-F842-4439-B7AA-B691A121E21E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4D8B0-A38B-4FA8-875F-16BC7E9FFD24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DD612-8879-48DA-BC1F-A79188DEF0F0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01E37-F0E2-4640-9B40-C2480A3BB643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5D7E82-C6AD-40F0-B740-07D927394843}" type="datetime1">
              <a:rPr lang="en-US" smtClean="0"/>
              <a:pPr/>
              <a:t>21-Jun-16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553200" cy="411162"/>
          </a:xfrm>
        </p:spPr>
        <p:txBody>
          <a:bodyPr>
            <a:noAutofit/>
          </a:bodyPr>
          <a:lstStyle/>
          <a:p>
            <a:pPr algn="ctr"/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Tijana Mile</a:t>
            </a:r>
            <a:r>
              <a:rPr lang="sr-Latn-RS" sz="3600" b="1" dirty="0" smtClean="0">
                <a:effectLst/>
                <a:latin typeface="Arial" pitchFamily="34" charset="0"/>
                <a:cs typeface="Arial" pitchFamily="34" charset="0"/>
              </a:rPr>
              <a:t>nković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(Grac)</a:t>
            </a:r>
            <a:b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153400" cy="228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Najfrekventnije skraćenice </a:t>
            </a:r>
            <a:endParaRPr lang="sr-Latn-RS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u internet komunikaciji </a:t>
            </a:r>
            <a:endParaRPr lang="sr-Latn-RS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na srpskom jeziku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8768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4. Workshop: Das Leben der Jugendlichen im Internet. Sprachliche, literarische, kulturelle und gesellschaftliche Aspekte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3963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Grac,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24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2016.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990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Institut za slavistiku</a:t>
            </a:r>
          </a:p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Univeziteta 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Latn-RS" sz="1600" dirty="0" smtClean="0">
                <a:latin typeface="Arial" pitchFamily="34" charset="0"/>
                <a:cs typeface="Arial" pitchFamily="34" charset="0"/>
              </a:rPr>
              <a:t>Karl Franc“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1752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 smtClean="0">
                <a:latin typeface="Arial" pitchFamily="34" charset="0"/>
                <a:cs typeface="Arial" pitchFamily="34" charset="0"/>
              </a:rPr>
              <a:t>tijana.milenkovic@uni-graz.at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52400"/>
            <a:ext cx="1447800" cy="194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26.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TWD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Texting while driving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Pišem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vozim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27.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GYPO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Get your pants off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Skini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gaćice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28.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KPC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Keeping parents clueless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Držim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neznanju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29.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IWSN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 want sex now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Želim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upravo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30.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15x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 can’t speak, my parents are here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 ‘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Ne mogu da </a:t>
            </a:r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pričam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roditelji su mi tu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Pogrešno tumačenje engleskih internet skraćenica u srpskom jeziku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BTW =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 the way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uzgred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inače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usput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rečeno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 </a:t>
            </a: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   →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between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algn="just"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FAQ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requently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asked questions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‘č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postavljana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pitanja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 </a:t>
            </a: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     →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Fu*k you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Je*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 algn="just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248400"/>
          </a:xfrm>
        </p:spPr>
        <p:txBody>
          <a:bodyPr/>
          <a:lstStyle/>
          <a:p>
            <a:pPr algn="ctr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Pogrešno tumačenje engleskih internet skraćenica u srpskom jeziku</a:t>
            </a: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FTW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or the win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‘z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pobedu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→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Fu*k the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world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svet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 </a:t>
            </a: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   ↔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WTF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What the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u*k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?!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IRL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 real life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‘u stvarnom životu’ </a:t>
            </a:r>
          </a:p>
          <a:p>
            <a:pPr algn="just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→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ireal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no</a:t>
            </a:r>
          </a:p>
          <a:p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6858000"/>
          </a:xfrm>
        </p:spPr>
        <p:txBody>
          <a:bodyPr>
            <a:noAutofit/>
          </a:bodyPr>
          <a:lstStyle/>
          <a:p>
            <a:r>
              <a:rPr lang="sr-Latn-RS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Uzorak teksta</a:t>
            </a:r>
            <a: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Pub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„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Tinejdzeri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</a:t>
            </a:r>
            <a:r>
              <a:rPr lang="hr-HR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r>
              <a:rPr lang="hr-HR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 je ovo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!?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Ajde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lang="hr-HR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makar je stavio spoilere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pozz narode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 drugari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WoW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......</a:t>
            </a: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fakat vi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ojj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djes ti</a:t>
            </a:r>
            <a:r>
              <a:rPr lang="hr-H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Pozz svima koji su dosli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en-US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tebi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dobro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gospodo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Bar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veče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Kakav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šklj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ello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ppl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........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Najfrekventnije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engleske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ćenice u internet komunikaciji na srpskom jeziku</a:t>
            </a:r>
          </a:p>
          <a:p>
            <a:pPr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LOL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Laughing out loud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Glasno se smejem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OMG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Oh my God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BFF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Best friends forever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Najbolji prijatelji zauvek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Najfrekventnije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engleske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ćenice u internet komunikaciji na srpskom jeziku</a:t>
            </a:r>
          </a:p>
          <a:p>
            <a:pPr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IMHO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 my humble o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inion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‘p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o mom skromnom </a:t>
            </a:r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mišljenju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FYI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or your information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tvoju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informaciju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[u redu]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PLZ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PLS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please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‘molim te’ →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plizzzzz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Pandani engleskim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enicama </a:t>
            </a: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iz srpkog 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ezik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ASAP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ŠPTB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soon as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posible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pre to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bolje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BBL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VSK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 back later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Vraćam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kasnije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BRB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OSV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right back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Odmah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vraćam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BTW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UBR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the way =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zgred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rečeno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MOF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Male or female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Muško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žensko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?)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248400"/>
          </a:xfrm>
        </p:spPr>
        <p:txBody>
          <a:bodyPr/>
          <a:lstStyle/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Pandani engleskim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enicama </a:t>
            </a:r>
          </a:p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iz srpkog 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ezik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IMHO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PMSM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 my humble opinion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mom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skromnom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mišljenju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VT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Love you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Volim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JM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Just a minute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trenutak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NP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No problem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problem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WTF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ŠKK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What the fu*k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?!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koj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*ac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?!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sr-Latn-C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Uzorak teksta</a:t>
            </a:r>
          </a:p>
          <a:p>
            <a:pPr>
              <a:buNone/>
            </a:pPr>
            <a:endParaRPr lang="sr-Latn-C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Sa ima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????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 Sad sam uso u kucu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 Pisi </a:t>
            </a: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ASAP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Heyyy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evEEE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Njesra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riba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glooplja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nego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sto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mislio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LJOOOOLJ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Osh u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grad wcrs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Ko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ide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????!!!!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Belac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vesna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neka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njena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FOFA</a:t>
            </a:r>
            <a:endParaRPr lang="sr-Latn-RS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WTF is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fofa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FOAF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zenka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aaahahah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mislio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neka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fufa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najaci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abd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Ako Bog da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Ako prođe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prođe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Ako se probudim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probudim se.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Ako stane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stane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Boli me k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sk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Vraćam se kasnije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81534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Sadržaj: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Odlike i opasnosti akronimskog jezika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nglesk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sleng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u srpskim skr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ćenicama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Najfrekventnije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engleske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ćenice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Pandani engleskim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enicama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5. Način tvorbe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srpskih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internet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skraćenic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Rezultati 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nket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 i z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aključak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7. Izvori i literatura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tnns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olim te najviše na svetu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Volim te puno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Gledaj svoja posla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sug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glavu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mater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svoju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ktk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Koj ti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?! [psovka]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ls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Lepo spavaj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Laku noć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ml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Možeš li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Muško ili žensko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248400"/>
          </a:xfrm>
        </p:spPr>
        <p:txBody>
          <a:bodyPr/>
          <a:lstStyle/>
          <a:p>
            <a:pPr>
              <a:buNone/>
            </a:pPr>
            <a:endParaRPr lang="sr-Latn-C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nnč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Nema na čemu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np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Nema problema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Nije problem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osv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Odmah se vraćam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pgv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Potpuno gubljenje vremena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Puši k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pmsm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po mom skromnom mišljenju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Samo trenutak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Taj fazon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ttk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kažem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ćć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Ćao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ćao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ubr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zgred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rečeno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upm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pi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ku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materinu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hsd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Hoćeš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da se dopisujemo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ckt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Ćelava ti keva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dž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džabe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248400"/>
          </a:xfrm>
        </p:spPr>
        <p:txBody>
          <a:bodyPr/>
          <a:lstStyle/>
          <a:p>
            <a:pPr>
              <a:buNone/>
            </a:pPr>
            <a:endParaRPr lang="sr-Latn-CS" i="1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šbbkbb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Šta bi bilo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kad bi bilo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škk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Šta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koj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?!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šnm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široke narodne mase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šptb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pre to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bolje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Arial" pitchFamily="34" charset="0"/>
                <a:cs typeface="Arial" pitchFamily="34" charset="0"/>
              </a:rPr>
              <a:t>wtnnsc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Volim te najviše na svetu celom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Boga ti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zvz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ezveze</a:t>
            </a: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rate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lzm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olazim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ns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anas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(19,2%)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zzm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Zezam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bg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ga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bmt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em ti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lg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olega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nogo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ekad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znm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 znam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mg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mogu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mj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emoj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shvts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shvataš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Ne 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[psovka]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tb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tebe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fakat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nmnln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Fenomenalno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 numCol="2">
            <a:normAutofit/>
          </a:bodyPr>
          <a:lstStyle/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ch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č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sh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š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zh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b="1" dirty="0" smtClean="0">
                <a:latin typeface="Arial" pitchFamily="34" charset="0"/>
                <a:cs typeface="Arial" pitchFamily="34" charset="0"/>
              </a:rPr>
              <a:t>ž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tj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b="1" dirty="0" smtClean="0">
                <a:latin typeface="Arial" pitchFamily="34" charset="0"/>
                <a:cs typeface="Arial" pitchFamily="34" charset="0"/>
              </a:rPr>
              <a:t>ć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dj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b="1" dirty="0" smtClean="0">
                <a:latin typeface="Arial" pitchFamily="34" charset="0"/>
                <a:cs typeface="Arial" pitchFamily="34" charset="0"/>
              </a:rPr>
              <a:t>đ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tz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c</a:t>
            </a:r>
          </a:p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v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y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u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v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  x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ks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  q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ku</a:t>
            </a:r>
          </a:p>
          <a:p>
            <a:pPr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ee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oo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2"/>
          <a:lstStyle/>
          <a:p>
            <a:fld id="{1460452E-9F5E-408A-915F-1E11461DC9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5334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Internetica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mok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rwt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erovatno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eče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crs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ečeras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čjms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Čujemo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efinitivno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opisivati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odište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zdr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Zdravo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zww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Izvini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Iskuliraj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anc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ancelarija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unt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untam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spavam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az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Nazov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iš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išta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dg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dgovori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zb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zbiljno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pozz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ozdrav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opodne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oruka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ast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astanak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sti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stiž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Stižem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akultet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ajd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ajde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zv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ezveze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bmt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em ti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vrv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verovatno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dr.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dobro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jbno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eno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kk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ok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lkn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Laku noć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ljte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Ljubim te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msm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mislim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nbt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nebitno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nzm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e znam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Nemam pojma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nsta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ništa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opt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opet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rtd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retardiran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retard</a:t>
            </a: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tdj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takođe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fb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Fejsbuk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Onomatopejske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3 (10%)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nezainteresovanost, dosada]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brrrrrrrrrrrr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Hladno mi je.]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grrrrr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rrrrrr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Ljut sam.]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pozdrav pri odlasku]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zzzzz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Spava mi se.]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kva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kva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zvocanje]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Onomatopejske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3 (10%)</a:t>
            </a: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mwa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oljubac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hohoho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znenađenje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hnjo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hnjo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smejavanje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hahaha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meh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ccccc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tststs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čuđenje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coktanje]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šmrc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latin typeface="Tw Cen MT Condensed"/>
                <a:cs typeface="Arial" pitchFamily="34" charset="0"/>
              </a:rPr>
              <a:t>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Tužan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sam.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/ Plačem.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kuku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[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kukanje</a:t>
            </a:r>
            <a:r>
              <a:rPr lang="de-AT" sz="2400" dirty="0" smtClean="0">
                <a:latin typeface="Tw Cen MT Condensed"/>
                <a:cs typeface="Arial" pitchFamily="34" charset="0"/>
              </a:rPr>
              <a:t>]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/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vantifikativne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(7,7%)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Bu2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Budva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Da li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si tu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a3x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Matriks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et</a:t>
            </a: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2pan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upan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"/>
          </a:xfrm>
        </p:spPr>
        <p:txBody>
          <a:bodyPr>
            <a:noAutofit/>
          </a:bodyPr>
          <a:lstStyle/>
          <a:p>
            <a:pPr algn="ctr"/>
            <a:r>
              <a:rPr lang="de-AT" sz="3200" dirty="0" smtClean="0">
                <a:effectLst/>
                <a:latin typeface="Arial" pitchFamily="34" charset="0"/>
                <a:cs typeface="Arial" pitchFamily="34" charset="0"/>
              </a:rPr>
              <a:t>„</a:t>
            </a:r>
            <a:r>
              <a:rPr lang="sr-Latn-RS" sz="3200" dirty="0" smtClean="0">
                <a:effectLst/>
                <a:latin typeface="Arial" pitchFamily="34" charset="0"/>
                <a:cs typeface="Arial" pitchFamily="34" charset="0"/>
              </a:rPr>
              <a:t>Š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išana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latinica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“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8254258_orig.jpg"/>
          <p:cNvPicPr/>
          <p:nvPr/>
        </p:nvPicPr>
        <p:blipFill>
          <a:blip r:embed="rId2"/>
          <a:srcRect l="-245" r="392"/>
          <a:stretch>
            <a:fillRect/>
          </a:stretch>
        </p:blipFill>
        <p:spPr>
          <a:xfrm>
            <a:off x="1371600" y="762000"/>
            <a:ext cx="7391400" cy="5638800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vantifikativne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(7,7%)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3k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rip</a:t>
            </a: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3puješ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ripuješ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400" i="1" dirty="0" smtClean="0">
                <a:latin typeface="Arial" pitchFamily="34" charset="0"/>
                <a:cs typeface="Arial" pitchFamily="34" charset="0"/>
              </a:rPr>
              <a:t>4um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orum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5ak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etak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Medijalno skraćivanje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(3,8%)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ae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ajde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…</a:t>
            </a:r>
            <a:endParaRPr lang="en-U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od</a:t>
            </a:r>
            <a:endParaRPr lang="en-U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sh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oćeš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?</a:t>
            </a: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ć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Ćaos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ul</a:t>
            </a:r>
            <a:endParaRPr lang="en-U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nicijaln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skra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ivanje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(3,8%)</a:t>
            </a: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endParaRPr lang="sr-Latn-R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b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ar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obar</a:t>
            </a:r>
            <a:endParaRPr lang="en-U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k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err="1" smtClean="0">
                <a:latin typeface="Arial" pitchFamily="34" charset="0"/>
                <a:ea typeface="Calibri"/>
                <a:cs typeface="Arial" pitchFamily="34" charset="0"/>
              </a:rPr>
              <a:t>x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tra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kstra</a:t>
            </a:r>
            <a:endParaRPr lang="en-U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dja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đa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svi</a:t>
            </a: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đ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a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sz="2400" i="1" dirty="0" smtClean="0">
                <a:latin typeface="Arial" pitchFamily="34" charset="0"/>
                <a:ea typeface="Calibri"/>
                <a:cs typeface="Arial" pitchFamily="34" charset="0"/>
              </a:rPr>
              <a:t>et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sz="2400" i="1" dirty="0" smtClean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400" i="1" dirty="0" err="1" smtClean="0">
                <a:latin typeface="Arial" pitchFamily="34" charset="0"/>
                <a:ea typeface="Calibri"/>
                <a:cs typeface="Arial" pitchFamily="34" charset="0"/>
              </a:rPr>
              <a:t>nternet</a:t>
            </a:r>
            <a:endParaRPr lang="sr-Latn-R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sr-Latn-R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sr-Latn-R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7866888" cy="6248400"/>
          </a:xfrm>
        </p:spPr>
        <p:txBody>
          <a:bodyPr/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err="1" smtClean="0">
                <a:latin typeface="Arial" pitchFamily="34" charset="0"/>
                <a:ea typeface="Calibri"/>
                <a:cs typeface="Arial" pitchFamily="34" charset="0"/>
              </a:rPr>
              <a:t>Šatrovačke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Calibri"/>
                <a:cs typeface="Arial" pitchFamily="34" charset="0"/>
              </a:rPr>
              <a:t>skraćenice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1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(0,8%)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sr-Latn-RS" sz="2400" i="1" dirty="0" smtClean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Pozdrav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11204447" y="630555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0452E-9F5E-408A-915F-1E11461DC9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1524000"/>
          <a:ext cx="7696200" cy="43053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95601"/>
                <a:gridCol w="1447799"/>
                <a:gridCol w="1600199"/>
                <a:gridCol w="1752601"/>
              </a:tblGrid>
              <a:tr h="914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Da li učestvujete u bilo kojem obliku internet komunikacije?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143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Da li u internet komunikaciji koristite neformalni jezik i žargone?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Da li koristite skraćenice i  emotikone u internet komunikaciji?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55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Da li razumete jezik kojim komunicirate?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uglavnom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381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Rezultati ankete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043941"/>
          <a:ext cx="7696200" cy="51282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95600"/>
                <a:gridCol w="1752600"/>
                <a:gridCol w="1524000"/>
                <a:gridCol w="1524000"/>
              </a:tblGrid>
              <a:tr h="14094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Koliko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emotikoni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akronimi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uticali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svakodnevni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govor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 ostala ista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znam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 ubrzala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</a:t>
                      </a: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094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Kako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je internet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uticala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razvoj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ili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nazadovanje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Vašeg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maternjeg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jezika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pojava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veće kreativnosti u komunikaciji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nema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uticaja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sr-Latn-R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 češća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upotreba </a:t>
                      </a: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engl 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jezika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5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Koliko često vodite računa o pravopisu u internet komunikaciji?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uvek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12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Da li je moguće ostvariti blizinu sa sagovornikom u internet komunikaciji?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možda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sr-Latn-RS" sz="18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2800" y="228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Rezultati ankete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33401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ea typeface="Calibri"/>
                <a:cs typeface="Arial" pitchFamily="34" charset="0"/>
              </a:rPr>
              <a:t>Razlozi za upotrebu</a:t>
            </a:r>
            <a:r>
              <a:rPr lang="de-AT" sz="3200" dirty="0" smtClean="0">
                <a:latin typeface="Arial" pitchFamily="34" charset="0"/>
                <a:ea typeface="Calibri"/>
                <a:cs typeface="Arial" pitchFamily="34" charset="0"/>
              </a:rPr>
              <a:t> skraćenic</a:t>
            </a:r>
            <a:r>
              <a:rPr lang="sr-Latn-RS" sz="3200" dirty="0" smtClean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de-AT" sz="3200" dirty="0" smtClean="0">
                <a:latin typeface="Arial" pitchFamily="34" charset="0"/>
                <a:ea typeface="Calibri"/>
                <a:cs typeface="Arial" pitchFamily="34" charset="0"/>
              </a:rPr>
              <a:t> i</a:t>
            </a:r>
            <a:r>
              <a:rPr lang="sr-Latn-RS" sz="32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de-AT" sz="3200" dirty="0" smtClean="0">
                <a:latin typeface="Arial" pitchFamily="34" charset="0"/>
                <a:ea typeface="Calibri"/>
                <a:cs typeface="Arial" pitchFamily="34" charset="0"/>
              </a:rPr>
              <a:t>emotikon</a:t>
            </a:r>
            <a:r>
              <a:rPr lang="sr-Latn-RS" sz="3200" dirty="0" smtClean="0">
                <a:latin typeface="Arial" pitchFamily="34" charset="0"/>
                <a:ea typeface="Calibri"/>
                <a:cs typeface="Arial" pitchFamily="34" charset="0"/>
              </a:rPr>
              <a:t>a: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izražavanje osećanja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emotikon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ima;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da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vanje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dodatno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g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objašnjenj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a poruci;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postizanje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brž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komunikacije;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interesantniji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izgled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poruke;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moguć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nost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izražavanj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reakcije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 u cilju  pravilnog razumevanja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sadržaj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poruke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n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ado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knađivanje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 izosta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nka </a:t>
            </a:r>
            <a:r>
              <a:rPr lang="de-AT" sz="2400" dirty="0" smtClean="0">
                <a:latin typeface="Arial" pitchFamily="34" charset="0"/>
                <a:ea typeface="Calibri"/>
                <a:cs typeface="Arial" pitchFamily="34" charset="0"/>
              </a:rPr>
              <a:t>neverbalne komunikacije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33401"/>
            <a:ext cx="7696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Prednosti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internet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komunikacije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jednostavna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česta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komunikacija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brzina i praktičnost;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povoljnost usluge;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dostupnost;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uspostav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ljanje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i održ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avanje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kontakt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osobama s kojima se ne viđamo i ne razgovaramo često.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533401"/>
            <a:ext cx="7696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 smtClean="0">
                <a:latin typeface="Arial" pitchFamily="34" charset="0"/>
                <a:cs typeface="Arial" pitchFamily="34" charset="0"/>
              </a:rPr>
              <a:t>Nedostaci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internet komunikacije: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nemogućnost da se prenesu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emocije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otuđivanje ljudi;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bezvoljnost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za druženj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i izlaske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ne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zamen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ljivost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komunikacij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licem u lice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gubitak bliskosti među ljudima.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800600"/>
          </a:xfrm>
        </p:spPr>
        <p:txBody>
          <a:bodyPr/>
          <a:lstStyle/>
          <a:p>
            <a:pPr>
              <a:buNone/>
            </a:pP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Načini tvorbe skraćenica u jeziku interneta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akronimizacij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26,9%;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elizij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(eliminisanje vokala) 19,2%;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finalno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skraćivanje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13,9%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kombinovanje slova i brojeva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13,9%;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multiplikacij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10%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inicijalno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ivanje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3,8%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medijalno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ivanjem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3,8%.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IWSN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 want sex now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Želim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GNOC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Get naked on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camera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Skini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go/-la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kamerom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NIFOC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Naked in front of computer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Go/-la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kompjuterom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PIR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 in room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sobi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CU46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See you for sex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Vidimo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4343400"/>
          </a:xfrm>
        </p:spPr>
        <p:txBody>
          <a:bodyPr>
            <a:noAutofit/>
          </a:bodyPr>
          <a:lstStyle/>
          <a:p>
            <a:pPr>
              <a:buNone/>
            </a:pP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Srpske internet s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kraćenice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nastaju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radi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uštede vremena i prostora;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povećanja brzine u komuniciranju;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interesantnijeg izgleda teksta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spajanjem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slova i brojeva;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izražavanja osećanja pomoću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multiplikacije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davanja dodatnog objašnjenja poruci;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nadoknađivanja izostanka neverbalne komunikacije;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očuvanja tajnosti u komunikaciji određene grupe.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229600" cy="5638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Izvori</a:t>
            </a:r>
          </a:p>
          <a:p>
            <a:pPr algn="just">
              <a:spcBef>
                <a:spcPts val="0"/>
              </a:spcBef>
              <a:buNone/>
            </a:pP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Ana-www: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Fraze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vas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nerviraju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In: http://www.ana.rs. 31. 5.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Babić (2007): Babić, Stjepan i Milena Žic Fuchs.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Rečnik kratica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 Zagreb.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Baguje-www: Kako da prepoznate Internet skraćenice?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In: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http://www.baguje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com. 14. 3. 2016.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Bezbedaninternet-www: Bezbedan internet. In: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http://bezbedaninternet.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mb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u-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dsmanapv.org. 15. 1. 2016.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Blogger-www: Skraćenice koje se često koriste na internetu.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In: http://www.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blogger.ba. 25. 12. 2015.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B92-www: OMG, FYI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LOL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ušle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In: http://www.b92.net. 7.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2015.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Cybershark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-www: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znači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In: http://www.cybershark.rs. 5.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6. 2015.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Elitemadzone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-www: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Lol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wtf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itd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srpskom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In: http://www.elite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madzone.org. 6.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12. 2015.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Extracafe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-www: Internet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sleng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popularne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In: http://www.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xtrac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a-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fe.rs. 9.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10. 2015.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-www: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In: https://www.facebook.com.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Stanje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25.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12. 2015.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229600" cy="5791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Izvori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Forumklix-www: Skraćenicehttp://forum.klix.ba. Stanje 25. 12.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Dnevnik-www: Opasnost na internetu. In: http://dnevnik.hr. Stanje 25. 12.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Internetbezbednost-www: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Bezbednost na internetu. In: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http://internetbezbedn-</a:t>
            </a: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                                          ost.weebly.com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 17. 11.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Kafić-www: Internet / SMS skraćenice. In: https://kafic.net.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25. 12.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Kidsnetactivity-www: Zaštitimo decu na Internetu. In: https://kids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netactivi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ty.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rdpress.com. 4. 4. 2016.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Kliker-www: Skraćenice sa interneta koje bi roditelji obavezno trebalo da nau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če. In: http://www.kliker.tv. 25. 12.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Kliknibezbedno-www: Gruming. In: http://kliknibezbedno.rs. 22. 5.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Kolegijum-www: Jezik i  jegov sluga. In: http://blog.kolegijum.com. 13. 1. 2016.</a:t>
            </a: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Kompjuteraš-www: LOL, omg, wtf....pojašnjenje nekih internet žargona. In: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ps://kompjuteras.com. 28. 2. 2016.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Krstarica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www: In: http://forum.krstarica.com. 25. 12.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Projekti-www: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http://www.plagosus.net. 25. 12.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Serbianforum-www: Skraćenice savremenih komunikacija. In:http://ser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bi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anfo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r-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um.org. 31. 9.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858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endParaRPr lang="sr-Latn-C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Izvori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Srbijadanas-www: OMG, SWAG, YOLO I druge internet skraćenice koje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mož-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da niste znali ŠTA ZNAČE. In: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rbija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danas.com. 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25. 12. 2015.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Tehton-www: Što znači XO i ostale kratice. In: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http://tehton.covermagazin.c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24. 3. 2016.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Twitter: Gde nas vodi moderna komunikacija. In: https://twitter.com. 15. 8.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2015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Vijesti-www: Da li se smijete kada napišete LOL? In: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http://www.vijesti.me. 2.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2016.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Vokabukar-www: IMHO – Internet skraćenice na srpskom jeziku. In: http://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      www.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vokabular.org.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5. 8. 2015.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Youtube-www: Internet skraćenice. In: https://www.youtube.com. 21. 11. 2015.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Yucafe-www: Alternativni pravopis u elektronskoj komunukaciji. In: http://www.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yucafe.com.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5. 6. 2015.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Žena-www: Skraćenice koje koriste vaši tinejdžeri – dešifrujte ih. In: http://ze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spcBef>
                <a:spcPts val="0"/>
              </a:spcBef>
              <a:buNone/>
            </a:pPr>
            <a:r>
              <a:rPr lang="sr-Latn-RS" sz="1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na.blic.rs.18. 7. 2015.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86600" cy="762000"/>
          </a:xfrm>
        </p:spPr>
        <p:txBody>
          <a:bodyPr>
            <a:normAutofit/>
          </a:bodyPr>
          <a:lstStyle/>
          <a:p>
            <a:r>
              <a:rPr lang="sr-Latn-CS" sz="3200" dirty="0" smtClean="0">
                <a:effectLst/>
                <a:latin typeface="Arial" pitchFamily="34" charset="0"/>
                <a:cs typeface="Arial" pitchFamily="34" charset="0"/>
              </a:rPr>
              <a:t>Literatura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Bugarski 2005: Bugarski, Ranko.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kultura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Beograd.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Crystal 2006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Crystal, David.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Language and the Internet.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Cambridge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Delany 1966 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Delany, Samuel Ray.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Babel 17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United States.</a:t>
            </a:r>
          </a:p>
          <a:p>
            <a:pPr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Orwell 1949: Orwel, George.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Nineteen Eighty-Four.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London.  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Popović 2000: Popović, Ljudmila.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Elektronski diskurs ukrajinskog i </a:t>
            </a:r>
          </a:p>
          <a:p>
            <a:pPr>
              <a:buNone/>
            </a:pP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                        srpskog jezika.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Beograd.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Popović 2008: Popović, Ljudmila. Leksičke inovacije u elektronskom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diskursusrpskog i hrvatskog jezika. In: Tošović, Branko  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(Hg.).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Leksičke, frazeološke i tvorbene razlike između </a:t>
            </a:r>
          </a:p>
          <a:p>
            <a:pPr algn="just">
              <a:buNone/>
            </a:pP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                        bosanskog/bošnjačkog, hrvatskog i srpskog jezika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Grac. S. 165–182.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Tošović 2002: Tošović, Branko.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Funkcionalni stilovi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Beograd. S. 400–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402.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Vlajković 2010: Vlajković, Ivana. Uticaji engleskog jezika na srpski na 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  planu pravopisa. In: http://www.komunikacijaikultura.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                      org/KK1Vlajkovic.pdf. 25. 12. 2015.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477000"/>
          </a:xfrm>
        </p:spPr>
        <p:txBody>
          <a:bodyPr>
            <a:normAutofit/>
          </a:bodyPr>
          <a:lstStyle/>
          <a:p>
            <a:pPr algn="ctr"/>
            <a:r>
              <a:rPr lang="sr-Latn-C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HVALA NA PAŽNJI!</a:t>
            </a:r>
            <a:endParaRPr lang="en-US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53X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 watching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gleda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99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 gone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napustio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sobu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1174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arty meeting place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‘m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zabave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THOT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hat hoe over there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blizini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marL="596646" indent="-514350">
              <a:buNone/>
            </a:pP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CID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Broken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ungover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from alcohol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‘m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420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arihuana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POS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 over shoulder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SUGARPIC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uggestive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or erotic photo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‘s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erotskim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sadržajem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KOTL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iss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on the lips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oljubac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usta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17.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MIRL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 meet in real life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Hajde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sretnemo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uživo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18.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orn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orno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19.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TDTM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Talk dirty to me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Pričaj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prljave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stvari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</a:p>
          <a:p>
            <a:pPr marL="596646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20.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ral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sex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ralni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5410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Akronimska komunikacija</a:t>
            </a:r>
          </a:p>
          <a:p>
            <a:pPr marL="596646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21.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CD9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Parents around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Code 9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blizini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22.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IPN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I’m posting naked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Objavljujem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go/-la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.’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23.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LH6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Let's have sex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Hajde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imamo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seksualni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odnos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!’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24.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WTTP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Want to trade pictures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Želiš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razmeniti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fotografije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?’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25.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DOC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rug of choice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‘d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izboru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’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1287</TotalTime>
  <Words>2874</Words>
  <Application>Microsoft Office PowerPoint</Application>
  <PresentationFormat>On-screen Show (4:3)</PresentationFormat>
  <Paragraphs>654</Paragraphs>
  <Slides>55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Solstice</vt:lpstr>
      <vt:lpstr> Tijana Milenković (Grac) </vt:lpstr>
      <vt:lpstr>Slide 2</vt:lpstr>
      <vt:lpstr>Slide 3</vt:lpstr>
      <vt:lpstr>„Šišana latinica“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Uzorak teksta   Pub „Tinejdzeri“  Dr.wc! Sta je ovo!?  Ajde, makar je stavio spoilere pozz narode yo drugari WoW......fakat vi'd.....  ojj.....djes ti..... Pozz svima koji su dosli Dr.wc i tebi.... Pa dobro wc gospodo 'Bar veče. Kakav šklj dan. ello ppl........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Literatura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IWSN - I want sex now (Želim seks sada) 2. GNOC - Get naked on camera (Skini se go/-la pred kamerom) 3. NIFOC - Naked in front of computer (Go/-la pred kompjuterom) 4. PIR - Parent in room (Roditelj u sobi) 5. CU46 - See you for sex (Vidimo se radi seksa) 6. 53X – Sex (seks) 7. 9 - Parent watching (Roditelj gleda) 8. 99 - Parent gone (Roditelj je napustio sobu) 9. 1174 - Party meeting place (Mesto zabave) 10. THOT - That hoe over there (Ta kurva u blizini) 11. CID - Acid (Droga) 12. Broken - Hungover from alcohol (Mamuran/-na) 13. 420 – Marihuana (Droga) 14. POS - Parent over shoulder (Roditelj je iza mene) 15. SUGARPIC - Suggestive or erotic photo (Slika sa erotskim sadržajem) 16. KOTL - Kiss on the lips (Poljubac u usta) 17. (L)MIRL – Let’s meet in real life (Hajde da se sretnemo uživo) 18. PRON – Porn (Porno) 19. TDTM - Talk dirty to me (Pričaj mi prljave seksi stvari) 20. 8 - Oral sex (Oralni seks) 21. CD9 - Parents around/Code 9 (Roditelj u blizini) 22. IPN – I’m posting naked (Objavljujem go/-la) 23. LH6 - Let's have sex (Hajde da imamo seksualni odnos) 24. WTTP - Want to trade pictures? (Želiš li razmeniti fotografije) 25. DOC - Drug of choice (Droga po izboru) 26. TWD - Texting while driving (Pišem dok vozim) 27. GYPO - Get your pants off (Skini gaćice) 28. KPC - Keeping parents clueless (Držim roditelje u neznanju) 29. IWSN – I want sex now (Želim seks upravo sada) 30. 15x (Ne mogu da pričam, roditelji su mi tu)</dc:title>
  <dc:creator>Tijana</dc:creator>
  <cp:lastModifiedBy>Tijana</cp:lastModifiedBy>
  <cp:revision>163</cp:revision>
  <dcterms:created xsi:type="dcterms:W3CDTF">2016-03-15T00:04:09Z</dcterms:created>
  <dcterms:modified xsi:type="dcterms:W3CDTF">2016-06-20T22:20:18Z</dcterms:modified>
</cp:coreProperties>
</file>