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7" r:id="rId2"/>
    <p:sldId id="268" r:id="rId3"/>
    <p:sldId id="291" r:id="rId4"/>
    <p:sldId id="269" r:id="rId5"/>
    <p:sldId id="270" r:id="rId6"/>
    <p:sldId id="271" r:id="rId7"/>
    <p:sldId id="272" r:id="rId8"/>
    <p:sldId id="274" r:id="rId9"/>
    <p:sldId id="276" r:id="rId10"/>
    <p:sldId id="277" r:id="rId11"/>
    <p:sldId id="279" r:id="rId12"/>
    <p:sldId id="280" r:id="rId13"/>
    <p:sldId id="281" r:id="rId14"/>
    <p:sldId id="282" r:id="rId15"/>
    <p:sldId id="285" r:id="rId16"/>
    <p:sldId id="283" r:id="rId17"/>
    <p:sldId id="286" r:id="rId18"/>
    <p:sldId id="287" r:id="rId19"/>
    <p:sldId id="288" r:id="rId20"/>
    <p:sldId id="289" r:id="rId21"/>
    <p:sldId id="290" r:id="rId2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21" d="100"/>
          <a:sy n="121" d="100"/>
        </p:scale>
        <p:origin x="-1266" y="-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C8D19-4F75-4BF3-A7C0-1F8BBF3FCEC6}" type="datetimeFigureOut">
              <a:rPr lang="de-DE" smtClean="0"/>
              <a:t>22.06.2016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2338D2-0B48-466D-A89D-5CC1FC109E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9682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2338D2-0B48-466D-A89D-5CC1FC109ED5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3717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D829D-730B-4B3E-AF35-1B44720763BB}" type="datetime1">
              <a:rPr lang="de-DE" smtClean="0"/>
              <a:t>22.06.2016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5F479-EF20-4C38-919F-16EE43DF4CC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3381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C55F5-A63B-454E-BE24-38596FAC3CCD}" type="datetime1">
              <a:rPr lang="de-DE" smtClean="0"/>
              <a:t>22.06.2016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5F479-EF20-4C38-919F-16EE43DF4CC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3554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124D3-FD50-4611-9EB7-FAE433D365AA}" type="datetime1">
              <a:rPr lang="de-DE" smtClean="0"/>
              <a:t>22.06.2016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5F479-EF20-4C38-919F-16EE43DF4CC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2751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024E8-D167-42AF-8660-B376D29A787F}" type="datetime1">
              <a:rPr lang="de-DE" smtClean="0"/>
              <a:t>22.06.2016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5F479-EF20-4C38-919F-16EE43DF4CC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140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CFC90-520B-478C-81AE-39E7A0DE9B0C}" type="datetime1">
              <a:rPr lang="de-DE" smtClean="0"/>
              <a:t>22.06.2016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5F479-EF20-4C38-919F-16EE43DF4CC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6996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C5E79-82F7-47A2-A165-6F004EE207EB}" type="datetime1">
              <a:rPr lang="de-DE" smtClean="0"/>
              <a:t>22.06.2016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5F479-EF20-4C38-919F-16EE43DF4CC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1205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ADA72-D75B-417C-9E75-60DE7FF482F1}" type="datetime1">
              <a:rPr lang="de-DE" smtClean="0"/>
              <a:t>22.06.2016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5F479-EF20-4C38-919F-16EE43DF4CC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0872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02958-D59A-4F12-8E06-29CB33F9D0FA}" type="datetime1">
              <a:rPr lang="de-DE" smtClean="0"/>
              <a:t>22.06.2016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5F479-EF20-4C38-919F-16EE43DF4CC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679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6B555-2178-4C9A-BECC-BBE4AF1F261D}" type="datetime1">
              <a:rPr lang="de-DE" smtClean="0"/>
              <a:t>22.06.2016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5F479-EF20-4C38-919F-16EE43DF4CC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1186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A3005-5E07-41DD-8317-C3BD8C6273D7}" type="datetime1">
              <a:rPr lang="de-DE" smtClean="0"/>
              <a:t>22.06.2016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5F479-EF20-4C38-919F-16EE43DF4CC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8165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AE9CA-D606-4DB1-9E8C-1337CFABB337}" type="datetime1">
              <a:rPr lang="de-DE" smtClean="0"/>
              <a:t>22.06.2016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5F479-EF20-4C38-919F-16EE43DF4CC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1833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870F26-97CD-41BD-886F-58424AE0EC9D}" type="datetime1">
              <a:rPr lang="de-DE" smtClean="0"/>
              <a:t>22.06.2016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5F479-EF20-4C38-919F-16EE43DF4CC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61481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200025" y="389966"/>
            <a:ext cx="86868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3600" b="1" dirty="0">
                <a:latin typeface="Arial" panose="020B0604020202020204" pitchFamily="34" charset="0"/>
                <a:cs typeface="Arial" panose="020B0604020202020204" pitchFamily="34" charset="0"/>
              </a:rPr>
              <a:t>Mila </a:t>
            </a:r>
            <a:r>
              <a:rPr lang="de-DE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Jonji</a:t>
            </a:r>
            <a:r>
              <a:rPr lang="hr-HR" sz="3600" b="1" dirty="0">
                <a:latin typeface="Arial" panose="020B0604020202020204" pitchFamily="34" charset="0"/>
                <a:cs typeface="Arial" panose="020B0604020202020204" pitchFamily="34" charset="0"/>
              </a:rPr>
              <a:t>ć</a:t>
            </a:r>
            <a:r>
              <a:rPr lang="de-DE" sz="3600" b="1" dirty="0">
                <a:latin typeface="Arial" panose="020B0604020202020204" pitchFamily="34" charset="0"/>
                <a:cs typeface="Arial" panose="020B0604020202020204" pitchFamily="34" charset="0"/>
              </a:rPr>
              <a:t> (Graz) </a:t>
            </a:r>
          </a:p>
          <a:p>
            <a:pPr algn="ctr"/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Institut für Slawistik </a:t>
            </a:r>
          </a:p>
          <a:p>
            <a:pPr algn="ctr"/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Karl-Franzenz-Universität Graz</a:t>
            </a:r>
            <a:endParaRPr lang="hr-H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de-DE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mila.jonjic</a:t>
            </a:r>
            <a:r>
              <a:rPr lang="de-DE" sz="1400" b="1" dirty="0">
                <a:latin typeface="Arial" panose="020B0604020202020204" pitchFamily="34" charset="0"/>
                <a:cs typeface="Arial" panose="020B0604020202020204" pitchFamily="34" charset="0"/>
              </a:rPr>
              <a:t>@edu.uni-graz.at </a:t>
            </a:r>
          </a:p>
          <a:p>
            <a:pPr algn="ctr"/>
            <a:endParaRPr lang="de-D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4800" b="1" dirty="0">
                <a:latin typeface="Arial" panose="020B0604020202020204" pitchFamily="34" charset="0"/>
                <a:cs typeface="Arial" panose="020B0604020202020204" pitchFamily="34" charset="0"/>
              </a:rPr>
              <a:t>Wortbildung im Internet</a:t>
            </a:r>
            <a:endParaRPr lang="de-DE" sz="4800" dirty="0"/>
          </a:p>
          <a:p>
            <a:pPr algn="ctr"/>
            <a:r>
              <a:rPr lang="de-AT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3200" b="1" dirty="0">
                <a:latin typeface="Arial" panose="020B0604020202020204" pitchFamily="34" charset="0"/>
                <a:cs typeface="Arial" panose="020B0604020202020204" pitchFamily="34" charset="0"/>
              </a:rPr>
              <a:t>Eine Analyse neuer Lexeme auf kroatischen, bosnischen und serbischen Foren</a:t>
            </a:r>
            <a:r>
              <a:rPr lang="de-AT" sz="3200" b="1" dirty="0"/>
              <a:t>. </a:t>
            </a:r>
          </a:p>
          <a:p>
            <a:pPr algn="ctr"/>
            <a:r>
              <a:rPr lang="de-AT" sz="3600" dirty="0"/>
              <a:t>	</a:t>
            </a:r>
          </a:p>
          <a:p>
            <a:pPr algn="ctr"/>
            <a:r>
              <a:rPr lang="hr-HR" sz="2600" b="1" dirty="0">
                <a:latin typeface="Arial" panose="020B0604020202020204" pitchFamily="34" charset="0"/>
                <a:cs typeface="Arial" panose="020B0604020202020204" pitchFamily="34" charset="0"/>
              </a:rPr>
              <a:t>79</a:t>
            </a:r>
            <a:r>
              <a:rPr lang="de-DE" sz="2600" b="1" dirty="0">
                <a:latin typeface="Arial" panose="020B0604020202020204" pitchFamily="34" charset="0"/>
                <a:cs typeface="Arial" panose="020B0604020202020204" pitchFamily="34" charset="0"/>
              </a:rPr>
              <a:t>. Forschungsabend </a:t>
            </a:r>
          </a:p>
          <a:p>
            <a:pPr algn="ctr"/>
            <a:endParaRPr lang="hr-H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Graz, </a:t>
            </a:r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31</a:t>
            </a:r>
            <a:r>
              <a:rPr lang="de-DE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.5.201</a:t>
            </a:r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de-DE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9529" y="306320"/>
            <a:ext cx="1809223" cy="2385169"/>
          </a:xfrm>
          <a:prstGeom prst="rect">
            <a:avLst/>
          </a:prstGeom>
        </p:spPr>
      </p:pic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5F479-EF20-4C38-919F-16EE43DF4CC5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6897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Wortbildung</a:t>
            </a:r>
            <a:r>
              <a:rPr lang="de-AT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Substantive</a:t>
            </a:r>
            <a:endParaRPr lang="de-DE" sz="40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de-DE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Suffigierung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457200" lvl="1" indent="0">
              <a:buNone/>
            </a:pPr>
            <a:r>
              <a:rPr 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quotanje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smajli</a:t>
            </a: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ć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hipsteraj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Kurzwortbildung 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fejs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5F479-EF20-4C38-919F-16EE43DF4CC5}" type="slidenum">
              <a:rPr lang="de-DE" smtClean="0"/>
              <a:t>10</a:t>
            </a:fld>
            <a:endParaRPr lang="de-DE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88356" y="365126"/>
            <a:ext cx="1092108" cy="1092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2126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Wortbildung Substantive </a:t>
            </a:r>
            <a:endParaRPr lang="de-DE" sz="40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Kurzwortbildung + </a:t>
            </a:r>
            <a:r>
              <a:rPr lang="de-DE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Suffigierung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de-DE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gifovlja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fotka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 startAt="3"/>
            </a:pP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Komposition </a:t>
            </a:r>
          </a:p>
          <a:p>
            <a:pPr marL="457200" lvl="1" indent="0">
              <a:buNone/>
            </a:pPr>
            <a:r>
              <a:rPr lang="de-DE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newsgrupa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blogomanija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5F479-EF20-4C38-919F-16EE43DF4CC5}" type="slidenum">
              <a:rPr lang="de-DE" smtClean="0"/>
              <a:t>11</a:t>
            </a:fld>
            <a:endParaRPr lang="de-DE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88356" y="365126"/>
            <a:ext cx="1092108" cy="1092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1748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Wortbildung Adjektive</a:t>
            </a:r>
            <a:endParaRPr lang="de-DE" sz="40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de-DE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Suffigierung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skriptorski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hipsterski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 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Präfix-Suffix-Derivation </a:t>
            </a:r>
          </a:p>
          <a:p>
            <a:pPr marL="457200" lvl="1" indent="0">
              <a:buNone/>
            </a:pPr>
            <a:r>
              <a:rPr 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najtarantinovskiji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Kurzwortbildung + </a:t>
            </a:r>
            <a:r>
              <a:rPr lang="de-DE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Suffigierung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linkan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5F479-EF20-4C38-919F-16EE43DF4CC5}" type="slidenum">
              <a:rPr lang="de-DE" smtClean="0"/>
              <a:t>12</a:t>
            </a:fld>
            <a:endParaRPr lang="de-DE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88356" y="365126"/>
            <a:ext cx="1092108" cy="1092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3023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Wortbildung Verben</a:t>
            </a:r>
            <a:endParaRPr lang="de-DE" sz="40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de-DE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Suffigierung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de-DE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getoizirati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Kurzwortbildung + </a:t>
            </a:r>
            <a:r>
              <a:rPr lang="de-DE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Suffigierung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de-DE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edukati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spelati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Präfix-Suffix-Derivation </a:t>
            </a:r>
            <a:endParaRPr lang="de-DE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de-DE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proguglati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5F479-EF20-4C38-919F-16EE43DF4CC5}" type="slidenum">
              <a:rPr lang="de-DE" smtClean="0"/>
              <a:t>13</a:t>
            </a:fld>
            <a:endParaRPr lang="de-DE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88356" y="365126"/>
            <a:ext cx="1092108" cy="1092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03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4000" b="1" dirty="0">
                <a:latin typeface="Arial" panose="020B0604020202020204" pitchFamily="34" charset="0"/>
                <a:cs typeface="Arial" panose="020B0604020202020204" pitchFamily="34" charset="0"/>
              </a:rPr>
              <a:t>Schlussfolgerung</a:t>
            </a:r>
            <a:endParaRPr lang="de-DE" sz="40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57 Wortneubildungen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untersucht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51% Substantive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, 33%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Verben,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16%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Adjektive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79% mit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Fremdelementen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gebildet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Vorwiegend Basiswörter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aus dem englischen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Sprachraum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5F479-EF20-4C38-919F-16EE43DF4CC5}" type="slidenum">
              <a:rPr lang="de-DE" smtClean="0"/>
              <a:t>14</a:t>
            </a:fld>
            <a:endParaRPr lang="de-DE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88356" y="365126"/>
            <a:ext cx="1092108" cy="1092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4274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4000" b="1" dirty="0">
                <a:latin typeface="Arial" panose="020B0604020202020204" pitchFamily="34" charset="0"/>
                <a:cs typeface="Arial" panose="020B0604020202020204" pitchFamily="34" charset="0"/>
              </a:rPr>
              <a:t>Schlussfolgerung</a:t>
            </a:r>
            <a:endParaRPr lang="de-DE" sz="40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Fremdelemente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44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% Substantive, 38%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Verben, 18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%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Adjektive 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Wortneubildung mit phonetischer Schreibweise </a:t>
            </a:r>
            <a:r>
              <a:rPr lang="de-DE" sz="3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smajlić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sz="3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fejs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5F479-EF20-4C38-919F-16EE43DF4CC5}" type="slidenum">
              <a:rPr lang="de-DE" smtClean="0"/>
              <a:t>15</a:t>
            </a:fld>
            <a:endParaRPr lang="de-DE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88356" y="365126"/>
            <a:ext cx="1092108" cy="1092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9120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4000" b="1" dirty="0">
                <a:latin typeface="Arial" panose="020B0604020202020204" pitchFamily="34" charset="0"/>
                <a:cs typeface="Arial" panose="020B0604020202020204" pitchFamily="34" charset="0"/>
              </a:rPr>
              <a:t>Schlussfolgerung</a:t>
            </a:r>
            <a:endParaRPr lang="de-DE" sz="40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Neubildungen trotz gleichwertigem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Wort </a:t>
            </a:r>
            <a:r>
              <a:rPr lang="de-DE" sz="3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quotati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spelati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Dubletten </a:t>
            </a:r>
            <a:r>
              <a:rPr lang="de-DE" sz="3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zaguglati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proguglati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Wortschöpfungen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besonderes hoch im Unterhaltungs- und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Technikbereich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5F479-EF20-4C38-919F-16EE43DF4CC5}" type="slidenum">
              <a:rPr lang="de-DE" smtClean="0"/>
              <a:t>16</a:t>
            </a:fld>
            <a:endParaRPr lang="de-DE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88356" y="365126"/>
            <a:ext cx="1092108" cy="1092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581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Quellen</a:t>
            </a:r>
            <a:endParaRPr lang="de-DE" sz="40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de-AT" sz="2000" dirty="0" err="1">
                <a:latin typeface="Arial" panose="020B0604020202020204" pitchFamily="34" charset="0"/>
                <a:cs typeface="Arial" panose="020B0604020202020204" pitchFamily="34" charset="0"/>
              </a:rPr>
              <a:t>Silvery-www</a:t>
            </a:r>
            <a:r>
              <a:rPr lang="de-AT" sz="2000" dirty="0">
                <a:latin typeface="Arial" panose="020B0604020202020204" pitchFamily="34" charset="0"/>
                <a:cs typeface="Arial" panose="020B0604020202020204" pitchFamily="34" charset="0"/>
              </a:rPr>
              <a:t>: http://www.forum.hr/showthread.php?t=688519&amp;page=3 . Datum: 28.11.2015. </a:t>
            </a:r>
            <a:endParaRPr lang="de-AT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dale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cooper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-www: http://forum.klix.ba/kutak-za-hipsterski-trenutak-t137073.html#p11591887.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Datum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: 01.12.2015. </a:t>
            </a:r>
            <a:endParaRPr lang="it-IT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de-AT" sz="2000" dirty="0" err="1">
                <a:latin typeface="Arial" panose="020B0604020202020204" pitchFamily="34" charset="0"/>
                <a:cs typeface="Arial" panose="020B0604020202020204" pitchFamily="34" charset="0"/>
              </a:rPr>
              <a:t>bulevarmostar-www</a:t>
            </a:r>
            <a:r>
              <a:rPr lang="de-AT" sz="2000" dirty="0">
                <a:latin typeface="Arial" panose="020B0604020202020204" pitchFamily="34" charset="0"/>
                <a:cs typeface="Arial" panose="020B0604020202020204" pitchFamily="34" charset="0"/>
              </a:rPr>
              <a:t>: http://forum.klix.ba/facebook-mahnahmahnah-t66998s50.html. Datum: 03.12.2015. </a:t>
            </a:r>
            <a:endParaRPr lang="de-AT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de-AT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Pangloss-www</a:t>
            </a:r>
            <a:r>
              <a:rPr lang="de-A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 http://www.forum.hr/showthread.php?t=688519&amp;page=2Datum: 01.12.2015. </a:t>
            </a:r>
          </a:p>
          <a:p>
            <a:pPr marL="514350" indent="-514350">
              <a:buFont typeface="+mj-lt"/>
              <a:buAutoNum type="arabicPeriod"/>
            </a:pPr>
            <a:r>
              <a:rPr lang="de-A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Angie88-www: http://www.forum.hr/showthread.php?t=742065. Datum: 28.11.2015.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5F479-EF20-4C38-919F-16EE43DF4CC5}" type="slidenum">
              <a:rPr lang="de-DE" smtClean="0"/>
              <a:t>17</a:t>
            </a:fld>
            <a:endParaRPr lang="de-DE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88356" y="365126"/>
            <a:ext cx="1092108" cy="1092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2612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Quellen</a:t>
            </a:r>
            <a:endParaRPr lang="de-DE" sz="40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538163" indent="-538163">
              <a:buFont typeface="+mj-lt"/>
              <a:buAutoNum type="arabicPeriod" startAt="6"/>
            </a:pPr>
            <a:r>
              <a:rPr lang="de-AT" sz="5000" dirty="0" err="1">
                <a:latin typeface="Arial" panose="020B0604020202020204" pitchFamily="34" charset="0"/>
                <a:cs typeface="Arial" panose="020B0604020202020204" pitchFamily="34" charset="0"/>
              </a:rPr>
              <a:t>matak-www</a:t>
            </a:r>
            <a:r>
              <a:rPr lang="de-AT" sz="5000" dirty="0">
                <a:latin typeface="Arial" panose="020B0604020202020204" pitchFamily="34" charset="0"/>
                <a:cs typeface="Arial" panose="020B0604020202020204" pitchFamily="34" charset="0"/>
              </a:rPr>
              <a:t>: http://www.forum.hr/showthread.php?t=292229. Datum: 20.11.2015. </a:t>
            </a:r>
            <a:endParaRPr lang="de-AT" sz="5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8163" indent="-538163">
              <a:buFont typeface="+mj-lt"/>
              <a:buAutoNum type="arabicPeriod" startAt="6"/>
            </a:pPr>
            <a:r>
              <a:rPr lang="de-AT" sz="5000" dirty="0" smtClean="0">
                <a:latin typeface="Arial" panose="020B0604020202020204" pitchFamily="34" charset="0"/>
                <a:cs typeface="Arial" panose="020B0604020202020204" pitchFamily="34" charset="0"/>
              </a:rPr>
              <a:t>Jelena-</a:t>
            </a:r>
            <a:r>
              <a:rPr lang="de-AT" sz="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www</a:t>
            </a:r>
            <a:r>
              <a:rPr lang="de-AT" sz="5000" dirty="0">
                <a:latin typeface="Arial" panose="020B0604020202020204" pitchFamily="34" charset="0"/>
                <a:cs typeface="Arial" panose="020B0604020202020204" pitchFamily="34" charset="0"/>
              </a:rPr>
              <a:t>: http://www.mozeiovako.com/srpski-blogovi-koji-donose-zaradu-blogomanija-2013-i-ja/. Datum: 28.11.2015. </a:t>
            </a:r>
            <a:endParaRPr lang="de-DE" sz="5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 startAt="6"/>
            </a:pPr>
            <a:r>
              <a:rPr lang="de-DE" sz="5000" dirty="0" smtClean="0">
                <a:latin typeface="Arial" panose="020B0604020202020204" pitchFamily="34" charset="0"/>
                <a:cs typeface="Arial" panose="020B0604020202020204" pitchFamily="34" charset="0"/>
              </a:rPr>
              <a:t>poslovniforum.hr-</a:t>
            </a:r>
            <a:r>
              <a:rPr lang="de-DE" sz="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www</a:t>
            </a:r>
            <a:r>
              <a:rPr lang="de-DE" sz="5000" dirty="0">
                <a:latin typeface="Arial" panose="020B0604020202020204" pitchFamily="34" charset="0"/>
                <a:cs typeface="Arial" panose="020B0604020202020204" pitchFamily="34" charset="0"/>
              </a:rPr>
              <a:t>: http://www.poslovniforum.hr/hosting/rjecnik.asp. Datum:01.12.2015. 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de-AT" sz="5000" dirty="0" err="1">
                <a:latin typeface="Arial" panose="020B0604020202020204" pitchFamily="34" charset="0"/>
                <a:cs typeface="Arial" panose="020B0604020202020204" pitchFamily="34" charset="0"/>
              </a:rPr>
              <a:t>dezurni_ucenik-www</a:t>
            </a:r>
            <a:r>
              <a:rPr lang="de-AT" sz="5000" dirty="0">
                <a:latin typeface="Arial" panose="020B0604020202020204" pitchFamily="34" charset="0"/>
                <a:cs typeface="Arial" panose="020B0604020202020204" pitchFamily="34" charset="0"/>
              </a:rPr>
              <a:t>: http://forum.klix.ba/kutak-za-hipsterski-trenutak-t137073.html#p11591887. Datum: 01.12.2015. 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de-AT" sz="5000" dirty="0" err="1">
                <a:latin typeface="Arial" panose="020B0604020202020204" pitchFamily="34" charset="0"/>
                <a:cs typeface="Arial" panose="020B0604020202020204" pitchFamily="34" charset="0"/>
              </a:rPr>
              <a:t>dinash-www</a:t>
            </a:r>
            <a:r>
              <a:rPr lang="de-AT" sz="5000" dirty="0">
                <a:latin typeface="Arial" panose="020B0604020202020204" pitchFamily="34" charset="0"/>
                <a:cs typeface="Arial" panose="020B0604020202020204" pitchFamily="34" charset="0"/>
              </a:rPr>
              <a:t>: http://forum.klix.ba/gledali-ste-film-preporuchite-ga-drugima-2005-2013-t10090s75.html. Datum: 01.12.2015. 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5F479-EF20-4C38-919F-16EE43DF4CC5}" type="slidenum">
              <a:rPr lang="de-DE" smtClean="0"/>
              <a:t>18</a:t>
            </a:fld>
            <a:endParaRPr lang="de-DE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88356" y="365126"/>
            <a:ext cx="1092108" cy="1092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4200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Quellen</a:t>
            </a:r>
            <a:endParaRPr lang="de-DE" sz="40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66566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10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Silvery -www: http://www.forum.hr/showthread.php?t=688519&amp;page=3. Datum: 01.12.2015. 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 startAt="10"/>
            </a:pPr>
            <a:r>
              <a:rPr lang="de-DE" sz="2000" dirty="0" err="1">
                <a:latin typeface="Arial" panose="020B0604020202020204" pitchFamily="34" charset="0"/>
                <a:cs typeface="Arial" panose="020B0604020202020204" pitchFamily="34" charset="0"/>
              </a:rPr>
              <a:t>late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dirty="0" err="1">
                <a:latin typeface="Arial" panose="020B0604020202020204" pitchFamily="34" charset="0"/>
                <a:cs typeface="Arial" panose="020B0604020202020204" pitchFamily="34" charset="0"/>
              </a:rPr>
              <a:t>bloomer-www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: http://www.forum.hr/showthread.php?t=688519&amp;page=4. Datum: 03.12.2015. </a:t>
            </a:r>
            <a:endParaRPr lang="de-AT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 startAt="13"/>
            </a:pPr>
            <a:r>
              <a:rPr lang="de-AT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avaks-www</a:t>
            </a:r>
            <a:r>
              <a:rPr lang="de-AT" sz="2000" dirty="0">
                <a:latin typeface="Arial" panose="020B0604020202020204" pitchFamily="34" charset="0"/>
                <a:cs typeface="Arial" panose="020B0604020202020204" pitchFamily="34" charset="0"/>
              </a:rPr>
              <a:t>: http://forum.klix.ba/vase-voljene-pc-igre-piraterija-ce-rezultirati-banom-p12007898.html#p12007898. Datum: 01.12.2015. 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de-AT" sz="2000" dirty="0">
                <a:latin typeface="Arial" panose="020B0604020202020204" pitchFamily="34" charset="0"/>
                <a:cs typeface="Arial" panose="020B0604020202020204" pitchFamily="34" charset="0"/>
              </a:rPr>
              <a:t>DM-1975-www: http://forum.klix.ba/gledali-ste-ne-preporucujete-t69010.html. Datum: 01.12.2015. 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SA 071-www: http://forum.klix.ba/nokia-lumia-amp-windows-phone-t112375.html.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Datum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: 20.11.2015. 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5F479-EF20-4C38-919F-16EE43DF4CC5}" type="slidenum">
              <a:rPr lang="de-DE" smtClean="0"/>
              <a:t>19</a:t>
            </a:fld>
            <a:endParaRPr lang="de-DE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88356" y="365126"/>
            <a:ext cx="1092108" cy="1092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4337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Inhalt der Präsentation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de-AT" sz="3500" dirty="0">
                <a:latin typeface="Arial" panose="020B0604020202020204" pitchFamily="34" charset="0"/>
                <a:cs typeface="Arial" panose="020B0604020202020204" pitchFamily="34" charset="0"/>
              </a:rPr>
              <a:t>Einleitung</a:t>
            </a:r>
          </a:p>
          <a:p>
            <a:pPr marL="514350" indent="-514350">
              <a:buFont typeface="+mj-lt"/>
              <a:buAutoNum type="arabicPeriod"/>
            </a:pPr>
            <a:r>
              <a:rPr lang="de-AT" sz="3500" dirty="0">
                <a:latin typeface="Arial" panose="020B0604020202020204" pitchFamily="34" charset="0"/>
                <a:cs typeface="Arial" panose="020B0604020202020204" pitchFamily="34" charset="0"/>
              </a:rPr>
              <a:t>Beschreibung der </a:t>
            </a:r>
            <a:r>
              <a:rPr lang="de-AT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Internetforen</a:t>
            </a:r>
          </a:p>
          <a:p>
            <a:pPr marL="514350" indent="-514350">
              <a:buFont typeface="+mj-lt"/>
              <a:buAutoNum type="arabicPeriod"/>
            </a:pPr>
            <a:r>
              <a:rPr lang="de-AT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Analyse der Wortneubildungen</a:t>
            </a:r>
            <a:endParaRPr lang="de-AT" sz="3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de-AT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Wortbildung Substantive</a:t>
            </a:r>
            <a:endParaRPr lang="de-AT" sz="3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de-AT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Wortbildung Adjektive</a:t>
            </a:r>
            <a:endParaRPr lang="de-AT" sz="3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de-AT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Wortbildung Verben</a:t>
            </a:r>
            <a:endParaRPr lang="de-AT" sz="3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5F479-EF20-4C38-919F-16EE43DF4CC5}" type="slidenum">
              <a:rPr lang="de-DE" smtClean="0"/>
              <a:pPr/>
              <a:t>2</a:t>
            </a:fld>
            <a:endParaRPr lang="de-DE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88356" y="365126"/>
            <a:ext cx="1092108" cy="1092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666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Literatur</a:t>
            </a:r>
            <a:endParaRPr lang="de-DE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292788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de-DE" sz="2000" dirty="0" err="1">
                <a:latin typeface="Arial" panose="020B0604020202020204" pitchFamily="34" charset="0"/>
                <a:cs typeface="Arial" panose="020B0604020202020204" pitchFamily="34" charset="0"/>
              </a:rPr>
              <a:t>Barić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, Eugenija; </a:t>
            </a:r>
            <a:r>
              <a:rPr lang="de-DE" sz="2000" dirty="0" err="1">
                <a:latin typeface="Arial" panose="020B0604020202020204" pitchFamily="34" charset="0"/>
                <a:cs typeface="Arial" panose="020B0604020202020204" pitchFamily="34" charset="0"/>
              </a:rPr>
              <a:t>Juričić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sz="2000" dirty="0" err="1">
                <a:latin typeface="Arial" panose="020B0604020202020204" pitchFamily="34" charset="0"/>
                <a:cs typeface="Arial" panose="020B0604020202020204" pitchFamily="34" charset="0"/>
              </a:rPr>
              <a:t>Dinka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(1997): </a:t>
            </a:r>
            <a:r>
              <a:rPr lang="de-DE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Hrvatska</a:t>
            </a:r>
            <a:r>
              <a:rPr lang="de-DE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gramatika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. Zagreb: </a:t>
            </a:r>
            <a:r>
              <a:rPr lang="de-DE" sz="2000" dirty="0" err="1">
                <a:latin typeface="Arial" panose="020B0604020202020204" pitchFamily="34" charset="0"/>
                <a:cs typeface="Arial" panose="020B0604020202020204" pitchFamily="34" charset="0"/>
              </a:rPr>
              <a:t>Školska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dirty="0" err="1">
                <a:latin typeface="Arial" panose="020B0604020202020204" pitchFamily="34" charset="0"/>
                <a:cs typeface="Arial" panose="020B0604020202020204" pitchFamily="34" charset="0"/>
              </a:rPr>
              <a:t>Knjiga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742950" indent="-742950">
              <a:buFont typeface="+mj-lt"/>
              <a:buAutoNum type="arabicPeriod"/>
            </a:pPr>
            <a:r>
              <a:rPr lang="de-DE" sz="2000" dirty="0" err="1">
                <a:latin typeface="Arial" panose="020B0604020202020204" pitchFamily="34" charset="0"/>
                <a:cs typeface="Arial" panose="020B0604020202020204" pitchFamily="34" charset="0"/>
              </a:rPr>
              <a:t>Barić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, E.; </a:t>
            </a:r>
            <a:r>
              <a:rPr lang="de-DE" sz="2000" dirty="0" err="1">
                <a:latin typeface="Arial" panose="020B0604020202020204" pitchFamily="34" charset="0"/>
                <a:cs typeface="Arial" panose="020B0604020202020204" pitchFamily="34" charset="0"/>
              </a:rPr>
              <a:t>Lončarić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, M.; </a:t>
            </a:r>
            <a:r>
              <a:rPr lang="de-DE" sz="2000" dirty="0" err="1">
                <a:latin typeface="Arial" panose="020B0604020202020204" pitchFamily="34" charset="0"/>
                <a:cs typeface="Arial" panose="020B0604020202020204" pitchFamily="34" charset="0"/>
              </a:rPr>
              <a:t>Malić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, D.; </a:t>
            </a:r>
            <a:r>
              <a:rPr lang="de-DE" sz="2000" dirty="0" err="1">
                <a:latin typeface="Arial" panose="020B0604020202020204" pitchFamily="34" charset="0"/>
                <a:cs typeface="Arial" panose="020B0604020202020204" pitchFamily="34" charset="0"/>
              </a:rPr>
              <a:t>Pavešić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, S.; </a:t>
            </a:r>
            <a:r>
              <a:rPr lang="de-DE" sz="2000" dirty="0" err="1">
                <a:latin typeface="Arial" panose="020B0604020202020204" pitchFamily="34" charset="0"/>
                <a:cs typeface="Arial" panose="020B0604020202020204" pitchFamily="34" charset="0"/>
              </a:rPr>
              <a:t>Peti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, M.; </a:t>
            </a:r>
            <a:r>
              <a:rPr lang="de-DE" sz="2000" dirty="0" err="1">
                <a:latin typeface="Arial" panose="020B0604020202020204" pitchFamily="34" charset="0"/>
                <a:cs typeface="Arial" panose="020B0604020202020204" pitchFamily="34" charset="0"/>
              </a:rPr>
              <a:t>Zečević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, V.; </a:t>
            </a:r>
            <a:r>
              <a:rPr lang="de-DE" sz="2000" dirty="0" err="1">
                <a:latin typeface="Arial" panose="020B0604020202020204" pitchFamily="34" charset="0"/>
                <a:cs typeface="Arial" panose="020B0604020202020204" pitchFamily="34" charset="0"/>
              </a:rPr>
              <a:t>Znika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, M. (2005): </a:t>
            </a:r>
            <a:r>
              <a:rPr lang="de-DE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Hrvatska</a:t>
            </a:r>
            <a:r>
              <a:rPr lang="de-DE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gramatika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. Zagreb: </a:t>
            </a:r>
            <a:r>
              <a:rPr lang="de-DE" sz="2000" dirty="0" err="1">
                <a:latin typeface="Arial" panose="020B0604020202020204" pitchFamily="34" charset="0"/>
                <a:cs typeface="Arial" panose="020B0604020202020204" pitchFamily="34" charset="0"/>
              </a:rPr>
              <a:t>Školska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dirty="0" err="1">
                <a:latin typeface="Arial" panose="020B0604020202020204" pitchFamily="34" charset="0"/>
                <a:cs typeface="Arial" panose="020B0604020202020204" pitchFamily="34" charset="0"/>
              </a:rPr>
              <a:t>Knjiga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742950" indent="-742950">
              <a:buFont typeface="+mj-lt"/>
              <a:buAutoNum type="arabicPeriod"/>
            </a:pPr>
            <a:r>
              <a:rPr lang="de-AT" sz="2000" dirty="0">
                <a:latin typeface="Arial" panose="020B0604020202020204" pitchFamily="34" charset="0"/>
                <a:cs typeface="Arial" panose="020B0604020202020204" pitchFamily="34" charset="0"/>
              </a:rPr>
              <a:t>Fleischer, Wolfgang; Barz, Irmhild (1992): </a:t>
            </a:r>
            <a:r>
              <a:rPr lang="de-AT" sz="2000" i="1" dirty="0">
                <a:latin typeface="Arial" panose="020B0604020202020204" pitchFamily="34" charset="0"/>
                <a:cs typeface="Arial" panose="020B0604020202020204" pitchFamily="34" charset="0"/>
              </a:rPr>
              <a:t>Wortbildung der deutschen Gegenwartssprache</a:t>
            </a:r>
            <a:r>
              <a:rPr lang="de-AT" sz="2000" dirty="0">
                <a:latin typeface="Arial" panose="020B0604020202020204" pitchFamily="34" charset="0"/>
                <a:cs typeface="Arial" panose="020B0604020202020204" pitchFamily="34" charset="0"/>
              </a:rPr>
              <a:t>. Tübingen: Niemeyer. </a:t>
            </a:r>
          </a:p>
          <a:p>
            <a:pPr marL="742950" indent="-742950">
              <a:buFont typeface="+mj-lt"/>
              <a:buAutoNum type="arabicPeriod"/>
            </a:pPr>
            <a:r>
              <a:rPr lang="de-AT" sz="2000" dirty="0">
                <a:latin typeface="Arial" panose="020B0604020202020204" pitchFamily="34" charset="0"/>
                <a:cs typeface="Arial" panose="020B0604020202020204" pitchFamily="34" charset="0"/>
              </a:rPr>
              <a:t>Lohde; Michael (2006): </a:t>
            </a:r>
            <a:r>
              <a:rPr lang="de-AT" sz="2000" i="1" dirty="0">
                <a:latin typeface="Arial" panose="020B0604020202020204" pitchFamily="34" charset="0"/>
                <a:cs typeface="Arial" panose="020B0604020202020204" pitchFamily="34" charset="0"/>
              </a:rPr>
              <a:t>Wortbildung des modernen Deutschen: ein Lehr- und Übungsbuch</a:t>
            </a:r>
            <a:r>
              <a:rPr lang="de-AT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AT" sz="2000" dirty="0" err="1">
                <a:latin typeface="Arial" panose="020B0604020202020204" pitchFamily="34" charset="0"/>
                <a:cs typeface="Arial" panose="020B0604020202020204" pitchFamily="34" charset="0"/>
              </a:rPr>
              <a:t>Tübigen</a:t>
            </a:r>
            <a:r>
              <a:rPr lang="de-AT" sz="2000" dirty="0">
                <a:latin typeface="Arial" panose="020B0604020202020204" pitchFamily="34" charset="0"/>
                <a:cs typeface="Arial" panose="020B0604020202020204" pitchFamily="34" charset="0"/>
              </a:rPr>
              <a:t>: Narr. </a:t>
            </a:r>
          </a:p>
          <a:p>
            <a:endParaRPr lang="de-DE" sz="20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5F479-EF20-4C38-919F-16EE43DF4CC5}" type="slidenum">
              <a:rPr lang="de-DE" smtClean="0"/>
              <a:t>20</a:t>
            </a:fld>
            <a:endParaRPr lang="de-DE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88356" y="365126"/>
            <a:ext cx="1092108" cy="1092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2323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Literatur</a:t>
            </a:r>
            <a:endParaRPr lang="de-DE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701116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 startAt="5"/>
            </a:pPr>
            <a:r>
              <a:rPr lang="de-DE" sz="2000" dirty="0" err="1">
                <a:latin typeface="Arial" panose="020B0604020202020204" pitchFamily="34" charset="0"/>
                <a:cs typeface="Arial" panose="020B0604020202020204" pitchFamily="34" charset="0"/>
              </a:rPr>
              <a:t>Anić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, Vladimir (2006): </a:t>
            </a:r>
            <a:r>
              <a:rPr lang="de-DE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Veliki</a:t>
            </a:r>
            <a:r>
              <a:rPr lang="de-DE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rječnik</a:t>
            </a:r>
            <a:r>
              <a:rPr lang="de-DE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hrvatskoga</a:t>
            </a:r>
            <a:r>
              <a:rPr lang="de-DE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jezika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. Zagreb: Novi Liber. </a:t>
            </a:r>
          </a:p>
          <a:p>
            <a:pPr marL="742950" indent="-742950">
              <a:buFont typeface="+mj-lt"/>
              <a:buAutoNum type="arabicPeriod" startAt="5"/>
            </a:pPr>
            <a:r>
              <a:rPr lang="de-AT" sz="2000" dirty="0">
                <a:latin typeface="Arial" panose="020B0604020202020204" pitchFamily="34" charset="0"/>
                <a:cs typeface="Arial" panose="020B0604020202020204" pitchFamily="34" charset="0"/>
              </a:rPr>
              <a:t>Duden-</a:t>
            </a:r>
            <a:r>
              <a:rPr lang="de-AT" sz="2000" dirty="0" err="1">
                <a:latin typeface="Arial" panose="020B0604020202020204" pitchFamily="34" charset="0"/>
                <a:cs typeface="Arial" panose="020B0604020202020204" pitchFamily="34" charset="0"/>
              </a:rPr>
              <a:t>www</a:t>
            </a:r>
            <a:r>
              <a:rPr lang="de-AT" sz="2000" dirty="0">
                <a:latin typeface="Arial" panose="020B0604020202020204" pitchFamily="34" charset="0"/>
                <a:cs typeface="Arial" panose="020B0604020202020204" pitchFamily="34" charset="0"/>
              </a:rPr>
              <a:t>: http://www.duden.de/rechtschreibung. Datum: 06.03.2016 </a:t>
            </a:r>
          </a:p>
          <a:p>
            <a:pPr marL="742950" indent="-742950">
              <a:buFont typeface="+mj-lt"/>
              <a:buAutoNum type="arabicPeriod" startAt="5"/>
            </a:pPr>
            <a:r>
              <a:rPr lang="de-DE" sz="2000" dirty="0" err="1">
                <a:latin typeface="Arial" panose="020B0604020202020204" pitchFamily="34" charset="0"/>
                <a:cs typeface="Arial" panose="020B0604020202020204" pitchFamily="34" charset="0"/>
              </a:rPr>
              <a:t>Hrvatski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dirty="0" err="1">
                <a:latin typeface="Arial" panose="020B0604020202020204" pitchFamily="34" charset="0"/>
                <a:cs typeface="Arial" panose="020B0604020202020204" pitchFamily="34" charset="0"/>
              </a:rPr>
              <a:t>jezični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portal-</a:t>
            </a:r>
            <a:r>
              <a:rPr lang="de-DE" sz="2000" dirty="0" err="1">
                <a:latin typeface="Arial" panose="020B0604020202020204" pitchFamily="34" charset="0"/>
                <a:cs typeface="Arial" panose="020B0604020202020204" pitchFamily="34" charset="0"/>
              </a:rPr>
              <a:t>www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: http://hjp.novi-liber.hr/. Datum: 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05.01.2016 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indent="-742950">
              <a:buFont typeface="+mj-lt"/>
              <a:buAutoNum type="arabicPeriod" startAt="5"/>
            </a:pPr>
            <a:r>
              <a:rPr lang="de-AT" sz="2000" dirty="0" err="1">
                <a:latin typeface="Arial" panose="020B0604020202020204" pitchFamily="34" charset="0"/>
                <a:cs typeface="Arial" panose="020B0604020202020204" pitchFamily="34" charset="0"/>
              </a:rPr>
              <a:t>Onlinerečnik-www</a:t>
            </a:r>
            <a:r>
              <a:rPr lang="de-AT" sz="2000" dirty="0">
                <a:latin typeface="Arial" panose="020B0604020202020204" pitchFamily="34" charset="0"/>
                <a:cs typeface="Arial" panose="020B0604020202020204" pitchFamily="34" charset="0"/>
              </a:rPr>
              <a:t>: http://onlinerecnik.com/recnik/. Datum: </a:t>
            </a:r>
            <a:r>
              <a:rPr lang="de-A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05.01.2016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20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5F479-EF20-4C38-919F-16EE43DF4CC5}" type="slidenum">
              <a:rPr lang="de-DE" smtClean="0"/>
              <a:t>21</a:t>
            </a:fld>
            <a:endParaRPr lang="de-DE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88356" y="365126"/>
            <a:ext cx="1092108" cy="1092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4648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000" b="1" dirty="0">
                <a:latin typeface="Arial" panose="020B0604020202020204" pitchFamily="34" charset="0"/>
                <a:cs typeface="Arial" panose="020B0604020202020204" pitchFamily="34" charset="0"/>
              </a:rPr>
              <a:t>Inhalt der Präsentation</a:t>
            </a:r>
            <a:endParaRPr lang="de-DE" sz="40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7"/>
            </a:pPr>
            <a:r>
              <a:rPr lang="de-AT" sz="3200" dirty="0">
                <a:latin typeface="Arial" panose="020B0604020202020204" pitchFamily="34" charset="0"/>
                <a:cs typeface="Arial" panose="020B0604020202020204" pitchFamily="34" charset="0"/>
              </a:rPr>
              <a:t>Schlussfolgerung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de-AT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Quellen</a:t>
            </a:r>
            <a:endParaRPr lang="de-AT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 startAt="7"/>
            </a:pPr>
            <a:r>
              <a:rPr lang="de-AT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Literatur</a:t>
            </a:r>
            <a:endParaRPr lang="de-AT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5F479-EF20-4C38-919F-16EE43DF4CC5}" type="slidenum">
              <a:rPr lang="de-DE" smtClean="0"/>
              <a:t>3</a:t>
            </a:fld>
            <a:endParaRPr lang="de-DE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88356" y="365126"/>
            <a:ext cx="1092108" cy="1092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770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 smtClean="0">
                <a:latin typeface="Arial" panose="020B0604020202020204" pitchFamily="34" charset="0"/>
                <a:cs typeface="Arial" panose="020B0604020202020204" pitchFamily="34" charset="0"/>
              </a:rPr>
              <a:t>Einleitung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Wortneubildungen im Internet ausfindig machen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Analyse nach ihrer Wortbildung und semantischen Bedeutung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5F479-EF20-4C38-919F-16EE43DF4CC5}" type="slidenum">
              <a:rPr lang="de-DE" smtClean="0"/>
              <a:t>4</a:t>
            </a:fld>
            <a:endParaRPr lang="de-DE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88356" y="365126"/>
            <a:ext cx="1092108" cy="1092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68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Internetforen </a:t>
            </a:r>
            <a:r>
              <a:rPr lang="de-AT" sz="4000" b="1" dirty="0">
                <a:latin typeface="Arial" panose="020B0604020202020204" pitchFamily="34" charset="0"/>
                <a:cs typeface="Arial" panose="020B0604020202020204" pitchFamily="34" charset="0"/>
              </a:rPr>
              <a:t>Klix.ba, </a:t>
            </a:r>
            <a:r>
              <a:rPr lang="de-AT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AT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AT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Krstarica, Forum.hr</a:t>
            </a:r>
            <a:endParaRPr lang="de-DE" sz="40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Klix.ba: Bosnisches Internetforum</a:t>
            </a:r>
          </a:p>
          <a:p>
            <a:pPr marL="538163" indent="-538163">
              <a:buFont typeface="+mj-lt"/>
              <a:buAutoNum type="arabicPeriod"/>
            </a:pPr>
            <a:r>
              <a:rPr lang="de-DE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Opšte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de-DE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Opće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diskusije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(Allgemeine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Diskussionen)</a:t>
            </a:r>
          </a:p>
          <a:p>
            <a:pPr marL="538163" indent="-538163">
              <a:buFont typeface="+mj-lt"/>
              <a:buAutoNum type="arabicPeriod"/>
            </a:pPr>
            <a:r>
              <a:rPr lang="de-DE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Zabava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Unterhaltung)</a:t>
            </a:r>
          </a:p>
          <a:p>
            <a:pPr marL="538163" indent="-538163">
              <a:buFont typeface="+mj-lt"/>
              <a:buAutoNum type="arabicPeriod"/>
            </a:pP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Sport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8163" indent="-538163">
              <a:buFont typeface="+mj-lt"/>
              <a:buAutoNum type="arabicPeriod"/>
            </a:pP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BH </a:t>
            </a:r>
            <a:r>
              <a:rPr 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regije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(Bosnien und Herzegowina –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Regionen)</a:t>
            </a:r>
          </a:p>
          <a:p>
            <a:pPr marL="538163" indent="-538163">
              <a:buFont typeface="+mj-lt"/>
              <a:buAutoNum type="arabicPeriod"/>
            </a:pPr>
            <a:r>
              <a:rPr lang="de-DE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Ostalo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(Sonstiges) 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5F479-EF20-4C38-919F-16EE43DF4CC5}" type="slidenum">
              <a:rPr lang="de-DE" smtClean="0"/>
              <a:t>5</a:t>
            </a:fld>
            <a:endParaRPr lang="de-DE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88356" y="365126"/>
            <a:ext cx="1092108" cy="1092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1803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Internetforen </a:t>
            </a:r>
            <a:r>
              <a:rPr lang="de-AT" sz="4000" b="1" dirty="0">
                <a:latin typeface="Arial" panose="020B0604020202020204" pitchFamily="34" charset="0"/>
                <a:cs typeface="Arial" panose="020B0604020202020204" pitchFamily="34" charset="0"/>
              </a:rPr>
              <a:t>Klix.ba, </a:t>
            </a:r>
            <a:r>
              <a:rPr lang="de-AT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AT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AT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Krstarica</a:t>
            </a:r>
            <a:r>
              <a:rPr lang="de-AT" sz="4000" b="1" dirty="0">
                <a:latin typeface="Arial" panose="020B0604020202020204" pitchFamily="34" charset="0"/>
                <a:cs typeface="Arial" panose="020B0604020202020204" pitchFamily="34" charset="0"/>
              </a:rPr>
              <a:t>, Forum.hr</a:t>
            </a:r>
            <a:endParaRPr lang="de-DE" sz="40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de-DE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Krstarica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: Serbisches Internetforum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de-DE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Društvo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Gesellschaft)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Zabava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Unterhaltung)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Nauka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obrazovanje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(Wissenschaft und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Bildung)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Srbija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Serbien)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Telekomunikacije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Telekommunikation)</a:t>
            </a:r>
          </a:p>
          <a:p>
            <a:pPr marL="0" indent="0">
              <a:buNone/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32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5F479-EF20-4C38-919F-16EE43DF4CC5}" type="slidenum">
              <a:rPr lang="de-DE" smtClean="0"/>
              <a:t>6</a:t>
            </a:fld>
            <a:endParaRPr lang="de-DE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88356" y="365126"/>
            <a:ext cx="1092108" cy="1092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4380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Internetforen </a:t>
            </a:r>
            <a:r>
              <a:rPr lang="de-AT" sz="4000" b="1" dirty="0">
                <a:latin typeface="Arial" panose="020B0604020202020204" pitchFamily="34" charset="0"/>
                <a:cs typeface="Arial" panose="020B0604020202020204" pitchFamily="34" charset="0"/>
              </a:rPr>
              <a:t>Klix.ba, </a:t>
            </a:r>
            <a:r>
              <a:rPr lang="de-AT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AT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AT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Krstarica</a:t>
            </a:r>
            <a:r>
              <a:rPr lang="de-AT" sz="4000" b="1" dirty="0">
                <a:latin typeface="Arial" panose="020B0604020202020204" pitchFamily="34" charset="0"/>
                <a:cs typeface="Arial" panose="020B0604020202020204" pitchFamily="34" charset="0"/>
              </a:rPr>
              <a:t>, Forum.hr</a:t>
            </a:r>
            <a:endParaRPr lang="de-DE" sz="40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6"/>
            </a:pPr>
            <a:r>
              <a:rPr 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Hobi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(Hobby)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Život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(Leben)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Kompjuter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i Internet (Computer und Internet)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Sport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Svet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(Welt)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Umetnost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kultura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(Kunst und Kultur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de-DE" sz="32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5F479-EF20-4C38-919F-16EE43DF4CC5}" type="slidenum">
              <a:rPr lang="de-DE" smtClean="0"/>
              <a:t>7</a:t>
            </a:fld>
            <a:endParaRPr lang="de-DE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88356" y="365126"/>
            <a:ext cx="1092108" cy="1092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0309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Internetforen </a:t>
            </a:r>
            <a:r>
              <a:rPr lang="de-AT" sz="4000" b="1" dirty="0">
                <a:latin typeface="Arial" panose="020B0604020202020204" pitchFamily="34" charset="0"/>
                <a:cs typeface="Arial" panose="020B0604020202020204" pitchFamily="34" charset="0"/>
              </a:rPr>
              <a:t>Klix.ba, </a:t>
            </a:r>
            <a:r>
              <a:rPr lang="de-AT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AT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AT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Krstarica</a:t>
            </a:r>
            <a:r>
              <a:rPr lang="de-AT" sz="4000" b="1" dirty="0">
                <a:latin typeface="Arial" panose="020B0604020202020204" pitchFamily="34" charset="0"/>
                <a:cs typeface="Arial" panose="020B0604020202020204" pitchFamily="34" charset="0"/>
              </a:rPr>
              <a:t>, Forum.hr</a:t>
            </a:r>
            <a:endParaRPr lang="de-DE" sz="40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Forum.hr: Kroatisches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Internetforum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Društvo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Gesellschaft)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Kultura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Zabava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(Kultur und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Unterhaltung)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Lifestyle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Sport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Informatička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tehnologija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(IT-Technologie) </a:t>
            </a:r>
            <a:r>
              <a:rPr lang="de-DE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Razno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(Sonstiges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 startAt="6"/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5F479-EF20-4C38-919F-16EE43DF4CC5}" type="slidenum">
              <a:rPr lang="de-DE" smtClean="0"/>
              <a:t>8</a:t>
            </a:fld>
            <a:endParaRPr lang="de-DE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88356" y="365126"/>
            <a:ext cx="1092108" cy="1092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9093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Analyse der </a:t>
            </a:r>
            <a:br>
              <a:rPr lang="de-DE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Wortneubildungen </a:t>
            </a:r>
            <a:endParaRPr lang="de-DE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Wortbildungsart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Wortbildung mit Fremdelementen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Wortbildung ohne Fremdelemente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5F479-EF20-4C38-919F-16EE43DF4CC5}" type="slidenum">
              <a:rPr lang="de-DE" smtClean="0"/>
              <a:t>9</a:t>
            </a:fld>
            <a:endParaRPr lang="de-DE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88356" y="365126"/>
            <a:ext cx="1092108" cy="1092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0789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624</Words>
  <Application>Microsoft Office PowerPoint</Application>
  <PresentationFormat>Bildschirmpräsentation (4:3)</PresentationFormat>
  <Paragraphs>146</Paragraphs>
  <Slides>21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21</vt:i4>
      </vt:variant>
    </vt:vector>
  </HeadingPairs>
  <TitlesOfParts>
    <vt:vector size="22" baseType="lpstr">
      <vt:lpstr>Office Theme</vt:lpstr>
      <vt:lpstr>PowerPoint-Präsentation</vt:lpstr>
      <vt:lpstr>Inhalt der Präsentation</vt:lpstr>
      <vt:lpstr>Inhalt der Präsentation</vt:lpstr>
      <vt:lpstr>Einleitung</vt:lpstr>
      <vt:lpstr>Internetforen Klix.ba,  Krstarica, Forum.hr</vt:lpstr>
      <vt:lpstr>Internetforen Klix.ba,  Krstarica, Forum.hr</vt:lpstr>
      <vt:lpstr>Internetforen Klix.ba,  Krstarica, Forum.hr</vt:lpstr>
      <vt:lpstr>Internetforen Klix.ba,  Krstarica, Forum.hr</vt:lpstr>
      <vt:lpstr>Analyse der  Wortneubildungen </vt:lpstr>
      <vt:lpstr>Wortbildung Substantive</vt:lpstr>
      <vt:lpstr>Wortbildung Substantive </vt:lpstr>
      <vt:lpstr>Wortbildung Adjektive</vt:lpstr>
      <vt:lpstr>Wortbildung Verben</vt:lpstr>
      <vt:lpstr>Schlussfolgerung</vt:lpstr>
      <vt:lpstr>Schlussfolgerung</vt:lpstr>
      <vt:lpstr>Schlussfolgerung</vt:lpstr>
      <vt:lpstr>Quellen</vt:lpstr>
      <vt:lpstr>Quellen</vt:lpstr>
      <vt:lpstr>Quellen</vt:lpstr>
      <vt:lpstr>Literatur</vt:lpstr>
      <vt:lpstr>Literatur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Mila Jo</dc:creator>
  <cp:lastModifiedBy>Administrator</cp:lastModifiedBy>
  <cp:revision>84</cp:revision>
  <dcterms:created xsi:type="dcterms:W3CDTF">2016-05-30T18:53:27Z</dcterms:created>
  <dcterms:modified xsi:type="dcterms:W3CDTF">2016-06-22T13:40:37Z</dcterms:modified>
</cp:coreProperties>
</file>