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5"/>
  </p:notesMasterIdLst>
  <p:sldIdLst>
    <p:sldId id="256" r:id="rId2"/>
    <p:sldId id="257" r:id="rId3"/>
    <p:sldId id="260" r:id="rId4"/>
    <p:sldId id="258" r:id="rId5"/>
    <p:sldId id="268" r:id="rId6"/>
    <p:sldId id="259" r:id="rId7"/>
    <p:sldId id="261" r:id="rId8"/>
    <p:sldId id="263" r:id="rId9"/>
    <p:sldId id="262" r:id="rId10"/>
    <p:sldId id="264" r:id="rId11"/>
    <p:sldId id="266" r:id="rId12"/>
    <p:sldId id="265" r:id="rId13"/>
    <p:sldId id="267" r:id="rId1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83AEC-C0FE-48EC-8AF9-8B53559ED346}" type="datetimeFigureOut">
              <a:rPr lang="de-DE" smtClean="0"/>
              <a:t>16.06.2016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07DCE-F0A1-4677-97EF-F795B778BF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3460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29B2-2AAF-4B13-9841-ECD6D78BDB9B}" type="datetime1">
              <a:rPr lang="de-DE" smtClean="0"/>
              <a:t>16.06.2016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C2E-7B84-4972-8215-ACCB097307F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7324-0F5A-4BEC-B524-944E8F289E06}" type="datetime1">
              <a:rPr lang="de-DE" smtClean="0"/>
              <a:t>16.06.2016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C2E-7B84-4972-8215-ACCB097307F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6B85-03AF-4006-988D-8155AAEBF635}" type="datetime1">
              <a:rPr lang="de-DE" smtClean="0"/>
              <a:t>16.06.2016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C2E-7B84-4972-8215-ACCB097307F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2CFE-77D3-4E6A-8E66-F5EB77384110}" type="datetime1">
              <a:rPr lang="de-DE" smtClean="0"/>
              <a:t>16.06.2016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C2E-7B84-4972-8215-ACCB097307F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1A74D-453A-40A3-98F3-8A31FCF95A8E}" type="datetime1">
              <a:rPr lang="de-DE" smtClean="0"/>
              <a:t>16.06.2016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C2E-7B84-4972-8215-ACCB097307F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91C36-49D9-4C66-AA1E-F5132C622A1D}" type="datetime1">
              <a:rPr lang="de-DE" smtClean="0"/>
              <a:t>16.06.2016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C2E-7B84-4972-8215-ACCB097307F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C180A-06F5-4F8F-988D-0AE751F28238}" type="datetime1">
              <a:rPr lang="de-DE" smtClean="0"/>
              <a:t>16.06.2016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C2E-7B84-4972-8215-ACCB097307F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9CC27-D77E-4516-9439-26FC21961B3E}" type="datetime1">
              <a:rPr lang="de-DE" smtClean="0"/>
              <a:t>16.06.2016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C2E-7B84-4972-8215-ACCB097307F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85B2-EF0F-4260-B521-16FF2810E07A}" type="datetime1">
              <a:rPr lang="de-DE" smtClean="0"/>
              <a:t>16.06.2016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C2E-7B84-4972-8215-ACCB097307F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540C5-E07B-4ED3-B7B4-DE54A87F124B}" type="datetime1">
              <a:rPr lang="de-DE" smtClean="0"/>
              <a:t>16.06.2016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C2E-7B84-4972-8215-ACCB097307F8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39B02-C09B-43C0-A9A6-084513E1685E}" type="datetime1">
              <a:rPr lang="de-DE" smtClean="0"/>
              <a:t>16.06.2016</a:t>
            </a:fld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6F6C2E-7B84-4972-8215-ACCB097307F8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E6F6C2E-7B84-4972-8215-ACCB097307F8}" type="slidenum">
              <a:rPr lang="de-DE" smtClean="0"/>
              <a:t>‹Nr.›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2BD7579-4758-46C7-9DF9-A5839A1B6AFD}" type="datetime1">
              <a:rPr lang="de-DE" smtClean="0"/>
              <a:t>16.06.2016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7772400" cy="6984776"/>
          </a:xfrm>
        </p:spPr>
        <p:txBody>
          <a:bodyPr>
            <a:normAutofit fontScale="90000"/>
          </a:bodyPr>
          <a:lstStyle/>
          <a:p>
            <a:pPr algn="ctr">
              <a:spcAft>
                <a:spcPts val="600"/>
              </a:spcAft>
            </a:pPr>
            <a:r>
              <a:rPr lang="de-DE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3600" b="1" dirty="0" smtClean="0">
                <a:latin typeface="Arial" pitchFamily="34" charset="0"/>
                <a:cs typeface="Arial" pitchFamily="34" charset="0"/>
              </a:rPr>
            </a:br>
            <a:r>
              <a:rPr lang="hr-HR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3600" b="1" dirty="0" smtClean="0">
                <a:latin typeface="Arial" pitchFamily="34" charset="0"/>
                <a:cs typeface="Arial" pitchFamily="34" charset="0"/>
              </a:rPr>
            </a:br>
            <a:r>
              <a:rPr lang="hr-HR" sz="4000" b="1" dirty="0">
                <a:latin typeface="Arial" pitchFamily="34" charset="0"/>
                <a:cs typeface="Arial" pitchFamily="34" charset="0"/>
              </a:rPr>
              <a:t>Sandra Janežić (Graz</a:t>
            </a:r>
            <a:r>
              <a:rPr lang="hr-HR" sz="4000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hr-HR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3600" b="1" dirty="0" smtClean="0">
                <a:latin typeface="Arial" pitchFamily="34" charset="0"/>
                <a:cs typeface="Arial" pitchFamily="34" charset="0"/>
              </a:rPr>
            </a:br>
            <a:r>
              <a:rPr lang="hr-HR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3600" b="1" dirty="0" smtClean="0">
                <a:latin typeface="Arial" pitchFamily="34" charset="0"/>
                <a:cs typeface="Arial" pitchFamily="34" charset="0"/>
              </a:rPr>
            </a:br>
            <a:r>
              <a:rPr lang="hr-HR" sz="1800" b="1" dirty="0" smtClean="0">
                <a:latin typeface="Arial" pitchFamily="34" charset="0"/>
                <a:cs typeface="Arial" pitchFamily="34" charset="0"/>
              </a:rPr>
              <a:t>Institut </a:t>
            </a:r>
            <a:r>
              <a:rPr lang="de-DE" sz="1800" b="1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de-DE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800" b="1" dirty="0" err="1" smtClean="0">
                <a:latin typeface="Arial" pitchFamily="34" charset="0"/>
                <a:cs typeface="Arial" pitchFamily="34" charset="0"/>
              </a:rPr>
              <a:t>slavistiku</a:t>
            </a:r>
            <a:r>
              <a:rPr lang="de-DE" sz="1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1800" b="1" dirty="0" smtClean="0">
                <a:latin typeface="Arial" pitchFamily="34" charset="0"/>
                <a:cs typeface="Arial" pitchFamily="34" charset="0"/>
              </a:rPr>
            </a:br>
            <a:r>
              <a:rPr lang="de-DE" sz="1800" b="1" dirty="0" err="1" smtClean="0">
                <a:latin typeface="Arial" pitchFamily="34" charset="0"/>
                <a:cs typeface="Arial" pitchFamily="34" charset="0"/>
              </a:rPr>
              <a:t>Univerziteta</a:t>
            </a:r>
            <a:r>
              <a:rPr lang="de-DE" sz="1800" b="1" dirty="0" smtClean="0">
                <a:latin typeface="Arial" pitchFamily="34" charset="0"/>
                <a:cs typeface="Arial" pitchFamily="34" charset="0"/>
              </a:rPr>
              <a:t> „Karl Franc“</a:t>
            </a:r>
            <a:br>
              <a:rPr lang="de-DE" sz="1800" b="1" dirty="0" smtClean="0">
                <a:latin typeface="Arial" pitchFamily="34" charset="0"/>
                <a:cs typeface="Arial" pitchFamily="34" charset="0"/>
              </a:rPr>
            </a:br>
            <a:r>
              <a:rPr lang="hr-HR" sz="1800" dirty="0">
                <a:latin typeface="Arial" pitchFamily="34" charset="0"/>
                <a:cs typeface="Arial" pitchFamily="34" charset="0"/>
              </a:rPr>
              <a:t/>
            </a:r>
            <a:br>
              <a:rPr lang="hr-HR" sz="1800" dirty="0">
                <a:latin typeface="Arial" pitchFamily="34" charset="0"/>
                <a:cs typeface="Arial" pitchFamily="34" charset="0"/>
              </a:rPr>
            </a:br>
            <a:r>
              <a:rPr lang="de-DE" sz="1600" b="1" dirty="0" smtClean="0">
                <a:latin typeface="Arial" pitchFamily="34" charset="0"/>
                <a:cs typeface="Arial" pitchFamily="34" charset="0"/>
              </a:rPr>
              <a:t>sandra.janezic@edu.uni-graz.at</a:t>
            </a:r>
            <a:r>
              <a:rPr lang="hr-HR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dirty="0" smtClean="0">
                <a:latin typeface="Arial" pitchFamily="34" charset="0"/>
                <a:cs typeface="Arial" pitchFamily="34" charset="0"/>
              </a:rPr>
            </a:br>
            <a:r>
              <a:rPr lang="de-DE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1600" dirty="0" smtClean="0">
                <a:latin typeface="Arial" pitchFamily="34" charset="0"/>
                <a:cs typeface="Arial" pitchFamily="34" charset="0"/>
              </a:rPr>
            </a:br>
            <a:r>
              <a:rPr lang="de-DE" sz="5300" b="1" dirty="0" err="1">
                <a:latin typeface="Arial" pitchFamily="34" charset="0"/>
                <a:cs typeface="Arial" pitchFamily="34" charset="0"/>
              </a:rPr>
              <a:t>Tvorbeni</a:t>
            </a:r>
            <a:r>
              <a:rPr lang="de-DE" sz="5300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5300" b="1" dirty="0" err="1">
                <a:latin typeface="Arial" pitchFamily="34" charset="0"/>
                <a:cs typeface="Arial" pitchFamily="34" charset="0"/>
              </a:rPr>
              <a:t>procesi</a:t>
            </a:r>
            <a:r>
              <a:rPr lang="de-DE" sz="5300" b="1" dirty="0">
                <a:latin typeface="Arial" pitchFamily="34" charset="0"/>
                <a:cs typeface="Arial" pitchFamily="34" charset="0"/>
              </a:rPr>
              <a:t> na </a:t>
            </a:r>
            <a:r>
              <a:rPr lang="de-DE" sz="5300" b="1" dirty="0" err="1">
                <a:latin typeface="Arial" pitchFamily="34" charset="0"/>
                <a:cs typeface="Arial" pitchFamily="34" charset="0"/>
              </a:rPr>
              <a:t>forumima</a:t>
            </a:r>
            <a:r>
              <a:rPr lang="de-DE" sz="5300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5300" b="1" dirty="0" err="1" smtClean="0">
                <a:latin typeface="Arial" pitchFamily="34" charset="0"/>
                <a:cs typeface="Arial" pitchFamily="34" charset="0"/>
              </a:rPr>
              <a:t>žena</a:t>
            </a:r>
            <a:r>
              <a:rPr lang="de-DE" sz="4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4800" b="1" dirty="0" smtClean="0">
                <a:latin typeface="Arial" pitchFamily="34" charset="0"/>
                <a:cs typeface="Arial" pitchFamily="34" charset="0"/>
              </a:rPr>
            </a:br>
            <a:r>
              <a:rPr lang="de-DE" sz="4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4800" b="1" dirty="0" smtClean="0">
                <a:latin typeface="Arial" pitchFamily="34" charset="0"/>
                <a:cs typeface="Arial" pitchFamily="34" charset="0"/>
              </a:rPr>
            </a:br>
            <a:r>
              <a:rPr lang="de-DE" sz="2900" b="1" dirty="0" smtClean="0">
                <a:latin typeface="Arial" pitchFamily="34" charset="0"/>
                <a:cs typeface="Arial" pitchFamily="34" charset="0"/>
              </a:rPr>
              <a:t>4. Workshop: Das Leben der Jugendlichen im Internet. Sprachliche, literarische, kulturelle und gesellschaftliche Aspekte</a:t>
            </a:r>
            <a:br>
              <a:rPr lang="de-DE" sz="2900" b="1" dirty="0" smtClean="0">
                <a:latin typeface="Arial" pitchFamily="34" charset="0"/>
                <a:cs typeface="Arial" pitchFamily="34" charset="0"/>
              </a:rPr>
            </a:br>
            <a:r>
              <a:rPr lang="de-DE" sz="2900" b="1" dirty="0">
                <a:latin typeface="Arial" pitchFamily="34" charset="0"/>
                <a:cs typeface="Arial" pitchFamily="34" charset="0"/>
              </a:rPr>
              <a:t/>
            </a:r>
            <a:br>
              <a:rPr lang="de-DE" sz="2900" b="1" dirty="0">
                <a:latin typeface="Arial" pitchFamily="34" charset="0"/>
                <a:cs typeface="Arial" pitchFamily="34" charset="0"/>
              </a:rPr>
            </a:br>
            <a:r>
              <a:rPr lang="de-DE" sz="2700" b="1" dirty="0" smtClean="0">
                <a:latin typeface="Arial" pitchFamily="34" charset="0"/>
                <a:cs typeface="Arial" pitchFamily="34" charset="0"/>
              </a:rPr>
              <a:t>Graz, 24. </a:t>
            </a:r>
            <a:r>
              <a:rPr lang="de-DE" sz="2700" b="1" dirty="0">
                <a:latin typeface="Arial" pitchFamily="34" charset="0"/>
                <a:cs typeface="Arial" pitchFamily="34" charset="0"/>
              </a:rPr>
              <a:t>6</a:t>
            </a:r>
            <a:r>
              <a:rPr lang="de-DE" sz="2700" b="1" dirty="0" smtClean="0">
                <a:latin typeface="Arial" pitchFamily="34" charset="0"/>
                <a:cs typeface="Arial" pitchFamily="34" charset="0"/>
              </a:rPr>
              <a:t>. 2016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pic>
        <p:nvPicPr>
          <p:cNvPr id="1026" name="Picture 2" descr="C:\Users\TOSHIBA\AppData\Local\Temp\FullSizeRend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88640"/>
            <a:ext cx="1579805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710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de-DE" sz="2400" dirty="0" err="1">
                <a:latin typeface="Arial" pitchFamily="34" charset="0"/>
                <a:cs typeface="Arial" pitchFamily="34" charset="0"/>
              </a:rPr>
              <a:t>U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manjenic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e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hipokoristi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ci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endParaRPr lang="hr-HR" sz="2400" dirty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de-DE" sz="2400" dirty="0">
                <a:latin typeface="Arial" pitchFamily="34" charset="0"/>
                <a:cs typeface="Arial" pitchFamily="34" charset="0"/>
              </a:rPr>
              <a:t>T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ema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vezana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uz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djecu</a:t>
            </a:r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Pojačavanje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ili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slabljenje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značenja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(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jedinčić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)</a:t>
            </a:r>
            <a:endParaRPr lang="hr-HR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de-DE" sz="2400" dirty="0">
                <a:latin typeface="Arial" pitchFamily="34" charset="0"/>
                <a:cs typeface="Arial" pitchFamily="34" charset="0"/>
              </a:rPr>
              <a:t>I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nternet</a:t>
            </a: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bezinternet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generacija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služi se novim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tvorenicama. </a:t>
            </a:r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C2E-7B84-4972-8215-ACCB097307F8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762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 err="1" smtClean="0">
                <a:latin typeface="Arial" pitchFamily="34" charset="0"/>
                <a:cs typeface="Arial" pitchFamily="34" charset="0"/>
              </a:rPr>
              <a:t>Izvori</a:t>
            </a:r>
            <a:r>
              <a:rPr lang="de-DE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de-DE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de-DE" sz="2300" dirty="0">
                <a:latin typeface="Arial" pitchFamily="34" charset="0"/>
                <a:cs typeface="Arial" pitchFamily="34" charset="0"/>
              </a:rPr>
              <a:t>http://www.ana.rs/forum/ </a:t>
            </a:r>
            <a:r>
              <a:rPr lang="de-DE" sz="2300" dirty="0" err="1">
                <a:latin typeface="Arial" pitchFamily="34" charset="0"/>
                <a:cs typeface="Arial" pitchFamily="34" charset="0"/>
              </a:rPr>
              <a:t>index</a:t>
            </a:r>
            <a:r>
              <a:rPr lang="de-DE" sz="2300" dirty="0">
                <a:latin typeface="Arial" pitchFamily="34" charset="0"/>
                <a:cs typeface="Arial" pitchFamily="34" charset="0"/>
              </a:rPr>
              <a:t>. </a:t>
            </a:r>
            <a:r>
              <a:rPr lang="de-DE" sz="2300" dirty="0" err="1">
                <a:latin typeface="Arial" pitchFamily="34" charset="0"/>
                <a:cs typeface="Arial" pitchFamily="34" charset="0"/>
              </a:rPr>
              <a:t>php?topic</a:t>
            </a:r>
            <a:r>
              <a:rPr lang="de-DE" sz="2300" dirty="0">
                <a:latin typeface="Arial" pitchFamily="34" charset="0"/>
                <a:cs typeface="Arial" pitchFamily="34" charset="0"/>
              </a:rPr>
              <a:t>=2043.0. </a:t>
            </a:r>
            <a:r>
              <a:rPr lang="de-DE" sz="2300" dirty="0" err="1">
                <a:latin typeface="Arial" pitchFamily="34" charset="0"/>
                <a:cs typeface="Arial" pitchFamily="34" charset="0"/>
              </a:rPr>
              <a:t>Stanje</a:t>
            </a:r>
            <a:r>
              <a:rPr lang="de-DE" sz="2300" dirty="0">
                <a:latin typeface="Arial" pitchFamily="34" charset="0"/>
                <a:cs typeface="Arial" pitchFamily="34" charset="0"/>
              </a:rPr>
              <a:t> 15. 01. 2016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de-DE" sz="2300" dirty="0">
                <a:latin typeface="Arial" pitchFamily="34" charset="0"/>
                <a:cs typeface="Arial" pitchFamily="34" charset="0"/>
              </a:rPr>
              <a:t>http://www.ana.rs/forum/index.php? </a:t>
            </a:r>
            <a:r>
              <a:rPr lang="de-DE" sz="2300" dirty="0" err="1">
                <a:latin typeface="Arial" pitchFamily="34" charset="0"/>
                <a:cs typeface="Arial" pitchFamily="34" charset="0"/>
              </a:rPr>
              <a:t>topic</a:t>
            </a:r>
            <a:r>
              <a:rPr lang="de-DE" sz="2300" dirty="0">
                <a:latin typeface="Arial" pitchFamily="34" charset="0"/>
                <a:cs typeface="Arial" pitchFamily="34" charset="0"/>
              </a:rPr>
              <a:t>=1568.0. </a:t>
            </a:r>
            <a:r>
              <a:rPr lang="de-DE" sz="2300" dirty="0" err="1">
                <a:latin typeface="Arial" pitchFamily="34" charset="0"/>
                <a:cs typeface="Arial" pitchFamily="34" charset="0"/>
              </a:rPr>
              <a:t>Stanje</a:t>
            </a:r>
            <a:r>
              <a:rPr lang="de-DE" sz="2300" dirty="0">
                <a:latin typeface="Arial" pitchFamily="34" charset="0"/>
                <a:cs typeface="Arial" pitchFamily="34" charset="0"/>
              </a:rPr>
              <a:t> 15. 01. 2016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de-DE" sz="2300" dirty="0">
                <a:latin typeface="Arial" pitchFamily="34" charset="0"/>
                <a:cs typeface="Arial" pitchFamily="34" charset="0"/>
              </a:rPr>
              <a:t>http://www.ana.rs/forum/ </a:t>
            </a:r>
            <a:r>
              <a:rPr lang="de-DE" sz="2300" dirty="0" err="1">
                <a:latin typeface="Arial" pitchFamily="34" charset="0"/>
                <a:cs typeface="Arial" pitchFamily="34" charset="0"/>
              </a:rPr>
              <a:t>index.php?topic</a:t>
            </a:r>
            <a:r>
              <a:rPr lang="de-DE" sz="2300" dirty="0">
                <a:latin typeface="Arial" pitchFamily="34" charset="0"/>
                <a:cs typeface="Arial" pitchFamily="34" charset="0"/>
              </a:rPr>
              <a:t>=2284.0. </a:t>
            </a:r>
            <a:r>
              <a:rPr lang="de-DE" sz="2300" dirty="0" err="1">
                <a:latin typeface="Arial" pitchFamily="34" charset="0"/>
                <a:cs typeface="Arial" pitchFamily="34" charset="0"/>
              </a:rPr>
              <a:t>Stanje</a:t>
            </a:r>
            <a:r>
              <a:rPr lang="de-DE" sz="2300" dirty="0">
                <a:latin typeface="Arial" pitchFamily="34" charset="0"/>
                <a:cs typeface="Arial" pitchFamily="34" charset="0"/>
              </a:rPr>
              <a:t> 15. 01. 2016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de-DE" sz="2300" dirty="0">
                <a:latin typeface="Arial" pitchFamily="34" charset="0"/>
                <a:cs typeface="Arial" pitchFamily="34" charset="0"/>
              </a:rPr>
              <a:t>http://www.ana.rs/forum/index.php ?</a:t>
            </a:r>
            <a:r>
              <a:rPr lang="de-DE" sz="2300" dirty="0" err="1">
                <a:latin typeface="Arial" pitchFamily="34" charset="0"/>
                <a:cs typeface="Arial" pitchFamily="34" charset="0"/>
              </a:rPr>
              <a:t>topic</a:t>
            </a:r>
            <a:r>
              <a:rPr lang="de-DE" sz="2300" dirty="0">
                <a:latin typeface="Arial" pitchFamily="34" charset="0"/>
                <a:cs typeface="Arial" pitchFamily="34" charset="0"/>
              </a:rPr>
              <a:t>=85450.0. </a:t>
            </a:r>
            <a:r>
              <a:rPr lang="de-DE" sz="2300" dirty="0" err="1">
                <a:latin typeface="Arial" pitchFamily="34" charset="0"/>
                <a:cs typeface="Arial" pitchFamily="34" charset="0"/>
              </a:rPr>
              <a:t>Stanje</a:t>
            </a:r>
            <a:r>
              <a:rPr lang="de-DE" sz="2300" dirty="0">
                <a:latin typeface="Arial" pitchFamily="34" charset="0"/>
                <a:cs typeface="Arial" pitchFamily="34" charset="0"/>
              </a:rPr>
              <a:t> 11. 02. 2016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de-DE" sz="2300" dirty="0">
                <a:latin typeface="Arial" pitchFamily="34" charset="0"/>
                <a:cs typeface="Arial" pitchFamily="34" charset="0"/>
              </a:rPr>
              <a:t>http://www.ana.rs/ </a:t>
            </a:r>
            <a:r>
              <a:rPr lang="de-DE" sz="2300" dirty="0" err="1">
                <a:latin typeface="Arial" pitchFamily="34" charset="0"/>
                <a:cs typeface="Arial" pitchFamily="34" charset="0"/>
              </a:rPr>
              <a:t>forum</a:t>
            </a:r>
            <a:r>
              <a:rPr lang="de-DE" sz="2300" dirty="0">
                <a:latin typeface="Arial" pitchFamily="34" charset="0"/>
                <a:cs typeface="Arial" pitchFamily="34" charset="0"/>
              </a:rPr>
              <a:t>/</a:t>
            </a:r>
            <a:r>
              <a:rPr lang="de-DE" sz="2300" dirty="0" err="1">
                <a:latin typeface="Arial" pitchFamily="34" charset="0"/>
                <a:cs typeface="Arial" pitchFamily="34" charset="0"/>
              </a:rPr>
              <a:t>index.php?topic</a:t>
            </a:r>
            <a:r>
              <a:rPr lang="de-DE" sz="2300" dirty="0">
                <a:latin typeface="Arial" pitchFamily="34" charset="0"/>
                <a:cs typeface="Arial" pitchFamily="34" charset="0"/>
              </a:rPr>
              <a:t>=199772.15. </a:t>
            </a:r>
            <a:r>
              <a:rPr lang="de-DE" sz="2300" dirty="0" err="1">
                <a:latin typeface="Arial" pitchFamily="34" charset="0"/>
                <a:cs typeface="Arial" pitchFamily="34" charset="0"/>
              </a:rPr>
              <a:t>Stanje</a:t>
            </a:r>
            <a:r>
              <a:rPr lang="de-DE" sz="2300" dirty="0">
                <a:latin typeface="Arial" pitchFamily="34" charset="0"/>
                <a:cs typeface="Arial" pitchFamily="34" charset="0"/>
              </a:rPr>
              <a:t> 15. 02. 2016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de-DE" sz="2300" dirty="0">
                <a:latin typeface="Arial" pitchFamily="34" charset="0"/>
                <a:cs typeface="Arial" pitchFamily="34" charset="0"/>
              </a:rPr>
              <a:t>http://www. ana.rs/</a:t>
            </a:r>
            <a:r>
              <a:rPr lang="de-DE" sz="2300" dirty="0" err="1">
                <a:latin typeface="Arial" pitchFamily="34" charset="0"/>
                <a:cs typeface="Arial" pitchFamily="34" charset="0"/>
              </a:rPr>
              <a:t>forum</a:t>
            </a:r>
            <a:r>
              <a:rPr lang="de-DE" sz="2300" dirty="0">
                <a:latin typeface="Arial" pitchFamily="34" charset="0"/>
                <a:cs typeface="Arial" pitchFamily="34" charset="0"/>
              </a:rPr>
              <a:t>/</a:t>
            </a:r>
            <a:r>
              <a:rPr lang="de-DE" sz="2300" dirty="0" err="1">
                <a:latin typeface="Arial" pitchFamily="34" charset="0"/>
                <a:cs typeface="Arial" pitchFamily="34" charset="0"/>
              </a:rPr>
              <a:t>index.php?topic</a:t>
            </a:r>
            <a:r>
              <a:rPr lang="de-DE" sz="2300" dirty="0">
                <a:latin typeface="Arial" pitchFamily="34" charset="0"/>
                <a:cs typeface="Arial" pitchFamily="34" charset="0"/>
              </a:rPr>
              <a:t>=199772.30. </a:t>
            </a:r>
            <a:r>
              <a:rPr lang="de-DE" sz="2300" dirty="0" err="1">
                <a:latin typeface="Arial" pitchFamily="34" charset="0"/>
                <a:cs typeface="Arial" pitchFamily="34" charset="0"/>
              </a:rPr>
              <a:t>Stanje</a:t>
            </a:r>
            <a:r>
              <a:rPr lang="de-DE" sz="2300" dirty="0">
                <a:latin typeface="Arial" pitchFamily="34" charset="0"/>
                <a:cs typeface="Arial" pitchFamily="34" charset="0"/>
              </a:rPr>
              <a:t> 15. 02. 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2016.</a:t>
            </a:r>
          </a:p>
          <a:p>
            <a:pPr>
              <a:lnSpc>
                <a:spcPct val="120000"/>
              </a:lnSpc>
            </a:pPr>
            <a:r>
              <a:rPr lang="de-DE" sz="2300" dirty="0">
                <a:latin typeface="Arial" pitchFamily="34" charset="0"/>
                <a:cs typeface="Arial" pitchFamily="34" charset="0"/>
              </a:rPr>
              <a:t>http://www.ana.rs/forum/ </a:t>
            </a:r>
            <a:r>
              <a:rPr lang="de-DE" sz="2300" dirty="0" err="1">
                <a:latin typeface="Arial" pitchFamily="34" charset="0"/>
                <a:cs typeface="Arial" pitchFamily="34" charset="0"/>
              </a:rPr>
              <a:t>index.php?topic</a:t>
            </a:r>
            <a:r>
              <a:rPr lang="de-DE" sz="2300" dirty="0">
                <a:latin typeface="Arial" pitchFamily="34" charset="0"/>
                <a:cs typeface="Arial" pitchFamily="34" charset="0"/>
              </a:rPr>
              <a:t>=2616.244. </a:t>
            </a:r>
            <a:r>
              <a:rPr lang="de-DE" sz="2300" dirty="0" err="1">
                <a:latin typeface="Arial" pitchFamily="34" charset="0"/>
                <a:cs typeface="Arial" pitchFamily="34" charset="0"/>
              </a:rPr>
              <a:t>Stanje</a:t>
            </a:r>
            <a:r>
              <a:rPr lang="de-DE" sz="2300" dirty="0">
                <a:latin typeface="Arial" pitchFamily="34" charset="0"/>
                <a:cs typeface="Arial" pitchFamily="34" charset="0"/>
              </a:rPr>
              <a:t> 15. 02. 2016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de-DE" sz="2300" dirty="0">
                <a:latin typeface="Arial" pitchFamily="34" charset="0"/>
                <a:cs typeface="Arial" pitchFamily="34" charset="0"/>
              </a:rPr>
              <a:t>http://www.ana.rs/ </a:t>
            </a:r>
            <a:r>
              <a:rPr lang="de-DE" sz="2300" dirty="0" err="1">
                <a:latin typeface="Arial" pitchFamily="34" charset="0"/>
                <a:cs typeface="Arial" pitchFamily="34" charset="0"/>
              </a:rPr>
              <a:t>forum</a:t>
            </a:r>
            <a:r>
              <a:rPr lang="de-DE" sz="2300" dirty="0">
                <a:latin typeface="Arial" pitchFamily="34" charset="0"/>
                <a:cs typeface="Arial" pitchFamily="34" charset="0"/>
              </a:rPr>
              <a:t>/</a:t>
            </a:r>
            <a:r>
              <a:rPr lang="de-DE" sz="2300" dirty="0" err="1">
                <a:latin typeface="Arial" pitchFamily="34" charset="0"/>
                <a:cs typeface="Arial" pitchFamily="34" charset="0"/>
              </a:rPr>
              <a:t>index.php?topic</a:t>
            </a:r>
            <a:r>
              <a:rPr lang="de-DE" sz="2300" dirty="0">
                <a:latin typeface="Arial" pitchFamily="34" charset="0"/>
                <a:cs typeface="Arial" pitchFamily="34" charset="0"/>
              </a:rPr>
              <a:t>=1357.1350. </a:t>
            </a:r>
            <a:r>
              <a:rPr lang="de-DE" sz="2300" dirty="0" err="1">
                <a:latin typeface="Arial" pitchFamily="34" charset="0"/>
                <a:cs typeface="Arial" pitchFamily="34" charset="0"/>
              </a:rPr>
              <a:t>Stanje</a:t>
            </a:r>
            <a:r>
              <a:rPr lang="de-DE" sz="2300" dirty="0">
                <a:latin typeface="Arial" pitchFamily="34" charset="0"/>
                <a:cs typeface="Arial" pitchFamily="34" charset="0"/>
              </a:rPr>
              <a:t> 15. 02. 2016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de-DE" sz="2300" dirty="0">
                <a:latin typeface="Arial" pitchFamily="34" charset="0"/>
                <a:cs typeface="Arial" pitchFamily="34" charset="0"/>
              </a:rPr>
              <a:t>http://www.zenskisvet. </a:t>
            </a:r>
            <a:r>
              <a:rPr lang="de-DE" sz="2300" dirty="0" err="1">
                <a:latin typeface="Arial" pitchFamily="34" charset="0"/>
                <a:cs typeface="Arial" pitchFamily="34" charset="0"/>
              </a:rPr>
              <a:t>com</a:t>
            </a:r>
            <a:r>
              <a:rPr lang="de-DE" sz="2300" dirty="0">
                <a:latin typeface="Arial" pitchFamily="34" charset="0"/>
                <a:cs typeface="Arial" pitchFamily="34" charset="0"/>
              </a:rPr>
              <a:t>/</a:t>
            </a:r>
            <a:r>
              <a:rPr lang="de-DE" sz="2300" dirty="0" err="1">
                <a:latin typeface="Arial" pitchFamily="34" charset="0"/>
                <a:cs typeface="Arial" pitchFamily="34" charset="0"/>
              </a:rPr>
              <a:t>forum</a:t>
            </a:r>
            <a:r>
              <a:rPr lang="de-DE" sz="2300" dirty="0">
                <a:latin typeface="Arial" pitchFamily="34" charset="0"/>
                <a:cs typeface="Arial" pitchFamily="34" charset="0"/>
              </a:rPr>
              <a:t>/</a:t>
            </a:r>
            <a:r>
              <a:rPr lang="de-DE" sz="2300" dirty="0" err="1">
                <a:latin typeface="Arial" pitchFamily="34" charset="0"/>
                <a:cs typeface="Arial" pitchFamily="34" charset="0"/>
              </a:rPr>
              <a:t>tema</a:t>
            </a:r>
            <a:r>
              <a:rPr lang="de-DE" sz="2300" dirty="0">
                <a:latin typeface="Arial" pitchFamily="34" charset="0"/>
                <a:cs typeface="Arial" pitchFamily="34" charset="0"/>
              </a:rPr>
              <a:t>/492-1/Deca-i-internet.html. </a:t>
            </a:r>
            <a:r>
              <a:rPr lang="de-DE" sz="2300" dirty="0" err="1">
                <a:latin typeface="Arial" pitchFamily="34" charset="0"/>
                <a:cs typeface="Arial" pitchFamily="34" charset="0"/>
              </a:rPr>
              <a:t>Stanje</a:t>
            </a:r>
            <a:r>
              <a:rPr lang="de-DE" sz="2300" dirty="0">
                <a:latin typeface="Arial" pitchFamily="34" charset="0"/>
                <a:cs typeface="Arial" pitchFamily="34" charset="0"/>
              </a:rPr>
              <a:t> 15. 02. 2016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de-DE" sz="2300" dirty="0">
                <a:latin typeface="Arial" pitchFamily="34" charset="0"/>
                <a:cs typeface="Arial" pitchFamily="34" charset="0"/>
              </a:rPr>
              <a:t>http://www.zenskisvet. </a:t>
            </a:r>
            <a:r>
              <a:rPr lang="de-DE" sz="2300" dirty="0" err="1">
                <a:latin typeface="Arial" pitchFamily="34" charset="0"/>
                <a:cs typeface="Arial" pitchFamily="34" charset="0"/>
              </a:rPr>
              <a:t>com</a:t>
            </a:r>
            <a:r>
              <a:rPr lang="de-DE" sz="2300" dirty="0">
                <a:latin typeface="Arial" pitchFamily="34" charset="0"/>
                <a:cs typeface="Arial" pitchFamily="34" charset="0"/>
              </a:rPr>
              <a:t>/</a:t>
            </a:r>
            <a:r>
              <a:rPr lang="de-DE" sz="2300" dirty="0" err="1">
                <a:latin typeface="Arial" pitchFamily="34" charset="0"/>
                <a:cs typeface="Arial" pitchFamily="34" charset="0"/>
              </a:rPr>
              <a:t>forum</a:t>
            </a:r>
            <a:r>
              <a:rPr lang="de-DE" sz="2300" dirty="0">
                <a:latin typeface="Arial" pitchFamily="34" charset="0"/>
                <a:cs typeface="Arial" pitchFamily="34" charset="0"/>
              </a:rPr>
              <a:t>/</a:t>
            </a:r>
            <a:r>
              <a:rPr lang="de-DE" sz="2300" dirty="0" err="1">
                <a:latin typeface="Arial" pitchFamily="34" charset="0"/>
                <a:cs typeface="Arial" pitchFamily="34" charset="0"/>
              </a:rPr>
              <a:t>tema</a:t>
            </a:r>
            <a:r>
              <a:rPr lang="de-DE" sz="2300" dirty="0">
                <a:latin typeface="Arial" pitchFamily="34" charset="0"/>
                <a:cs typeface="Arial" pitchFamily="34" charset="0"/>
              </a:rPr>
              <a:t>/246-1/Kako-spavaju-bebe.html. </a:t>
            </a:r>
            <a:r>
              <a:rPr lang="de-DE" sz="2300" dirty="0" err="1">
                <a:latin typeface="Arial" pitchFamily="34" charset="0"/>
                <a:cs typeface="Arial" pitchFamily="34" charset="0"/>
              </a:rPr>
              <a:t>Stanje</a:t>
            </a:r>
            <a:r>
              <a:rPr lang="de-DE" sz="2300" dirty="0">
                <a:latin typeface="Arial" pitchFamily="34" charset="0"/>
                <a:cs typeface="Arial" pitchFamily="34" charset="0"/>
              </a:rPr>
              <a:t> 15. 02. 2016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de-DE" sz="2300" dirty="0">
                <a:latin typeface="Arial" pitchFamily="34" charset="0"/>
                <a:cs typeface="Arial" pitchFamily="34" charset="0"/>
              </a:rPr>
              <a:t>https://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twitter.com/hashtag/superiska</a:t>
            </a:r>
            <a:r>
              <a:rPr lang="de-DE" sz="2300" dirty="0">
                <a:latin typeface="Arial" pitchFamily="34" charset="0"/>
                <a:cs typeface="Arial" pitchFamily="34" charset="0"/>
              </a:rPr>
              <a:t>. </a:t>
            </a:r>
            <a:r>
              <a:rPr lang="de-DE" sz="2300" dirty="0" err="1">
                <a:latin typeface="Arial" pitchFamily="34" charset="0"/>
                <a:cs typeface="Arial" pitchFamily="34" charset="0"/>
              </a:rPr>
              <a:t>Stanje</a:t>
            </a:r>
            <a:r>
              <a:rPr lang="de-DE" sz="2300" dirty="0">
                <a:latin typeface="Arial" pitchFamily="34" charset="0"/>
                <a:cs typeface="Arial" pitchFamily="34" charset="0"/>
              </a:rPr>
              <a:t> 20. 02. 2016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de-DE" sz="2300" dirty="0">
                <a:latin typeface="Arial" pitchFamily="34" charset="0"/>
                <a:cs typeface="Arial" pitchFamily="34" charset="0"/>
              </a:rPr>
              <a:t>http://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zena.hr/forum/tema/moji_tinejdzerski_dani/1/2468</a:t>
            </a:r>
            <a:r>
              <a:rPr lang="de-DE" sz="2300" dirty="0">
                <a:latin typeface="Arial" pitchFamily="34" charset="0"/>
                <a:cs typeface="Arial" pitchFamily="34" charset="0"/>
              </a:rPr>
              <a:t>. </a:t>
            </a:r>
            <a:r>
              <a:rPr lang="de-DE" sz="2300" dirty="0" err="1">
                <a:latin typeface="Arial" pitchFamily="34" charset="0"/>
                <a:cs typeface="Arial" pitchFamily="34" charset="0"/>
              </a:rPr>
              <a:t>Stanje</a:t>
            </a:r>
            <a:r>
              <a:rPr lang="de-DE" sz="2300" dirty="0">
                <a:latin typeface="Arial" pitchFamily="34" charset="0"/>
                <a:cs typeface="Arial" pitchFamily="34" charset="0"/>
              </a:rPr>
              <a:t> 15. 02. 2016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de-DE" sz="2300" dirty="0">
                <a:latin typeface="Arial" pitchFamily="34" charset="0"/>
                <a:cs typeface="Arial" pitchFamily="34" charset="0"/>
              </a:rPr>
              <a:t>http://www.roditeljski.info/magazin/2012/07/kako-fejsbuciti-s-vlastitim-djetetom/.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Stanje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19. 02. 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2016.</a:t>
            </a:r>
            <a:endParaRPr lang="de-DE" sz="2300" dirty="0" smtClean="0">
              <a:latin typeface="Arial" pitchFamily="34" charset="0"/>
              <a:cs typeface="Arial" pitchFamily="34" charset="0"/>
            </a:endParaRPr>
          </a:p>
          <a:p>
            <a:endParaRPr lang="de-DE" sz="1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C2E-7B84-4972-8215-ACCB097307F8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40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Arial" pitchFamily="34" charset="0"/>
                <a:cs typeface="Arial" pitchFamily="34" charset="0"/>
              </a:rPr>
              <a:t>Literatura</a:t>
            </a:r>
            <a:endParaRPr lang="de-DE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</a:pPr>
            <a:r>
              <a:rPr lang="de-DE" sz="4000" dirty="0">
                <a:latin typeface="Arial" pitchFamily="34" charset="0"/>
                <a:cs typeface="Arial" pitchFamily="34" charset="0"/>
              </a:rPr>
              <a:t>Babić 1986: Babić, Stjepan. </a:t>
            </a:r>
            <a:r>
              <a:rPr lang="de-DE" sz="4000" dirty="0" err="1">
                <a:latin typeface="Arial" pitchFamily="34" charset="0"/>
                <a:cs typeface="Arial" pitchFamily="34" charset="0"/>
              </a:rPr>
              <a:t>Tvorba</a:t>
            </a:r>
            <a:r>
              <a:rPr lang="de-DE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4000" dirty="0" err="1">
                <a:latin typeface="Arial" pitchFamily="34" charset="0"/>
                <a:cs typeface="Arial" pitchFamily="34" charset="0"/>
              </a:rPr>
              <a:t>riječi</a:t>
            </a:r>
            <a:r>
              <a:rPr lang="de-DE" sz="4000" dirty="0">
                <a:latin typeface="Arial" pitchFamily="34" charset="0"/>
                <a:cs typeface="Arial" pitchFamily="34" charset="0"/>
              </a:rPr>
              <a:t> u </a:t>
            </a:r>
            <a:r>
              <a:rPr lang="de-DE" sz="4000" dirty="0" err="1">
                <a:latin typeface="Arial" pitchFamily="34" charset="0"/>
                <a:cs typeface="Arial" pitchFamily="34" charset="0"/>
              </a:rPr>
              <a:t>hrvatskom</a:t>
            </a:r>
            <a:r>
              <a:rPr lang="de-DE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4000" dirty="0" err="1">
                <a:latin typeface="Arial" pitchFamily="34" charset="0"/>
                <a:cs typeface="Arial" pitchFamily="34" charset="0"/>
              </a:rPr>
              <a:t>književnom</a:t>
            </a:r>
            <a:r>
              <a:rPr lang="de-DE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4000" dirty="0" err="1">
                <a:latin typeface="Arial" pitchFamily="34" charset="0"/>
                <a:cs typeface="Arial" pitchFamily="34" charset="0"/>
              </a:rPr>
              <a:t>jeziku</a:t>
            </a:r>
            <a:r>
              <a:rPr lang="de-DE" sz="4000" dirty="0">
                <a:latin typeface="Arial" pitchFamily="34" charset="0"/>
                <a:cs typeface="Arial" pitchFamily="34" charset="0"/>
              </a:rPr>
              <a:t>. Zagreb.</a:t>
            </a:r>
          </a:p>
          <a:p>
            <a:pPr>
              <a:lnSpc>
                <a:spcPct val="120000"/>
              </a:lnSpc>
            </a:pPr>
            <a:r>
              <a:rPr lang="de-DE" sz="4000" dirty="0" err="1">
                <a:latin typeface="Arial" pitchFamily="34" charset="0"/>
                <a:cs typeface="Arial" pitchFamily="34" charset="0"/>
              </a:rPr>
              <a:t>Pogledaj-www</a:t>
            </a:r>
            <a:r>
              <a:rPr lang="de-DE" sz="4000" dirty="0">
                <a:latin typeface="Arial" pitchFamily="34" charset="0"/>
                <a:cs typeface="Arial" pitchFamily="34" charset="0"/>
              </a:rPr>
              <a:t>: </a:t>
            </a:r>
            <a:r>
              <a:rPr lang="de-DE" sz="4000" dirty="0" err="1">
                <a:latin typeface="Arial" pitchFamily="34" charset="0"/>
                <a:cs typeface="Arial" pitchFamily="34" charset="0"/>
              </a:rPr>
              <a:t>Najkreativnije</a:t>
            </a:r>
            <a:r>
              <a:rPr lang="de-DE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4000" dirty="0" err="1">
                <a:latin typeface="Arial" pitchFamily="34" charset="0"/>
                <a:cs typeface="Arial" pitchFamily="34" charset="0"/>
              </a:rPr>
              <a:t>osječke</a:t>
            </a:r>
            <a:r>
              <a:rPr lang="de-DE" sz="4000" dirty="0">
                <a:latin typeface="Arial" pitchFamily="34" charset="0"/>
                <a:cs typeface="Arial" pitchFamily="34" charset="0"/>
              </a:rPr>
              <a:t> lege i </a:t>
            </a:r>
            <a:r>
              <a:rPr lang="de-DE" sz="4000" dirty="0" err="1">
                <a:latin typeface="Arial" pitchFamily="34" charset="0"/>
                <a:cs typeface="Arial" pitchFamily="34" charset="0"/>
              </a:rPr>
              <a:t>legice</a:t>
            </a:r>
            <a:r>
              <a:rPr lang="de-DE" sz="4000" dirty="0">
                <a:latin typeface="Arial" pitchFamily="34" charset="0"/>
                <a:cs typeface="Arial" pitchFamily="34" charset="0"/>
              </a:rPr>
              <a:t>. In: http://pogledaj.to/oblikovanje/najkreativnije-osjecke-lege-i-legice-2/. </a:t>
            </a:r>
            <a:r>
              <a:rPr lang="de-DE" sz="4000" dirty="0" err="1">
                <a:latin typeface="Arial" pitchFamily="34" charset="0"/>
                <a:cs typeface="Arial" pitchFamily="34" charset="0"/>
              </a:rPr>
              <a:t>Stanje</a:t>
            </a:r>
            <a:r>
              <a:rPr lang="de-DE" sz="4000" dirty="0">
                <a:latin typeface="Arial" pitchFamily="34" charset="0"/>
                <a:cs typeface="Arial" pitchFamily="34" charset="0"/>
              </a:rPr>
              <a:t> 15. 02. 2016</a:t>
            </a:r>
          </a:p>
          <a:p>
            <a:pPr>
              <a:lnSpc>
                <a:spcPct val="120000"/>
              </a:lnSpc>
            </a:pPr>
            <a:r>
              <a:rPr lang="de-DE" sz="4000" dirty="0" err="1">
                <a:latin typeface="Arial" pitchFamily="34" charset="0"/>
                <a:cs typeface="Arial" pitchFamily="34" charset="0"/>
              </a:rPr>
              <a:t>Roditeljski-www</a:t>
            </a:r>
            <a:r>
              <a:rPr lang="de-DE" sz="4000" dirty="0">
                <a:latin typeface="Arial" pitchFamily="34" charset="0"/>
                <a:cs typeface="Arial" pitchFamily="34" charset="0"/>
              </a:rPr>
              <a:t>: </a:t>
            </a:r>
            <a:r>
              <a:rPr lang="de-DE" sz="4000" dirty="0" err="1">
                <a:latin typeface="Arial" pitchFamily="34" charset="0"/>
                <a:cs typeface="Arial" pitchFamily="34" charset="0"/>
              </a:rPr>
              <a:t>Kako</a:t>
            </a:r>
            <a:r>
              <a:rPr lang="de-DE" sz="4000" dirty="0">
                <a:latin typeface="Arial" pitchFamily="34" charset="0"/>
                <a:cs typeface="Arial" pitchFamily="34" charset="0"/>
              </a:rPr>
              <a:t> „</a:t>
            </a:r>
            <a:r>
              <a:rPr lang="de-DE" sz="4000" dirty="0" err="1">
                <a:latin typeface="Arial" pitchFamily="34" charset="0"/>
                <a:cs typeface="Arial" pitchFamily="34" charset="0"/>
              </a:rPr>
              <a:t>fejsbučiti</a:t>
            </a:r>
            <a:r>
              <a:rPr lang="de-DE" sz="4000" dirty="0">
                <a:latin typeface="Arial" pitchFamily="34" charset="0"/>
                <a:cs typeface="Arial" pitchFamily="34" charset="0"/>
              </a:rPr>
              <a:t>“ s </a:t>
            </a:r>
            <a:r>
              <a:rPr lang="de-DE" sz="4000" dirty="0" err="1">
                <a:latin typeface="Arial" pitchFamily="34" charset="0"/>
                <a:cs typeface="Arial" pitchFamily="34" charset="0"/>
              </a:rPr>
              <a:t>vlastitim</a:t>
            </a:r>
            <a:r>
              <a:rPr lang="de-DE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4000" dirty="0" err="1">
                <a:latin typeface="Arial" pitchFamily="34" charset="0"/>
                <a:cs typeface="Arial" pitchFamily="34" charset="0"/>
              </a:rPr>
              <a:t>djetetom</a:t>
            </a:r>
            <a:r>
              <a:rPr lang="de-DE" sz="4000" dirty="0">
                <a:latin typeface="Arial" pitchFamily="34" charset="0"/>
                <a:cs typeface="Arial" pitchFamily="34" charset="0"/>
              </a:rPr>
              <a:t>. In: http://www.roditeljski.info/magazin/2012/07/kako-fejsbuciti-s-vlastitim-djetetom/.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Stanje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19. 02. 2016</a:t>
            </a:r>
            <a:endParaRPr lang="de-DE" sz="4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4000" dirty="0" err="1">
                <a:latin typeface="Arial" pitchFamily="34" charset="0"/>
                <a:cs typeface="Arial" pitchFamily="34" charset="0"/>
              </a:rPr>
              <a:t>Runjić-Stoilova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;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Pandža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-www: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Runji</a:t>
            </a:r>
            <a:r>
              <a:rPr lang="hr-HR" sz="4000" dirty="0">
                <a:latin typeface="Arial" pitchFamily="34" charset="0"/>
                <a:cs typeface="Arial" pitchFamily="34" charset="0"/>
              </a:rPr>
              <a:t>č-Stoilova, Anita; Pandža Anamarija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Prilagodba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anglizama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u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govoru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hrvatskim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televizijama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. In: http://hrcak.srce.hr/86305. </a:t>
            </a:r>
            <a:r>
              <a:rPr lang="de-DE" sz="4000" dirty="0" err="1">
                <a:latin typeface="Arial" pitchFamily="34" charset="0"/>
                <a:cs typeface="Arial" pitchFamily="34" charset="0"/>
              </a:rPr>
              <a:t>Stanje</a:t>
            </a:r>
            <a:r>
              <a:rPr lang="de-DE" sz="4000" dirty="0">
                <a:latin typeface="Arial" pitchFamily="34" charset="0"/>
                <a:cs typeface="Arial" pitchFamily="34" charset="0"/>
              </a:rPr>
              <a:t> 20. 02. 2016.</a:t>
            </a:r>
          </a:p>
          <a:p>
            <a:pPr>
              <a:lnSpc>
                <a:spcPct val="120000"/>
              </a:lnSpc>
            </a:pPr>
            <a:r>
              <a:rPr lang="de-DE" sz="4000" dirty="0" err="1">
                <a:latin typeface="Arial" pitchFamily="34" charset="0"/>
                <a:cs typeface="Arial" pitchFamily="34" charset="0"/>
              </a:rPr>
              <a:t>Srednja-www</a:t>
            </a:r>
            <a:r>
              <a:rPr lang="de-DE" sz="4000" dirty="0">
                <a:latin typeface="Arial" pitchFamily="34" charset="0"/>
                <a:cs typeface="Arial" pitchFamily="34" charset="0"/>
              </a:rPr>
              <a:t>: </a:t>
            </a:r>
            <a:r>
              <a:rPr lang="de-DE" sz="4000" dirty="0" err="1">
                <a:latin typeface="Arial" pitchFamily="34" charset="0"/>
                <a:cs typeface="Arial" pitchFamily="34" charset="0"/>
              </a:rPr>
              <a:t>Poplava</a:t>
            </a:r>
            <a:r>
              <a:rPr lang="de-DE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4000" dirty="0" err="1">
                <a:latin typeface="Arial" pitchFamily="34" charset="0"/>
                <a:cs typeface="Arial" pitchFamily="34" charset="0"/>
              </a:rPr>
              <a:t>engleskih</a:t>
            </a:r>
            <a:r>
              <a:rPr lang="de-DE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4000" dirty="0" err="1">
                <a:latin typeface="Arial" pitchFamily="34" charset="0"/>
                <a:cs typeface="Arial" pitchFamily="34" charset="0"/>
              </a:rPr>
              <a:t>riječi</a:t>
            </a:r>
            <a:r>
              <a:rPr lang="de-DE" sz="4000" dirty="0">
                <a:latin typeface="Arial" pitchFamily="34" charset="0"/>
                <a:cs typeface="Arial" pitchFamily="34" charset="0"/>
              </a:rPr>
              <a:t> u </a:t>
            </a:r>
            <a:r>
              <a:rPr lang="de-DE" sz="4000" dirty="0" err="1">
                <a:latin typeface="Arial" pitchFamily="34" charset="0"/>
                <a:cs typeface="Arial" pitchFamily="34" charset="0"/>
              </a:rPr>
              <a:t>hrvatskom</a:t>
            </a:r>
            <a:r>
              <a:rPr lang="de-DE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4000" dirty="0" err="1">
                <a:latin typeface="Arial" pitchFamily="34" charset="0"/>
                <a:cs typeface="Arial" pitchFamily="34" charset="0"/>
              </a:rPr>
              <a:t>jeziku</a:t>
            </a:r>
            <a:r>
              <a:rPr lang="de-DE" sz="4000" dirty="0">
                <a:latin typeface="Arial" pitchFamily="34" charset="0"/>
                <a:cs typeface="Arial" pitchFamily="34" charset="0"/>
              </a:rPr>
              <a:t>. In: http://srednja.hr/Novosti/Jeste-li-znali/Poplava-engleskih-rijeci-u-hrvatskom-jeziku. </a:t>
            </a:r>
            <a:r>
              <a:rPr lang="de-DE" sz="4000" dirty="0" err="1">
                <a:latin typeface="Arial" pitchFamily="34" charset="0"/>
                <a:cs typeface="Arial" pitchFamily="34" charset="0"/>
              </a:rPr>
              <a:t>Stanje</a:t>
            </a:r>
            <a:r>
              <a:rPr lang="de-DE" sz="4000" dirty="0">
                <a:latin typeface="Arial" pitchFamily="34" charset="0"/>
                <a:cs typeface="Arial" pitchFamily="34" charset="0"/>
              </a:rPr>
              <a:t> 05. 02. 2016.</a:t>
            </a:r>
          </a:p>
          <a:p>
            <a:pPr>
              <a:lnSpc>
                <a:spcPct val="120000"/>
              </a:lnSpc>
            </a:pPr>
            <a:r>
              <a:rPr lang="de-DE" sz="4000" dirty="0" err="1">
                <a:latin typeface="Arial" pitchFamily="34" charset="0"/>
                <a:cs typeface="Arial" pitchFamily="34" charset="0"/>
              </a:rPr>
              <a:t>Tabanović-www</a:t>
            </a:r>
            <a:r>
              <a:rPr lang="de-DE" sz="4000" dirty="0">
                <a:latin typeface="Arial" pitchFamily="34" charset="0"/>
                <a:cs typeface="Arial" pitchFamily="34" charset="0"/>
              </a:rPr>
              <a:t>: </a:t>
            </a:r>
            <a:r>
              <a:rPr lang="de-DE" sz="4000" dirty="0" err="1">
                <a:latin typeface="Arial" pitchFamily="34" charset="0"/>
                <a:cs typeface="Arial" pitchFamily="34" charset="0"/>
              </a:rPr>
              <a:t>Lektira</a:t>
            </a:r>
            <a:r>
              <a:rPr lang="de-DE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de-DE" sz="4000" dirty="0" err="1">
                <a:latin typeface="Arial" pitchFamily="34" charset="0"/>
                <a:cs typeface="Arial" pitchFamily="34" charset="0"/>
              </a:rPr>
              <a:t>gramatika</a:t>
            </a:r>
            <a:r>
              <a:rPr lang="de-DE" sz="4000" dirty="0">
                <a:latin typeface="Arial" pitchFamily="34" charset="0"/>
                <a:cs typeface="Arial" pitchFamily="34" charset="0"/>
              </a:rPr>
              <a:t> i </a:t>
            </a:r>
            <a:r>
              <a:rPr lang="de-DE" sz="4000" dirty="0" err="1">
                <a:latin typeface="Arial" pitchFamily="34" charset="0"/>
                <a:cs typeface="Arial" pitchFamily="34" charset="0"/>
              </a:rPr>
              <a:t>testovi</a:t>
            </a:r>
            <a:r>
              <a:rPr lang="de-DE" sz="4000" dirty="0">
                <a:latin typeface="Arial" pitchFamily="34" charset="0"/>
                <a:cs typeface="Arial" pitchFamily="34" charset="0"/>
              </a:rPr>
              <a:t>. In: http://www.tabanovic.com/1.augmentativ.htm. </a:t>
            </a:r>
            <a:r>
              <a:rPr lang="de-DE" sz="4000" dirty="0" err="1">
                <a:latin typeface="Arial" pitchFamily="34" charset="0"/>
                <a:cs typeface="Arial" pitchFamily="34" charset="0"/>
              </a:rPr>
              <a:t>Stanje</a:t>
            </a:r>
            <a:r>
              <a:rPr lang="de-DE" sz="4000" dirty="0">
                <a:latin typeface="Arial" pitchFamily="34" charset="0"/>
                <a:cs typeface="Arial" pitchFamily="34" charset="0"/>
              </a:rPr>
              <a:t> 10. 02. 2016.</a:t>
            </a:r>
          </a:p>
          <a:p>
            <a:pPr>
              <a:lnSpc>
                <a:spcPct val="120000"/>
              </a:lnSpc>
            </a:pPr>
            <a:r>
              <a:rPr lang="de-DE" sz="4000" dirty="0" err="1">
                <a:latin typeface="Arial" pitchFamily="34" charset="0"/>
                <a:cs typeface="Arial" pitchFamily="34" charset="0"/>
              </a:rPr>
              <a:t>Žena-www</a:t>
            </a:r>
            <a:r>
              <a:rPr lang="de-DE" sz="4000" dirty="0">
                <a:latin typeface="Arial" pitchFamily="34" charset="0"/>
                <a:cs typeface="Arial" pitchFamily="34" charset="0"/>
              </a:rPr>
              <a:t>: Žena.hr. In: https://www.facebook.com/www.zena.hr/info/?tab=page_info. </a:t>
            </a:r>
            <a:r>
              <a:rPr lang="de-DE" sz="4000" dirty="0" err="1">
                <a:latin typeface="Arial" pitchFamily="34" charset="0"/>
                <a:cs typeface="Arial" pitchFamily="34" charset="0"/>
              </a:rPr>
              <a:t>Stanje</a:t>
            </a:r>
            <a:r>
              <a:rPr lang="de-DE" sz="4000" dirty="0">
                <a:latin typeface="Arial" pitchFamily="34" charset="0"/>
                <a:cs typeface="Arial" pitchFamily="34" charset="0"/>
              </a:rPr>
              <a:t> 12. 02. 2016</a:t>
            </a:r>
            <a:r>
              <a:rPr lang="de-DE" sz="4000" dirty="0">
                <a:latin typeface="Arial" pitchFamily="34" charset="0"/>
                <a:cs typeface="Arial" pitchFamily="34" charset="0"/>
              </a:rPr>
              <a:t>.</a:t>
            </a:r>
            <a:endParaRPr lang="de-DE" sz="4000" dirty="0">
              <a:latin typeface="Arial" pitchFamily="34" charset="0"/>
              <a:cs typeface="Arial" pitchFamily="34" charset="0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C2E-7B84-4972-8215-ACCB097307F8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867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899592" y="2636912"/>
            <a:ext cx="6768752" cy="1143000"/>
          </a:xfrm>
        </p:spPr>
        <p:txBody>
          <a:bodyPr>
            <a:normAutofit/>
          </a:bodyPr>
          <a:lstStyle/>
          <a:p>
            <a:pPr algn="ctr"/>
            <a:r>
              <a:rPr lang="de-DE" sz="5400" b="1" dirty="0" err="1" smtClean="0">
                <a:latin typeface="Arial" pitchFamily="34" charset="0"/>
                <a:cs typeface="Arial" pitchFamily="34" charset="0"/>
              </a:rPr>
              <a:t>Hvala</a:t>
            </a:r>
            <a:r>
              <a:rPr lang="de-DE" sz="5400" b="1" dirty="0" smtClean="0">
                <a:latin typeface="Arial" pitchFamily="34" charset="0"/>
                <a:cs typeface="Arial" pitchFamily="34" charset="0"/>
              </a:rPr>
              <a:t> na </a:t>
            </a:r>
            <a:r>
              <a:rPr lang="de-DE" sz="5400" b="1" dirty="0" err="1" smtClean="0">
                <a:latin typeface="Arial" pitchFamily="34" charset="0"/>
                <a:cs typeface="Arial" pitchFamily="34" charset="0"/>
              </a:rPr>
              <a:t>pa</a:t>
            </a:r>
            <a:r>
              <a:rPr lang="hr-HR" sz="5400" b="1" dirty="0" smtClean="0">
                <a:latin typeface="Arial" pitchFamily="34" charset="0"/>
                <a:cs typeface="Arial" pitchFamily="34" charset="0"/>
              </a:rPr>
              <a:t>žnji!!!</a:t>
            </a:r>
            <a:endParaRPr lang="de-DE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C2E-7B84-4972-8215-ACCB097307F8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286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 smtClean="0">
                <a:latin typeface="Arial" pitchFamily="34" charset="0"/>
                <a:cs typeface="Arial" pitchFamily="34" charset="0"/>
              </a:rPr>
              <a:t>Sadr</a:t>
            </a:r>
            <a:r>
              <a:rPr lang="hr-HR" sz="3200" dirty="0" smtClean="0">
                <a:latin typeface="Arial" pitchFamily="34" charset="0"/>
                <a:cs typeface="Arial" pitchFamily="34" charset="0"/>
              </a:rPr>
              <a:t>žaj</a:t>
            </a:r>
            <a:endParaRPr lang="de-DE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hr-HR" sz="2400" dirty="0" smtClean="0">
                <a:latin typeface="Arial" pitchFamily="34" charset="0"/>
                <a:cs typeface="Arial" pitchFamily="34" charset="0"/>
              </a:rPr>
              <a:t>Uvod</a:t>
            </a:r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hr-HR" sz="2400" dirty="0" smtClean="0">
                <a:latin typeface="Arial" pitchFamily="34" charset="0"/>
                <a:cs typeface="Arial" pitchFamily="34" charset="0"/>
              </a:rPr>
              <a:t>Forumi</a:t>
            </a:r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hr-HR" sz="2400" dirty="0" smtClean="0">
                <a:latin typeface="Arial" pitchFamily="34" charset="0"/>
                <a:cs typeface="Arial" pitchFamily="34" charset="0"/>
              </a:rPr>
              <a:t>Primjeri i analiza</a:t>
            </a:r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hr-HR" sz="2400" dirty="0" smtClean="0">
                <a:latin typeface="Arial" pitchFamily="34" charset="0"/>
                <a:cs typeface="Arial" pitchFamily="34" charset="0"/>
              </a:rPr>
              <a:t>Zakl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j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učak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hr-HR" sz="2400" dirty="0" smtClean="0">
                <a:latin typeface="Arial" pitchFamily="34" charset="0"/>
                <a:cs typeface="Arial" pitchFamily="34" charset="0"/>
              </a:rPr>
              <a:t>Literatura i izvori</a:t>
            </a:r>
            <a:endParaRPr lang="de-DE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C2E-7B84-4972-8215-ACCB097307F8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678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Arial" pitchFamily="34" charset="0"/>
                <a:cs typeface="Arial" pitchFamily="34" charset="0"/>
              </a:rPr>
              <a:t>Uvod </a:t>
            </a:r>
            <a:endParaRPr lang="de-DE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Analiza novih tvorenica </a:t>
            </a:r>
          </a:p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Primjeri →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z-Cyrl-UZ" sz="2400" dirty="0" smtClean="0">
                <a:latin typeface="Arial" pitchFamily="34" charset="0"/>
                <a:cs typeface="Arial" pitchFamily="34" charset="0"/>
              </a:rPr>
              <a:t>značenj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uz-Cyrl-UZ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400" dirty="0">
                <a:latin typeface="Arial" pitchFamily="34" charset="0"/>
                <a:cs typeface="Arial" pitchFamily="34" charset="0"/>
              </a:rPr>
              <a:t>O</a:t>
            </a:r>
            <a:r>
              <a:rPr lang="uz-Cyrl-UZ" sz="2400" dirty="0" smtClean="0">
                <a:latin typeface="Arial" pitchFamily="34" charset="0"/>
                <a:cs typeface="Arial" pitchFamily="34" charset="0"/>
              </a:rPr>
              <a:t>brada tvorbe </a:t>
            </a:r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uz-Cyrl-UZ" sz="2400" dirty="0" smtClean="0">
                <a:latin typeface="Arial" pitchFamily="34" charset="0"/>
                <a:cs typeface="Arial" pitchFamily="34" charset="0"/>
              </a:rPr>
              <a:t>Cilj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lvl="1"/>
            <a:r>
              <a:rPr lang="de-DE" sz="2400" dirty="0">
                <a:latin typeface="Arial" pitchFamily="34" charset="0"/>
                <a:cs typeface="Arial" pitchFamily="34" charset="0"/>
              </a:rPr>
              <a:t>O</a:t>
            </a:r>
            <a:r>
              <a:rPr lang="uz-Cyrl-UZ" sz="2400" dirty="0" smtClean="0">
                <a:latin typeface="Arial" pitchFamily="34" charset="0"/>
                <a:cs typeface="Arial" pitchFamily="34" charset="0"/>
              </a:rPr>
              <a:t>tkrivanje </a:t>
            </a:r>
            <a:r>
              <a:rPr lang="uz-Cyrl-UZ" sz="2400" dirty="0">
                <a:latin typeface="Arial" pitchFamily="34" charset="0"/>
                <a:cs typeface="Arial" pitchFamily="34" charset="0"/>
              </a:rPr>
              <a:t>novih </a:t>
            </a:r>
            <a:r>
              <a:rPr lang="uz-Cyrl-UZ" sz="2400" dirty="0" smtClean="0">
                <a:latin typeface="Arial" pitchFamily="34" charset="0"/>
                <a:cs typeface="Arial" pitchFamily="34" charset="0"/>
              </a:rPr>
              <a:t>tvorenica</a:t>
            </a:r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de-DE" sz="2400" dirty="0">
                <a:latin typeface="Arial" pitchFamily="34" charset="0"/>
                <a:cs typeface="Arial" pitchFamily="34" charset="0"/>
              </a:rPr>
              <a:t>T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umačenje </a:t>
            </a:r>
            <a:r>
              <a:rPr lang="uz-Cyrl-UZ" sz="2400" dirty="0">
                <a:latin typeface="Arial" pitchFamily="34" charset="0"/>
                <a:cs typeface="Arial" pitchFamily="34" charset="0"/>
              </a:rPr>
              <a:t>njihove </a:t>
            </a:r>
            <a:r>
              <a:rPr lang="uz-Cyrl-UZ" sz="2400" dirty="0" smtClean="0">
                <a:latin typeface="Arial" pitchFamily="34" charset="0"/>
                <a:cs typeface="Arial" pitchFamily="34" charset="0"/>
              </a:rPr>
              <a:t>semantike</a:t>
            </a:r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de-DE" sz="2400" dirty="0">
                <a:latin typeface="Arial" pitchFamily="34" charset="0"/>
                <a:cs typeface="Arial" pitchFamily="34" charset="0"/>
              </a:rPr>
              <a:t>U</a:t>
            </a:r>
            <a:r>
              <a:rPr lang="uz-Cyrl-UZ" sz="2400" dirty="0" smtClean="0">
                <a:latin typeface="Arial" pitchFamily="34" charset="0"/>
                <a:cs typeface="Arial" pitchFamily="34" charset="0"/>
              </a:rPr>
              <a:t>čestalost korištenja</a:t>
            </a:r>
            <a:endParaRPr lang="de-DE" sz="2400" dirty="0">
              <a:latin typeface="Arial" pitchFamily="34" charset="0"/>
              <a:cs typeface="Arial" pitchFamily="34" charset="0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C2E-7B84-4972-8215-ACCB097307F8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227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err="1" smtClean="0">
                <a:latin typeface="Arial" pitchFamily="34" charset="0"/>
                <a:cs typeface="Arial" pitchFamily="34" charset="0"/>
              </a:rPr>
              <a:t>Forumi</a:t>
            </a:r>
            <a:r>
              <a:rPr lang="de-DE" sz="3200" dirty="0" smtClean="0"/>
              <a:t> 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DE" sz="2400" cap="small" dirty="0" smtClean="0">
                <a:latin typeface="Arial" pitchFamily="34" charset="0"/>
                <a:cs typeface="Arial" pitchFamily="34" charset="0"/>
              </a:rPr>
              <a:t>Ana</a:t>
            </a:r>
            <a:r>
              <a:rPr lang="hr-HR" sz="2400" cap="small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ana.rs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)</a:t>
            </a:r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2400" cap="small" dirty="0" err="1" smtClean="0">
                <a:latin typeface="Arial" pitchFamily="34" charset="0"/>
                <a:cs typeface="Arial" pitchFamily="34" charset="0"/>
              </a:rPr>
              <a:t>Krstarica</a:t>
            </a:r>
            <a:r>
              <a:rPr lang="de-DE" sz="2400" cap="sm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(krstarica.com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endParaRPr lang="de-DE" sz="2400" cap="small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hr-HR" sz="2400" cap="small" dirty="0" smtClean="0">
                <a:latin typeface="Arial" pitchFamily="34" charset="0"/>
                <a:cs typeface="Arial" pitchFamily="34" charset="0"/>
              </a:rPr>
              <a:t>Žena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(zena.hr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)</a:t>
            </a:r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de-DE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2400" cap="small" dirty="0" err="1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Ženski</a:t>
            </a:r>
            <a:r>
              <a:rPr lang="de-DE" sz="2400" cap="small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400" cap="small" dirty="0" err="1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svet</a:t>
            </a:r>
            <a:r>
              <a:rPr lang="de-DE" sz="2400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 (zenskisvet.com)</a:t>
            </a:r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C2E-7B84-4972-8215-ACCB097307F8}" type="slidenum">
              <a:rPr lang="de-DE" smtClean="0"/>
              <a:t>4</a:t>
            </a:fld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389" y="2239857"/>
            <a:ext cx="2200567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637" y="3861048"/>
            <a:ext cx="2201387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389" y="487194"/>
            <a:ext cx="2200567" cy="1501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376067"/>
            <a:ext cx="2136872" cy="770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775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err="1" smtClean="0">
                <a:latin typeface="Arial" pitchFamily="34" charset="0"/>
                <a:cs typeface="Arial" pitchFamily="34" charset="0"/>
              </a:rPr>
              <a:t>Forumi</a:t>
            </a:r>
            <a:r>
              <a:rPr lang="de-DE" sz="32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3200" dirty="0" err="1">
                <a:latin typeface="Arial" pitchFamily="34" charset="0"/>
                <a:cs typeface="Arial" pitchFamily="34" charset="0"/>
              </a:rPr>
              <a:t>t</a:t>
            </a:r>
            <a:r>
              <a:rPr lang="de-DE" sz="3200" dirty="0" err="1" smtClean="0">
                <a:latin typeface="Arial" pitchFamily="34" charset="0"/>
                <a:cs typeface="Arial" pitchFamily="34" charset="0"/>
              </a:rPr>
              <a:t>eme</a:t>
            </a:r>
            <a:r>
              <a:rPr lang="de-DE" sz="3200" dirty="0" smtClean="0">
                <a:latin typeface="Arial" pitchFamily="34" charset="0"/>
                <a:cs typeface="Arial" pitchFamily="34" charset="0"/>
              </a:rPr>
              <a:t>)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>
              <a:lnSpc>
                <a:spcPct val="150000"/>
              </a:lnSpc>
              <a:spcBef>
                <a:spcPts val="768"/>
              </a:spcBef>
              <a:buClr>
                <a:schemeClr val="accent1"/>
              </a:buClr>
            </a:pPr>
            <a:r>
              <a:rPr lang="de-DE" sz="2400" dirty="0" err="1">
                <a:latin typeface="Arial" pitchFamily="34" charset="0"/>
                <a:cs typeface="Arial" pitchFamily="34" charset="0"/>
              </a:rPr>
              <a:t>Lj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ubavni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problemi</a:t>
            </a:r>
            <a:endParaRPr lang="de-DE" sz="2400" dirty="0">
              <a:latin typeface="Arial" pitchFamily="34" charset="0"/>
              <a:cs typeface="Arial" pitchFamily="34" charset="0"/>
            </a:endParaRPr>
          </a:p>
          <a:p>
            <a:pPr marL="342900" lvl="1">
              <a:lnSpc>
                <a:spcPct val="150000"/>
              </a:lnSpc>
              <a:spcBef>
                <a:spcPts val="768"/>
              </a:spcBef>
              <a:buClr>
                <a:schemeClr val="accent1"/>
              </a:buClr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Prijatelji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lvl="1">
              <a:lnSpc>
                <a:spcPct val="150000"/>
              </a:lnSpc>
              <a:spcBef>
                <a:spcPts val="768"/>
              </a:spcBef>
              <a:buClr>
                <a:schemeClr val="accent1"/>
              </a:buClr>
            </a:pPr>
            <a:r>
              <a:rPr lang="de-DE" sz="2400" dirty="0">
                <a:latin typeface="Arial" pitchFamily="34" charset="0"/>
                <a:cs typeface="Arial" pitchFamily="34" charset="0"/>
              </a:rPr>
              <a:t>D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jeca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lvl="1">
              <a:lnSpc>
                <a:spcPct val="150000"/>
              </a:lnSpc>
              <a:spcBef>
                <a:spcPts val="768"/>
              </a:spcBef>
              <a:buClr>
                <a:schemeClr val="accent1"/>
              </a:buClr>
            </a:pPr>
            <a:r>
              <a:rPr lang="de-DE" sz="2400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inejdžerski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dani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lvl="1">
              <a:lnSpc>
                <a:spcPct val="150000"/>
              </a:lnSpc>
              <a:spcBef>
                <a:spcPts val="768"/>
              </a:spcBef>
              <a:buClr>
                <a:schemeClr val="accent1"/>
              </a:buClr>
            </a:pPr>
            <a:r>
              <a:rPr lang="de-DE" sz="2400" dirty="0">
                <a:latin typeface="Arial" pitchFamily="34" charset="0"/>
                <a:cs typeface="Arial" pitchFamily="34" charset="0"/>
              </a:rPr>
              <a:t>V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jenčan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je/svadba </a:t>
            </a:r>
            <a:endParaRPr lang="de-DE" sz="2400" dirty="0">
              <a:latin typeface="Arial" pitchFamily="34" charset="0"/>
              <a:cs typeface="Arial" pitchFamily="34" charset="0"/>
            </a:endParaRPr>
          </a:p>
          <a:p>
            <a:pPr marL="342900" lvl="1">
              <a:lnSpc>
                <a:spcPct val="150000"/>
              </a:lnSpc>
              <a:spcBef>
                <a:spcPts val="768"/>
              </a:spcBef>
              <a:buClr>
                <a:schemeClr val="accent1"/>
              </a:buClr>
            </a:pPr>
            <a:r>
              <a:rPr lang="de-DE" sz="2400" dirty="0">
                <a:latin typeface="Arial" pitchFamily="34" charset="0"/>
                <a:cs typeface="Arial" pitchFamily="34" charset="0"/>
              </a:rPr>
              <a:t>K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ućni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ljubimci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900" lvl="1">
              <a:lnSpc>
                <a:spcPct val="150000"/>
              </a:lnSpc>
              <a:spcBef>
                <a:spcPts val="768"/>
              </a:spcBef>
              <a:buClr>
                <a:schemeClr val="accent1"/>
              </a:buClr>
            </a:pPr>
            <a:r>
              <a:rPr lang="de-DE" sz="2400" dirty="0">
                <a:latin typeface="Arial" pitchFamily="34" charset="0"/>
                <a:cs typeface="Arial" pitchFamily="34" charset="0"/>
              </a:rPr>
              <a:t>M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uzika</a:t>
            </a:r>
            <a:endParaRPr lang="de-DE" sz="2400" dirty="0">
              <a:latin typeface="Arial" pitchFamily="34" charset="0"/>
              <a:cs typeface="Arial" pitchFamily="34" charset="0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C2E-7B84-4972-8215-ACCB097307F8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066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Arial" pitchFamily="34" charset="0"/>
                <a:cs typeface="Arial" pitchFamily="34" charset="0"/>
              </a:rPr>
              <a:t>Primjeri (imenice)</a:t>
            </a:r>
            <a:endParaRPr lang="de-DE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768"/>
              </a:spcBef>
            </a:pP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frend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komp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teens</a:t>
            </a:r>
          </a:p>
          <a:p>
            <a:pPr lvl="1">
              <a:lnSpc>
                <a:spcPct val="150000"/>
              </a:lnSpc>
              <a:spcBef>
                <a:spcPts val="768"/>
              </a:spcBef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nglizmi</a:t>
            </a:r>
          </a:p>
          <a:p>
            <a:pPr>
              <a:lnSpc>
                <a:spcPct val="150000"/>
              </a:lnSpc>
              <a:spcBef>
                <a:spcPts val="768"/>
              </a:spcBef>
            </a:pP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biserijada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 frcokla</a:t>
            </a:r>
          </a:p>
          <a:p>
            <a:pPr lvl="1">
              <a:lnSpc>
                <a:spcPct val="150000"/>
              </a:lnSpc>
              <a:spcBef>
                <a:spcPts val="768"/>
              </a:spcBef>
            </a:pPr>
            <a:r>
              <a:rPr lang="de-DE" sz="2400" dirty="0" err="1">
                <a:latin typeface="Arial" pitchFamily="34" charset="0"/>
                <a:cs typeface="Arial" pitchFamily="34" charset="0"/>
              </a:rPr>
              <a:t>T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vorenice</a:t>
            </a:r>
            <a:endParaRPr lang="hr-HR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768"/>
              </a:spcBef>
            </a:pP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macica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jedinčić</a:t>
            </a:r>
          </a:p>
          <a:p>
            <a:pPr lvl="1">
              <a:lnSpc>
                <a:spcPct val="150000"/>
              </a:lnSpc>
              <a:spcBef>
                <a:spcPts val="768"/>
              </a:spcBef>
            </a:pPr>
            <a:r>
              <a:rPr lang="de-DE" sz="2400" dirty="0" err="1">
                <a:latin typeface="Arial" pitchFamily="34" charset="0"/>
                <a:cs typeface="Arial" pitchFamily="34" charset="0"/>
              </a:rPr>
              <a:t>H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ipokoristici</a:t>
            </a:r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endParaRPr lang="hr-HR" i="1" dirty="0" smtClean="0"/>
          </a:p>
          <a:p>
            <a:endParaRPr lang="hr-HR" i="1" dirty="0"/>
          </a:p>
          <a:p>
            <a:endParaRPr lang="de-DE" i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C2E-7B84-4972-8215-ACCB097307F8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770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Arial" pitchFamily="34" charset="0"/>
                <a:cs typeface="Arial" pitchFamily="34" charset="0"/>
              </a:rPr>
              <a:t>Primjeri (glagoli)</a:t>
            </a:r>
            <a:endParaRPr lang="de-DE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DE" sz="2400" i="1" dirty="0">
                <a:latin typeface="Arial" pitchFamily="34" charset="0"/>
                <a:cs typeface="Arial" pitchFamily="34" charset="0"/>
              </a:rPr>
              <a:t>lajkati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de-DE" sz="2400" i="1" dirty="0" err="1" smtClean="0">
                <a:latin typeface="Arial" pitchFamily="34" charset="0"/>
                <a:cs typeface="Arial" pitchFamily="34" charset="0"/>
              </a:rPr>
              <a:t>fejsbučiti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i </a:t>
            </a:r>
            <a:r>
              <a:rPr lang="de-DE" sz="2400" i="1" dirty="0" err="1" smtClean="0">
                <a:latin typeface="Arial" pitchFamily="34" charset="0"/>
                <a:cs typeface="Arial" pitchFamily="34" charset="0"/>
              </a:rPr>
              <a:t>zaguglati</a:t>
            </a:r>
            <a:endParaRPr lang="hr-HR" sz="2400" i="1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</a:pPr>
            <a:r>
              <a:rPr lang="de-DE" sz="2400" dirty="0">
                <a:latin typeface="Arial" pitchFamily="34" charset="0"/>
                <a:cs typeface="Arial" pitchFamily="34" charset="0"/>
              </a:rPr>
              <a:t>A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nglizmi</a:t>
            </a:r>
          </a:p>
          <a:p>
            <a:pPr>
              <a:lnSpc>
                <a:spcPct val="150000"/>
              </a:lnSpc>
            </a:pPr>
            <a:r>
              <a:rPr lang="hr-HR" sz="2400" i="1" dirty="0">
                <a:latin typeface="Arial" pitchFamily="34" charset="0"/>
                <a:cs typeface="Arial" pitchFamily="34" charset="0"/>
              </a:rPr>
              <a:t>s</a:t>
            </a: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pavkati</a:t>
            </a:r>
          </a:p>
          <a:p>
            <a:pPr lvl="1">
              <a:lnSpc>
                <a:spcPct val="150000"/>
              </a:lnSpc>
            </a:pPr>
            <a:r>
              <a:rPr lang="de-DE" sz="2400" dirty="0">
                <a:latin typeface="Arial" pitchFamily="34" charset="0"/>
                <a:cs typeface="Arial" pitchFamily="34" charset="0"/>
              </a:rPr>
              <a:t>D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eminutiv</a:t>
            </a:r>
            <a:endParaRPr lang="hr-HR" sz="2400" dirty="0">
              <a:latin typeface="Arial" pitchFamily="34" charset="0"/>
              <a:cs typeface="Arial" pitchFamily="34" charset="0"/>
            </a:endParaRPr>
          </a:p>
          <a:p>
            <a:endParaRPr lang="hr-HR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C2E-7B84-4972-8215-ACCB097307F8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818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Arial" pitchFamily="34" charset="0"/>
                <a:cs typeface="Arial" pitchFamily="34" charset="0"/>
              </a:rPr>
              <a:t>Primjeri (pridjevi)</a:t>
            </a:r>
            <a:endParaRPr lang="de-DE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bezfejsbuk</a:t>
            </a:r>
          </a:p>
          <a:p>
            <a:pPr lvl="1">
              <a:lnSpc>
                <a:spcPct val="150000"/>
              </a:lnSpc>
            </a:pPr>
            <a:r>
              <a:rPr lang="de-DE" sz="2400" dirty="0">
                <a:latin typeface="Arial" pitchFamily="34" charset="0"/>
                <a:cs typeface="Arial" pitchFamily="34" charset="0"/>
              </a:rPr>
              <a:t>A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nglizam</a:t>
            </a:r>
          </a:p>
          <a:p>
            <a:pPr>
              <a:lnSpc>
                <a:spcPct val="150000"/>
              </a:lnSpc>
            </a:pPr>
            <a:r>
              <a:rPr lang="hr-HR" sz="2400" i="1" dirty="0">
                <a:latin typeface="Arial" pitchFamily="34" charset="0"/>
                <a:cs typeface="Arial" pitchFamily="34" charset="0"/>
              </a:rPr>
              <a:t>k</a:t>
            </a: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ulturiška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superiška </a:t>
            </a:r>
            <a:endParaRPr lang="de-DE" sz="2400" i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de-DE" sz="2400" i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de-DE" sz="2400" i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de-DE" sz="2400" i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de-DE" sz="2400" dirty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</a:pPr>
            <a:endParaRPr lang="de-DE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C2E-7B84-4972-8215-ACCB097307F8}" type="slidenum">
              <a:rPr lang="de-DE" smtClean="0"/>
              <a:t>8</a:t>
            </a:fld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717032"/>
            <a:ext cx="7019666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571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>
                <a:latin typeface="Arial" pitchFamily="34" charset="0"/>
                <a:cs typeface="Arial" pitchFamily="34" charset="0"/>
              </a:rPr>
              <a:t>Zaključak </a:t>
            </a:r>
            <a:endParaRPr lang="de-DE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Arial" pitchFamily="34" charset="0"/>
                <a:cs typeface="Arial" pitchFamily="34" charset="0"/>
              </a:rPr>
              <a:t>V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iše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nego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drugih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vrst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a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riječi</a:t>
            </a:r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2400" dirty="0" err="1">
                <a:latin typeface="Arial" pitchFamily="34" charset="0"/>
                <a:cs typeface="Arial" pitchFamily="34" charset="0"/>
              </a:rPr>
              <a:t>V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eliki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broj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anglizama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</a:pP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Razni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sufiksi</a:t>
            </a:r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</a:pPr>
            <a:r>
              <a:rPr lang="de-DE" sz="2400" dirty="0" err="1">
                <a:latin typeface="Arial" pitchFamily="34" charset="0"/>
                <a:cs typeface="Arial" pitchFamily="34" charset="0"/>
              </a:rPr>
              <a:t>V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ezani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uz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cap="small" dirty="0" smtClean="0">
                <a:latin typeface="Arial" pitchFamily="34" charset="0"/>
                <a:cs typeface="Arial" pitchFamily="34" charset="0"/>
              </a:rPr>
              <a:t>Facebook</a:t>
            </a:r>
            <a:r>
              <a:rPr lang="hr-HR" sz="2400" cap="sm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fejsbučiti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bezfejsbuk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de-DE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C2E-7B84-4972-8215-ACCB097307F8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134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ähe">
  <a:themeElements>
    <a:clrScheme name="Näh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Larissa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äh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0</TotalTime>
  <Words>503</Words>
  <Application>Microsoft Office PowerPoint</Application>
  <PresentationFormat>Bildschirmpräsentation (4:3)</PresentationFormat>
  <Paragraphs>95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Nähe</vt:lpstr>
      <vt:lpstr>  Sandra Janežić (Graz)  Institut za slavistiku Univerziteta „Karl Franc“  sandra.janezic@edu.uni-graz.at  Tvorbeni procesi na forumima žena  4. Workshop: Das Leben der Jugendlichen im Internet. Sprachliche, literarische, kulturelle und gesellschaftliche Aspekte  Graz, 24. 6. 2016 </vt:lpstr>
      <vt:lpstr>Sadržaj</vt:lpstr>
      <vt:lpstr>Uvod </vt:lpstr>
      <vt:lpstr>Forumi </vt:lpstr>
      <vt:lpstr>Forumi (teme) </vt:lpstr>
      <vt:lpstr>Primjeri (imenice)</vt:lpstr>
      <vt:lpstr>Primjeri (glagoli)</vt:lpstr>
      <vt:lpstr>Primjeri (pridjevi)</vt:lpstr>
      <vt:lpstr>Zaključak </vt:lpstr>
      <vt:lpstr>PowerPoint-Präsentation</vt:lpstr>
      <vt:lpstr>Izvori </vt:lpstr>
      <vt:lpstr>Literatura</vt:lpstr>
      <vt:lpstr>Hvala na pažnji!!!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Sandra Janežić (Graz)  Institut für Slawistik Karl-Franzens-Universität Graz  sandra.janezic@edu.uni-graz.at  Tvorbeni procesi na forumima žena  78. Forschungsabend  Graz, 31.05.2016</dc:title>
  <dc:creator>TOSHIBA</dc:creator>
  <cp:lastModifiedBy>TOSHIBA</cp:lastModifiedBy>
  <cp:revision>46</cp:revision>
  <dcterms:created xsi:type="dcterms:W3CDTF">2016-05-25T20:29:21Z</dcterms:created>
  <dcterms:modified xsi:type="dcterms:W3CDTF">2016-06-16T12:42:34Z</dcterms:modified>
</cp:coreProperties>
</file>