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68" r:id="rId6"/>
    <p:sldId id="259" r:id="rId7"/>
    <p:sldId id="261" r:id="rId8"/>
    <p:sldId id="263" r:id="rId9"/>
    <p:sldId id="262" r:id="rId10"/>
    <p:sldId id="264" r:id="rId11"/>
    <p:sldId id="266" r:id="rId12"/>
    <p:sldId id="265" r:id="rId13"/>
    <p:sldId id="267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83AEC-C0FE-48EC-8AF9-8B53559ED346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07DCE-F0A1-4677-97EF-F795B778BF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46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29B2-2AAF-4B13-9841-ECD6D78BDB9B}" type="datetime1">
              <a:rPr lang="de-DE" smtClean="0"/>
              <a:t>16.06.2016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7324-0F5A-4BEC-B524-944E8F289E06}" type="datetime1">
              <a:rPr lang="de-DE" smtClean="0"/>
              <a:t>16.06.2016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B85-03AF-4006-988D-8155AAEBF635}" type="datetime1">
              <a:rPr lang="de-DE" smtClean="0"/>
              <a:t>16.06.2016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2CFE-77D3-4E6A-8E66-F5EB77384110}" type="datetime1">
              <a:rPr lang="de-DE" smtClean="0"/>
              <a:t>16.06.2016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A74D-453A-40A3-98F3-8A31FCF95A8E}" type="datetime1">
              <a:rPr lang="de-DE" smtClean="0"/>
              <a:t>16.06.2016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1C36-49D9-4C66-AA1E-F5132C622A1D}" type="datetime1">
              <a:rPr lang="de-DE" smtClean="0"/>
              <a:t>16.06.2016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C180A-06F5-4F8F-988D-0AE751F28238}" type="datetime1">
              <a:rPr lang="de-DE" smtClean="0"/>
              <a:t>16.06.2016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CC27-D77E-4516-9439-26FC21961B3E}" type="datetime1">
              <a:rPr lang="de-DE" smtClean="0"/>
              <a:t>16.06.2016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85B2-EF0F-4260-B521-16FF2810E07A}" type="datetime1">
              <a:rPr lang="de-DE" smtClean="0"/>
              <a:t>16.06.2016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40C5-E07B-4ED3-B7B4-DE54A87F124B}" type="datetime1">
              <a:rPr lang="de-DE" smtClean="0"/>
              <a:t>16.06.2016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9B02-C09B-43C0-A9A6-084513E1685E}" type="datetime1">
              <a:rPr lang="de-DE" smtClean="0"/>
              <a:t>16.06.2016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E6F6C2E-7B84-4972-8215-ACCB097307F8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BD7579-4758-46C7-9DF9-A5839A1B6AFD}" type="datetime1">
              <a:rPr lang="de-DE" smtClean="0"/>
              <a:t>16.06.2016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6984776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de-D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4000" b="1" dirty="0">
                <a:latin typeface="Arial" pitchFamily="34" charset="0"/>
                <a:cs typeface="Arial" pitchFamily="34" charset="0"/>
              </a:rPr>
              <a:t>Sandra Janežić (Graz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hr-H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Institut </a:t>
            </a: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slavistiku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800" b="1" dirty="0" smtClean="0">
                <a:latin typeface="Arial" pitchFamily="34" charset="0"/>
                <a:cs typeface="Arial" pitchFamily="34" charset="0"/>
              </a:rPr>
            </a:br>
            <a:r>
              <a:rPr lang="de-DE" sz="1800" b="1" dirty="0" err="1" smtClean="0">
                <a:latin typeface="Arial" pitchFamily="34" charset="0"/>
                <a:cs typeface="Arial" pitchFamily="34" charset="0"/>
              </a:rPr>
              <a:t>Univerziteta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 „Karl Franc“</a:t>
            </a:r>
            <a:br>
              <a:rPr lang="de-DE" sz="1800" b="1" dirty="0" smtClean="0">
                <a:latin typeface="Arial" pitchFamily="34" charset="0"/>
                <a:cs typeface="Arial" pitchFamily="34" charset="0"/>
              </a:rPr>
            </a:br>
            <a:r>
              <a:rPr lang="hr-HR" sz="18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dirty="0">
                <a:latin typeface="Arial" pitchFamily="34" charset="0"/>
                <a:cs typeface="Arial" pitchFamily="34" charset="0"/>
              </a:rPr>
            </a:b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sandra.janezic@edu.uni-graz.at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dirty="0" smtClean="0">
                <a:latin typeface="Arial" pitchFamily="34" charset="0"/>
                <a:cs typeface="Arial" pitchFamily="34" charset="0"/>
              </a:rPr>
            </a:br>
            <a:r>
              <a:rPr lang="de-DE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600" dirty="0" smtClean="0">
                <a:latin typeface="Arial" pitchFamily="34" charset="0"/>
                <a:cs typeface="Arial" pitchFamily="34" charset="0"/>
              </a:rPr>
            </a:br>
            <a:r>
              <a:rPr lang="de-DE" sz="5300" b="1" dirty="0" err="1">
                <a:latin typeface="Arial" pitchFamily="34" charset="0"/>
                <a:cs typeface="Arial" pitchFamily="34" charset="0"/>
              </a:rPr>
              <a:t>Tvorbeni</a:t>
            </a:r>
            <a:r>
              <a:rPr lang="de-DE" sz="53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5300" b="1" dirty="0" err="1">
                <a:latin typeface="Arial" pitchFamily="34" charset="0"/>
                <a:cs typeface="Arial" pitchFamily="34" charset="0"/>
              </a:rPr>
              <a:t>procesi</a:t>
            </a:r>
            <a:r>
              <a:rPr lang="de-DE" sz="5300" b="1" dirty="0">
                <a:latin typeface="Arial" pitchFamily="34" charset="0"/>
                <a:cs typeface="Arial" pitchFamily="34" charset="0"/>
              </a:rPr>
              <a:t> na </a:t>
            </a:r>
            <a:r>
              <a:rPr lang="de-DE" sz="5300" b="1" dirty="0" err="1">
                <a:latin typeface="Arial" pitchFamily="34" charset="0"/>
                <a:cs typeface="Arial" pitchFamily="34" charset="0"/>
              </a:rPr>
              <a:t>forumima</a:t>
            </a:r>
            <a:r>
              <a:rPr lang="de-DE" sz="53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5300" b="1" dirty="0" err="1" smtClean="0">
                <a:latin typeface="Arial" pitchFamily="34" charset="0"/>
                <a:cs typeface="Arial" pitchFamily="34" charset="0"/>
              </a:rPr>
              <a:t>žena</a:t>
            </a:r>
            <a:r>
              <a:rPr lang="de-DE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4800" b="1" dirty="0" smtClean="0">
                <a:latin typeface="Arial" pitchFamily="34" charset="0"/>
                <a:cs typeface="Arial" pitchFamily="34" charset="0"/>
              </a:rPr>
            </a:br>
            <a:r>
              <a:rPr lang="de-DE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4800" b="1" dirty="0" smtClean="0">
                <a:latin typeface="Arial" pitchFamily="34" charset="0"/>
                <a:cs typeface="Arial" pitchFamily="34" charset="0"/>
              </a:rPr>
            </a:br>
            <a:r>
              <a:rPr lang="de-DE" sz="2900" b="1" dirty="0" smtClean="0">
                <a:latin typeface="Arial" pitchFamily="34" charset="0"/>
                <a:cs typeface="Arial" pitchFamily="34" charset="0"/>
              </a:rPr>
              <a:t>4. Workshop: Das Leben der Jugendlichen im Internet. Sprachliche, literarische, kulturelle und gesellschaftliche Aspekte</a:t>
            </a:r>
            <a:br>
              <a:rPr lang="de-DE" sz="2900" b="1" dirty="0" smtClean="0">
                <a:latin typeface="Arial" pitchFamily="34" charset="0"/>
                <a:cs typeface="Arial" pitchFamily="34" charset="0"/>
              </a:rPr>
            </a:br>
            <a:r>
              <a:rPr lang="de-DE" sz="2900" b="1" dirty="0">
                <a:latin typeface="Arial" pitchFamily="34" charset="0"/>
                <a:cs typeface="Arial" pitchFamily="34" charset="0"/>
              </a:rPr>
              <a:t/>
            </a:r>
            <a:br>
              <a:rPr lang="de-DE" sz="2900" b="1" dirty="0">
                <a:latin typeface="Arial" pitchFamily="34" charset="0"/>
                <a:cs typeface="Arial" pitchFamily="34" charset="0"/>
              </a:rPr>
            </a:br>
            <a:r>
              <a:rPr lang="de-DE" sz="2700" b="1" dirty="0" smtClean="0">
                <a:latin typeface="Arial" pitchFamily="34" charset="0"/>
                <a:cs typeface="Arial" pitchFamily="34" charset="0"/>
              </a:rPr>
              <a:t>Graz, 24. </a:t>
            </a:r>
            <a:r>
              <a:rPr lang="de-DE" sz="2700" b="1" dirty="0">
                <a:latin typeface="Arial" pitchFamily="34" charset="0"/>
                <a:cs typeface="Arial" pitchFamily="34" charset="0"/>
              </a:rPr>
              <a:t>6</a:t>
            </a:r>
            <a:r>
              <a:rPr lang="de-DE" sz="2700" b="1" dirty="0" smtClean="0">
                <a:latin typeface="Arial" pitchFamily="34" charset="0"/>
                <a:cs typeface="Arial" pitchFamily="34" charset="0"/>
              </a:rPr>
              <a:t>. 2016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1026" name="Picture 2" descr="C:\Users\TOSHIBA\AppData\Local\Temp\FullSizeRen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57980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U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manjenic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hipokoristi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ci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ema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vezana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uz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djecu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Pojačavanje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slabljenje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značenja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jedinčić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nternet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bezinternet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generacija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služi se novim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tvorenicama. 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6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Izvori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http://www.ana.rs/forum/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=2043.0.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15. 01. 2016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http://www.ana.rs/forum/index.php?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=1568.0.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15. 01. 2016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http://www.ana.rs/forum/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index.php?topic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=2284.0.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15. 01. 2016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http://www.ana.rs/forum/index.php ?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=85450.0.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11. 02. 2016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forum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index.php?topic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=199772.15.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 ana.rs/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forum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index.php?topic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=199772.30.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2016.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http://www.ana.rs/forum/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index.php?topic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=2616.244.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http://www.ana.rs/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forum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index.php?topic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=1357.1350.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http://www.zenskisvet.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com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forum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tema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/492-1/Deca-i-internet.html.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http://www.zenskisvet.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com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forum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tema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/246-1/Kako-spavaju-bebe.html.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https://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twitter.com/hashtag/superiska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20. 02. 2016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zena.hr/forum/tema/moji_tinejdzerski_dani/1/2468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. </a:t>
            </a:r>
            <a:r>
              <a:rPr lang="de-DE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2300" dirty="0">
                <a:latin typeface="Arial" pitchFamily="34" charset="0"/>
                <a:cs typeface="Arial" pitchFamily="34" charset="0"/>
              </a:rPr>
              <a:t> 15. 02. 2016</a:t>
            </a:r>
            <a:r>
              <a:rPr lang="de-DE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de-DE" sz="2300" dirty="0">
                <a:latin typeface="Arial" pitchFamily="34" charset="0"/>
                <a:cs typeface="Arial" pitchFamily="34" charset="0"/>
              </a:rPr>
              <a:t>http://www.roditeljski.info/magazin/2012/07/kako-fejsbuciti-s-vlastitim-djetetom/.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19. 02.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2016.</a:t>
            </a:r>
            <a:endParaRPr lang="de-DE" sz="23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Literatura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de-DE" sz="4000" dirty="0">
                <a:latin typeface="Arial" pitchFamily="34" charset="0"/>
                <a:cs typeface="Arial" pitchFamily="34" charset="0"/>
              </a:rPr>
              <a:t>Babić 1986: Babić, Stjepan.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Tvorba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riječi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u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hrvatskom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književnom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jeziku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 Zagreb.</a:t>
            </a:r>
          </a:p>
          <a:p>
            <a:pPr>
              <a:lnSpc>
                <a:spcPct val="120000"/>
              </a:lnSpc>
            </a:pPr>
            <a:r>
              <a:rPr lang="de-DE" sz="4000" dirty="0" err="1">
                <a:latin typeface="Arial" pitchFamily="34" charset="0"/>
                <a:cs typeface="Arial" pitchFamily="34" charset="0"/>
              </a:rPr>
              <a:t>Pogledaj-www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Najkreativnije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osječke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lege i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legice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 In: http://pogledaj.to/oblikovanje/najkreativnije-osjecke-lege-i-legice-2/.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15. 02. 2016</a:t>
            </a:r>
          </a:p>
          <a:p>
            <a:pPr>
              <a:lnSpc>
                <a:spcPct val="120000"/>
              </a:lnSpc>
            </a:pPr>
            <a:r>
              <a:rPr lang="de-DE" sz="4000" dirty="0" err="1">
                <a:latin typeface="Arial" pitchFamily="34" charset="0"/>
                <a:cs typeface="Arial" pitchFamily="34" charset="0"/>
              </a:rPr>
              <a:t>Roditeljski-www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Kako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„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fejsbučiti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“ s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vlastitim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djetetom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 In: http://www.roditeljski.info/magazin/2012/07/kako-fejsbuciti-s-vlastitim-djetetom/.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19. 02. 2016</a:t>
            </a:r>
            <a:endParaRPr lang="de-DE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000" dirty="0" err="1">
                <a:latin typeface="Arial" pitchFamily="34" charset="0"/>
                <a:cs typeface="Arial" pitchFamily="34" charset="0"/>
              </a:rPr>
              <a:t>Runjić-Stoilova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Pandža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-www: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Runji</a:t>
            </a:r>
            <a:r>
              <a:rPr lang="hr-HR" sz="4000" dirty="0">
                <a:latin typeface="Arial" pitchFamily="34" charset="0"/>
                <a:cs typeface="Arial" pitchFamily="34" charset="0"/>
              </a:rPr>
              <a:t>č-Stoilova, Anita; Pandža Anamarija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Prilagodba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anglizama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govoru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hrvatskim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televizijama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In: http://hrcak.srce.hr/86305.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20. 02. 2016.</a:t>
            </a:r>
          </a:p>
          <a:p>
            <a:pPr>
              <a:lnSpc>
                <a:spcPct val="120000"/>
              </a:lnSpc>
            </a:pPr>
            <a:r>
              <a:rPr lang="de-DE" sz="4000" dirty="0" err="1">
                <a:latin typeface="Arial" pitchFamily="34" charset="0"/>
                <a:cs typeface="Arial" pitchFamily="34" charset="0"/>
              </a:rPr>
              <a:t>Srednja-www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Poplava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engleskih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riječi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u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hrvatskom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jeziku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 In: http://srednja.hr/Novosti/Jeste-li-znali/Poplava-engleskih-rijeci-u-hrvatskom-jeziku.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05. 02. 2016.</a:t>
            </a:r>
          </a:p>
          <a:p>
            <a:pPr>
              <a:lnSpc>
                <a:spcPct val="120000"/>
              </a:lnSpc>
            </a:pPr>
            <a:r>
              <a:rPr lang="de-DE" sz="4000" dirty="0" err="1">
                <a:latin typeface="Arial" pitchFamily="34" charset="0"/>
                <a:cs typeface="Arial" pitchFamily="34" charset="0"/>
              </a:rPr>
              <a:t>Tabanović-www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Lektira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gramatika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i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testovi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 In: http://www.tabanovic.com/1.augmentativ.htm.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10. 02. 2016.</a:t>
            </a:r>
          </a:p>
          <a:p>
            <a:pPr>
              <a:lnSpc>
                <a:spcPct val="120000"/>
              </a:lnSpc>
            </a:pPr>
            <a:r>
              <a:rPr lang="de-DE" sz="4000" dirty="0" err="1">
                <a:latin typeface="Arial" pitchFamily="34" charset="0"/>
                <a:cs typeface="Arial" pitchFamily="34" charset="0"/>
              </a:rPr>
              <a:t>Žena-www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: Žena.hr. In: https://www.facebook.com/www.zena.hr/info/?tab=page_info. </a:t>
            </a:r>
            <a:r>
              <a:rPr lang="de-DE" sz="4000" dirty="0" err="1">
                <a:latin typeface="Arial" pitchFamily="34" charset="0"/>
                <a:cs typeface="Arial" pitchFamily="34" charset="0"/>
              </a:rPr>
              <a:t>Stanje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 12. 02. 2016</a:t>
            </a:r>
            <a:r>
              <a:rPr lang="de-DE" sz="4000" dirty="0">
                <a:latin typeface="Arial" pitchFamily="34" charset="0"/>
                <a:cs typeface="Arial" pitchFamily="34" charset="0"/>
              </a:rPr>
              <a:t>.</a:t>
            </a:r>
            <a:endParaRPr lang="de-DE" sz="40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6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899592" y="2636912"/>
            <a:ext cx="6768752" cy="1143000"/>
          </a:xfrm>
        </p:spPr>
        <p:txBody>
          <a:bodyPr>
            <a:normAutofit/>
          </a:bodyPr>
          <a:lstStyle/>
          <a:p>
            <a:pPr algn="ctr"/>
            <a:r>
              <a:rPr lang="de-DE" sz="5400" b="1" dirty="0" err="1" smtClean="0">
                <a:latin typeface="Arial" pitchFamily="34" charset="0"/>
                <a:cs typeface="Arial" pitchFamily="34" charset="0"/>
              </a:rPr>
              <a:t>Hvala</a:t>
            </a:r>
            <a:r>
              <a:rPr lang="de-DE" sz="5400" b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de-DE" sz="5400" b="1" dirty="0" err="1" smtClean="0">
                <a:latin typeface="Arial" pitchFamily="34" charset="0"/>
                <a:cs typeface="Arial" pitchFamily="34" charset="0"/>
              </a:rPr>
              <a:t>pa</a:t>
            </a:r>
            <a:r>
              <a:rPr lang="hr-HR" sz="5400" b="1" dirty="0" smtClean="0">
                <a:latin typeface="Arial" pitchFamily="34" charset="0"/>
                <a:cs typeface="Arial" pitchFamily="34" charset="0"/>
              </a:rPr>
              <a:t>žnji!!!</a:t>
            </a:r>
            <a:endParaRPr lang="de-DE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8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Sadr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žaj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Uvod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Forumi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Primjeri i analiza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Zakl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učak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Literatura i izvori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Uvod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Analiza novih tvorenica 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Primjeri →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značenj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brada tvorbe 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z-Cyrl-UZ" sz="2400" dirty="0" smtClean="0">
                <a:latin typeface="Arial" pitchFamily="34" charset="0"/>
                <a:cs typeface="Arial" pitchFamily="34" charset="0"/>
              </a:rPr>
              <a:t>Cilj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r>
              <a:rPr lang="de-DE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tkrivanje </a:t>
            </a:r>
            <a:r>
              <a:rPr lang="uz-Cyrl-UZ" sz="2400" dirty="0">
                <a:latin typeface="Arial" pitchFamily="34" charset="0"/>
                <a:cs typeface="Arial" pitchFamily="34" charset="0"/>
              </a:rPr>
              <a:t>novih 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tvorenica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umačenje </a:t>
            </a:r>
            <a:r>
              <a:rPr lang="uz-Cyrl-UZ" sz="2400" dirty="0">
                <a:latin typeface="Arial" pitchFamily="34" charset="0"/>
                <a:cs typeface="Arial" pitchFamily="34" charset="0"/>
              </a:rPr>
              <a:t>njihove 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semantike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sz="2400" dirty="0">
                <a:latin typeface="Arial" pitchFamily="34" charset="0"/>
                <a:cs typeface="Arial" pitchFamily="34" charset="0"/>
              </a:rPr>
              <a:t>U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čestalost korištenja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2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Forumi</a:t>
            </a:r>
            <a:r>
              <a:rPr lang="de-DE" sz="3200" dirty="0" smtClean="0"/>
              <a:t>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cap="small" dirty="0" smtClean="0">
                <a:latin typeface="Arial" pitchFamily="34" charset="0"/>
                <a:cs typeface="Arial" pitchFamily="34" charset="0"/>
              </a:rPr>
              <a:t>Ana</a:t>
            </a:r>
            <a:r>
              <a:rPr lang="hr-HR" sz="2400" cap="small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ana.rs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400" cap="small" dirty="0" err="1" smtClean="0">
                <a:latin typeface="Arial" pitchFamily="34" charset="0"/>
                <a:cs typeface="Arial" pitchFamily="34" charset="0"/>
              </a:rPr>
              <a:t>Krstarica</a:t>
            </a:r>
            <a:r>
              <a:rPr lang="de-DE" sz="24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(krstarica.com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de-DE" sz="2400" cap="small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2400" cap="small" dirty="0" smtClean="0">
                <a:latin typeface="Arial" pitchFamily="34" charset="0"/>
                <a:cs typeface="Arial" pitchFamily="34" charset="0"/>
              </a:rPr>
              <a:t>Žena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(zena.hr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400" cap="small" dirty="0" err="1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Ženski</a:t>
            </a:r>
            <a:r>
              <a:rPr lang="de-DE" sz="2400" cap="small" dirty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cap="small" dirty="0" err="1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svet</a:t>
            </a:r>
            <a:r>
              <a:rPr lang="de-DE" sz="2400" dirty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 (zenskisvet.com)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4</a:t>
            </a:fld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389" y="2239857"/>
            <a:ext cx="2200567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637" y="3861048"/>
            <a:ext cx="220138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389" y="487194"/>
            <a:ext cx="2200567" cy="150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376067"/>
            <a:ext cx="2136872" cy="770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7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Forumi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32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eme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Lj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ubavni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problemi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Prijatelji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jeca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inejdžerski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jenčan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je/svadba 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ućni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ljubimci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lvl="1">
              <a:lnSpc>
                <a:spcPct val="150000"/>
              </a:lnSpc>
              <a:spcBef>
                <a:spcPts val="768"/>
              </a:spcBef>
              <a:buClr>
                <a:schemeClr val="accent1"/>
              </a:buClr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uzika</a:t>
            </a:r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6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Primjeri (imenice)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768"/>
              </a:spcBef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frend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komp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teens</a:t>
            </a:r>
          </a:p>
          <a:p>
            <a:pPr lvl="1">
              <a:lnSpc>
                <a:spcPct val="150000"/>
              </a:lnSpc>
              <a:spcBef>
                <a:spcPts val="768"/>
              </a:spcBef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nglizmi</a:t>
            </a:r>
          </a:p>
          <a:p>
            <a:pPr>
              <a:lnSpc>
                <a:spcPct val="150000"/>
              </a:lnSpc>
              <a:spcBef>
                <a:spcPts val="768"/>
              </a:spcBef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biserijada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 frcokla</a:t>
            </a:r>
          </a:p>
          <a:p>
            <a:pPr lvl="1">
              <a:lnSpc>
                <a:spcPct val="150000"/>
              </a:lnSpc>
              <a:spcBef>
                <a:spcPts val="768"/>
              </a:spcBef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vorenice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768"/>
              </a:spcBef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macica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jedinčić</a:t>
            </a:r>
          </a:p>
          <a:p>
            <a:pPr lvl="1">
              <a:lnSpc>
                <a:spcPct val="150000"/>
              </a:lnSpc>
              <a:spcBef>
                <a:spcPts val="768"/>
              </a:spcBef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H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ipokoristici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endParaRPr lang="hr-HR" i="1" dirty="0" smtClean="0"/>
          </a:p>
          <a:p>
            <a:endParaRPr lang="hr-HR" i="1" dirty="0"/>
          </a:p>
          <a:p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7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Primjeri (glagoli)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i="1" dirty="0">
                <a:latin typeface="Arial" pitchFamily="34" charset="0"/>
                <a:cs typeface="Arial" pitchFamily="34" charset="0"/>
              </a:rPr>
              <a:t>lajkati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2400" i="1" dirty="0" err="1" smtClean="0">
                <a:latin typeface="Arial" pitchFamily="34" charset="0"/>
                <a:cs typeface="Arial" pitchFamily="34" charset="0"/>
              </a:rPr>
              <a:t>fejsbučiti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i </a:t>
            </a:r>
            <a:r>
              <a:rPr lang="de-DE" sz="2400" i="1" dirty="0" err="1" smtClean="0">
                <a:latin typeface="Arial" pitchFamily="34" charset="0"/>
                <a:cs typeface="Arial" pitchFamily="34" charset="0"/>
              </a:rPr>
              <a:t>zaguglati</a:t>
            </a:r>
            <a:endParaRPr lang="hr-HR" sz="2400" i="1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nglizmi</a:t>
            </a:r>
          </a:p>
          <a:p>
            <a:pPr>
              <a:lnSpc>
                <a:spcPct val="150000"/>
              </a:lnSpc>
            </a:pPr>
            <a:r>
              <a:rPr lang="hr-HR" sz="2400" i="1" dirty="0">
                <a:latin typeface="Arial" pitchFamily="34" charset="0"/>
                <a:cs typeface="Arial" pitchFamily="34" charset="0"/>
              </a:rPr>
              <a:t>s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pavkati</a:t>
            </a:r>
          </a:p>
          <a:p>
            <a:pPr lvl="1">
              <a:lnSpc>
                <a:spcPct val="150000"/>
              </a:lnSpc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eminutiv</a:t>
            </a:r>
            <a:endParaRPr lang="hr-HR" sz="2400" dirty="0">
              <a:latin typeface="Arial" pitchFamily="34" charset="0"/>
              <a:cs typeface="Arial" pitchFamily="34" charset="0"/>
            </a:endParaRPr>
          </a:p>
          <a:p>
            <a:endParaRPr lang="hr-HR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1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Primjeri (pridjevi)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bezfejsbuk</a:t>
            </a:r>
          </a:p>
          <a:p>
            <a:pPr lvl="1">
              <a:lnSpc>
                <a:spcPct val="150000"/>
              </a:lnSpc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nglizam</a:t>
            </a:r>
          </a:p>
          <a:p>
            <a:pPr>
              <a:lnSpc>
                <a:spcPct val="150000"/>
              </a:lnSpc>
            </a:pPr>
            <a:r>
              <a:rPr lang="hr-HR" sz="2400" i="1" dirty="0">
                <a:latin typeface="Arial" pitchFamily="34" charset="0"/>
                <a:cs typeface="Arial" pitchFamily="34" charset="0"/>
              </a:rPr>
              <a:t>k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ulturiška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superiška </a:t>
            </a:r>
            <a:endParaRPr lang="de-DE" sz="2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8</a:t>
            </a:fld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701966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7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Zaključak 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iše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imenica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nego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drugih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vrst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riječi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eliki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broj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anglizama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Razni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sufiksi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DE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ezani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cap="small" dirty="0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hr-HR" sz="24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fejsbučiti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bezfejsbuk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F6C2E-7B84-4972-8215-ACCB097307F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3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Näh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503</Words>
  <Application>Microsoft Office PowerPoint</Application>
  <PresentationFormat>Bildschirmpräsentation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Nähe</vt:lpstr>
      <vt:lpstr>  Sandra Janežić (Graz)  Institut za slavistiku Univerziteta „Karl Franc“  sandra.janezic@edu.uni-graz.at  Tvorbeni procesi na forumima žena  4. Workshop: Das Leben der Jugendlichen im Internet. Sprachliche, literarische, kulturelle und gesellschaftliche Aspekte  Graz, 24. 6. 2016 </vt:lpstr>
      <vt:lpstr>Sadržaj</vt:lpstr>
      <vt:lpstr>Uvod </vt:lpstr>
      <vt:lpstr>Forumi </vt:lpstr>
      <vt:lpstr>Forumi (teme) </vt:lpstr>
      <vt:lpstr>Primjeri (imenice)</vt:lpstr>
      <vt:lpstr>Primjeri (glagoli)</vt:lpstr>
      <vt:lpstr>Primjeri (pridjevi)</vt:lpstr>
      <vt:lpstr>Zaključak </vt:lpstr>
      <vt:lpstr>PowerPoint-Präsentation</vt:lpstr>
      <vt:lpstr>Izvori </vt:lpstr>
      <vt:lpstr>Literatura</vt:lpstr>
      <vt:lpstr>Hvala na pažnji!!!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Sandra Janežić (Graz)  Institut für Slawistik Karl-Franzens-Universität Graz  sandra.janezic@edu.uni-graz.at  Tvorbeni procesi na forumima žena  78. Forschungsabend  Graz, 31.05.2016</dc:title>
  <dc:creator>TOSHIBA</dc:creator>
  <cp:lastModifiedBy>TOSHIBA</cp:lastModifiedBy>
  <cp:revision>46</cp:revision>
  <dcterms:created xsi:type="dcterms:W3CDTF">2016-05-25T20:29:21Z</dcterms:created>
  <dcterms:modified xsi:type="dcterms:W3CDTF">2016-06-16T12:42:34Z</dcterms:modified>
</cp:coreProperties>
</file>