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257" r:id="rId3"/>
    <p:sldId id="296" r:id="rId4"/>
    <p:sldId id="265" r:id="rId5"/>
    <p:sldId id="258" r:id="rId6"/>
    <p:sldId id="291" r:id="rId7"/>
    <p:sldId id="293" r:id="rId8"/>
    <p:sldId id="270" r:id="rId9"/>
    <p:sldId id="294" r:id="rId10"/>
    <p:sldId id="295" r:id="rId11"/>
    <p:sldId id="271" r:id="rId12"/>
    <p:sldId id="272" r:id="rId13"/>
    <p:sldId id="274" r:id="rId14"/>
    <p:sldId id="262" r:id="rId15"/>
    <p:sldId id="275" r:id="rId16"/>
    <p:sldId id="279" r:id="rId17"/>
    <p:sldId id="276" r:id="rId18"/>
    <p:sldId id="277" r:id="rId19"/>
    <p:sldId id="278" r:id="rId20"/>
    <p:sldId id="259" r:id="rId21"/>
    <p:sldId id="280" r:id="rId22"/>
    <p:sldId id="281" r:id="rId23"/>
    <p:sldId id="282" r:id="rId24"/>
    <p:sldId id="263" r:id="rId25"/>
    <p:sldId id="283" r:id="rId26"/>
    <p:sldId id="284" r:id="rId2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CF3643-E5C8-4CE9-A4EC-B39B70000ABD}"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hr-HR"/>
        </a:p>
      </dgm:t>
    </dgm:pt>
    <dgm:pt modelId="{A7EECAD4-5F71-4920-8655-3CE57C00F6A5}">
      <dgm:prSet phldrT="[Text]"/>
      <dgm:spPr/>
      <dgm:t>
        <a:bodyPr/>
        <a:lstStyle/>
        <a:p>
          <a:r>
            <a:rPr lang="de-DE" dirty="0" smtClean="0">
              <a:latin typeface="Arial" panose="020B0604020202020204" pitchFamily="34" charset="0"/>
              <a:cs typeface="Arial" panose="020B0604020202020204" pitchFamily="34" charset="0"/>
            </a:rPr>
            <a:t>Definitionen</a:t>
          </a:r>
          <a:endParaRPr lang="hr-HR" dirty="0">
            <a:latin typeface="Arial" panose="020B0604020202020204" pitchFamily="34" charset="0"/>
            <a:cs typeface="Arial" panose="020B0604020202020204" pitchFamily="34" charset="0"/>
          </a:endParaRPr>
        </a:p>
      </dgm:t>
    </dgm:pt>
    <dgm:pt modelId="{10691B5F-0411-4756-99EF-0E943DA94EF3}" type="parTrans" cxnId="{4E6BBE77-B6B8-467A-8138-16DB644F3D67}">
      <dgm:prSet/>
      <dgm:spPr/>
      <dgm:t>
        <a:bodyPr/>
        <a:lstStyle/>
        <a:p>
          <a:endParaRPr lang="hr-HR"/>
        </a:p>
      </dgm:t>
    </dgm:pt>
    <dgm:pt modelId="{0F05BA32-7735-4385-A524-F0B1DB005901}" type="sibTrans" cxnId="{4E6BBE77-B6B8-467A-8138-16DB644F3D67}">
      <dgm:prSet/>
      <dgm:spPr/>
      <dgm:t>
        <a:bodyPr/>
        <a:lstStyle/>
        <a:p>
          <a:endParaRPr lang="hr-HR"/>
        </a:p>
      </dgm:t>
    </dgm:pt>
    <dgm:pt modelId="{F40ECF3F-4425-4378-8564-CD6E5B39718C}">
      <dgm:prSet phldrT="[Text]"/>
      <dgm:spPr>
        <a:solidFill>
          <a:schemeClr val="accent2">
            <a:lumMod val="75000"/>
          </a:schemeClr>
        </a:solidFill>
      </dgm:spPr>
      <dgm:t>
        <a:bodyPr/>
        <a:lstStyle/>
        <a:p>
          <a:r>
            <a:rPr lang="de-DE" dirty="0" smtClean="0">
              <a:latin typeface="Arial" panose="020B0604020202020204" pitchFamily="34" charset="0"/>
              <a:cs typeface="Arial" panose="020B0604020202020204" pitchFamily="34" charset="0"/>
            </a:rPr>
            <a:t>Internetforum</a:t>
          </a:r>
          <a:endParaRPr lang="hr-HR" dirty="0">
            <a:latin typeface="Arial" panose="020B0604020202020204" pitchFamily="34" charset="0"/>
            <a:cs typeface="Arial" panose="020B0604020202020204" pitchFamily="34" charset="0"/>
          </a:endParaRPr>
        </a:p>
      </dgm:t>
    </dgm:pt>
    <dgm:pt modelId="{2F1C5F5A-CB71-4453-916A-9057540A7A5C}" type="parTrans" cxnId="{97C07B10-FC6D-48F0-8125-6DF1ED8D6571}">
      <dgm:prSet/>
      <dgm:spPr/>
      <dgm:t>
        <a:bodyPr/>
        <a:lstStyle/>
        <a:p>
          <a:endParaRPr lang="hr-HR"/>
        </a:p>
      </dgm:t>
    </dgm:pt>
    <dgm:pt modelId="{A49454D1-583A-487B-B4A4-4EFC1950B396}" type="sibTrans" cxnId="{97C07B10-FC6D-48F0-8125-6DF1ED8D6571}">
      <dgm:prSet/>
      <dgm:spPr/>
      <dgm:t>
        <a:bodyPr/>
        <a:lstStyle/>
        <a:p>
          <a:endParaRPr lang="hr-HR"/>
        </a:p>
      </dgm:t>
    </dgm:pt>
    <dgm:pt modelId="{098866FD-5B78-4C0C-91FA-4DD02E76D048}">
      <dgm:prSet phldrT="[Text]"/>
      <dgm:spPr>
        <a:solidFill>
          <a:schemeClr val="accent2">
            <a:lumMod val="60000"/>
            <a:lumOff val="40000"/>
          </a:schemeClr>
        </a:solidFill>
      </dgm:spPr>
      <dgm:t>
        <a:bodyPr/>
        <a:lstStyle/>
        <a:p>
          <a:r>
            <a:rPr lang="de-DE" dirty="0" smtClean="0">
              <a:latin typeface="Arial" panose="020B0604020202020204" pitchFamily="34" charset="0"/>
              <a:cs typeface="Arial" panose="020B0604020202020204" pitchFamily="34" charset="0"/>
            </a:rPr>
            <a:t>Chat</a:t>
          </a:r>
          <a:endParaRPr lang="hr-HR" dirty="0">
            <a:latin typeface="Arial" panose="020B0604020202020204" pitchFamily="34" charset="0"/>
            <a:cs typeface="Arial" panose="020B0604020202020204" pitchFamily="34" charset="0"/>
          </a:endParaRPr>
        </a:p>
      </dgm:t>
    </dgm:pt>
    <dgm:pt modelId="{F1D63174-CBFB-4B89-9BB1-FE8C9DF3BD08}" type="parTrans" cxnId="{F31B7A97-BA5D-47AF-BD5F-5B50E2E4D1E7}">
      <dgm:prSet/>
      <dgm:spPr/>
      <dgm:t>
        <a:bodyPr/>
        <a:lstStyle/>
        <a:p>
          <a:endParaRPr lang="hr-HR"/>
        </a:p>
      </dgm:t>
    </dgm:pt>
    <dgm:pt modelId="{CE3B8A94-13DC-4625-99A7-56ABB2E9BC9A}" type="sibTrans" cxnId="{F31B7A97-BA5D-47AF-BD5F-5B50E2E4D1E7}">
      <dgm:prSet/>
      <dgm:spPr/>
      <dgm:t>
        <a:bodyPr/>
        <a:lstStyle/>
        <a:p>
          <a:endParaRPr lang="hr-HR"/>
        </a:p>
      </dgm:t>
    </dgm:pt>
    <dgm:pt modelId="{750C9F75-D95F-46D8-9D98-6DB71E21BADD}">
      <dgm:prSet phldrT="[Text]"/>
      <dgm:spPr>
        <a:solidFill>
          <a:schemeClr val="bg2">
            <a:lumMod val="25000"/>
          </a:schemeClr>
        </a:solidFill>
      </dgm:spPr>
      <dgm:t>
        <a:bodyPr/>
        <a:lstStyle/>
        <a:p>
          <a:r>
            <a:rPr lang="de-DE" dirty="0" smtClean="0">
              <a:latin typeface="Arial" panose="020B0604020202020204" pitchFamily="34" charset="0"/>
              <a:cs typeface="Arial" panose="020B0604020202020204" pitchFamily="34" charset="0"/>
            </a:rPr>
            <a:t>Portal</a:t>
          </a:r>
          <a:endParaRPr lang="hr-HR" dirty="0">
            <a:latin typeface="Arial" panose="020B0604020202020204" pitchFamily="34" charset="0"/>
            <a:cs typeface="Arial" panose="020B0604020202020204" pitchFamily="34" charset="0"/>
          </a:endParaRPr>
        </a:p>
      </dgm:t>
    </dgm:pt>
    <dgm:pt modelId="{00D36093-C5FD-4B0A-BCB5-8F19350F5AF4}" type="parTrans" cxnId="{75602CA4-EED7-45E8-AF23-18921EF19075}">
      <dgm:prSet/>
      <dgm:spPr/>
      <dgm:t>
        <a:bodyPr/>
        <a:lstStyle/>
        <a:p>
          <a:endParaRPr lang="hr-HR"/>
        </a:p>
      </dgm:t>
    </dgm:pt>
    <dgm:pt modelId="{C193C383-1506-4598-AE57-4B1346E6D75B}" type="sibTrans" cxnId="{75602CA4-EED7-45E8-AF23-18921EF19075}">
      <dgm:prSet/>
      <dgm:spPr/>
      <dgm:t>
        <a:bodyPr/>
        <a:lstStyle/>
        <a:p>
          <a:endParaRPr lang="hr-HR"/>
        </a:p>
      </dgm:t>
    </dgm:pt>
    <dgm:pt modelId="{46C8D7BF-5528-4547-B185-73307C78BB9C}">
      <dgm:prSet phldrT="[Text]"/>
      <dgm:spPr/>
      <dgm:t>
        <a:bodyPr/>
        <a:lstStyle/>
        <a:p>
          <a:r>
            <a:rPr lang="de-DE" dirty="0" smtClean="0">
              <a:latin typeface="Arial" panose="020B0604020202020204" pitchFamily="34" charset="0"/>
              <a:cs typeface="Arial" panose="020B0604020202020204" pitchFamily="34" charset="0"/>
            </a:rPr>
            <a:t>Fragestellungen</a:t>
          </a:r>
          <a:r>
            <a:rPr lang="de-DE" dirty="0" smtClean="0"/>
            <a:t>, </a:t>
          </a:r>
          <a:r>
            <a:rPr lang="de-DE" dirty="0" smtClean="0">
              <a:latin typeface="Arial" panose="020B0604020202020204" pitchFamily="34" charset="0"/>
              <a:cs typeface="Arial" panose="020B0604020202020204" pitchFamily="34" charset="0"/>
            </a:rPr>
            <a:t>Gefahren und Probleme</a:t>
          </a:r>
          <a:endParaRPr lang="hr-HR" dirty="0">
            <a:latin typeface="Arial" panose="020B0604020202020204" pitchFamily="34" charset="0"/>
            <a:cs typeface="Arial" panose="020B0604020202020204" pitchFamily="34" charset="0"/>
          </a:endParaRPr>
        </a:p>
      </dgm:t>
    </dgm:pt>
    <dgm:pt modelId="{A2665926-197C-45A1-928B-0C6338F26E4C}" type="parTrans" cxnId="{D25D68EC-456E-4C7C-83DC-984362C3AA34}">
      <dgm:prSet/>
      <dgm:spPr/>
      <dgm:t>
        <a:bodyPr/>
        <a:lstStyle/>
        <a:p>
          <a:endParaRPr lang="hr-HR"/>
        </a:p>
      </dgm:t>
    </dgm:pt>
    <dgm:pt modelId="{5CE64F08-2D6D-4C71-84AB-697957D639DD}" type="sibTrans" cxnId="{D25D68EC-456E-4C7C-83DC-984362C3AA34}">
      <dgm:prSet/>
      <dgm:spPr/>
      <dgm:t>
        <a:bodyPr/>
        <a:lstStyle/>
        <a:p>
          <a:endParaRPr lang="hr-HR"/>
        </a:p>
      </dgm:t>
    </dgm:pt>
    <dgm:pt modelId="{102C3EFA-2C38-4D10-B98F-F4853AAAE086}" type="pres">
      <dgm:prSet presAssocID="{97CF3643-E5C8-4CE9-A4EC-B39B70000ABD}" presName="diagram" presStyleCnt="0">
        <dgm:presLayoutVars>
          <dgm:chMax val="1"/>
          <dgm:dir/>
          <dgm:animLvl val="ctr"/>
          <dgm:resizeHandles val="exact"/>
        </dgm:presLayoutVars>
      </dgm:prSet>
      <dgm:spPr/>
      <dgm:t>
        <a:bodyPr/>
        <a:lstStyle/>
        <a:p>
          <a:endParaRPr lang="de-DE"/>
        </a:p>
      </dgm:t>
    </dgm:pt>
    <dgm:pt modelId="{0B15690D-CDE6-4148-A4B1-B34ECD72A095}" type="pres">
      <dgm:prSet presAssocID="{97CF3643-E5C8-4CE9-A4EC-B39B70000ABD}" presName="matrix" presStyleCnt="0"/>
      <dgm:spPr/>
    </dgm:pt>
    <dgm:pt modelId="{F4B88362-F18F-4D68-9E63-AA3A7AFD0900}" type="pres">
      <dgm:prSet presAssocID="{97CF3643-E5C8-4CE9-A4EC-B39B70000ABD}" presName="tile1" presStyleLbl="node1" presStyleIdx="0" presStyleCnt="4" custLinFactNeighborX="251" custLinFactNeighborY="161"/>
      <dgm:spPr/>
      <dgm:t>
        <a:bodyPr/>
        <a:lstStyle/>
        <a:p>
          <a:endParaRPr lang="hr-HR"/>
        </a:p>
      </dgm:t>
    </dgm:pt>
    <dgm:pt modelId="{A65C18A1-89CC-4E8F-A429-D81B7E7988B2}" type="pres">
      <dgm:prSet presAssocID="{97CF3643-E5C8-4CE9-A4EC-B39B70000ABD}" presName="tile1text" presStyleLbl="node1" presStyleIdx="0" presStyleCnt="4">
        <dgm:presLayoutVars>
          <dgm:chMax val="0"/>
          <dgm:chPref val="0"/>
          <dgm:bulletEnabled val="1"/>
        </dgm:presLayoutVars>
      </dgm:prSet>
      <dgm:spPr/>
      <dgm:t>
        <a:bodyPr/>
        <a:lstStyle/>
        <a:p>
          <a:endParaRPr lang="hr-HR"/>
        </a:p>
      </dgm:t>
    </dgm:pt>
    <dgm:pt modelId="{8B2C27A1-AB91-430B-A623-BD483BA2E64A}" type="pres">
      <dgm:prSet presAssocID="{97CF3643-E5C8-4CE9-A4EC-B39B70000ABD}" presName="tile2" presStyleLbl="node1" presStyleIdx="1" presStyleCnt="4"/>
      <dgm:spPr/>
      <dgm:t>
        <a:bodyPr/>
        <a:lstStyle/>
        <a:p>
          <a:endParaRPr lang="hr-HR"/>
        </a:p>
      </dgm:t>
    </dgm:pt>
    <dgm:pt modelId="{846D6D9F-20E6-46E2-AF6B-9D35AF784F9B}" type="pres">
      <dgm:prSet presAssocID="{97CF3643-E5C8-4CE9-A4EC-B39B70000ABD}" presName="tile2text" presStyleLbl="node1" presStyleIdx="1" presStyleCnt="4">
        <dgm:presLayoutVars>
          <dgm:chMax val="0"/>
          <dgm:chPref val="0"/>
          <dgm:bulletEnabled val="1"/>
        </dgm:presLayoutVars>
      </dgm:prSet>
      <dgm:spPr/>
      <dgm:t>
        <a:bodyPr/>
        <a:lstStyle/>
        <a:p>
          <a:endParaRPr lang="hr-HR"/>
        </a:p>
      </dgm:t>
    </dgm:pt>
    <dgm:pt modelId="{DF974072-FC15-4196-A773-CC70A60B5182}" type="pres">
      <dgm:prSet presAssocID="{97CF3643-E5C8-4CE9-A4EC-B39B70000ABD}" presName="tile3" presStyleLbl="node1" presStyleIdx="2" presStyleCnt="4"/>
      <dgm:spPr/>
      <dgm:t>
        <a:bodyPr/>
        <a:lstStyle/>
        <a:p>
          <a:endParaRPr lang="hr-HR"/>
        </a:p>
      </dgm:t>
    </dgm:pt>
    <dgm:pt modelId="{5FFADAF4-5FD4-465A-9DD0-A9C9FFF118E0}" type="pres">
      <dgm:prSet presAssocID="{97CF3643-E5C8-4CE9-A4EC-B39B70000ABD}" presName="tile3text" presStyleLbl="node1" presStyleIdx="2" presStyleCnt="4">
        <dgm:presLayoutVars>
          <dgm:chMax val="0"/>
          <dgm:chPref val="0"/>
          <dgm:bulletEnabled val="1"/>
        </dgm:presLayoutVars>
      </dgm:prSet>
      <dgm:spPr/>
      <dgm:t>
        <a:bodyPr/>
        <a:lstStyle/>
        <a:p>
          <a:endParaRPr lang="hr-HR"/>
        </a:p>
      </dgm:t>
    </dgm:pt>
    <dgm:pt modelId="{80C04105-6DDC-402B-89F2-C086BB61AFD6}" type="pres">
      <dgm:prSet presAssocID="{97CF3643-E5C8-4CE9-A4EC-B39B70000ABD}" presName="tile4" presStyleLbl="node1" presStyleIdx="3" presStyleCnt="4"/>
      <dgm:spPr/>
      <dgm:t>
        <a:bodyPr/>
        <a:lstStyle/>
        <a:p>
          <a:endParaRPr lang="hr-HR"/>
        </a:p>
      </dgm:t>
    </dgm:pt>
    <dgm:pt modelId="{ABA4447B-6CC9-4BB8-B275-040CA8919DAC}" type="pres">
      <dgm:prSet presAssocID="{97CF3643-E5C8-4CE9-A4EC-B39B70000ABD}" presName="tile4text" presStyleLbl="node1" presStyleIdx="3" presStyleCnt="4">
        <dgm:presLayoutVars>
          <dgm:chMax val="0"/>
          <dgm:chPref val="0"/>
          <dgm:bulletEnabled val="1"/>
        </dgm:presLayoutVars>
      </dgm:prSet>
      <dgm:spPr/>
      <dgm:t>
        <a:bodyPr/>
        <a:lstStyle/>
        <a:p>
          <a:endParaRPr lang="hr-HR"/>
        </a:p>
      </dgm:t>
    </dgm:pt>
    <dgm:pt modelId="{F6FA44AB-727D-4D92-84C7-A64F72DB3CE5}" type="pres">
      <dgm:prSet presAssocID="{97CF3643-E5C8-4CE9-A4EC-B39B70000ABD}" presName="centerTile" presStyleLbl="fgShp" presStyleIdx="0" presStyleCnt="1">
        <dgm:presLayoutVars>
          <dgm:chMax val="0"/>
          <dgm:chPref val="0"/>
        </dgm:presLayoutVars>
      </dgm:prSet>
      <dgm:spPr/>
      <dgm:t>
        <a:bodyPr/>
        <a:lstStyle/>
        <a:p>
          <a:endParaRPr lang="de-DE"/>
        </a:p>
      </dgm:t>
    </dgm:pt>
  </dgm:ptLst>
  <dgm:cxnLst>
    <dgm:cxn modelId="{F31B7A97-BA5D-47AF-BD5F-5B50E2E4D1E7}" srcId="{A7EECAD4-5F71-4920-8655-3CE57C00F6A5}" destId="{098866FD-5B78-4C0C-91FA-4DD02E76D048}" srcOrd="1" destOrd="0" parTransId="{F1D63174-CBFB-4B89-9BB1-FE8C9DF3BD08}" sibTransId="{CE3B8A94-13DC-4625-99A7-56ABB2E9BC9A}"/>
    <dgm:cxn modelId="{7A4D3633-A808-439B-94B3-547406FF4394}" type="presOf" srcId="{750C9F75-D95F-46D8-9D98-6DB71E21BADD}" destId="{5FFADAF4-5FD4-465A-9DD0-A9C9FFF118E0}" srcOrd="1" destOrd="0" presId="urn:microsoft.com/office/officeart/2005/8/layout/matrix1"/>
    <dgm:cxn modelId="{D25D68EC-456E-4C7C-83DC-984362C3AA34}" srcId="{A7EECAD4-5F71-4920-8655-3CE57C00F6A5}" destId="{46C8D7BF-5528-4547-B185-73307C78BB9C}" srcOrd="3" destOrd="0" parTransId="{A2665926-197C-45A1-928B-0C6338F26E4C}" sibTransId="{5CE64F08-2D6D-4C71-84AB-697957D639DD}"/>
    <dgm:cxn modelId="{225455F6-BDDA-4763-AA49-B132D83314B3}" type="presOf" srcId="{F40ECF3F-4425-4378-8564-CD6E5B39718C}" destId="{F4B88362-F18F-4D68-9E63-AA3A7AFD0900}" srcOrd="0" destOrd="0" presId="urn:microsoft.com/office/officeart/2005/8/layout/matrix1"/>
    <dgm:cxn modelId="{C4CB4FC3-9ECD-4F1D-8DDC-B08428A6FE72}" type="presOf" srcId="{750C9F75-D95F-46D8-9D98-6DB71E21BADD}" destId="{DF974072-FC15-4196-A773-CC70A60B5182}" srcOrd="0" destOrd="0" presId="urn:microsoft.com/office/officeart/2005/8/layout/matrix1"/>
    <dgm:cxn modelId="{4E6BBE77-B6B8-467A-8138-16DB644F3D67}" srcId="{97CF3643-E5C8-4CE9-A4EC-B39B70000ABD}" destId="{A7EECAD4-5F71-4920-8655-3CE57C00F6A5}" srcOrd="0" destOrd="0" parTransId="{10691B5F-0411-4756-99EF-0E943DA94EF3}" sibTransId="{0F05BA32-7735-4385-A524-F0B1DB005901}"/>
    <dgm:cxn modelId="{11EE309D-CB9D-4BB5-8700-8FB914354BA8}" type="presOf" srcId="{F40ECF3F-4425-4378-8564-CD6E5B39718C}" destId="{A65C18A1-89CC-4E8F-A429-D81B7E7988B2}" srcOrd="1" destOrd="0" presId="urn:microsoft.com/office/officeart/2005/8/layout/matrix1"/>
    <dgm:cxn modelId="{97C07B10-FC6D-48F0-8125-6DF1ED8D6571}" srcId="{A7EECAD4-5F71-4920-8655-3CE57C00F6A5}" destId="{F40ECF3F-4425-4378-8564-CD6E5B39718C}" srcOrd="0" destOrd="0" parTransId="{2F1C5F5A-CB71-4453-916A-9057540A7A5C}" sibTransId="{A49454D1-583A-487B-B4A4-4EFC1950B396}"/>
    <dgm:cxn modelId="{9A5886B1-B1C2-4638-94E4-21F33C1922A0}" type="presOf" srcId="{97CF3643-E5C8-4CE9-A4EC-B39B70000ABD}" destId="{102C3EFA-2C38-4D10-B98F-F4853AAAE086}" srcOrd="0" destOrd="0" presId="urn:microsoft.com/office/officeart/2005/8/layout/matrix1"/>
    <dgm:cxn modelId="{E8AF0294-4024-4F88-9726-8464417B0CDC}" type="presOf" srcId="{46C8D7BF-5528-4547-B185-73307C78BB9C}" destId="{ABA4447B-6CC9-4BB8-B275-040CA8919DAC}" srcOrd="1" destOrd="0" presId="urn:microsoft.com/office/officeart/2005/8/layout/matrix1"/>
    <dgm:cxn modelId="{0BA1A15B-CF0F-49C8-A88E-D4340FBB115A}" type="presOf" srcId="{098866FD-5B78-4C0C-91FA-4DD02E76D048}" destId="{8B2C27A1-AB91-430B-A623-BD483BA2E64A}" srcOrd="0" destOrd="0" presId="urn:microsoft.com/office/officeart/2005/8/layout/matrix1"/>
    <dgm:cxn modelId="{03C29710-F5B4-4AFB-A486-7D0B380AE7D8}" type="presOf" srcId="{A7EECAD4-5F71-4920-8655-3CE57C00F6A5}" destId="{F6FA44AB-727D-4D92-84C7-A64F72DB3CE5}" srcOrd="0" destOrd="0" presId="urn:microsoft.com/office/officeart/2005/8/layout/matrix1"/>
    <dgm:cxn modelId="{646A89D9-415F-438A-9DB5-E7C3A20FBB52}" type="presOf" srcId="{46C8D7BF-5528-4547-B185-73307C78BB9C}" destId="{80C04105-6DDC-402B-89F2-C086BB61AFD6}" srcOrd="0" destOrd="0" presId="urn:microsoft.com/office/officeart/2005/8/layout/matrix1"/>
    <dgm:cxn modelId="{7A8E6A65-0AC9-4365-8ADC-D562C682CE32}" type="presOf" srcId="{098866FD-5B78-4C0C-91FA-4DD02E76D048}" destId="{846D6D9F-20E6-46E2-AF6B-9D35AF784F9B}" srcOrd="1" destOrd="0" presId="urn:microsoft.com/office/officeart/2005/8/layout/matrix1"/>
    <dgm:cxn modelId="{75602CA4-EED7-45E8-AF23-18921EF19075}" srcId="{A7EECAD4-5F71-4920-8655-3CE57C00F6A5}" destId="{750C9F75-D95F-46D8-9D98-6DB71E21BADD}" srcOrd="2" destOrd="0" parTransId="{00D36093-C5FD-4B0A-BCB5-8F19350F5AF4}" sibTransId="{C193C383-1506-4598-AE57-4B1346E6D75B}"/>
    <dgm:cxn modelId="{08555C1C-D268-4408-8CB9-B3D4768B6EF3}" type="presParOf" srcId="{102C3EFA-2C38-4D10-B98F-F4853AAAE086}" destId="{0B15690D-CDE6-4148-A4B1-B34ECD72A095}" srcOrd="0" destOrd="0" presId="urn:microsoft.com/office/officeart/2005/8/layout/matrix1"/>
    <dgm:cxn modelId="{C75FC4EF-736C-4032-8A89-B1C541627413}" type="presParOf" srcId="{0B15690D-CDE6-4148-A4B1-B34ECD72A095}" destId="{F4B88362-F18F-4D68-9E63-AA3A7AFD0900}" srcOrd="0" destOrd="0" presId="urn:microsoft.com/office/officeart/2005/8/layout/matrix1"/>
    <dgm:cxn modelId="{CCA9459F-A346-42F2-B12B-5DFBE83D33E4}" type="presParOf" srcId="{0B15690D-CDE6-4148-A4B1-B34ECD72A095}" destId="{A65C18A1-89CC-4E8F-A429-D81B7E7988B2}" srcOrd="1" destOrd="0" presId="urn:microsoft.com/office/officeart/2005/8/layout/matrix1"/>
    <dgm:cxn modelId="{9400253B-6224-47A2-B31F-96656983B450}" type="presParOf" srcId="{0B15690D-CDE6-4148-A4B1-B34ECD72A095}" destId="{8B2C27A1-AB91-430B-A623-BD483BA2E64A}" srcOrd="2" destOrd="0" presId="urn:microsoft.com/office/officeart/2005/8/layout/matrix1"/>
    <dgm:cxn modelId="{753B70FF-B2C9-4B3D-B786-3D2D23D5BCC7}" type="presParOf" srcId="{0B15690D-CDE6-4148-A4B1-B34ECD72A095}" destId="{846D6D9F-20E6-46E2-AF6B-9D35AF784F9B}" srcOrd="3" destOrd="0" presId="urn:microsoft.com/office/officeart/2005/8/layout/matrix1"/>
    <dgm:cxn modelId="{CD6D7376-8046-4ECB-8FDB-21B695C0B3C8}" type="presParOf" srcId="{0B15690D-CDE6-4148-A4B1-B34ECD72A095}" destId="{DF974072-FC15-4196-A773-CC70A60B5182}" srcOrd="4" destOrd="0" presId="urn:microsoft.com/office/officeart/2005/8/layout/matrix1"/>
    <dgm:cxn modelId="{A401677C-62E6-44E3-8183-9D76C49DA7CF}" type="presParOf" srcId="{0B15690D-CDE6-4148-A4B1-B34ECD72A095}" destId="{5FFADAF4-5FD4-465A-9DD0-A9C9FFF118E0}" srcOrd="5" destOrd="0" presId="urn:microsoft.com/office/officeart/2005/8/layout/matrix1"/>
    <dgm:cxn modelId="{0D7851B4-0F5A-4BC2-AE31-11A8F56AE8F6}" type="presParOf" srcId="{0B15690D-CDE6-4148-A4B1-B34ECD72A095}" destId="{80C04105-6DDC-402B-89F2-C086BB61AFD6}" srcOrd="6" destOrd="0" presId="urn:microsoft.com/office/officeart/2005/8/layout/matrix1"/>
    <dgm:cxn modelId="{AEAE66E1-27C2-4943-81D0-F8F86A6E9CDA}" type="presParOf" srcId="{0B15690D-CDE6-4148-A4B1-B34ECD72A095}" destId="{ABA4447B-6CC9-4BB8-B275-040CA8919DAC}" srcOrd="7" destOrd="0" presId="urn:microsoft.com/office/officeart/2005/8/layout/matrix1"/>
    <dgm:cxn modelId="{9460504A-FCE5-4908-B273-C63081C7FC9C}" type="presParOf" srcId="{102C3EFA-2C38-4D10-B98F-F4853AAAE086}" destId="{F6FA44AB-727D-4D92-84C7-A64F72DB3CE5}"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B88362-F18F-4D68-9E63-AA3A7AFD0900}">
      <dsp:nvSpPr>
        <dsp:cNvPr id="0" name=""/>
        <dsp:cNvSpPr/>
      </dsp:nvSpPr>
      <dsp:spPr>
        <a:xfrm rot="16200000">
          <a:off x="936237" y="-922266"/>
          <a:ext cx="2262981" cy="4114800"/>
        </a:xfrm>
        <a:prstGeom prst="round1Rect">
          <a:avLst/>
        </a:prstGeom>
        <a:solidFill>
          <a:schemeClr val="accent2">
            <a:lumMod val="7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de-DE" sz="2900" kern="1200" dirty="0" smtClean="0">
              <a:latin typeface="Arial" panose="020B0604020202020204" pitchFamily="34" charset="0"/>
              <a:cs typeface="Arial" panose="020B0604020202020204" pitchFamily="34" charset="0"/>
            </a:rPr>
            <a:t>Internetforum</a:t>
          </a:r>
          <a:endParaRPr lang="hr-HR" sz="2900" kern="1200" dirty="0">
            <a:latin typeface="Arial" panose="020B0604020202020204" pitchFamily="34" charset="0"/>
            <a:cs typeface="Arial" panose="020B0604020202020204" pitchFamily="34" charset="0"/>
          </a:endParaRPr>
        </a:p>
      </dsp:txBody>
      <dsp:txXfrm rot="5400000">
        <a:off x="10328" y="3644"/>
        <a:ext cx="4114800" cy="1697235"/>
      </dsp:txXfrm>
    </dsp:sp>
    <dsp:sp modelId="{8B2C27A1-AB91-430B-A623-BD483BA2E64A}">
      <dsp:nvSpPr>
        <dsp:cNvPr id="0" name=""/>
        <dsp:cNvSpPr/>
      </dsp:nvSpPr>
      <dsp:spPr>
        <a:xfrm>
          <a:off x="4114800" y="0"/>
          <a:ext cx="4114800" cy="2262981"/>
        </a:xfrm>
        <a:prstGeom prst="round1Rect">
          <a:avLst/>
        </a:prstGeom>
        <a:solidFill>
          <a:schemeClr val="accent2">
            <a:lumMod val="60000"/>
            <a:lum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de-DE" sz="2900" kern="1200" dirty="0" smtClean="0">
              <a:latin typeface="Arial" panose="020B0604020202020204" pitchFamily="34" charset="0"/>
              <a:cs typeface="Arial" panose="020B0604020202020204" pitchFamily="34" charset="0"/>
            </a:rPr>
            <a:t>Chat</a:t>
          </a:r>
          <a:endParaRPr lang="hr-HR" sz="2900" kern="1200" dirty="0">
            <a:latin typeface="Arial" panose="020B0604020202020204" pitchFamily="34" charset="0"/>
            <a:cs typeface="Arial" panose="020B0604020202020204" pitchFamily="34" charset="0"/>
          </a:endParaRPr>
        </a:p>
      </dsp:txBody>
      <dsp:txXfrm>
        <a:off x="4114800" y="0"/>
        <a:ext cx="4114800" cy="1697235"/>
      </dsp:txXfrm>
    </dsp:sp>
    <dsp:sp modelId="{DF974072-FC15-4196-A773-CC70A60B5182}">
      <dsp:nvSpPr>
        <dsp:cNvPr id="0" name=""/>
        <dsp:cNvSpPr/>
      </dsp:nvSpPr>
      <dsp:spPr>
        <a:xfrm rot="10800000">
          <a:off x="0" y="2262981"/>
          <a:ext cx="4114800" cy="2262981"/>
        </a:xfrm>
        <a:prstGeom prst="round1Rect">
          <a:avLst/>
        </a:prstGeom>
        <a:solidFill>
          <a:schemeClr val="bg2">
            <a:lumMod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de-DE" sz="2900" kern="1200" dirty="0" smtClean="0">
              <a:latin typeface="Arial" panose="020B0604020202020204" pitchFamily="34" charset="0"/>
              <a:cs typeface="Arial" panose="020B0604020202020204" pitchFamily="34" charset="0"/>
            </a:rPr>
            <a:t>Portal</a:t>
          </a:r>
          <a:endParaRPr lang="hr-HR" sz="2900" kern="1200" dirty="0">
            <a:latin typeface="Arial" panose="020B0604020202020204" pitchFamily="34" charset="0"/>
            <a:cs typeface="Arial" panose="020B0604020202020204" pitchFamily="34" charset="0"/>
          </a:endParaRPr>
        </a:p>
      </dsp:txBody>
      <dsp:txXfrm rot="10800000">
        <a:off x="0" y="2828726"/>
        <a:ext cx="4114800" cy="1697235"/>
      </dsp:txXfrm>
    </dsp:sp>
    <dsp:sp modelId="{80C04105-6DDC-402B-89F2-C086BB61AFD6}">
      <dsp:nvSpPr>
        <dsp:cNvPr id="0" name=""/>
        <dsp:cNvSpPr/>
      </dsp:nvSpPr>
      <dsp:spPr>
        <a:xfrm rot="5400000">
          <a:off x="5040709" y="1337071"/>
          <a:ext cx="2262981" cy="41148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de-DE" sz="2900" kern="1200" dirty="0" smtClean="0">
              <a:latin typeface="Arial" panose="020B0604020202020204" pitchFamily="34" charset="0"/>
              <a:cs typeface="Arial" panose="020B0604020202020204" pitchFamily="34" charset="0"/>
            </a:rPr>
            <a:t>Fragestellungen</a:t>
          </a:r>
          <a:r>
            <a:rPr lang="de-DE" sz="2900" kern="1200" dirty="0" smtClean="0"/>
            <a:t>, </a:t>
          </a:r>
          <a:r>
            <a:rPr lang="de-DE" sz="2900" kern="1200" dirty="0" smtClean="0">
              <a:latin typeface="Arial" panose="020B0604020202020204" pitchFamily="34" charset="0"/>
              <a:cs typeface="Arial" panose="020B0604020202020204" pitchFamily="34" charset="0"/>
            </a:rPr>
            <a:t>Gefahren und Probleme</a:t>
          </a:r>
          <a:endParaRPr lang="hr-HR" sz="2900" kern="1200" dirty="0">
            <a:latin typeface="Arial" panose="020B0604020202020204" pitchFamily="34" charset="0"/>
            <a:cs typeface="Arial" panose="020B0604020202020204" pitchFamily="34" charset="0"/>
          </a:endParaRPr>
        </a:p>
      </dsp:txBody>
      <dsp:txXfrm rot="-5400000">
        <a:off x="4114800" y="2828726"/>
        <a:ext cx="4114800" cy="1697235"/>
      </dsp:txXfrm>
    </dsp:sp>
    <dsp:sp modelId="{F6FA44AB-727D-4D92-84C7-A64F72DB3CE5}">
      <dsp:nvSpPr>
        <dsp:cNvPr id="0" name=""/>
        <dsp:cNvSpPr/>
      </dsp:nvSpPr>
      <dsp:spPr>
        <a:xfrm>
          <a:off x="2880359" y="1697235"/>
          <a:ext cx="2468880" cy="1131490"/>
        </a:xfrm>
        <a:prstGeom prst="roundRect">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de-DE" sz="2900" kern="1200" dirty="0" smtClean="0">
              <a:latin typeface="Arial" panose="020B0604020202020204" pitchFamily="34" charset="0"/>
              <a:cs typeface="Arial" panose="020B0604020202020204" pitchFamily="34" charset="0"/>
            </a:rPr>
            <a:t>Definitionen</a:t>
          </a:r>
          <a:endParaRPr lang="hr-HR" sz="2900" kern="1200" dirty="0">
            <a:latin typeface="Arial" panose="020B0604020202020204" pitchFamily="34" charset="0"/>
            <a:cs typeface="Arial" panose="020B0604020202020204" pitchFamily="34" charset="0"/>
          </a:endParaRPr>
        </a:p>
      </dsp:txBody>
      <dsp:txXfrm>
        <a:off x="2935594" y="1752470"/>
        <a:ext cx="2358410" cy="102102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9D828B-583C-4ABD-94A7-A638B3BC4436}" type="datetimeFigureOut">
              <a:rPr lang="hr-HR" smtClean="0"/>
              <a:t>22.6.2016.</a:t>
            </a:fld>
            <a:endParaRPr lang="hr-HR"/>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hr-H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04A92-2C2C-4A10-A286-BEAA12722847}" type="slidenum">
              <a:rPr lang="hr-HR" smtClean="0"/>
              <a:t>‹Nr.›</a:t>
            </a:fld>
            <a:endParaRPr lang="hr-HR"/>
          </a:p>
        </p:txBody>
      </p:sp>
    </p:spTree>
    <p:extLst>
      <p:ext uri="{BB962C8B-B14F-4D97-AF65-F5344CB8AC3E}">
        <p14:creationId xmlns:p14="http://schemas.microsoft.com/office/powerpoint/2010/main" val="4044928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hr-HR"/>
          </a:p>
        </p:txBody>
      </p:sp>
      <p:sp>
        <p:nvSpPr>
          <p:cNvPr id="4" name="Foliennummernplatzhalter 3"/>
          <p:cNvSpPr>
            <a:spLocks noGrp="1"/>
          </p:cNvSpPr>
          <p:nvPr>
            <p:ph type="sldNum" sz="quarter" idx="10"/>
          </p:nvPr>
        </p:nvSpPr>
        <p:spPr/>
        <p:txBody>
          <a:bodyPr/>
          <a:lstStyle/>
          <a:p>
            <a:fld id="{DDC04A92-2C2C-4A10-A286-BEAA12722847}" type="slidenum">
              <a:rPr lang="hr-HR" smtClean="0"/>
              <a:t>1</a:t>
            </a:fld>
            <a:endParaRPr lang="hr-HR"/>
          </a:p>
        </p:txBody>
      </p:sp>
    </p:spTree>
    <p:extLst>
      <p:ext uri="{BB962C8B-B14F-4D97-AF65-F5344CB8AC3E}">
        <p14:creationId xmlns:p14="http://schemas.microsoft.com/office/powerpoint/2010/main" val="928626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hr-HR"/>
          </a:p>
        </p:txBody>
      </p:sp>
      <p:sp>
        <p:nvSpPr>
          <p:cNvPr id="4" name="Foliennummernplatzhalter 3"/>
          <p:cNvSpPr>
            <a:spLocks noGrp="1"/>
          </p:cNvSpPr>
          <p:nvPr>
            <p:ph type="sldNum" sz="quarter" idx="10"/>
          </p:nvPr>
        </p:nvSpPr>
        <p:spPr/>
        <p:txBody>
          <a:bodyPr/>
          <a:lstStyle/>
          <a:p>
            <a:fld id="{DDC04A92-2C2C-4A10-A286-BEAA12722847}" type="slidenum">
              <a:rPr lang="hr-HR" smtClean="0"/>
              <a:t>26</a:t>
            </a:fld>
            <a:endParaRPr lang="hr-HR"/>
          </a:p>
        </p:txBody>
      </p:sp>
    </p:spTree>
    <p:extLst>
      <p:ext uri="{BB962C8B-B14F-4D97-AF65-F5344CB8AC3E}">
        <p14:creationId xmlns:p14="http://schemas.microsoft.com/office/powerpoint/2010/main" val="39470857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4B3AFF2-75F6-4890-8985-BA9AEE0C00A5}" type="datetime1">
              <a:rPr lang="hr-HR" smtClean="0"/>
              <a:t>22.6.2016.</a:t>
            </a:fld>
            <a:endParaRPr lang="hr-H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hr-H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A10A736-AF6A-40CA-AE90-6D5B10F06A36}" type="slidenum">
              <a:rPr lang="hr-HR" smtClean="0"/>
              <a:t>‹Nr.›</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1A0DF3-A90B-4340-A2D2-7A5BD136DCBA}" type="datetime1">
              <a:rPr lang="hr-HR" smtClean="0"/>
              <a:t>22.6.2016.</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8A10A736-AF6A-40CA-AE90-6D5B10F06A36}" type="slidenum">
              <a:rPr lang="hr-HR" smtClean="0"/>
              <a:t>‹Nr.›</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6E90CD3-FA35-418C-8C68-F840FC33FAE3}" type="datetime1">
              <a:rPr lang="hr-HR" smtClean="0"/>
              <a:t>22.6.2016.</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8A10A736-AF6A-40CA-AE90-6D5B10F06A36}" type="slidenum">
              <a:rPr lang="hr-HR" smtClean="0"/>
              <a:t>‹Nr.›</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B7CD85-D34B-482F-AF7B-735B23C9FB28}" type="datetime1">
              <a:rPr lang="hr-HR" smtClean="0"/>
              <a:t>22.6.2016.</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8A10A736-AF6A-40CA-AE90-6D5B10F06A36}" type="slidenum">
              <a:rPr lang="hr-HR" smtClean="0"/>
              <a:t>‹Nr.›</a:t>
            </a:fld>
            <a:endParaRPr lang="hr-H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96E142-A975-4753-91B2-0A9FF7839371}" type="datetime1">
              <a:rPr lang="hr-HR" smtClean="0"/>
              <a:t>22.6.2016.</a:t>
            </a:fld>
            <a:endParaRPr lang="hr-HR"/>
          </a:p>
        </p:txBody>
      </p:sp>
      <p:sp>
        <p:nvSpPr>
          <p:cNvPr id="5" name="Footer Placeholder 4"/>
          <p:cNvSpPr>
            <a:spLocks noGrp="1"/>
          </p:cNvSpPr>
          <p:nvPr>
            <p:ph type="ftr" sz="quarter" idx="11"/>
          </p:nvPr>
        </p:nvSpPr>
        <p:spPr/>
        <p:txBody>
          <a:bodyPr/>
          <a:lstStyle>
            <a:extLst/>
          </a:lstStyle>
          <a:p>
            <a:endParaRPr lang="hr-HR"/>
          </a:p>
        </p:txBody>
      </p:sp>
      <p:sp>
        <p:nvSpPr>
          <p:cNvPr id="6" name="Slide Number Placeholder 5"/>
          <p:cNvSpPr>
            <a:spLocks noGrp="1"/>
          </p:cNvSpPr>
          <p:nvPr>
            <p:ph type="sldNum" sz="quarter" idx="12"/>
          </p:nvPr>
        </p:nvSpPr>
        <p:spPr/>
        <p:txBody>
          <a:bodyPr/>
          <a:lstStyle>
            <a:extLst/>
          </a:lstStyle>
          <a:p>
            <a:fld id="{8A10A736-AF6A-40CA-AE90-6D5B10F06A36}" type="slidenum">
              <a:rPr lang="hr-HR" smtClean="0"/>
              <a:t>‹Nr.›</a:t>
            </a:fld>
            <a:endParaRPr lang="hr-H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D87C6D-8C3F-4E83-8EA7-BFD25C82D602}" type="datetime1">
              <a:rPr lang="hr-HR" smtClean="0"/>
              <a:t>22.6.2016.</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8A10A736-AF6A-40CA-AE90-6D5B10F06A36}" type="slidenum">
              <a:rPr lang="hr-HR" smtClean="0"/>
              <a:t>‹Nr.›</a:t>
            </a:fld>
            <a:endParaRPr lang="hr-H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BACFD62-EC4E-4D75-937A-18B6717FEDB2}" type="datetime1">
              <a:rPr lang="hr-HR" smtClean="0"/>
              <a:t>22.6.2016.</a:t>
            </a:fld>
            <a:endParaRPr lang="hr-HR"/>
          </a:p>
        </p:txBody>
      </p:sp>
      <p:sp>
        <p:nvSpPr>
          <p:cNvPr id="8" name="Footer Placeholder 7"/>
          <p:cNvSpPr>
            <a:spLocks noGrp="1"/>
          </p:cNvSpPr>
          <p:nvPr>
            <p:ph type="ftr" sz="quarter" idx="11"/>
          </p:nvPr>
        </p:nvSpPr>
        <p:spPr/>
        <p:txBody>
          <a:bodyPr/>
          <a:lstStyle>
            <a:extLst/>
          </a:lstStyle>
          <a:p>
            <a:endParaRPr lang="hr-HR"/>
          </a:p>
        </p:txBody>
      </p:sp>
      <p:sp>
        <p:nvSpPr>
          <p:cNvPr id="9" name="Slide Number Placeholder 8"/>
          <p:cNvSpPr>
            <a:spLocks noGrp="1"/>
          </p:cNvSpPr>
          <p:nvPr>
            <p:ph type="sldNum" sz="quarter" idx="12"/>
          </p:nvPr>
        </p:nvSpPr>
        <p:spPr/>
        <p:txBody>
          <a:bodyPr/>
          <a:lstStyle>
            <a:extLst/>
          </a:lstStyle>
          <a:p>
            <a:fld id="{8A10A736-AF6A-40CA-AE90-6D5B10F06A36}" type="slidenum">
              <a:rPr lang="hr-HR" smtClean="0"/>
              <a:t>‹Nr.›</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C1BE8EF-1882-4121-BFD1-8E06BECE2A87}" type="datetime1">
              <a:rPr lang="hr-HR" smtClean="0"/>
              <a:t>22.6.2016.</a:t>
            </a:fld>
            <a:endParaRPr lang="hr-HR"/>
          </a:p>
        </p:txBody>
      </p:sp>
      <p:sp>
        <p:nvSpPr>
          <p:cNvPr id="4" name="Footer Placeholder 3"/>
          <p:cNvSpPr>
            <a:spLocks noGrp="1"/>
          </p:cNvSpPr>
          <p:nvPr>
            <p:ph type="ftr" sz="quarter" idx="11"/>
          </p:nvPr>
        </p:nvSpPr>
        <p:spPr/>
        <p:txBody>
          <a:bodyPr/>
          <a:lstStyle>
            <a:extLst/>
          </a:lstStyle>
          <a:p>
            <a:endParaRPr lang="hr-HR"/>
          </a:p>
        </p:txBody>
      </p:sp>
      <p:sp>
        <p:nvSpPr>
          <p:cNvPr id="5" name="Slide Number Placeholder 4"/>
          <p:cNvSpPr>
            <a:spLocks noGrp="1"/>
          </p:cNvSpPr>
          <p:nvPr>
            <p:ph type="sldNum" sz="quarter" idx="12"/>
          </p:nvPr>
        </p:nvSpPr>
        <p:spPr/>
        <p:txBody>
          <a:bodyPr/>
          <a:lstStyle>
            <a:extLst/>
          </a:lstStyle>
          <a:p>
            <a:fld id="{8A10A736-AF6A-40CA-AE90-6D5B10F06A36}" type="slidenum">
              <a:rPr lang="hr-HR" smtClean="0"/>
              <a:t>‹Nr.›</a:t>
            </a:fld>
            <a:endParaRPr lang="hr-H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EFACD19-0200-4D51-A878-1C10B2FE6054}" type="datetime1">
              <a:rPr lang="hr-HR" smtClean="0"/>
              <a:t>22.6.2016.</a:t>
            </a:fld>
            <a:endParaRPr lang="hr-HR"/>
          </a:p>
        </p:txBody>
      </p:sp>
      <p:sp>
        <p:nvSpPr>
          <p:cNvPr id="3" name="Footer Placeholder 2"/>
          <p:cNvSpPr>
            <a:spLocks noGrp="1"/>
          </p:cNvSpPr>
          <p:nvPr>
            <p:ph type="ftr" sz="quarter" idx="11"/>
          </p:nvPr>
        </p:nvSpPr>
        <p:spPr/>
        <p:txBody>
          <a:bodyPr/>
          <a:lstStyle>
            <a:extLst/>
          </a:lstStyle>
          <a:p>
            <a:endParaRPr lang="hr-HR"/>
          </a:p>
        </p:txBody>
      </p:sp>
      <p:sp>
        <p:nvSpPr>
          <p:cNvPr id="4" name="Slide Number Placeholder 3"/>
          <p:cNvSpPr>
            <a:spLocks noGrp="1"/>
          </p:cNvSpPr>
          <p:nvPr>
            <p:ph type="sldNum" sz="quarter" idx="12"/>
          </p:nvPr>
        </p:nvSpPr>
        <p:spPr/>
        <p:txBody>
          <a:bodyPr/>
          <a:lstStyle>
            <a:extLst/>
          </a:lstStyle>
          <a:p>
            <a:fld id="{8A10A736-AF6A-40CA-AE90-6D5B10F06A36}" type="slidenum">
              <a:rPr lang="hr-HR" smtClean="0"/>
              <a:t>‹Nr.›</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2A9FA87-1118-41A5-9312-A17F1158144A}" type="datetime1">
              <a:rPr lang="hr-HR" smtClean="0"/>
              <a:t>22.6.2016.</a:t>
            </a:fld>
            <a:endParaRPr lang="hr-HR"/>
          </a:p>
        </p:txBody>
      </p:sp>
      <p:sp>
        <p:nvSpPr>
          <p:cNvPr id="6" name="Footer Placeholder 5"/>
          <p:cNvSpPr>
            <a:spLocks noGrp="1"/>
          </p:cNvSpPr>
          <p:nvPr>
            <p:ph type="ftr" sz="quarter" idx="11"/>
          </p:nvPr>
        </p:nvSpPr>
        <p:spPr/>
        <p:txBody>
          <a:bodyPr/>
          <a:lstStyle>
            <a:extLst/>
          </a:lstStyle>
          <a:p>
            <a:endParaRPr lang="hr-HR"/>
          </a:p>
        </p:txBody>
      </p:sp>
      <p:sp>
        <p:nvSpPr>
          <p:cNvPr id="7" name="Slide Number Placeholder 6"/>
          <p:cNvSpPr>
            <a:spLocks noGrp="1"/>
          </p:cNvSpPr>
          <p:nvPr>
            <p:ph type="sldNum" sz="quarter" idx="12"/>
          </p:nvPr>
        </p:nvSpPr>
        <p:spPr/>
        <p:txBody>
          <a:bodyPr/>
          <a:lstStyle>
            <a:extLst/>
          </a:lstStyle>
          <a:p>
            <a:fld id="{8A10A736-AF6A-40CA-AE90-6D5B10F06A36}" type="slidenum">
              <a:rPr lang="hr-HR" smtClean="0"/>
              <a:t>‹Nr.›</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5005CE4-6BBD-4845-8558-D560471C8217}" type="datetime1">
              <a:rPr lang="hr-HR" smtClean="0"/>
              <a:t>22.6.2016.</a:t>
            </a:fld>
            <a:endParaRPr lang="hr-H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r-H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A10A736-AF6A-40CA-AE90-6D5B10F06A36}" type="slidenum">
              <a:rPr lang="hr-HR" smtClean="0"/>
              <a:t>‹Nr.›</a:t>
            </a:fld>
            <a:endParaRPr lang="hr-H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04FF3EC-CB76-4E26-9D29-E323C3E69075}" type="datetime1">
              <a:rPr lang="hr-HR" smtClean="0"/>
              <a:t>22.6.2016.</a:t>
            </a:fld>
            <a:endParaRPr lang="hr-H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r-H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A10A736-AF6A-40CA-AE90-6D5B10F06A36}" type="slidenum">
              <a:rPr lang="hr-HR" smtClean="0"/>
              <a:t>‹Nr.›</a:t>
            </a:fld>
            <a:endParaRPr lang="hr-H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55576" y="260648"/>
            <a:ext cx="7772400" cy="4464496"/>
          </a:xfrm>
        </p:spPr>
        <p:txBody>
          <a:bodyPr>
            <a:normAutofit/>
          </a:bodyPr>
          <a:lstStyle/>
          <a:p>
            <a:pPr algn="ctr"/>
            <a:r>
              <a:rPr lang="de-DE" sz="3600" dirty="0" smtClean="0">
                <a:effectLst/>
                <a:latin typeface="Arial" pitchFamily="34" charset="0"/>
                <a:cs typeface="Arial" pitchFamily="34" charset="0"/>
              </a:rPr>
              <a:t>Mateja</a:t>
            </a:r>
            <a:r>
              <a:rPr lang="hr-HR" sz="3600" b="1" dirty="0" smtClean="0">
                <a:effectLst/>
                <a:latin typeface="Arial" pitchFamily="34" charset="0"/>
                <a:cs typeface="Arial" pitchFamily="34" charset="0"/>
              </a:rPr>
              <a:t> </a:t>
            </a:r>
            <a:r>
              <a:rPr lang="de-DE" sz="3600" b="1" dirty="0" smtClean="0">
                <a:effectLst/>
                <a:latin typeface="Arial" pitchFamily="34" charset="0"/>
                <a:cs typeface="Arial" pitchFamily="34" charset="0"/>
              </a:rPr>
              <a:t>Grabovac</a:t>
            </a:r>
            <a:r>
              <a:rPr lang="hr-HR" sz="3600" dirty="0" smtClean="0">
                <a:effectLst/>
              </a:rPr>
              <a:t/>
            </a:r>
            <a:br>
              <a:rPr lang="hr-HR" sz="3600" dirty="0" smtClean="0">
                <a:effectLst/>
              </a:rPr>
            </a:br>
            <a:r>
              <a:rPr lang="de-DE" sz="1600" b="1" dirty="0" smtClean="0">
                <a:effectLst/>
                <a:latin typeface="Arial" pitchFamily="34" charset="0"/>
                <a:cs typeface="Arial" pitchFamily="34" charset="0"/>
              </a:rPr>
              <a:t>Institut für Slawistik Karl-Franzenz-Universität Graz</a:t>
            </a:r>
            <a:r>
              <a:rPr lang="hr-HR" sz="1600" b="1" dirty="0" smtClean="0">
                <a:effectLst/>
                <a:latin typeface="Arial" pitchFamily="34" charset="0"/>
                <a:cs typeface="Arial" pitchFamily="34" charset="0"/>
              </a:rPr>
              <a:t/>
            </a:r>
            <a:br>
              <a:rPr lang="hr-HR" sz="1600" b="1" dirty="0" smtClean="0">
                <a:effectLst/>
                <a:latin typeface="Arial" pitchFamily="34" charset="0"/>
                <a:cs typeface="Arial" pitchFamily="34" charset="0"/>
              </a:rPr>
            </a:br>
            <a:r>
              <a:rPr lang="hr-HR" sz="1600" b="1" dirty="0">
                <a:effectLst/>
                <a:latin typeface="Arial" pitchFamily="34" charset="0"/>
                <a:cs typeface="Arial" pitchFamily="34" charset="0"/>
              </a:rPr>
              <a:t/>
            </a:r>
            <a:br>
              <a:rPr lang="hr-HR" sz="1600" b="1" dirty="0">
                <a:effectLst/>
                <a:latin typeface="Arial" pitchFamily="34" charset="0"/>
                <a:cs typeface="Arial" pitchFamily="34" charset="0"/>
              </a:rPr>
            </a:br>
            <a:r>
              <a:rPr lang="de-DE" sz="1400" dirty="0" smtClean="0">
                <a:effectLst/>
                <a:latin typeface="Arial" pitchFamily="34" charset="0"/>
                <a:cs typeface="Arial" pitchFamily="34" charset="0"/>
              </a:rPr>
              <a:t>mateja.grabovac@gmx.at</a:t>
            </a:r>
            <a:r>
              <a:rPr lang="hr-HR" sz="1400" b="1" dirty="0" smtClean="0">
                <a:effectLst/>
                <a:latin typeface="Arial" pitchFamily="34" charset="0"/>
                <a:cs typeface="Arial" pitchFamily="34" charset="0"/>
              </a:rPr>
              <a:t/>
            </a:r>
            <a:br>
              <a:rPr lang="hr-HR" sz="1400" b="1" dirty="0" smtClean="0">
                <a:effectLst/>
                <a:latin typeface="Arial" pitchFamily="34" charset="0"/>
                <a:cs typeface="Arial" pitchFamily="34" charset="0"/>
              </a:rPr>
            </a:br>
            <a:r>
              <a:rPr lang="hr-HR" sz="1400" b="1" dirty="0">
                <a:effectLst/>
                <a:latin typeface="Arial" pitchFamily="34" charset="0"/>
                <a:cs typeface="Arial" pitchFamily="34" charset="0"/>
              </a:rPr>
              <a:t/>
            </a:r>
            <a:br>
              <a:rPr lang="hr-HR" sz="1400" b="1" dirty="0">
                <a:effectLst/>
                <a:latin typeface="Arial" pitchFamily="34" charset="0"/>
                <a:cs typeface="Arial" pitchFamily="34" charset="0"/>
              </a:rPr>
            </a:br>
            <a:r>
              <a:rPr lang="hr-HR" sz="1400" b="1" dirty="0" smtClean="0">
                <a:effectLst/>
                <a:latin typeface="Arial" pitchFamily="34" charset="0"/>
                <a:cs typeface="Arial" pitchFamily="34" charset="0"/>
              </a:rPr>
              <a:t/>
            </a:r>
            <a:br>
              <a:rPr lang="hr-HR" sz="1400" b="1" dirty="0" smtClean="0">
                <a:effectLst/>
                <a:latin typeface="Arial" pitchFamily="34" charset="0"/>
                <a:cs typeface="Arial" pitchFamily="34" charset="0"/>
              </a:rPr>
            </a:br>
            <a:r>
              <a:rPr lang="hr-HR" sz="1600" b="1" dirty="0">
                <a:effectLst/>
                <a:latin typeface="Arial" pitchFamily="34" charset="0"/>
                <a:cs typeface="Arial" pitchFamily="34" charset="0"/>
              </a:rPr>
              <a:t/>
            </a:r>
            <a:br>
              <a:rPr lang="hr-HR" sz="1600" b="1" dirty="0">
                <a:effectLst/>
                <a:latin typeface="Arial" pitchFamily="34" charset="0"/>
                <a:cs typeface="Arial" pitchFamily="34" charset="0"/>
              </a:rPr>
            </a:br>
            <a:r>
              <a:rPr lang="hr-HR" sz="1600" b="1" dirty="0" smtClean="0">
                <a:effectLst/>
                <a:latin typeface="Arial" pitchFamily="34" charset="0"/>
                <a:cs typeface="Arial" pitchFamily="34" charset="0"/>
              </a:rPr>
              <a:t/>
            </a:r>
            <a:br>
              <a:rPr lang="hr-HR" sz="1600" b="1" dirty="0" smtClean="0">
                <a:effectLst/>
                <a:latin typeface="Arial" pitchFamily="34" charset="0"/>
                <a:cs typeface="Arial" pitchFamily="34" charset="0"/>
              </a:rPr>
            </a:br>
            <a:r>
              <a:rPr lang="de-DE" dirty="0" smtClean="0">
                <a:effectLst/>
                <a:latin typeface="Arial" pitchFamily="34" charset="0"/>
                <a:cs typeface="Arial" pitchFamily="34" charset="0"/>
              </a:rPr>
              <a:t>Wortbildung </a:t>
            </a:r>
            <a:r>
              <a:rPr lang="de-DE" dirty="0">
                <a:effectLst/>
                <a:latin typeface="Arial" pitchFamily="34" charset="0"/>
                <a:cs typeface="Arial" pitchFamily="34" charset="0"/>
              </a:rPr>
              <a:t>im Forum teen385.com</a:t>
            </a:r>
            <a:r>
              <a:rPr lang="hr-HR" sz="4800" b="1" dirty="0" smtClean="0">
                <a:effectLst/>
                <a:latin typeface="Arial" pitchFamily="34" charset="0"/>
                <a:cs typeface="Arial" pitchFamily="34" charset="0"/>
              </a:rPr>
              <a:t/>
            </a:r>
            <a:br>
              <a:rPr lang="hr-HR" sz="4800" b="1" dirty="0" smtClean="0">
                <a:effectLst/>
                <a:latin typeface="Arial" pitchFamily="34" charset="0"/>
                <a:cs typeface="Arial" pitchFamily="34" charset="0"/>
              </a:rPr>
            </a:br>
            <a:r>
              <a:rPr lang="hr-HR" sz="1600" b="1" dirty="0" smtClean="0">
                <a:latin typeface="Arial" pitchFamily="34" charset="0"/>
                <a:cs typeface="Arial" pitchFamily="34" charset="0"/>
              </a:rPr>
              <a:t/>
            </a:r>
            <a:br>
              <a:rPr lang="hr-HR" sz="1600" b="1" dirty="0" smtClean="0">
                <a:latin typeface="Arial" pitchFamily="34" charset="0"/>
                <a:cs typeface="Arial" pitchFamily="34" charset="0"/>
              </a:rPr>
            </a:br>
            <a:endParaRPr lang="hr-HR" sz="1600" b="1" dirty="0">
              <a:latin typeface="Arial" pitchFamily="34" charset="0"/>
              <a:cs typeface="Arial" pitchFamily="34" charset="0"/>
            </a:endParaRPr>
          </a:p>
        </p:txBody>
      </p:sp>
      <p:sp>
        <p:nvSpPr>
          <p:cNvPr id="5" name="Subtitle 4"/>
          <p:cNvSpPr>
            <a:spLocks noGrp="1"/>
          </p:cNvSpPr>
          <p:nvPr>
            <p:ph type="subTitle" idx="1"/>
          </p:nvPr>
        </p:nvSpPr>
        <p:spPr>
          <a:xfrm>
            <a:off x="1403648" y="5373216"/>
            <a:ext cx="6400800" cy="913656"/>
          </a:xfrm>
        </p:spPr>
        <p:txBody>
          <a:bodyPr>
            <a:normAutofit/>
          </a:bodyPr>
          <a:lstStyle/>
          <a:p>
            <a:pPr algn="ctr"/>
            <a:r>
              <a:rPr lang="hr-HR" sz="2600" dirty="0" smtClean="0">
                <a:latin typeface="Arial" pitchFamily="34" charset="0"/>
                <a:cs typeface="Arial" pitchFamily="34" charset="0"/>
              </a:rPr>
              <a:t>Workshop </a:t>
            </a:r>
            <a:r>
              <a:rPr lang="hr-HR" sz="2600" dirty="0" smtClean="0">
                <a:latin typeface="Arial" pitchFamily="34" charset="0"/>
                <a:cs typeface="Arial" pitchFamily="34" charset="0"/>
              </a:rPr>
              <a:t>201</a:t>
            </a:r>
            <a:r>
              <a:rPr lang="de-DE" sz="2600" dirty="0" smtClean="0">
                <a:latin typeface="Arial" pitchFamily="34" charset="0"/>
                <a:cs typeface="Arial" pitchFamily="34" charset="0"/>
              </a:rPr>
              <a:t>6</a:t>
            </a:r>
            <a:r>
              <a:rPr lang="hr-HR" sz="2600" dirty="0" smtClean="0">
                <a:latin typeface="Arial" pitchFamily="34" charset="0"/>
                <a:cs typeface="Arial" pitchFamily="34" charset="0"/>
              </a:rPr>
              <a:t>.</a:t>
            </a:r>
            <a:endParaRPr lang="hr-HR" sz="2600" dirty="0" smtClean="0">
              <a:latin typeface="Arial" pitchFamily="34" charset="0"/>
              <a:cs typeface="Arial" pitchFamily="34" charset="0"/>
            </a:endParaRPr>
          </a:p>
          <a:p>
            <a:pPr algn="ctr"/>
            <a:r>
              <a:rPr lang="hr-HR" sz="2400" dirty="0" smtClean="0"/>
              <a:t>Graz, </a:t>
            </a:r>
            <a:r>
              <a:rPr lang="de-DE" sz="2400" dirty="0" smtClean="0"/>
              <a:t>24</a:t>
            </a:r>
            <a:r>
              <a:rPr lang="hr-HR" sz="2400" dirty="0" smtClean="0"/>
              <a:t>.06.201</a:t>
            </a:r>
            <a:r>
              <a:rPr lang="de-DE" sz="2400" dirty="0" smtClean="0"/>
              <a:t>6</a:t>
            </a:r>
            <a:r>
              <a:rPr lang="hr-HR" sz="2400" dirty="0" smtClean="0"/>
              <a:t>.</a:t>
            </a:r>
            <a:endParaRPr lang="hr-HR" sz="2400" dirty="0"/>
          </a:p>
        </p:txBody>
      </p:sp>
      <p:pic>
        <p:nvPicPr>
          <p:cNvPr id="7" name="Picture 6" descr="thumbnail.aspx.jpg"/>
          <p:cNvPicPr>
            <a:picLocks noChangeAspect="1"/>
          </p:cNvPicPr>
          <p:nvPr/>
        </p:nvPicPr>
        <p:blipFill>
          <a:blip r:embed="rId3" cstate="print"/>
          <a:srcRect/>
          <a:stretch>
            <a:fillRect/>
          </a:stretch>
        </p:blipFill>
        <p:spPr bwMode="auto">
          <a:xfrm>
            <a:off x="179512" y="188640"/>
            <a:ext cx="1524000" cy="1276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dirty="0">
                <a:latin typeface="Arial" panose="020B0604020202020204" pitchFamily="34" charset="0"/>
                <a:cs typeface="Arial" panose="020B0604020202020204" pitchFamily="34" charset="0"/>
              </a:rPr>
              <a:t>Eine große Komplexität liegt </a:t>
            </a:r>
            <a:r>
              <a:rPr lang="de-DE" sz="3200" dirty="0" smtClean="0">
                <a:latin typeface="Arial" panose="020B0604020202020204" pitchFamily="34" charset="0"/>
                <a:cs typeface="Arial" panose="020B0604020202020204" pitchFamily="34" charset="0"/>
              </a:rPr>
              <a:t>darin</a:t>
            </a:r>
            <a:r>
              <a:rPr lang="de-DE" sz="3200" dirty="0">
                <a:latin typeface="Arial" panose="020B0604020202020204" pitchFamily="34" charset="0"/>
                <a:cs typeface="Arial" panose="020B0604020202020204" pitchFamily="34" charset="0"/>
              </a:rPr>
              <a:t>, dass diffamierende Inhalte meist von anonymen Personen verbreitet werden, d. h. man schreibt oder versendet Botschaften, die man sich, wenn man dem Empfänger gegenübersäße, in der Regel wohl niemals zu äußern trauen würde. </a:t>
            </a:r>
            <a:endParaRPr lang="hr-HR" sz="3200" dirty="0">
              <a:latin typeface="Arial" panose="020B0604020202020204" pitchFamily="34" charset="0"/>
              <a:cs typeface="Arial" panose="020B0604020202020204" pitchFamily="34" charset="0"/>
            </a:endParaRPr>
          </a:p>
        </p:txBody>
      </p:sp>
      <p:sp>
        <p:nvSpPr>
          <p:cNvPr id="5" name="Titel 2"/>
          <p:cNvSpPr>
            <a:spLocks noGrp="1"/>
          </p:cNvSpPr>
          <p:nvPr>
            <p:ph type="title"/>
          </p:nvPr>
        </p:nvSpPr>
        <p:spPr/>
        <p:txBody>
          <a:bodyPr>
            <a:normAutofit fontScale="90000"/>
          </a:bodyPr>
          <a:lstStyle/>
          <a:p>
            <a:pPr algn="ctr"/>
            <a:r>
              <a:rPr lang="de-DE" dirty="0" smtClean="0">
                <a:effectLst/>
                <a:latin typeface="Arial" panose="020B0604020202020204" pitchFamily="34" charset="0"/>
                <a:cs typeface="Arial" panose="020B0604020202020204" pitchFamily="34" charset="0"/>
              </a:rPr>
              <a:t>Fragestellungen, Gefahren und Probleme</a:t>
            </a:r>
            <a:endParaRPr lang="de-DE"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8A10A736-AF6A-40CA-AE90-6D5B10F06A36}" type="slidenum">
              <a:rPr lang="hr-HR" smtClean="0"/>
              <a:t>10</a:t>
            </a:fld>
            <a:endParaRPr lang="hr-HR"/>
          </a:p>
        </p:txBody>
      </p:sp>
    </p:spTree>
    <p:extLst>
      <p:ext uri="{BB962C8B-B14F-4D97-AF65-F5344CB8AC3E}">
        <p14:creationId xmlns:p14="http://schemas.microsoft.com/office/powerpoint/2010/main" val="2636634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dirty="0" smtClean="0">
                <a:latin typeface="Arial" panose="020B0604020202020204" pitchFamily="34" charset="0"/>
                <a:cs typeface="Arial" panose="020B0604020202020204" pitchFamily="34" charset="0"/>
              </a:rPr>
              <a:t>Bei der Wortbildung handelt es sich um einen Teilbereich der Grammatik, der in besonderer Weise von menschlichem Schaffen, menschlicher Produktivität und Innovation geprägt ist. </a:t>
            </a:r>
            <a:endParaRPr lang="de-DE" sz="3200" dirty="0">
              <a:latin typeface="Arial" panose="020B0604020202020204" pitchFamily="34" charset="0"/>
              <a:cs typeface="Arial" panose="020B0604020202020204" pitchFamily="34" charset="0"/>
            </a:endParaRPr>
          </a:p>
        </p:txBody>
      </p:sp>
      <p:sp>
        <p:nvSpPr>
          <p:cNvPr id="3" name="Titel 2"/>
          <p:cNvSpPr>
            <a:spLocks noGrp="1"/>
          </p:cNvSpPr>
          <p:nvPr>
            <p:ph type="title"/>
          </p:nvPr>
        </p:nvSpPr>
        <p:spPr>
          <a:xfrm>
            <a:off x="457200" y="274638"/>
            <a:ext cx="8219256" cy="1143000"/>
          </a:xfrm>
        </p:spPr>
        <p:txBody>
          <a:bodyPr/>
          <a:lstStyle/>
          <a:p>
            <a:pPr algn="ctr"/>
            <a:r>
              <a:rPr lang="de-DE" dirty="0" smtClean="0">
                <a:effectLst/>
                <a:latin typeface="Arial" panose="020B0604020202020204" pitchFamily="34" charset="0"/>
                <a:cs typeface="Arial" panose="020B0604020202020204" pitchFamily="34" charset="0"/>
              </a:rPr>
              <a:t>Wortbildung</a:t>
            </a:r>
            <a:endParaRPr lang="de-DE" dirty="0">
              <a:latin typeface="Arial" panose="020B0604020202020204" pitchFamily="34" charset="0"/>
              <a:cs typeface="Arial" panose="020B0604020202020204" pitchFamily="34" charset="0"/>
            </a:endParaRPr>
          </a:p>
        </p:txBody>
      </p:sp>
      <p:sp>
        <p:nvSpPr>
          <p:cNvPr id="4" name="Rechteck 3"/>
          <p:cNvSpPr/>
          <p:nvPr/>
        </p:nvSpPr>
        <p:spPr>
          <a:xfrm>
            <a:off x="2280828" y="4077072"/>
            <a:ext cx="4572000" cy="1256306"/>
          </a:xfrm>
          <a:prstGeom prst="rect">
            <a:avLst/>
          </a:prstGeom>
        </p:spPr>
        <p:txBody>
          <a:bodyPr>
            <a:spAutoFit/>
          </a:bodyPr>
          <a:lstStyle/>
          <a:p>
            <a:pPr marL="252095" algn="just">
              <a:lnSpc>
                <a:spcPct val="107000"/>
              </a:lnSpc>
              <a:spcAft>
                <a:spcPts val="300"/>
              </a:spcAft>
            </a:pPr>
            <a:r>
              <a:rPr lang="de-DE" dirty="0" err="1">
                <a:latin typeface="Arial" panose="020B0604020202020204" pitchFamily="34" charset="0"/>
                <a:ea typeface="Calibri" panose="020F0502020204030204" pitchFamily="34" charset="0"/>
                <a:cs typeface="Arial" panose="020B0604020202020204" pitchFamily="34" charset="0"/>
              </a:rPr>
              <a:t>Cijelokupna</a:t>
            </a:r>
            <a:r>
              <a:rPr lang="de-DE" dirty="0">
                <a:latin typeface="Arial" panose="020B0604020202020204" pitchFamily="34" charset="0"/>
                <a:ea typeface="Calibri" panose="020F0502020204030204" pitchFamily="34" charset="0"/>
                <a:cs typeface="Arial" panose="020B0604020202020204" pitchFamily="34" charset="0"/>
              </a:rPr>
              <a:t> </a:t>
            </a:r>
            <a:r>
              <a:rPr lang="de-DE" dirty="0" err="1">
                <a:latin typeface="Arial" panose="020B0604020202020204" pitchFamily="34" charset="0"/>
                <a:ea typeface="Calibri" panose="020F0502020204030204" pitchFamily="34" charset="0"/>
                <a:cs typeface="Arial" panose="020B0604020202020204" pitchFamily="34" charset="0"/>
              </a:rPr>
              <a:t>čovjekova</a:t>
            </a:r>
            <a:r>
              <a:rPr lang="de-DE" dirty="0">
                <a:latin typeface="Arial" panose="020B0604020202020204" pitchFamily="34" charset="0"/>
                <a:ea typeface="Calibri" panose="020F0502020204030204" pitchFamily="34" charset="0"/>
                <a:cs typeface="Arial" panose="020B0604020202020204" pitchFamily="34" charset="0"/>
              </a:rPr>
              <a:t> </a:t>
            </a:r>
            <a:r>
              <a:rPr lang="de-DE" dirty="0" err="1">
                <a:latin typeface="Arial" panose="020B0604020202020204" pitchFamily="34" charset="0"/>
                <a:ea typeface="Calibri" panose="020F0502020204030204" pitchFamily="34" charset="0"/>
                <a:cs typeface="Arial" panose="020B0604020202020204" pitchFamily="34" charset="0"/>
              </a:rPr>
              <a:t>djelatnost</a:t>
            </a:r>
            <a:r>
              <a:rPr lang="de-DE" dirty="0">
                <a:latin typeface="Arial" panose="020B0604020202020204" pitchFamily="34" charset="0"/>
                <a:ea typeface="Calibri" panose="020F0502020204030204" pitchFamily="34" charset="0"/>
                <a:cs typeface="Arial" panose="020B0604020202020204" pitchFamily="34" charset="0"/>
              </a:rPr>
              <a:t> </a:t>
            </a:r>
            <a:r>
              <a:rPr lang="de-DE" dirty="0" err="1">
                <a:latin typeface="Arial" panose="020B0604020202020204" pitchFamily="34" charset="0"/>
                <a:ea typeface="Calibri" panose="020F0502020204030204" pitchFamily="34" charset="0"/>
                <a:cs typeface="Arial" panose="020B0604020202020204" pitchFamily="34" charset="0"/>
              </a:rPr>
              <a:t>održava</a:t>
            </a:r>
            <a:r>
              <a:rPr lang="de-DE" dirty="0">
                <a:latin typeface="Arial" panose="020B0604020202020204" pitchFamily="34" charset="0"/>
                <a:ea typeface="Calibri" panose="020F0502020204030204" pitchFamily="34" charset="0"/>
                <a:cs typeface="Arial" panose="020B0604020202020204" pitchFamily="34" charset="0"/>
              </a:rPr>
              <a:t> se u </a:t>
            </a:r>
            <a:r>
              <a:rPr lang="de-DE" dirty="0" err="1">
                <a:latin typeface="Arial" panose="020B0604020202020204" pitchFamily="34" charset="0"/>
                <a:ea typeface="Calibri" panose="020F0502020204030204" pitchFamily="34" charset="0"/>
                <a:cs typeface="Arial" panose="020B0604020202020204" pitchFamily="34" charset="0"/>
              </a:rPr>
              <a:t>jeziku</a:t>
            </a:r>
            <a:r>
              <a:rPr lang="de-DE" dirty="0">
                <a:latin typeface="Arial" panose="020B0604020202020204" pitchFamily="34" charset="0"/>
                <a:ea typeface="Calibri" panose="020F0502020204030204" pitchFamily="34" charset="0"/>
                <a:cs typeface="Arial" panose="020B0604020202020204" pitchFamily="34" charset="0"/>
              </a:rPr>
              <a:t>. </a:t>
            </a:r>
            <a:r>
              <a:rPr lang="pl-PL" dirty="0">
                <a:latin typeface="Arial" panose="020B0604020202020204" pitchFamily="34" charset="0"/>
                <a:ea typeface="Calibri" panose="020F0502020204030204" pitchFamily="34" charset="0"/>
                <a:cs typeface="Arial" panose="020B0604020202020204" pitchFamily="34" charset="0"/>
              </a:rPr>
              <a:t>Za nove životne sadržaje pronalaze se i novi izrazi (vgl. Barić u. a. 2003: 285).</a:t>
            </a:r>
            <a:endParaRPr lang="hr-HR"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Foliennummernplatzhalter 4"/>
          <p:cNvSpPr>
            <a:spLocks noGrp="1"/>
          </p:cNvSpPr>
          <p:nvPr>
            <p:ph type="sldNum" sz="quarter" idx="12"/>
          </p:nvPr>
        </p:nvSpPr>
        <p:spPr/>
        <p:txBody>
          <a:bodyPr/>
          <a:lstStyle/>
          <a:p>
            <a:fld id="{8A10A736-AF6A-40CA-AE90-6D5B10F06A36}" type="slidenum">
              <a:rPr lang="hr-HR" smtClean="0"/>
              <a:t>11</a:t>
            </a:fld>
            <a:endParaRPr lang="hr-HR"/>
          </a:p>
        </p:txBody>
      </p:sp>
    </p:spTree>
    <p:extLst>
      <p:ext uri="{BB962C8B-B14F-4D97-AF65-F5344CB8AC3E}">
        <p14:creationId xmlns:p14="http://schemas.microsoft.com/office/powerpoint/2010/main" val="3858636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dirty="0" smtClean="0">
                <a:latin typeface="Arial" panose="020B0604020202020204" pitchFamily="34" charset="0"/>
                <a:cs typeface="Arial" panose="020B0604020202020204" pitchFamily="34" charset="0"/>
              </a:rPr>
              <a:t>Untersucht wurde die </a:t>
            </a:r>
            <a:r>
              <a:rPr lang="de-DE" sz="3200" dirty="0">
                <a:latin typeface="Arial" panose="020B0604020202020204" pitchFamily="34" charset="0"/>
                <a:cs typeface="Arial" panose="020B0604020202020204" pitchFamily="34" charset="0"/>
              </a:rPr>
              <a:t>Generierung von Wörtern (Lexemen) durch Ableitung (Derivation) und Zusammensetzung (Komposition) bzw. durch das Verbinden von Wurzel und/oder Stamm mit anderen Wortstämmen oder Affixen. </a:t>
            </a:r>
            <a:endParaRPr lang="hr-HR" sz="1600" dirty="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a:latin typeface="Arial" pitchFamily="34" charset="0"/>
              <a:cs typeface="Arial" pitchFamily="34" charset="0"/>
            </a:endParaRPr>
          </a:p>
          <a:p>
            <a:endParaRPr lang="de-DE" dirty="0"/>
          </a:p>
        </p:txBody>
      </p:sp>
      <p:sp>
        <p:nvSpPr>
          <p:cNvPr id="3" name="Titel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Wortbildung</a:t>
            </a:r>
            <a:endParaRPr lang="de-DE"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12</a:t>
            </a:fld>
            <a:endParaRPr lang="hr-HR"/>
          </a:p>
        </p:txBody>
      </p:sp>
    </p:spTree>
    <p:extLst>
      <p:ext uri="{BB962C8B-B14F-4D97-AF65-F5344CB8AC3E}">
        <p14:creationId xmlns:p14="http://schemas.microsoft.com/office/powerpoint/2010/main" val="3187759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cap="small" dirty="0" smtClean="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bosnisch/kroatisch/serbisches </a:t>
            </a:r>
            <a:r>
              <a:rPr lang="de-DE" sz="3200" dirty="0">
                <a:latin typeface="Arial" panose="020B0604020202020204" pitchFamily="34" charset="0"/>
                <a:cs typeface="Arial" panose="020B0604020202020204" pitchFamily="34" charset="0"/>
              </a:rPr>
              <a:t>Forum für </a:t>
            </a:r>
            <a:r>
              <a:rPr lang="de-DE" sz="3200" dirty="0" smtClean="0">
                <a:latin typeface="Arial" panose="020B0604020202020204" pitchFamily="34" charset="0"/>
                <a:cs typeface="Arial" panose="020B0604020202020204" pitchFamily="34" charset="0"/>
              </a:rPr>
              <a:t>Jugendliche</a:t>
            </a:r>
          </a:p>
          <a:p>
            <a:r>
              <a:rPr lang="de-DE" sz="3200" dirty="0" smtClean="0">
                <a:latin typeface="Arial" panose="020B0604020202020204" pitchFamily="34" charset="0"/>
                <a:cs typeface="Arial" panose="020B0604020202020204" pitchFamily="34" charset="0"/>
              </a:rPr>
              <a:t>kostenlose </a:t>
            </a:r>
            <a:r>
              <a:rPr lang="de-DE" sz="3200" dirty="0">
                <a:latin typeface="Arial" panose="020B0604020202020204" pitchFamily="34" charset="0"/>
                <a:cs typeface="Arial" panose="020B0604020202020204" pitchFamily="34" charset="0"/>
              </a:rPr>
              <a:t>Benutzerprofile mit Fotos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Einteilung </a:t>
            </a:r>
            <a:r>
              <a:rPr lang="de-DE" sz="3200" dirty="0">
                <a:latin typeface="Arial" panose="020B0604020202020204" pitchFamily="34" charset="0"/>
                <a:cs typeface="Arial" panose="020B0604020202020204" pitchFamily="34" charset="0"/>
              </a:rPr>
              <a:t>in die thematischen Sektionen </a:t>
            </a:r>
            <a:r>
              <a:rPr lang="de-DE" sz="3200" cap="small" dirty="0">
                <a:latin typeface="Arial" panose="020B0604020202020204" pitchFamily="34" charset="0"/>
                <a:cs typeface="Arial" panose="020B0604020202020204" pitchFamily="34" charset="0"/>
              </a:rPr>
              <a:t>Caffe385</a:t>
            </a:r>
            <a:r>
              <a:rPr lang="de-DE" sz="3200" dirty="0">
                <a:latin typeface="Arial" panose="020B0604020202020204" pitchFamily="34" charset="0"/>
                <a:cs typeface="Arial" panose="020B0604020202020204" pitchFamily="34" charset="0"/>
              </a:rPr>
              <a:t>, </a:t>
            </a:r>
            <a:r>
              <a:rPr lang="de-DE" sz="3200" cap="small" dirty="0">
                <a:latin typeface="Arial" panose="020B0604020202020204" pitchFamily="34" charset="0"/>
                <a:cs typeface="Arial" panose="020B0604020202020204" pitchFamily="34" charset="0"/>
              </a:rPr>
              <a:t>Fun </a:t>
            </a:r>
            <a:r>
              <a:rPr lang="de-DE" sz="3200" cap="small" dirty="0" err="1">
                <a:latin typeface="Arial" panose="020B0604020202020204" pitchFamily="34" charset="0"/>
                <a:cs typeface="Arial" panose="020B0604020202020204" pitchFamily="34" charset="0"/>
              </a:rPr>
              <a:t>Stuff</a:t>
            </a:r>
            <a:r>
              <a:rPr lang="de-DE" sz="3200" dirty="0">
                <a:latin typeface="Arial" panose="020B0604020202020204" pitchFamily="34" charset="0"/>
                <a:cs typeface="Arial" panose="020B0604020202020204" pitchFamily="34" charset="0"/>
              </a:rPr>
              <a:t>, </a:t>
            </a:r>
            <a:r>
              <a:rPr lang="de-DE" sz="3200" cap="small" dirty="0">
                <a:latin typeface="Arial" panose="020B0604020202020204" pitchFamily="34" charset="0"/>
                <a:cs typeface="Arial" panose="020B0604020202020204" pitchFamily="34" charset="0"/>
              </a:rPr>
              <a:t>Lifestyle</a:t>
            </a:r>
            <a:r>
              <a:rPr lang="de-DE" sz="3200" dirty="0">
                <a:latin typeface="Arial" panose="020B0604020202020204" pitchFamily="34" charset="0"/>
                <a:cs typeface="Arial" panose="020B0604020202020204" pitchFamily="34" charset="0"/>
              </a:rPr>
              <a:t>, </a:t>
            </a:r>
            <a:r>
              <a:rPr lang="de-DE" sz="3200" cap="small" dirty="0">
                <a:latin typeface="Arial" panose="020B0604020202020204" pitchFamily="34" charset="0"/>
                <a:cs typeface="Arial" panose="020B0604020202020204" pitchFamily="34" charset="0"/>
              </a:rPr>
              <a:t>Techno</a:t>
            </a:r>
            <a:r>
              <a:rPr lang="de-DE" sz="3200" dirty="0">
                <a:latin typeface="Arial" panose="020B0604020202020204" pitchFamily="34" charset="0"/>
                <a:cs typeface="Arial" panose="020B0604020202020204" pitchFamily="34" charset="0"/>
              </a:rPr>
              <a:t>, </a:t>
            </a:r>
            <a:r>
              <a:rPr lang="de-DE" sz="3200" cap="small" dirty="0" err="1">
                <a:latin typeface="Arial" panose="020B0604020202020204" pitchFamily="34" charset="0"/>
                <a:cs typeface="Arial" panose="020B0604020202020204" pitchFamily="34" charset="0"/>
              </a:rPr>
              <a:t>Pitanja</a:t>
            </a:r>
            <a:r>
              <a:rPr lang="de-DE" sz="3200" cap="small" dirty="0">
                <a:latin typeface="Arial" panose="020B0604020202020204" pitchFamily="34" charset="0"/>
                <a:cs typeface="Arial" panose="020B0604020202020204" pitchFamily="34" charset="0"/>
              </a:rPr>
              <a:t> i </a:t>
            </a:r>
            <a:r>
              <a:rPr lang="de-DE" sz="3200" cap="small" dirty="0" err="1">
                <a:latin typeface="Arial" panose="020B0604020202020204" pitchFamily="34" charset="0"/>
                <a:cs typeface="Arial" panose="020B0604020202020204" pitchFamily="34" charset="0"/>
              </a:rPr>
              <a:t>Odgovori</a:t>
            </a:r>
            <a:r>
              <a:rPr lang="de-DE" sz="3200" dirty="0">
                <a:latin typeface="Arial" panose="020B0604020202020204" pitchFamily="34" charset="0"/>
                <a:cs typeface="Arial" panose="020B0604020202020204" pitchFamily="34" charset="0"/>
              </a:rPr>
              <a:t> (Fragen und Antworten), </a:t>
            </a:r>
            <a:r>
              <a:rPr lang="de-DE" sz="3200" cap="small" dirty="0">
                <a:latin typeface="Arial" panose="020B0604020202020204" pitchFamily="34" charset="0"/>
                <a:cs typeface="Arial" panose="020B0604020202020204" pitchFamily="34" charset="0"/>
              </a:rPr>
              <a:t>Teen385</a:t>
            </a:r>
            <a:r>
              <a:rPr lang="de-DE" sz="3200" dirty="0">
                <a:latin typeface="Arial" panose="020B0604020202020204" pitchFamily="34" charset="0"/>
                <a:cs typeface="Arial" panose="020B0604020202020204" pitchFamily="34" charset="0"/>
              </a:rPr>
              <a:t> </a:t>
            </a:r>
            <a:r>
              <a:rPr lang="de-DE" sz="3200" cap="small" dirty="0">
                <a:latin typeface="Arial" panose="020B0604020202020204" pitchFamily="34" charset="0"/>
                <a:cs typeface="Arial" panose="020B0604020202020204" pitchFamily="34" charset="0"/>
              </a:rPr>
              <a:t>Portal</a:t>
            </a:r>
            <a:r>
              <a:rPr lang="de-DE" sz="3200" dirty="0">
                <a:latin typeface="Arial" panose="020B0604020202020204" pitchFamily="34" charset="0"/>
                <a:cs typeface="Arial" panose="020B0604020202020204" pitchFamily="34" charset="0"/>
              </a:rPr>
              <a:t> und </a:t>
            </a:r>
            <a:r>
              <a:rPr lang="de-DE" sz="3200" cap="small" dirty="0" err="1">
                <a:latin typeface="Arial" panose="020B0604020202020204" pitchFamily="34" charset="0"/>
                <a:cs typeface="Arial" panose="020B0604020202020204" pitchFamily="34" charset="0"/>
              </a:rPr>
              <a:t>Arhiva</a:t>
            </a:r>
            <a:r>
              <a:rPr lang="de-DE" sz="3200" dirty="0">
                <a:latin typeface="Arial" panose="020B0604020202020204" pitchFamily="34" charset="0"/>
                <a:cs typeface="Arial" panose="020B0604020202020204" pitchFamily="34" charset="0"/>
              </a:rPr>
              <a:t> (Archiv) vorgegeben ist. </a:t>
            </a:r>
            <a:endParaRPr lang="hr-HR" sz="3200" dirty="0">
              <a:latin typeface="Arial" pitchFamily="34" charset="0"/>
              <a:cs typeface="Arial" pitchFamily="34" charset="0"/>
            </a:endParaRPr>
          </a:p>
          <a:p>
            <a:endParaRPr lang="de-DE" dirty="0"/>
          </a:p>
        </p:txBody>
      </p:sp>
      <p:sp>
        <p:nvSpPr>
          <p:cNvPr id="3" name="Titel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Das Forum teen385.com</a:t>
            </a:r>
            <a:endParaRPr lang="de-DE"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13</a:t>
            </a:fld>
            <a:endParaRPr lang="hr-HR"/>
          </a:p>
        </p:txBody>
      </p:sp>
    </p:spTree>
    <p:extLst>
      <p:ext uri="{BB962C8B-B14F-4D97-AF65-F5344CB8AC3E}">
        <p14:creationId xmlns:p14="http://schemas.microsoft.com/office/powerpoint/2010/main" val="1842100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hr-HR" sz="1800" dirty="0" smtClean="0">
              <a:latin typeface="Arial" pitchFamily="34" charset="0"/>
              <a:cs typeface="Arial" pitchFamily="34" charset="0"/>
            </a:endParaRPr>
          </a:p>
          <a:p>
            <a:r>
              <a:rPr lang="de-DE" sz="3200" i="1" dirty="0" err="1">
                <a:latin typeface="Arial" panose="020B0604020202020204" pitchFamily="34" charset="0"/>
                <a:cs typeface="Arial" panose="020B0604020202020204" pitchFamily="34" charset="0"/>
              </a:rPr>
              <a:t>L</a:t>
            </a:r>
            <a:r>
              <a:rPr lang="de-DE" sz="3200" i="1" dirty="0" err="1" smtClean="0">
                <a:latin typeface="Arial" panose="020B0604020202020204" pitchFamily="34" charset="0"/>
                <a:cs typeface="Arial" panose="020B0604020202020204" pitchFamily="34" charset="0"/>
              </a:rPr>
              <a:t>ikuša</a:t>
            </a:r>
            <a:r>
              <a:rPr lang="de-DE" sz="3200" i="1" dirty="0" smtClean="0">
                <a:latin typeface="Arial" panose="020B0604020202020204" pitchFamily="34" charset="0"/>
                <a:cs typeface="Arial" panose="020B0604020202020204" pitchFamily="34" charset="0"/>
              </a:rPr>
              <a:t> = </a:t>
            </a:r>
            <a:r>
              <a:rPr lang="de-DE" sz="3200" dirty="0" err="1">
                <a:latin typeface="Arial" panose="020B0604020202020204" pitchFamily="34" charset="0"/>
                <a:cs typeface="Arial" panose="020B0604020202020204" pitchFamily="34" charset="0"/>
              </a:rPr>
              <a:t>ʽCharakterbildʼ</a:t>
            </a:r>
            <a:r>
              <a:rPr lang="de-DE" sz="3200" dirty="0">
                <a:latin typeface="Arial" panose="020B0604020202020204" pitchFamily="34" charset="0"/>
                <a:cs typeface="Arial" panose="020B0604020202020204" pitchFamily="34" charset="0"/>
              </a:rPr>
              <a:t> oder </a:t>
            </a:r>
            <a:r>
              <a:rPr lang="de-DE" sz="3200" dirty="0" err="1">
                <a:latin typeface="Arial" panose="020B0604020202020204" pitchFamily="34" charset="0"/>
                <a:cs typeface="Arial" panose="020B0604020202020204" pitchFamily="34" charset="0"/>
              </a:rPr>
              <a:t>ʽForm</a:t>
            </a:r>
            <a:r>
              <a:rPr lang="de-DE" sz="3200" dirty="0" smtClean="0">
                <a:latin typeface="Arial" panose="020B0604020202020204" pitchFamily="34" charset="0"/>
                <a:cs typeface="Arial" panose="020B0604020202020204" pitchFamily="34" charset="0"/>
              </a:rPr>
              <a:t>’</a:t>
            </a:r>
          </a:p>
          <a:p>
            <a:pPr marL="109728" indent="0">
              <a:buNone/>
            </a:pPr>
            <a:r>
              <a:rPr lang="de-DE" sz="1800" i="1" dirty="0" err="1" smtClean="0">
                <a:latin typeface="Arial" panose="020B0604020202020204" pitchFamily="34" charset="0"/>
                <a:cs typeface="Arial" panose="020B0604020202020204" pitchFamily="34" charset="0"/>
              </a:rPr>
              <a:t>Svi</a:t>
            </a:r>
            <a:r>
              <a:rPr lang="de-DE" sz="1800" i="1" dirty="0" smtClean="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smo</a:t>
            </a:r>
            <a:r>
              <a:rPr lang="de-DE" sz="1800" i="1" dirty="0">
                <a:latin typeface="Arial" panose="020B0604020202020204" pitchFamily="34" charset="0"/>
                <a:cs typeface="Arial" panose="020B0604020202020204" pitchFamily="34" charset="0"/>
              </a:rPr>
              <a:t> se </a:t>
            </a:r>
            <a:r>
              <a:rPr lang="de-DE" sz="1800" i="1" dirty="0" err="1">
                <a:latin typeface="Arial" panose="020B0604020202020204" pitchFamily="34" charset="0"/>
                <a:cs typeface="Arial" panose="020B0604020202020204" pitchFamily="34" charset="0"/>
              </a:rPr>
              <a:t>dogovorili</a:t>
            </a:r>
            <a:r>
              <a:rPr lang="de-DE" sz="1800" i="1" dirty="0">
                <a:latin typeface="Arial" panose="020B0604020202020204" pitchFamily="34" charset="0"/>
                <a:cs typeface="Arial" panose="020B0604020202020204" pitchFamily="34" charset="0"/>
              </a:rPr>
              <a:t> da </a:t>
            </a:r>
            <a:r>
              <a:rPr lang="de-DE" sz="1800" i="1" dirty="0" err="1">
                <a:latin typeface="Arial" panose="020B0604020202020204" pitchFamily="34" charset="0"/>
                <a:cs typeface="Arial" panose="020B0604020202020204" pitchFamily="34" charset="0"/>
              </a:rPr>
              <a:t>ćemo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obući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crne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hlače</a:t>
            </a:r>
            <a:r>
              <a:rPr lang="de-DE" sz="1800" dirty="0">
                <a:latin typeface="Arial" panose="020B0604020202020204" pitchFamily="34" charset="0"/>
                <a:cs typeface="Arial" panose="020B0604020202020204" pitchFamily="34" charset="0"/>
              </a:rPr>
              <a:t>, </a:t>
            </a:r>
            <a:r>
              <a:rPr lang="de-DE" sz="1800" i="1" dirty="0">
                <a:latin typeface="Arial" panose="020B0604020202020204" pitchFamily="34" charset="0"/>
                <a:cs typeface="Arial" panose="020B0604020202020204" pitchFamily="34" charset="0"/>
              </a:rPr>
              <a:t>a </a:t>
            </a:r>
            <a:r>
              <a:rPr lang="de-DE" sz="1800" i="1" dirty="0" err="1">
                <a:latin typeface="Arial" panose="020B0604020202020204" pitchFamily="34" charset="0"/>
                <a:cs typeface="Arial" panose="020B0604020202020204" pitchFamily="34" charset="0"/>
              </a:rPr>
              <a:t>ona</a:t>
            </a:r>
            <a:r>
              <a:rPr lang="de-DE" sz="1800" i="1" dirty="0">
                <a:latin typeface="Arial" panose="020B0604020202020204" pitchFamily="34" charset="0"/>
                <a:cs typeface="Arial" panose="020B0604020202020204" pitchFamily="34" charset="0"/>
              </a:rPr>
              <a:t> </a:t>
            </a:r>
            <a:r>
              <a:rPr lang="de-DE" sz="1800" b="1" i="1" dirty="0" err="1">
                <a:latin typeface="Arial" panose="020B0604020202020204" pitchFamily="34" charset="0"/>
                <a:cs typeface="Arial" panose="020B0604020202020204" pitchFamily="34" charset="0"/>
              </a:rPr>
              <a:t>likuša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obukla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haljinu</a:t>
            </a:r>
            <a:r>
              <a:rPr lang="de-DE" sz="1800" dirty="0">
                <a:latin typeface="Arial" panose="020B0604020202020204" pitchFamily="34" charset="0"/>
                <a:cs typeface="Arial" panose="020B0604020202020204" pitchFamily="34" charset="0"/>
              </a:rPr>
              <a:t>.</a:t>
            </a:r>
            <a:r>
              <a:rPr lang="de-DE" sz="1800" i="1" dirty="0">
                <a:latin typeface="Arial" panose="020B0604020202020204" pitchFamily="34" charset="0"/>
                <a:cs typeface="Arial" panose="020B0604020202020204" pitchFamily="34" charset="0"/>
              </a:rPr>
              <a:t> </a:t>
            </a:r>
            <a:endParaRPr lang="de-DE" sz="1800" i="1" dirty="0" smtClean="0">
              <a:latin typeface="Arial" panose="020B0604020202020204" pitchFamily="34" charset="0"/>
              <a:cs typeface="Arial" panose="020B0604020202020204" pitchFamily="34" charset="0"/>
            </a:endParaRPr>
          </a:p>
          <a:p>
            <a:pPr marL="109728" indent="0">
              <a:buNone/>
            </a:pPr>
            <a:endParaRPr lang="de-DE" sz="1800" i="1" dirty="0" smtClean="0"/>
          </a:p>
          <a:p>
            <a:r>
              <a:rPr lang="de-DE" sz="3200" i="1" dirty="0" err="1">
                <a:latin typeface="Arial" panose="020B0604020202020204" pitchFamily="34" charset="0"/>
                <a:cs typeface="Arial" panose="020B0604020202020204" pitchFamily="34" charset="0"/>
              </a:rPr>
              <a:t>C</a:t>
            </a:r>
            <a:r>
              <a:rPr lang="de-DE" sz="3200" i="1" dirty="0" err="1" smtClean="0">
                <a:latin typeface="Arial" panose="020B0604020202020204" pitchFamily="34" charset="0"/>
                <a:cs typeface="Arial" panose="020B0604020202020204" pitchFamily="34" charset="0"/>
              </a:rPr>
              <a:t>urićka</a:t>
            </a:r>
            <a:r>
              <a:rPr lang="de-DE" sz="3200" dirty="0" smtClean="0">
                <a:latin typeface="Arial" panose="020B0604020202020204" pitchFamily="34" charset="0"/>
                <a:cs typeface="Arial" panose="020B0604020202020204" pitchFamily="34" charset="0"/>
              </a:rPr>
              <a:t> = sekundäre </a:t>
            </a:r>
            <a:r>
              <a:rPr lang="de-DE" sz="3200" dirty="0">
                <a:latin typeface="Arial" panose="020B0604020202020204" pitchFamily="34" charset="0"/>
                <a:cs typeface="Arial" panose="020B0604020202020204" pitchFamily="34" charset="0"/>
              </a:rPr>
              <a:t>Verkleinerungsform des Wortes </a:t>
            </a:r>
            <a:r>
              <a:rPr lang="de-DE" sz="3200" i="1" dirty="0" err="1">
                <a:latin typeface="Arial" panose="020B0604020202020204" pitchFamily="34" charset="0"/>
                <a:cs typeface="Arial" panose="020B0604020202020204" pitchFamily="34" charset="0"/>
              </a:rPr>
              <a:t>cura</a:t>
            </a:r>
            <a:r>
              <a:rPr lang="de-DE" sz="3200" dirty="0">
                <a:latin typeface="Arial" panose="020B0604020202020204" pitchFamily="34" charset="0"/>
                <a:cs typeface="Arial" panose="020B0604020202020204" pitchFamily="34" charset="0"/>
              </a:rPr>
              <a:t> bzw. </a:t>
            </a:r>
            <a:r>
              <a:rPr lang="de-DE" sz="3200" i="1" dirty="0" err="1">
                <a:latin typeface="Arial" panose="020B0604020202020204" pitchFamily="34" charset="0"/>
                <a:cs typeface="Arial" panose="020B0604020202020204" pitchFamily="34" charset="0"/>
              </a:rPr>
              <a:t>curica</a:t>
            </a:r>
            <a:r>
              <a:rPr lang="de-DE" sz="3200" dirty="0">
                <a:latin typeface="Arial" panose="020B0604020202020204" pitchFamily="34" charset="0"/>
                <a:cs typeface="Arial" panose="020B0604020202020204" pitchFamily="34" charset="0"/>
              </a:rPr>
              <a:t> </a:t>
            </a:r>
            <a:r>
              <a:rPr lang="de-DE" sz="3200" dirty="0" err="1">
                <a:latin typeface="Arial" panose="020B0604020202020204" pitchFamily="34" charset="0"/>
                <a:cs typeface="Arial" panose="020B0604020202020204" pitchFamily="34" charset="0"/>
              </a:rPr>
              <a:t>ʽMädchen</a:t>
            </a:r>
            <a:r>
              <a:rPr lang="de-DE" sz="3200" dirty="0">
                <a:latin typeface="Arial" panose="020B0604020202020204" pitchFamily="34" charset="0"/>
                <a:cs typeface="Arial" panose="020B0604020202020204" pitchFamily="34" charset="0"/>
              </a:rPr>
              <a:t>’ </a:t>
            </a:r>
            <a:endParaRPr lang="de-DE" sz="3200" dirty="0">
              <a:latin typeface="Arial" panose="020B0604020202020204" pitchFamily="34" charset="0"/>
              <a:cs typeface="Arial" panose="020B0604020202020204" pitchFamily="34" charset="0"/>
            </a:endParaRPr>
          </a:p>
          <a:p>
            <a:pPr marL="109728" indent="0">
              <a:buNone/>
            </a:pPr>
            <a:r>
              <a:rPr lang="de-DE" sz="1800" i="1" dirty="0" err="1">
                <a:latin typeface="Arial" panose="020B0604020202020204" pitchFamily="34" charset="0"/>
                <a:cs typeface="Arial" panose="020B0604020202020204" pitchFamily="34" charset="0"/>
              </a:rPr>
              <a:t>ma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prestrašno</a:t>
            </a:r>
            <a:r>
              <a:rPr lang="de-DE" sz="1800" i="1" dirty="0">
                <a:latin typeface="Arial" panose="020B0604020202020204" pitchFamily="34" charset="0"/>
                <a:cs typeface="Arial" panose="020B0604020202020204" pitchFamily="34" charset="0"/>
              </a:rPr>
              <a:t> je </a:t>
            </a:r>
            <a:r>
              <a:rPr lang="de-DE" sz="1800" i="1" dirty="0" err="1">
                <a:latin typeface="Arial" panose="020B0604020202020204" pitchFamily="34" charset="0"/>
                <a:cs typeface="Arial" panose="020B0604020202020204" pitchFamily="34" charset="0"/>
              </a:rPr>
              <a:t>kad</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vidim</a:t>
            </a:r>
            <a:r>
              <a:rPr lang="de-DE" sz="1800" i="1" dirty="0">
                <a:latin typeface="Arial" panose="020B0604020202020204" pitchFamily="34" charset="0"/>
                <a:cs typeface="Arial" panose="020B0604020202020204" pitchFamily="34" charset="0"/>
              </a:rPr>
              <a:t> da se </a:t>
            </a:r>
            <a:r>
              <a:rPr lang="de-DE" sz="1800" i="1" dirty="0" err="1">
                <a:latin typeface="Arial" panose="020B0604020202020204" pitchFamily="34" charset="0"/>
                <a:cs typeface="Arial" panose="020B0604020202020204" pitchFamily="34" charset="0"/>
              </a:rPr>
              <a:t>tam</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neke</a:t>
            </a:r>
            <a:r>
              <a:rPr lang="de-DE" sz="1800" i="1" dirty="0">
                <a:latin typeface="Arial" panose="020B0604020202020204" pitchFamily="34" charset="0"/>
                <a:cs typeface="Arial" panose="020B0604020202020204" pitchFamily="34" charset="0"/>
              </a:rPr>
              <a:t> </a:t>
            </a:r>
            <a:r>
              <a:rPr lang="de-DE" sz="1800" b="1" i="1" dirty="0" err="1">
                <a:latin typeface="Arial" panose="020B0604020202020204" pitchFamily="34" charset="0"/>
                <a:cs typeface="Arial" panose="020B0604020202020204" pitchFamily="34" charset="0"/>
              </a:rPr>
              <a:t>curićke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od</a:t>
            </a:r>
            <a:r>
              <a:rPr lang="de-DE" sz="1800" i="1" dirty="0">
                <a:latin typeface="Arial" panose="020B0604020202020204" pitchFamily="34" charset="0"/>
                <a:cs typeface="Arial" panose="020B0604020202020204" pitchFamily="34" charset="0"/>
              </a:rPr>
              <a:t> 12 </a:t>
            </a:r>
            <a:r>
              <a:rPr lang="de-DE" sz="1800" i="1" dirty="0" err="1">
                <a:latin typeface="Arial" panose="020B0604020202020204" pitchFamily="34" charset="0"/>
                <a:cs typeface="Arial" panose="020B0604020202020204" pitchFamily="34" charset="0"/>
              </a:rPr>
              <a:t>godina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idu</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napiti</a:t>
            </a:r>
            <a:r>
              <a:rPr lang="de-DE" sz="1800" dirty="0">
                <a:latin typeface="Arial" panose="020B0604020202020204" pitchFamily="34" charset="0"/>
                <a:cs typeface="Arial" panose="020B0604020202020204" pitchFamily="34" charset="0"/>
              </a:rPr>
              <a:t>.</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Najgore</a:t>
            </a:r>
            <a:r>
              <a:rPr lang="de-DE" sz="1800" i="1" dirty="0">
                <a:latin typeface="Arial" panose="020B0604020202020204" pitchFamily="34" charset="0"/>
                <a:cs typeface="Arial" panose="020B0604020202020204" pitchFamily="34" charset="0"/>
              </a:rPr>
              <a:t> je </a:t>
            </a:r>
            <a:r>
              <a:rPr lang="de-DE" sz="1800" i="1" dirty="0" err="1">
                <a:latin typeface="Arial" panose="020B0604020202020204" pitchFamily="34" charset="0"/>
                <a:cs typeface="Arial" panose="020B0604020202020204" pitchFamily="34" charset="0"/>
              </a:rPr>
              <a:t>kako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izgledaju</a:t>
            </a:r>
            <a:r>
              <a:rPr lang="de-DE" sz="1800" i="1" dirty="0">
                <a:latin typeface="Arial" panose="020B0604020202020204" pitchFamily="34" charset="0"/>
                <a:cs typeface="Arial" panose="020B0604020202020204" pitchFamily="34" charset="0"/>
              </a:rPr>
              <a:t> </a:t>
            </a:r>
            <a:r>
              <a:rPr lang="de-DE" sz="1800" dirty="0">
                <a:latin typeface="Arial" panose="020B0604020202020204" pitchFamily="34" charset="0"/>
                <a:cs typeface="Arial" panose="020B0604020202020204" pitchFamily="34" charset="0"/>
              </a:rPr>
              <a:t>(</a:t>
            </a:r>
            <a:r>
              <a:rPr lang="de-DE" sz="1800" dirty="0" err="1">
                <a:latin typeface="Arial" panose="020B0604020202020204" pitchFamily="34" charset="0"/>
                <a:cs typeface="Arial" panose="020B0604020202020204" pitchFamily="34" charset="0"/>
              </a:rPr>
              <a:t>curićka-www</a:t>
            </a:r>
            <a:r>
              <a:rPr lang="de-DE" sz="1800" dirty="0" smtClean="0">
                <a:latin typeface="Arial" panose="020B0604020202020204" pitchFamily="34" charset="0"/>
                <a:cs typeface="Arial" panose="020B0604020202020204" pitchFamily="34" charset="0"/>
              </a:rPr>
              <a:t>).</a:t>
            </a:r>
          </a:p>
          <a:p>
            <a:pPr marL="109728" indent="0">
              <a:buNone/>
            </a:pPr>
            <a:endParaRPr lang="de-DE" sz="1800" dirty="0" smtClean="0"/>
          </a:p>
          <a:p>
            <a:r>
              <a:rPr lang="hr-HR" sz="3200" i="1" dirty="0" err="1">
                <a:latin typeface="Arial" panose="020B0604020202020204" pitchFamily="34" charset="0"/>
                <a:cs typeface="Arial" panose="020B0604020202020204" pitchFamily="34" charset="0"/>
              </a:rPr>
              <a:t>Ž</a:t>
            </a:r>
            <a:r>
              <a:rPr lang="de-DE" sz="3200" i="1" dirty="0" err="1" smtClean="0">
                <a:latin typeface="Arial" panose="020B0604020202020204" pitchFamily="34" charset="0"/>
                <a:cs typeface="Arial" panose="020B0604020202020204" pitchFamily="34" charset="0"/>
              </a:rPr>
              <a:t>ivček</a:t>
            </a:r>
            <a:r>
              <a:rPr lang="de-DE" sz="3200" dirty="0" smtClean="0">
                <a:latin typeface="Arial" panose="020B0604020202020204" pitchFamily="34" charset="0"/>
                <a:cs typeface="Arial" panose="020B0604020202020204" pitchFamily="34" charset="0"/>
              </a:rPr>
              <a:t> = </a:t>
            </a:r>
            <a:r>
              <a:rPr lang="de-DE" sz="3200" dirty="0" err="1" smtClean="0">
                <a:latin typeface="Arial" panose="020B0604020202020204" pitchFamily="34" charset="0"/>
                <a:cs typeface="Arial" panose="020B0604020202020204" pitchFamily="34" charset="0"/>
              </a:rPr>
              <a:t>ʽkleiner</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Nerv’ </a:t>
            </a:r>
            <a:endParaRPr lang="de-DE" sz="3200" dirty="0" smtClean="0">
              <a:latin typeface="Arial" panose="020B0604020202020204" pitchFamily="34" charset="0"/>
              <a:cs typeface="Arial" panose="020B0604020202020204" pitchFamily="34" charset="0"/>
            </a:endParaRPr>
          </a:p>
          <a:p>
            <a:pPr marL="109728" indent="0">
              <a:buNone/>
            </a:pPr>
            <a:r>
              <a:rPr lang="de-DE" sz="1800" i="1" dirty="0">
                <a:latin typeface="Arial" panose="020B0604020202020204" pitchFamily="34" charset="0"/>
                <a:cs typeface="Arial" panose="020B0604020202020204" pitchFamily="34" charset="0"/>
              </a:rPr>
              <a:t>ja </a:t>
            </a:r>
            <a:r>
              <a:rPr lang="de-DE" sz="1800" i="1" dirty="0" err="1">
                <a:latin typeface="Arial" panose="020B0604020202020204" pitchFamily="34" charset="0"/>
                <a:cs typeface="Arial" panose="020B0604020202020204" pitchFamily="34" charset="0"/>
              </a:rPr>
              <a:t>imam</a:t>
            </a:r>
            <a:r>
              <a:rPr lang="de-DE" sz="1800" i="1" dirty="0">
                <a:latin typeface="Arial" panose="020B0604020202020204" pitchFamily="34" charset="0"/>
                <a:cs typeface="Arial" panose="020B0604020202020204" pitchFamily="34" charset="0"/>
              </a:rPr>
              <a:t> 15 i </a:t>
            </a:r>
            <a:r>
              <a:rPr lang="de-DE" sz="1800" i="1" dirty="0" err="1">
                <a:latin typeface="Arial" panose="020B0604020202020204" pitchFamily="34" charset="0"/>
                <a:cs typeface="Arial" panose="020B0604020202020204" pitchFamily="34" charset="0"/>
              </a:rPr>
              <a:t>vec</a:t>
            </a:r>
            <a:r>
              <a:rPr lang="de-DE" sz="1800" i="1" dirty="0">
                <a:latin typeface="Arial" panose="020B0604020202020204" pitchFamily="34" charset="0"/>
                <a:cs typeface="Arial" panose="020B0604020202020204" pitchFamily="34" charset="0"/>
              </a:rPr>
              <a:t> mi </a:t>
            </a:r>
            <a:r>
              <a:rPr lang="de-DE" sz="1800" i="1" dirty="0" err="1">
                <a:latin typeface="Arial" panose="020B0604020202020204" pitchFamily="34" charset="0"/>
                <a:cs typeface="Arial" panose="020B0604020202020204" pitchFamily="34" charset="0"/>
              </a:rPr>
              <a:t>znaju</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dignut</a:t>
            </a:r>
            <a:r>
              <a:rPr lang="de-DE" sz="1800" i="1" dirty="0">
                <a:latin typeface="Arial" panose="020B0604020202020204" pitchFamily="34" charset="0"/>
                <a:cs typeface="Arial" panose="020B0604020202020204" pitchFamily="34" charset="0"/>
              </a:rPr>
              <a:t> </a:t>
            </a:r>
            <a:r>
              <a:rPr lang="de-DE" sz="1800" b="1" i="1" dirty="0" err="1">
                <a:latin typeface="Arial" panose="020B0604020202020204" pitchFamily="34" charset="0"/>
                <a:cs typeface="Arial" panose="020B0604020202020204" pitchFamily="34" charset="0"/>
              </a:rPr>
              <a:t>zivceke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djecica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ali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nista</a:t>
            </a:r>
            <a:r>
              <a:rPr lang="de-DE" sz="1800" i="1" dirty="0">
                <a:latin typeface="Arial" panose="020B0604020202020204" pitchFamily="34" charset="0"/>
                <a:cs typeface="Arial" panose="020B0604020202020204" pitchFamily="34" charset="0"/>
              </a:rPr>
              <a:t> ne </a:t>
            </a:r>
            <a:r>
              <a:rPr lang="de-DE" sz="1800" i="1" dirty="0" err="1">
                <a:latin typeface="Arial" panose="020B0604020202020204" pitchFamily="34" charset="0"/>
                <a:cs typeface="Arial" panose="020B0604020202020204" pitchFamily="34" charset="0"/>
              </a:rPr>
              <a:t>govorim</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znam</a:t>
            </a:r>
            <a:r>
              <a:rPr lang="de-DE" sz="1800" i="1" dirty="0">
                <a:latin typeface="Arial" panose="020B0604020202020204" pitchFamily="34" charset="0"/>
                <a:cs typeface="Arial" panose="020B0604020202020204" pitchFamily="34" charset="0"/>
              </a:rPr>
              <a:t> da ja </a:t>
            </a:r>
            <a:r>
              <a:rPr lang="de-DE" sz="1800" i="1" dirty="0" err="1">
                <a:latin typeface="Arial" panose="020B0604020202020204" pitchFamily="34" charset="0"/>
                <a:cs typeface="Arial" panose="020B0604020202020204" pitchFamily="34" charset="0"/>
              </a:rPr>
              <a:t>isto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tako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nekome</a:t>
            </a:r>
            <a:r>
              <a:rPr lang="de-DE" sz="1800" i="1" dirty="0">
                <a:latin typeface="Arial" panose="020B0604020202020204" pitchFamily="34" charset="0"/>
                <a:cs typeface="Arial" panose="020B0604020202020204" pitchFamily="34" charset="0"/>
              </a:rPr>
              <a:t> idem na </a:t>
            </a:r>
            <a:r>
              <a:rPr lang="de-DE" sz="1800" i="1" dirty="0" err="1">
                <a:latin typeface="Arial" panose="020B0604020202020204" pitchFamily="34" charset="0"/>
                <a:cs typeface="Arial" panose="020B0604020202020204" pitchFamily="34" charset="0"/>
              </a:rPr>
              <a:t>zivce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iako</a:t>
            </a:r>
            <a:r>
              <a:rPr lang="de-DE" sz="1800" i="1" dirty="0">
                <a:latin typeface="Arial" panose="020B0604020202020204" pitchFamily="34" charset="0"/>
                <a:cs typeface="Arial" panose="020B0604020202020204" pitchFamily="34" charset="0"/>
              </a:rPr>
              <a:t> se </a:t>
            </a:r>
            <a:r>
              <a:rPr lang="de-DE" sz="1800" i="1" dirty="0" err="1">
                <a:latin typeface="Arial" panose="020B0604020202020204" pitchFamily="34" charset="0"/>
                <a:cs typeface="Arial" panose="020B0604020202020204" pitchFamily="34" charset="0"/>
              </a:rPr>
              <a:t>trudim</a:t>
            </a:r>
            <a:r>
              <a:rPr lang="de-DE" sz="1800" i="1" dirty="0">
                <a:latin typeface="Arial" panose="020B0604020202020204" pitchFamily="34" charset="0"/>
                <a:cs typeface="Arial" panose="020B0604020202020204" pitchFamily="34" charset="0"/>
              </a:rPr>
              <a:t> da ne... </a:t>
            </a:r>
            <a:r>
              <a:rPr lang="de-DE" sz="1800" i="1" dirty="0" err="1">
                <a:latin typeface="Arial" panose="020B0604020202020204" pitchFamily="34" charset="0"/>
                <a:cs typeface="Arial" panose="020B0604020202020204" pitchFamily="34" charset="0"/>
              </a:rPr>
              <a:t>to</a:t>
            </a:r>
            <a:r>
              <a:rPr lang="de-DE" sz="1800" i="1" dirty="0">
                <a:latin typeface="Arial" panose="020B0604020202020204" pitchFamily="34" charset="0"/>
                <a:cs typeface="Arial" panose="020B0604020202020204" pitchFamily="34" charset="0"/>
              </a:rPr>
              <a:t> je </a:t>
            </a:r>
            <a:r>
              <a:rPr lang="de-DE" sz="1800" i="1" dirty="0" err="1">
                <a:latin typeface="Arial" panose="020B0604020202020204" pitchFamily="34" charset="0"/>
                <a:cs typeface="Arial" panose="020B0604020202020204" pitchFamily="34" charset="0"/>
              </a:rPr>
              <a:t>sve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normalno</a:t>
            </a:r>
            <a:r>
              <a:rPr lang="de-DE" sz="1800" i="1" dirty="0">
                <a:latin typeface="Arial" panose="020B0604020202020204" pitchFamily="34" charset="0"/>
                <a:cs typeface="Arial" panose="020B0604020202020204" pitchFamily="34" charset="0"/>
              </a:rPr>
              <a:t>...</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živček-www</a:t>
            </a:r>
            <a:r>
              <a:rPr lang="de-DE" sz="1800" dirty="0">
                <a:latin typeface="Arial" panose="020B0604020202020204" pitchFamily="34" charset="0"/>
                <a:cs typeface="Arial" panose="020B0604020202020204" pitchFamily="34" charset="0"/>
              </a:rPr>
              <a:t>). </a:t>
            </a:r>
            <a:endParaRPr lang="de-DE" sz="1800" dirty="0" smtClean="0">
              <a:latin typeface="Arial" panose="020B0604020202020204" pitchFamily="34" charset="0"/>
              <a:cs typeface="Arial" panose="020B0604020202020204" pitchFamily="34" charset="0"/>
            </a:endParaRPr>
          </a:p>
          <a:p>
            <a:endParaRPr lang="hr-HR" sz="1800" dirty="0" smtClean="0">
              <a:latin typeface="Arial" pitchFamily="34" charset="0"/>
              <a:cs typeface="Arial" pitchFamily="34" charset="0"/>
            </a:endParaRPr>
          </a:p>
          <a:p>
            <a:endParaRPr lang="hr-HR" sz="1800" dirty="0" smtClean="0">
              <a:latin typeface="Arial" pitchFamily="34" charset="0"/>
              <a:cs typeface="Arial" pitchFamily="34" charset="0"/>
            </a:endParaRPr>
          </a:p>
          <a:p>
            <a:endParaRPr lang="hr-HR" sz="1800" dirty="0">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pPr algn="ctr"/>
            <a:r>
              <a:rPr lang="de-DE" dirty="0" smtClean="0">
                <a:latin typeface="Arial" panose="020B0604020202020204" pitchFamily="34" charset="0"/>
                <a:cs typeface="Arial" panose="020B0604020202020204" pitchFamily="34" charset="0"/>
              </a:rPr>
              <a:t>Wortbildungsanalyse</a:t>
            </a:r>
            <a:br>
              <a:rPr lang="de-DE" dirty="0" smtClean="0">
                <a:latin typeface="Arial" panose="020B0604020202020204" pitchFamily="34" charset="0"/>
                <a:cs typeface="Arial" panose="020B0604020202020204" pitchFamily="34" charset="0"/>
              </a:rPr>
            </a:br>
            <a:r>
              <a:rPr lang="de-DE" dirty="0" err="1" smtClean="0">
                <a:latin typeface="Arial" panose="020B0604020202020204" pitchFamily="34" charset="0"/>
                <a:cs typeface="Arial" panose="020B0604020202020204" pitchFamily="34" charset="0"/>
              </a:rPr>
              <a:t>Suffigierung</a:t>
            </a:r>
            <a:r>
              <a:rPr lang="de-DE" dirty="0" smtClean="0">
                <a:latin typeface="Arial" panose="020B0604020202020204" pitchFamily="34" charset="0"/>
                <a:cs typeface="Arial" panose="020B0604020202020204" pitchFamily="34" charset="0"/>
              </a:rPr>
              <a:t> – Substantive </a:t>
            </a:r>
            <a:endParaRPr lang="hr-HR"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14</a:t>
            </a:fld>
            <a:endParaRPr lang="hr-H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fontScale="92500" lnSpcReduction="10000"/>
          </a:bodyPr>
          <a:lstStyle/>
          <a:p>
            <a:r>
              <a:rPr lang="de-DE" sz="3200" i="1" dirty="0" err="1" smtClean="0">
                <a:latin typeface="Arial" panose="020B0604020202020204" pitchFamily="34" charset="0"/>
                <a:cs typeface="Arial" panose="020B0604020202020204" pitchFamily="34" charset="0"/>
              </a:rPr>
              <a:t>Smajlić</a:t>
            </a:r>
            <a:r>
              <a:rPr lang="de-DE" sz="3200" i="1" dirty="0" smtClean="0">
                <a:latin typeface="Arial" panose="020B0604020202020204" pitchFamily="34" charset="0"/>
                <a:cs typeface="Arial" panose="020B0604020202020204" pitchFamily="34" charset="0"/>
              </a:rPr>
              <a:t> = </a:t>
            </a:r>
            <a:r>
              <a:rPr lang="de-DE" sz="3200" dirty="0">
                <a:latin typeface="Arial" panose="020B0604020202020204" pitchFamily="34" charset="0"/>
                <a:cs typeface="Arial" panose="020B0604020202020204" pitchFamily="34" charset="0"/>
              </a:rPr>
              <a:t>rundes (meist lächelndes) Gesicht bzw. eine Zeichenkombination, die Gefühlszustände und Emotionen in elektronischen Medien (E-Mails, Textnachrichten, Chats) zum Ausdruck bringt</a:t>
            </a:r>
            <a:r>
              <a:rPr lang="de-DE" sz="3200" dirty="0" smtClean="0">
                <a:latin typeface="Arial" panose="020B0604020202020204" pitchFamily="34" charset="0"/>
                <a:cs typeface="Arial" panose="020B0604020202020204" pitchFamily="34" charset="0"/>
              </a:rPr>
              <a:t>.</a:t>
            </a:r>
          </a:p>
          <a:p>
            <a:endParaRPr lang="de-DE" sz="3200" dirty="0">
              <a:latin typeface="Arial" panose="020B0604020202020204" pitchFamily="34" charset="0"/>
              <a:cs typeface="Arial" panose="020B0604020202020204" pitchFamily="34" charset="0"/>
            </a:endParaRPr>
          </a:p>
          <a:p>
            <a:r>
              <a:rPr lang="de-DE" sz="3500" i="1" dirty="0" err="1">
                <a:latin typeface="Arial" panose="020B0604020202020204" pitchFamily="34" charset="0"/>
                <a:cs typeface="Arial" panose="020B0604020202020204" pitchFamily="34" charset="0"/>
              </a:rPr>
              <a:t>stvorkinja</a:t>
            </a:r>
            <a:r>
              <a:rPr lang="de-DE" sz="3500" dirty="0">
                <a:latin typeface="Arial" panose="020B0604020202020204" pitchFamily="34" charset="0"/>
                <a:cs typeface="Arial" panose="020B0604020202020204" pitchFamily="34" charset="0"/>
              </a:rPr>
              <a:t> als Benennung für ein weibliches Geschöpf bzw. ein weibliches Wesen </a:t>
            </a:r>
            <a:r>
              <a:rPr lang="de-DE" sz="3500" dirty="0" smtClean="0">
                <a:latin typeface="Arial" panose="020B0604020202020204" pitchFamily="34" charset="0"/>
                <a:cs typeface="Arial" panose="020B0604020202020204" pitchFamily="34" charset="0"/>
              </a:rPr>
              <a:t>ableitet</a:t>
            </a:r>
          </a:p>
          <a:p>
            <a:pPr marL="109728" indent="0">
              <a:buNone/>
            </a:pPr>
            <a:r>
              <a:rPr lang="de-DE" sz="1900" i="1" dirty="0" err="1" smtClean="0">
                <a:latin typeface="Arial" panose="020B0604020202020204" pitchFamily="34" charset="0"/>
                <a:cs typeface="Arial" panose="020B0604020202020204" pitchFamily="34" charset="0"/>
              </a:rPr>
              <a:t>Okej</a:t>
            </a:r>
            <a:r>
              <a:rPr lang="de-DE" sz="1900" dirty="0">
                <a:latin typeface="Arial" panose="020B0604020202020204" pitchFamily="34" charset="0"/>
                <a:cs typeface="Arial" panose="020B0604020202020204" pitchFamily="34" charset="0"/>
              </a:rPr>
              <a:t>,</a:t>
            </a:r>
            <a:r>
              <a:rPr lang="de-DE" sz="1900" i="1" dirty="0">
                <a:latin typeface="Arial" panose="020B0604020202020204" pitchFamily="34" charset="0"/>
                <a:cs typeface="Arial" panose="020B0604020202020204" pitchFamily="34" charset="0"/>
              </a:rPr>
              <a:t> </a:t>
            </a:r>
            <a:r>
              <a:rPr lang="de-DE" sz="1900" i="1" dirty="0" err="1" smtClean="0">
                <a:latin typeface="Arial" panose="020B0604020202020204" pitchFamily="34" charset="0"/>
                <a:cs typeface="Arial" panose="020B0604020202020204" pitchFamily="34" charset="0"/>
              </a:rPr>
              <a:t>postoje</a:t>
            </a:r>
            <a:r>
              <a:rPr lang="de-DE" sz="1900" i="1" dirty="0" smtClean="0">
                <a:latin typeface="Arial" panose="020B0604020202020204" pitchFamily="34" charset="0"/>
                <a:cs typeface="Arial" panose="020B0604020202020204" pitchFamily="34" charset="0"/>
              </a:rPr>
              <a:t>  </a:t>
            </a:r>
            <a:r>
              <a:rPr lang="de-DE" sz="1900" i="1" dirty="0" err="1" smtClean="0">
                <a:latin typeface="Arial" panose="020B0604020202020204" pitchFamily="34" charset="0"/>
                <a:cs typeface="Arial" panose="020B0604020202020204" pitchFamily="34" charset="0"/>
              </a:rPr>
              <a:t>de</a:t>
            </a:r>
            <a:r>
              <a:rPr lang="de-DE" altLang="sr-Latn-RS" sz="1900" i="1" dirty="0" err="1" smtClean="0">
                <a:latin typeface="Arial" panose="020B0604020202020204" pitchFamily="34" charset="0"/>
                <a:ea typeface="Calibri" panose="020F0502020204030204" pitchFamily="34" charset="0"/>
                <a:cs typeface="Arial" panose="020B0604020202020204" pitchFamily="34" charset="0"/>
              </a:rPr>
              <a:t>čki</a:t>
            </a:r>
            <a:r>
              <a:rPr lang="de-DE" altLang="sr-Latn-RS" sz="1900" i="1" dirty="0" smtClean="0">
                <a:latin typeface="Arial" panose="020B0604020202020204" pitchFamily="34" charset="0"/>
                <a:ea typeface="Calibri" panose="020F0502020204030204" pitchFamily="34" charset="0"/>
                <a:cs typeface="Arial" panose="020B0604020202020204" pitchFamily="34" charset="0"/>
              </a:rPr>
              <a:t> </a:t>
            </a:r>
            <a:r>
              <a:rPr lang="de-DE" altLang="sr-Latn-RS" sz="1900" i="1" dirty="0" err="1">
                <a:latin typeface="Arial" panose="020B0604020202020204" pitchFamily="34" charset="0"/>
                <a:ea typeface="Calibri" panose="020F0502020204030204" pitchFamily="34" charset="0"/>
                <a:cs typeface="Arial" panose="020B0604020202020204" pitchFamily="34" charset="0"/>
              </a:rPr>
              <a:t>koji</a:t>
            </a:r>
            <a:r>
              <a:rPr lang="de-DE" altLang="sr-Latn-RS" sz="1900" i="1" dirty="0">
                <a:latin typeface="Arial" panose="020B0604020202020204" pitchFamily="34" charset="0"/>
                <a:ea typeface="Calibri" panose="020F0502020204030204" pitchFamily="34" charset="0"/>
                <a:cs typeface="Arial" panose="020B0604020202020204" pitchFamily="34" charset="0"/>
              </a:rPr>
              <a:t> </a:t>
            </a:r>
            <a:r>
              <a:rPr lang="de-DE" altLang="sr-Latn-RS" sz="1900" i="1" dirty="0" err="1">
                <a:latin typeface="Arial" panose="020B0604020202020204" pitchFamily="34" charset="0"/>
                <a:ea typeface="Calibri" panose="020F0502020204030204" pitchFamily="34" charset="0"/>
                <a:cs typeface="Arial" panose="020B0604020202020204" pitchFamily="34" charset="0"/>
              </a:rPr>
              <a:t>su</a:t>
            </a:r>
            <a:r>
              <a:rPr lang="de-DE" altLang="sr-Latn-RS" sz="1900" i="1" dirty="0">
                <a:latin typeface="Arial" panose="020B0604020202020204" pitchFamily="34" charset="0"/>
                <a:ea typeface="Calibri" panose="020F0502020204030204" pitchFamily="34" charset="0"/>
                <a:cs typeface="Arial" panose="020B0604020202020204" pitchFamily="34" charset="0"/>
              </a:rPr>
              <a:t> </a:t>
            </a:r>
            <a:r>
              <a:rPr lang="de-DE" altLang="sr-Latn-RS" sz="1900" i="1" dirty="0" err="1">
                <a:latin typeface="Arial" panose="020B0604020202020204" pitchFamily="34" charset="0"/>
                <a:ea typeface="Calibri" panose="020F0502020204030204" pitchFamily="34" charset="0"/>
                <a:cs typeface="Arial" panose="020B0604020202020204" pitchFamily="34" charset="0"/>
              </a:rPr>
              <a:t>stvorovi</a:t>
            </a:r>
            <a:r>
              <a:rPr lang="de-DE" altLang="sr-Latn-RS" sz="1900" i="1" dirty="0">
                <a:latin typeface="Arial" panose="020B0604020202020204" pitchFamily="34" charset="0"/>
                <a:ea typeface="Calibri" panose="020F0502020204030204" pitchFamily="34" charset="0"/>
                <a:cs typeface="Arial" panose="020B0604020202020204" pitchFamily="34" charset="0"/>
              </a:rPr>
              <a:t> i </a:t>
            </a:r>
            <a:r>
              <a:rPr lang="de-DE" altLang="sr-Latn-RS" sz="1900" i="1" dirty="0" err="1">
                <a:latin typeface="Arial" panose="020B0604020202020204" pitchFamily="34" charset="0"/>
                <a:ea typeface="Calibri" panose="020F0502020204030204" pitchFamily="34" charset="0"/>
                <a:cs typeface="Arial" panose="020B0604020202020204" pitchFamily="34" charset="0"/>
              </a:rPr>
              <a:t>cure</a:t>
            </a:r>
            <a:r>
              <a:rPr lang="de-DE" altLang="sr-Latn-RS" sz="1900" i="1" dirty="0">
                <a:latin typeface="Arial" panose="020B0604020202020204" pitchFamily="34" charset="0"/>
                <a:ea typeface="Calibri" panose="020F0502020204030204" pitchFamily="34" charset="0"/>
                <a:cs typeface="Arial" panose="020B0604020202020204" pitchFamily="34" charset="0"/>
              </a:rPr>
              <a:t> </a:t>
            </a:r>
            <a:r>
              <a:rPr lang="de-DE" altLang="sr-Latn-RS" sz="1900" i="1" dirty="0" err="1">
                <a:latin typeface="Arial" panose="020B0604020202020204" pitchFamily="34" charset="0"/>
                <a:ea typeface="Calibri" panose="020F0502020204030204" pitchFamily="34" charset="0"/>
                <a:cs typeface="Arial" panose="020B0604020202020204" pitchFamily="34" charset="0"/>
              </a:rPr>
              <a:t>koje</a:t>
            </a:r>
            <a:r>
              <a:rPr lang="de-DE" altLang="sr-Latn-RS" sz="1900" i="1" dirty="0">
                <a:latin typeface="Arial" panose="020B0604020202020204" pitchFamily="34" charset="0"/>
                <a:ea typeface="Calibri" panose="020F0502020204030204" pitchFamily="34" charset="0"/>
                <a:cs typeface="Arial" panose="020B0604020202020204" pitchFamily="34" charset="0"/>
              </a:rPr>
              <a:t> </a:t>
            </a:r>
            <a:r>
              <a:rPr lang="de-DE" altLang="sr-Latn-RS" sz="1900" i="1" dirty="0" err="1">
                <a:latin typeface="Arial" panose="020B0604020202020204" pitchFamily="34" charset="0"/>
                <a:ea typeface="Calibri" panose="020F0502020204030204" pitchFamily="34" charset="0"/>
                <a:cs typeface="Arial" panose="020B0604020202020204" pitchFamily="34" charset="0"/>
              </a:rPr>
              <a:t>su</a:t>
            </a:r>
            <a:r>
              <a:rPr lang="de-DE" altLang="sr-Latn-RS" sz="1900" i="1" dirty="0">
                <a:latin typeface="Arial" panose="020B0604020202020204" pitchFamily="34" charset="0"/>
                <a:ea typeface="Calibri" panose="020F0502020204030204" pitchFamily="34" charset="0"/>
                <a:cs typeface="Arial" panose="020B0604020202020204" pitchFamily="34" charset="0"/>
              </a:rPr>
              <a:t> </a:t>
            </a:r>
            <a:r>
              <a:rPr lang="de-DE" altLang="sr-Latn-RS" sz="1900" b="1" i="1" dirty="0" err="1">
                <a:latin typeface="Arial" panose="020B0604020202020204" pitchFamily="34" charset="0"/>
                <a:ea typeface="Calibri" panose="020F0502020204030204" pitchFamily="34" charset="0"/>
                <a:cs typeface="Arial" panose="020B0604020202020204" pitchFamily="34" charset="0"/>
              </a:rPr>
              <a:t>stvorkinje</a:t>
            </a:r>
            <a:r>
              <a:rPr lang="de-DE" altLang="sr-Latn-RS" sz="1900" dirty="0">
                <a:latin typeface="Arial" panose="020B0604020202020204" pitchFamily="34" charset="0"/>
                <a:ea typeface="Calibri" panose="020F0502020204030204" pitchFamily="34" charset="0"/>
                <a:cs typeface="Arial" panose="020B0604020202020204" pitchFamily="34" charset="0"/>
              </a:rPr>
              <a:t>.</a:t>
            </a:r>
            <a:r>
              <a:rPr lang="de-DE" altLang="sr-Latn-RS" sz="1900" i="1" dirty="0">
                <a:latin typeface="Arial" panose="020B0604020202020204" pitchFamily="34" charset="0"/>
                <a:ea typeface="Calibri" panose="020F0502020204030204" pitchFamily="34" charset="0"/>
                <a:cs typeface="Arial" panose="020B0604020202020204" pitchFamily="34" charset="0"/>
              </a:rPr>
              <a:t> </a:t>
            </a:r>
            <a:r>
              <a:rPr lang="pl-PL" altLang="sr-Latn-RS" sz="1900" i="1" dirty="0">
                <a:latin typeface="Arial" panose="020B0604020202020204" pitchFamily="34" charset="0"/>
                <a:ea typeface="Calibri" panose="020F0502020204030204" pitchFamily="34" charset="0"/>
                <a:cs typeface="Arial" panose="020B0604020202020204" pitchFamily="34" charset="0"/>
              </a:rPr>
              <a:t>Ali uz svako pravilo ima iznimaka</a:t>
            </a:r>
            <a:r>
              <a:rPr lang="pl-PL" altLang="sr-Latn-RS" sz="1900" dirty="0">
                <a:latin typeface="Arial" panose="020B0604020202020204" pitchFamily="34" charset="0"/>
                <a:ea typeface="Calibri" panose="020F0502020204030204" pitchFamily="34" charset="0"/>
                <a:cs typeface="Arial" panose="020B0604020202020204" pitchFamily="34" charset="0"/>
              </a:rPr>
              <a:t>,</a:t>
            </a:r>
            <a:r>
              <a:rPr lang="pl-PL" altLang="sr-Latn-RS" sz="1900" i="1" dirty="0">
                <a:latin typeface="Arial" panose="020B0604020202020204" pitchFamily="34" charset="0"/>
                <a:ea typeface="Calibri" panose="020F0502020204030204" pitchFamily="34" charset="0"/>
                <a:cs typeface="Arial" panose="020B0604020202020204" pitchFamily="34" charset="0"/>
              </a:rPr>
              <a:t> tako i </a:t>
            </a:r>
            <a:r>
              <a:rPr lang="pl-PL" altLang="sr-Latn-RS" sz="1900" i="1" dirty="0" smtClean="0">
                <a:latin typeface="Arial" panose="020B0604020202020204" pitchFamily="34" charset="0"/>
                <a:ea typeface="Calibri" panose="020F0502020204030204" pitchFamily="34" charset="0"/>
                <a:cs typeface="Arial" panose="020B0604020202020204" pitchFamily="34" charset="0"/>
              </a:rPr>
              <a:t>ovdje</a:t>
            </a:r>
            <a:r>
              <a:rPr lang="de-DE" altLang="sr-Latn-RS" sz="1900" i="1" dirty="0" smtClean="0">
                <a:latin typeface="Arial" panose="020B0604020202020204" pitchFamily="34" charset="0"/>
                <a:ea typeface="Calibri" panose="020F0502020204030204" pitchFamily="34" charset="0"/>
                <a:cs typeface="Arial" panose="020B0604020202020204" pitchFamily="34" charset="0"/>
              </a:rPr>
              <a:t> </a:t>
            </a:r>
            <a:r>
              <a:rPr lang="pl-PL" sz="1900" dirty="0" smtClean="0">
                <a:latin typeface="Arial" panose="020B0604020202020204" pitchFamily="34" charset="0"/>
                <a:cs typeface="Arial" panose="020B0604020202020204" pitchFamily="34" charset="0"/>
              </a:rPr>
              <a:t>(</a:t>
            </a:r>
            <a:r>
              <a:rPr lang="pl-PL" sz="1900" dirty="0">
                <a:latin typeface="Arial" panose="020B0604020202020204" pitchFamily="34" charset="0"/>
                <a:cs typeface="Arial" panose="020B0604020202020204" pitchFamily="34" charset="0"/>
              </a:rPr>
              <a:t>Stvorkinja-www). </a:t>
            </a:r>
            <a:r>
              <a:rPr lang="pl-PL" altLang="sr-Latn-RS" sz="1900" i="1" dirty="0" smtClean="0">
                <a:latin typeface="Arial" panose="020B0604020202020204" pitchFamily="34" charset="0"/>
                <a:ea typeface="Calibri" panose="020F0502020204030204" pitchFamily="34" charset="0"/>
                <a:cs typeface="Arial" panose="020B0604020202020204" pitchFamily="34" charset="0"/>
              </a:rPr>
              <a:t> </a:t>
            </a:r>
            <a:endParaRPr lang="de-DE" sz="1900" dirty="0">
              <a:latin typeface="Arial" panose="020B0604020202020204" pitchFamily="34" charset="0"/>
              <a:cs typeface="Arial" panose="020B0604020202020204" pitchFamily="34" charset="0"/>
            </a:endParaRPr>
          </a:p>
        </p:txBody>
      </p:sp>
      <p:sp>
        <p:nvSpPr>
          <p:cNvPr id="3" name="Titel 2"/>
          <p:cNvSpPr>
            <a:spLocks noGrp="1"/>
          </p:cNvSpPr>
          <p:nvPr>
            <p:ph type="title"/>
          </p:nvPr>
        </p:nvSpPr>
        <p:spPr/>
        <p:txBody>
          <a:bodyPr>
            <a:normAutofit fontScale="90000"/>
          </a:bodyPr>
          <a:lstStyle/>
          <a:p>
            <a:pPr algn="ctr"/>
            <a:r>
              <a:rPr lang="de-DE" dirty="0">
                <a:latin typeface="Arial" panose="020B0604020202020204" pitchFamily="34" charset="0"/>
                <a:cs typeface="Arial" panose="020B0604020202020204" pitchFamily="34" charset="0"/>
              </a:rPr>
              <a:t>Wortbildungsanalyse</a:t>
            </a:r>
            <a:br>
              <a:rPr lang="de-DE" dirty="0">
                <a:latin typeface="Arial" panose="020B0604020202020204" pitchFamily="34" charset="0"/>
                <a:cs typeface="Arial" panose="020B0604020202020204" pitchFamily="34" charset="0"/>
              </a:rPr>
            </a:br>
            <a:r>
              <a:rPr lang="de-DE" dirty="0" err="1">
                <a:latin typeface="Arial" panose="020B0604020202020204" pitchFamily="34" charset="0"/>
                <a:cs typeface="Arial" panose="020B0604020202020204" pitchFamily="34" charset="0"/>
              </a:rPr>
              <a:t>Suffigierung</a:t>
            </a:r>
            <a:r>
              <a:rPr lang="de-DE" dirty="0">
                <a:latin typeface="Arial" panose="020B0604020202020204" pitchFamily="34" charset="0"/>
                <a:cs typeface="Arial" panose="020B0604020202020204" pitchFamily="34" charset="0"/>
              </a:rPr>
              <a:t> – Substantive </a:t>
            </a:r>
            <a:endParaRPr lang="de-DE" dirty="0">
              <a:latin typeface="Arial" panose="020B0604020202020204" pitchFamily="34" charset="0"/>
              <a:cs typeface="Arial" panose="020B0604020202020204" pitchFamily="34" charset="0"/>
            </a:endParaRPr>
          </a:p>
        </p:txBody>
      </p:sp>
      <p:sp>
        <p:nvSpPr>
          <p:cNvPr id="13" name="Foliennummernplatzhalter 12"/>
          <p:cNvSpPr>
            <a:spLocks noGrp="1"/>
          </p:cNvSpPr>
          <p:nvPr>
            <p:ph type="sldNum" sz="quarter" idx="12"/>
          </p:nvPr>
        </p:nvSpPr>
        <p:spPr/>
        <p:txBody>
          <a:bodyPr/>
          <a:lstStyle/>
          <a:p>
            <a:fld id="{8A10A736-AF6A-40CA-AE90-6D5B10F06A36}" type="slidenum">
              <a:rPr lang="hr-HR" smtClean="0"/>
              <a:t>15</a:t>
            </a:fld>
            <a:endParaRPr lang="hr-HR"/>
          </a:p>
        </p:txBody>
      </p:sp>
    </p:spTree>
    <p:extLst>
      <p:ext uri="{BB962C8B-B14F-4D97-AF65-F5344CB8AC3E}">
        <p14:creationId xmlns:p14="http://schemas.microsoft.com/office/powerpoint/2010/main" val="1897444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dirty="0">
                <a:latin typeface="Arial" panose="020B0604020202020204" pitchFamily="34" charset="0"/>
                <a:cs typeface="Arial" panose="020B0604020202020204" pitchFamily="34" charset="0"/>
              </a:rPr>
              <a:t>Meist können im Internet grob zwei Arten von Abkürzungen differenziert werden: solche, die mit einem Punkt gekennzeichnet werden, z. B.: </a:t>
            </a:r>
            <a:r>
              <a:rPr lang="de-DE" sz="3200" i="1" dirty="0" err="1">
                <a:latin typeface="Arial" panose="020B0604020202020204" pitchFamily="34" charset="0"/>
                <a:cs typeface="Arial" panose="020B0604020202020204" pitchFamily="34" charset="0"/>
              </a:rPr>
              <a:t>tvz</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tako</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zvani</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str</a:t>
            </a:r>
            <a:r>
              <a:rPr lang="de-DE" sz="3200" dirty="0" err="1">
                <a:latin typeface="Arial" panose="020B0604020202020204" pitchFamily="34" charset="0"/>
                <a:cs typeface="Arial" panose="020B0604020202020204" pitchFamily="34" charset="0"/>
              </a:rPr>
              <a:t>.</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strana</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tj</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to</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jest</a:t>
            </a:r>
            <a:r>
              <a:rPr lang="de-DE" sz="3200" dirty="0">
                <a:latin typeface="Arial" panose="020B0604020202020204" pitchFamily="34" charset="0"/>
                <a:cs typeface="Arial" panose="020B0604020202020204" pitchFamily="34" charset="0"/>
              </a:rPr>
              <a:t>) und Kurzbenennungen ohne Interpunktionszeichen, z. B.: </a:t>
            </a:r>
            <a:r>
              <a:rPr lang="de-DE" sz="3200" i="1" dirty="0">
                <a:latin typeface="Arial" panose="020B0604020202020204" pitchFamily="34" charset="0"/>
                <a:cs typeface="Arial" panose="020B0604020202020204" pitchFamily="34" charset="0"/>
              </a:rPr>
              <a:t>mg</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miligram</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mob</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mobitel</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comp</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computer</a:t>
            </a:r>
            <a:r>
              <a:rPr lang="de-DE" sz="3200" dirty="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p:txBody>
      </p:sp>
      <p:sp>
        <p:nvSpPr>
          <p:cNvPr id="3" name="Titel 2"/>
          <p:cNvSpPr>
            <a:spLocks noGrp="1"/>
          </p:cNvSpPr>
          <p:nvPr>
            <p:ph type="title"/>
          </p:nvPr>
        </p:nvSpPr>
        <p:spPr/>
        <p:txBody>
          <a:bodyPr/>
          <a:lstStyle/>
          <a:p>
            <a:pPr algn="ctr"/>
            <a:r>
              <a:rPr lang="de-DE" dirty="0" smtClean="0">
                <a:latin typeface="Arial" panose="020B0604020202020204" pitchFamily="34" charset="0"/>
                <a:cs typeface="Arial" panose="020B0604020202020204" pitchFamily="34" charset="0"/>
              </a:rPr>
              <a:t>Abkürzungen - Substantive</a:t>
            </a:r>
            <a:endParaRPr lang="de-DE" dirty="0">
              <a:latin typeface="Arial" panose="020B0604020202020204" pitchFamily="34" charset="0"/>
              <a:cs typeface="Arial" panose="020B0604020202020204" pitchFamily="34" charset="0"/>
            </a:endParaRPr>
          </a:p>
        </p:txBody>
      </p:sp>
      <p:sp>
        <p:nvSpPr>
          <p:cNvPr id="5" name="Foliennummernplatzhalter 4"/>
          <p:cNvSpPr>
            <a:spLocks noGrp="1"/>
          </p:cNvSpPr>
          <p:nvPr>
            <p:ph type="sldNum" sz="quarter" idx="12"/>
          </p:nvPr>
        </p:nvSpPr>
        <p:spPr/>
        <p:txBody>
          <a:bodyPr/>
          <a:lstStyle/>
          <a:p>
            <a:fld id="{8A10A736-AF6A-40CA-AE90-6D5B10F06A36}" type="slidenum">
              <a:rPr lang="hr-HR" smtClean="0"/>
              <a:t>16</a:t>
            </a:fld>
            <a:endParaRPr lang="hr-HR"/>
          </a:p>
        </p:txBody>
      </p:sp>
    </p:spTree>
    <p:extLst>
      <p:ext uri="{BB962C8B-B14F-4D97-AF65-F5344CB8AC3E}">
        <p14:creationId xmlns:p14="http://schemas.microsoft.com/office/powerpoint/2010/main" val="3676845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sz="3200" i="1" dirty="0" err="1" smtClean="0">
                <a:latin typeface="Arial" panose="020B0604020202020204" pitchFamily="34" charset="0"/>
                <a:cs typeface="Arial" panose="020B0604020202020204" pitchFamily="34" charset="0"/>
              </a:rPr>
              <a:t>Prekjut</a:t>
            </a:r>
            <a:r>
              <a:rPr lang="de-DE" sz="3200" i="1" dirty="0" smtClean="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 </a:t>
            </a:r>
            <a:r>
              <a:rPr lang="de-DE" sz="3200" dirty="0" err="1">
                <a:latin typeface="Arial" panose="020B0604020202020204" pitchFamily="34" charset="0"/>
                <a:cs typeface="Arial" panose="020B0604020202020204" pitchFamily="34" charset="0"/>
              </a:rPr>
              <a:t>ʽzu</a:t>
            </a:r>
            <a:r>
              <a:rPr lang="de-DE" sz="3200" dirty="0">
                <a:latin typeface="Arial" panose="020B0604020202020204" pitchFamily="34" charset="0"/>
                <a:cs typeface="Arial" panose="020B0604020202020204" pitchFamily="34" charset="0"/>
              </a:rPr>
              <a:t> </a:t>
            </a:r>
            <a:r>
              <a:rPr lang="de-DE" sz="3200" dirty="0" err="1">
                <a:latin typeface="Arial" panose="020B0604020202020204" pitchFamily="34" charset="0"/>
                <a:cs typeface="Arial" panose="020B0604020202020204" pitchFamily="34" charset="0"/>
              </a:rPr>
              <a:t>süßʼ</a:t>
            </a:r>
            <a:r>
              <a:rPr lang="de-DE" sz="3200" dirty="0">
                <a:latin typeface="Arial" panose="020B0604020202020204" pitchFamily="34" charset="0"/>
                <a:cs typeface="Arial" panose="020B0604020202020204" pitchFamily="34" charset="0"/>
              </a:rPr>
              <a:t> </a:t>
            </a:r>
            <a:endParaRPr lang="de-DE" sz="3200" dirty="0">
              <a:latin typeface="Arial" panose="020B0604020202020204" pitchFamily="34" charset="0"/>
              <a:cs typeface="Arial" panose="020B0604020202020204" pitchFamily="34" charset="0"/>
            </a:endParaRPr>
          </a:p>
          <a:p>
            <a:pPr marL="109728" indent="0">
              <a:buNone/>
            </a:pPr>
            <a:r>
              <a:rPr lang="de-DE" sz="1800" i="1" dirty="0" err="1">
                <a:latin typeface="Arial" panose="020B0604020202020204" pitchFamily="34" charset="0"/>
                <a:cs typeface="Arial" panose="020B0604020202020204" pitchFamily="34" charset="0"/>
              </a:rPr>
              <a:t>Meni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bas</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neke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cure</a:t>
            </a:r>
            <a:r>
              <a:rPr lang="de-DE" sz="1800" i="1" dirty="0">
                <a:latin typeface="Arial" panose="020B0604020202020204" pitchFamily="34" charset="0"/>
                <a:cs typeface="Arial" panose="020B0604020202020204" pitchFamily="34" charset="0"/>
              </a:rPr>
              <a:t> s </a:t>
            </a:r>
            <a:r>
              <a:rPr lang="de-DE" sz="1800" i="1" dirty="0" err="1">
                <a:latin typeface="Arial" panose="020B0604020202020204" pitchFamily="34" charset="0"/>
                <a:cs typeface="Arial" panose="020B0604020202020204" pitchFamily="34" charset="0"/>
              </a:rPr>
              <a:t>kratkom</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kosom</a:t>
            </a:r>
            <a:r>
              <a:rPr lang="de-DE" sz="1800" i="1" dirty="0">
                <a:latin typeface="Arial" panose="020B0604020202020204" pitchFamily="34" charset="0"/>
                <a:cs typeface="Arial" panose="020B0604020202020204" pitchFamily="34" charset="0"/>
              </a:rPr>
              <a:t> </a:t>
            </a:r>
            <a:r>
              <a:rPr lang="de-DE" sz="1800" b="1" i="1" dirty="0" err="1">
                <a:latin typeface="Arial" panose="020B0604020202020204" pitchFamily="34" charset="0"/>
                <a:cs typeface="Arial" panose="020B0604020202020204" pitchFamily="34" charset="0"/>
              </a:rPr>
              <a:t>prekjut</a:t>
            </a:r>
            <a:r>
              <a:rPr lang="de-DE" sz="1800" i="1" dirty="0">
                <a:latin typeface="Arial" panose="020B0604020202020204" pitchFamily="34" charset="0"/>
                <a:cs typeface="Arial" panose="020B0604020202020204" pitchFamily="34" charset="0"/>
              </a:rPr>
              <a:t>... ja </a:t>
            </a:r>
            <a:r>
              <a:rPr lang="de-DE" sz="1800" i="1" dirty="0" err="1">
                <a:latin typeface="Arial" panose="020B0604020202020204" pitchFamily="34" charset="0"/>
                <a:cs typeface="Arial" panose="020B0604020202020204" pitchFamily="34" charset="0"/>
              </a:rPr>
              <a:t>naprotiv</a:t>
            </a:r>
            <a:r>
              <a:rPr lang="de-DE" sz="1800" i="1" dirty="0">
                <a:latin typeface="Arial" panose="020B0604020202020204" pitchFamily="34" charset="0"/>
                <a:cs typeface="Arial" panose="020B0604020202020204" pitchFamily="34" charset="0"/>
              </a:rPr>
              <a:t> ne </a:t>
            </a:r>
            <a:r>
              <a:rPr lang="de-DE" sz="1800" i="1" dirty="0" err="1">
                <a:latin typeface="Arial" panose="020B0604020202020204" pitchFamily="34" charset="0"/>
                <a:cs typeface="Arial" panose="020B0604020202020204" pitchFamily="34" charset="0"/>
              </a:rPr>
              <a:t>volim</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dugu</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kosu</a:t>
            </a:r>
            <a:r>
              <a:rPr lang="de-DE" sz="1800" i="1" dirty="0">
                <a:latin typeface="Arial" panose="020B0604020202020204" pitchFamily="34" charset="0"/>
                <a:cs typeface="Arial" panose="020B0604020202020204" pitchFamily="34" charset="0"/>
              </a:rPr>
              <a:t>...</a:t>
            </a:r>
            <a:r>
              <a:rPr lang="de-DE" sz="1800" i="1" dirty="0" err="1">
                <a:latin typeface="Arial" panose="020B0604020202020204" pitchFamily="34" charset="0"/>
                <a:cs typeface="Arial" panose="020B0604020202020204" pitchFamily="34" charset="0"/>
              </a:rPr>
              <a:t>to</a:t>
            </a:r>
            <a:r>
              <a:rPr lang="de-DE" sz="1800" i="1" dirty="0">
                <a:latin typeface="Arial" panose="020B0604020202020204" pitchFamily="34" charset="0"/>
                <a:cs typeface="Arial" panose="020B0604020202020204" pitchFamily="34" charset="0"/>
              </a:rPr>
              <a:t> mi </a:t>
            </a:r>
            <a:r>
              <a:rPr lang="de-DE" sz="1800" i="1" dirty="0" err="1">
                <a:latin typeface="Arial" panose="020B0604020202020204" pitchFamily="34" charset="0"/>
                <a:cs typeface="Arial" panose="020B0604020202020204" pitchFamily="34" charset="0"/>
              </a:rPr>
              <a:t>ono</a:t>
            </a:r>
            <a:r>
              <a:rPr lang="de-DE" sz="1800" i="1" dirty="0">
                <a:latin typeface="Arial" panose="020B0604020202020204" pitchFamily="34" charset="0"/>
                <a:cs typeface="Arial" panose="020B0604020202020204" pitchFamily="34" charset="0"/>
              </a:rPr>
              <a:t>... </a:t>
            </a:r>
            <a:r>
              <a:rPr lang="de-DE" sz="1800" dirty="0">
                <a:latin typeface="Arial" panose="020B0604020202020204" pitchFamily="34" charset="0"/>
                <a:cs typeface="Arial" panose="020B0604020202020204" pitchFamily="34" charset="0"/>
              </a:rPr>
              <a:t>(</a:t>
            </a:r>
            <a:r>
              <a:rPr lang="de-DE" sz="1800" dirty="0" err="1">
                <a:latin typeface="Arial" panose="020B0604020202020204" pitchFamily="34" charset="0"/>
                <a:cs typeface="Arial" panose="020B0604020202020204" pitchFamily="34" charset="0"/>
              </a:rPr>
              <a:t>prekjut-www</a:t>
            </a:r>
            <a:r>
              <a:rPr lang="de-DE" sz="1800" dirty="0">
                <a:latin typeface="Arial" panose="020B0604020202020204" pitchFamily="34" charset="0"/>
                <a:cs typeface="Arial" panose="020B0604020202020204" pitchFamily="34" charset="0"/>
              </a:rPr>
              <a:t>). </a:t>
            </a:r>
            <a:endParaRPr lang="de-DE" sz="1800" dirty="0">
              <a:latin typeface="Arial" panose="020B0604020202020204" pitchFamily="34" charset="0"/>
              <a:cs typeface="Arial" panose="020B0604020202020204" pitchFamily="34" charset="0"/>
            </a:endParaRPr>
          </a:p>
          <a:p>
            <a:endParaRPr lang="de-DE" dirty="0"/>
          </a:p>
        </p:txBody>
      </p:sp>
      <p:sp>
        <p:nvSpPr>
          <p:cNvPr id="3" name="Titel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Präfigierung - Adjektive</a:t>
            </a:r>
            <a:endParaRPr lang="de-DE" dirty="0">
              <a:effectLst/>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17</a:t>
            </a:fld>
            <a:endParaRPr lang="hr-HR"/>
          </a:p>
        </p:txBody>
      </p:sp>
    </p:spTree>
    <p:extLst>
      <p:ext uri="{BB962C8B-B14F-4D97-AF65-F5344CB8AC3E}">
        <p14:creationId xmlns:p14="http://schemas.microsoft.com/office/powerpoint/2010/main" val="3268569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dirty="0">
                <a:latin typeface="Arial" panose="020B0604020202020204" pitchFamily="34" charset="0"/>
                <a:cs typeface="Arial" panose="020B0604020202020204" pitchFamily="34" charset="0"/>
              </a:rPr>
              <a:t>Mit </a:t>
            </a:r>
            <a:r>
              <a:rPr lang="de-DE" sz="3200" i="1" dirty="0" err="1">
                <a:latin typeface="Arial" panose="020B0604020202020204" pitchFamily="34" charset="0"/>
                <a:cs typeface="Arial" panose="020B0604020202020204" pitchFamily="34" charset="0"/>
              </a:rPr>
              <a:t>zaspamavati</a:t>
            </a:r>
            <a:r>
              <a:rPr lang="de-DE" sz="3200" dirty="0">
                <a:latin typeface="Arial" panose="020B0604020202020204" pitchFamily="34" charset="0"/>
                <a:cs typeface="Arial" panose="020B0604020202020204" pitchFamily="34" charset="0"/>
              </a:rPr>
              <a:t> </a:t>
            </a:r>
            <a:r>
              <a:rPr lang="de-DE" sz="3200" dirty="0" smtClean="0">
                <a:latin typeface="Arial" panose="020B0604020202020204" pitchFamily="34" charset="0"/>
                <a:cs typeface="Arial" panose="020B0604020202020204" pitchFamily="34" charset="0"/>
              </a:rPr>
              <a:t>wird eine </a:t>
            </a:r>
            <a:r>
              <a:rPr lang="de-DE" sz="3200" dirty="0">
                <a:latin typeface="Arial" panose="020B0604020202020204" pitchFamily="34" charset="0"/>
                <a:cs typeface="Arial" panose="020B0604020202020204" pitchFamily="34" charset="0"/>
              </a:rPr>
              <a:t>Verbalhandlung beschrieben, die als lange andauernd, ermüdend und auch einschläfernd bezeichnet werden kann. </a:t>
            </a:r>
            <a:endParaRPr lang="de-DE" sz="3200" dirty="0" smtClean="0">
              <a:latin typeface="Arial" panose="020B0604020202020204" pitchFamily="34" charset="0"/>
              <a:cs typeface="Arial" panose="020B0604020202020204" pitchFamily="34" charset="0"/>
            </a:endParaRPr>
          </a:p>
          <a:p>
            <a:endParaRPr lang="de-DE" sz="3200" dirty="0" smtClean="0">
              <a:latin typeface="Arial" panose="020B0604020202020204" pitchFamily="34" charset="0"/>
              <a:cs typeface="Arial" panose="020B0604020202020204" pitchFamily="34" charset="0"/>
            </a:endParaRPr>
          </a:p>
          <a:p>
            <a:pPr marL="109728" indent="0">
              <a:buNone/>
            </a:pPr>
            <a:r>
              <a:rPr lang="de-DE" altLang="sr-Latn-RS" sz="1800" i="1" dirty="0" err="1">
                <a:latin typeface="Arial" panose="020B0604020202020204" pitchFamily="34" charset="0"/>
                <a:ea typeface="Calibri" panose="020F0502020204030204" pitchFamily="34" charset="0"/>
                <a:cs typeface="Arial" panose="020B0604020202020204" pitchFamily="34" charset="0"/>
              </a:rPr>
              <a:t>Evo</a:t>
            </a:r>
            <a:r>
              <a:rPr lang="de-DE" altLang="sr-Latn-RS" sz="1800" i="1" dirty="0">
                <a:latin typeface="Arial" panose="020B0604020202020204" pitchFamily="34" charset="0"/>
                <a:ea typeface="Calibri" panose="020F0502020204030204" pitchFamily="34" charset="0"/>
                <a:cs typeface="Arial" panose="020B0604020202020204" pitchFamily="34" charset="0"/>
              </a:rPr>
              <a:t> </a:t>
            </a:r>
            <a:r>
              <a:rPr lang="de-DE" altLang="sr-Latn-RS" sz="1800" i="1" dirty="0" err="1">
                <a:latin typeface="Arial" panose="020B0604020202020204" pitchFamily="34" charset="0"/>
                <a:ea typeface="Calibri" panose="020F0502020204030204" pitchFamily="34" charset="0"/>
                <a:cs typeface="Arial" panose="020B0604020202020204" pitchFamily="34" charset="0"/>
              </a:rPr>
              <a:t>ti</a:t>
            </a:r>
            <a:r>
              <a:rPr lang="de-DE" altLang="sr-Latn-RS" sz="1800" i="1" dirty="0">
                <a:latin typeface="Arial" panose="020B0604020202020204" pitchFamily="34" charset="0"/>
                <a:ea typeface="Calibri" panose="020F0502020204030204" pitchFamily="34" charset="0"/>
                <a:cs typeface="Arial" panose="020B0604020202020204" pitchFamily="34" charset="0"/>
              </a:rPr>
              <a:t> Ripper, </a:t>
            </a:r>
            <a:r>
              <a:rPr lang="de-DE" altLang="sr-Latn-RS" sz="1800" i="1" dirty="0" err="1">
                <a:latin typeface="Arial" panose="020B0604020202020204" pitchFamily="34" charset="0"/>
                <a:ea typeface="Calibri" panose="020F0502020204030204" pitchFamily="34" charset="0"/>
                <a:cs typeface="Arial" panose="020B0604020202020204" pitchFamily="34" charset="0"/>
              </a:rPr>
              <a:t>pa</a:t>
            </a:r>
            <a:r>
              <a:rPr lang="de-DE" altLang="sr-Latn-RS" sz="1800" i="1" dirty="0">
                <a:latin typeface="Arial" panose="020B0604020202020204" pitchFamily="34" charset="0"/>
                <a:ea typeface="Calibri" panose="020F0502020204030204" pitchFamily="34" charset="0"/>
                <a:cs typeface="Arial" panose="020B0604020202020204" pitchFamily="34" charset="0"/>
              </a:rPr>
              <a:t> se </a:t>
            </a:r>
            <a:r>
              <a:rPr lang="de-DE" altLang="sr-Latn-RS" sz="1800" i="1" dirty="0" err="1">
                <a:latin typeface="Arial" panose="020B0604020202020204" pitchFamily="34" charset="0"/>
                <a:ea typeface="Calibri" panose="020F0502020204030204" pitchFamily="34" charset="0"/>
                <a:cs typeface="Arial" panose="020B0604020202020204" pitchFamily="34" charset="0"/>
              </a:rPr>
              <a:t>izivljavaj</a:t>
            </a:r>
            <a:r>
              <a:rPr lang="de-DE" altLang="sr-Latn-RS" sz="1800" i="1" dirty="0">
                <a:latin typeface="Arial" panose="020B0604020202020204" pitchFamily="34" charset="0"/>
                <a:ea typeface="Calibri" panose="020F0502020204030204" pitchFamily="34" charset="0"/>
                <a:cs typeface="Arial" panose="020B0604020202020204" pitchFamily="34" charset="0"/>
              </a:rPr>
              <a:t> </a:t>
            </a:r>
            <a:r>
              <a:rPr lang="de-DE" altLang="sr-Latn-RS" sz="1800" i="1" dirty="0" err="1">
                <a:latin typeface="Arial" panose="020B0604020202020204" pitchFamily="34" charset="0"/>
                <a:ea typeface="Calibri" panose="020F0502020204030204" pitchFamily="34" charset="0"/>
                <a:cs typeface="Arial" panose="020B0604020202020204" pitchFamily="34" charset="0"/>
              </a:rPr>
              <a:t>ovdje</a:t>
            </a:r>
            <a:r>
              <a:rPr lang="de-DE" altLang="sr-Latn-RS" sz="1800" i="1" dirty="0">
                <a:latin typeface="Arial" panose="020B0604020202020204" pitchFamily="34" charset="0"/>
                <a:ea typeface="Calibri" panose="020F0502020204030204" pitchFamily="34" charset="0"/>
                <a:cs typeface="Arial" panose="020B0604020202020204" pitchFamily="34" charset="0"/>
              </a:rPr>
              <a:t> i </a:t>
            </a:r>
            <a:r>
              <a:rPr lang="de-DE" altLang="sr-Latn-RS" sz="1800" i="1" dirty="0" err="1">
                <a:latin typeface="Arial" panose="020B0604020202020204" pitchFamily="34" charset="0"/>
                <a:ea typeface="Calibri" panose="020F0502020204030204" pitchFamily="34" charset="0"/>
                <a:cs typeface="Arial" panose="020B0604020202020204" pitchFamily="34" charset="0"/>
              </a:rPr>
              <a:t>ljepi</a:t>
            </a:r>
            <a:r>
              <a:rPr lang="de-DE" altLang="sr-Latn-RS" sz="1800" i="1" dirty="0">
                <a:latin typeface="Arial" panose="020B0604020202020204" pitchFamily="34" charset="0"/>
                <a:ea typeface="Calibri" panose="020F0502020204030204" pitchFamily="34" charset="0"/>
                <a:cs typeface="Arial" panose="020B0604020202020204" pitchFamily="34" charset="0"/>
              </a:rPr>
              <a:t> </a:t>
            </a:r>
            <a:r>
              <a:rPr lang="de-DE" altLang="sr-Latn-RS" sz="1800" i="1" dirty="0" err="1">
                <a:latin typeface="Arial" panose="020B0604020202020204" pitchFamily="34" charset="0"/>
                <a:ea typeface="Calibri" panose="020F0502020204030204" pitchFamily="34" charset="0"/>
                <a:cs typeface="Arial" panose="020B0604020202020204" pitchFamily="34" charset="0"/>
              </a:rPr>
              <a:t>svoje</a:t>
            </a:r>
            <a:r>
              <a:rPr lang="de-DE" altLang="sr-Latn-RS" sz="1800" i="1" dirty="0">
                <a:latin typeface="Arial" panose="020B0604020202020204" pitchFamily="34" charset="0"/>
                <a:ea typeface="Calibri" panose="020F0502020204030204" pitchFamily="34" charset="0"/>
                <a:cs typeface="Arial" panose="020B0604020202020204" pitchFamily="34" charset="0"/>
              </a:rPr>
              <a:t> </a:t>
            </a:r>
            <a:r>
              <a:rPr lang="de-DE" altLang="sr-Latn-RS" sz="1800" i="1" dirty="0" err="1">
                <a:latin typeface="Arial" panose="020B0604020202020204" pitchFamily="34" charset="0"/>
                <a:ea typeface="Calibri" panose="020F0502020204030204" pitchFamily="34" charset="0"/>
                <a:cs typeface="Arial" panose="020B0604020202020204" pitchFamily="34" charset="0"/>
              </a:rPr>
              <a:t>slicice</a:t>
            </a:r>
            <a:r>
              <a:rPr lang="de-DE" altLang="sr-Latn-RS" sz="1800" i="1" dirty="0">
                <a:latin typeface="Arial" panose="020B0604020202020204" pitchFamily="34" charset="0"/>
                <a:ea typeface="Calibri" panose="020F0502020204030204" pitchFamily="34" charset="0"/>
                <a:cs typeface="Arial" panose="020B0604020202020204" pitchFamily="34" charset="0"/>
              </a:rPr>
              <a:t>... a </a:t>
            </a:r>
            <a:r>
              <a:rPr lang="de-DE" altLang="sr-Latn-RS" sz="1800" i="1" dirty="0" err="1">
                <a:latin typeface="Arial" panose="020B0604020202020204" pitchFamily="34" charset="0"/>
                <a:ea typeface="Calibri" panose="020F0502020204030204" pitchFamily="34" charset="0"/>
                <a:cs typeface="Arial" panose="020B0604020202020204" pitchFamily="34" charset="0"/>
              </a:rPr>
              <a:t>nemoj</a:t>
            </a:r>
            <a:r>
              <a:rPr lang="de-DE" altLang="sr-Latn-RS" sz="1800" i="1" dirty="0">
                <a:latin typeface="Arial" panose="020B0604020202020204" pitchFamily="34" charset="0"/>
                <a:ea typeface="Calibri" panose="020F0502020204030204" pitchFamily="34" charset="0"/>
                <a:cs typeface="Arial" panose="020B0604020202020204" pitchFamily="34" charset="0"/>
              </a:rPr>
              <a:t> </a:t>
            </a:r>
            <a:r>
              <a:rPr lang="de-DE" altLang="sr-Latn-RS" sz="1800" b="1" i="1" dirty="0" err="1">
                <a:latin typeface="Arial" panose="020B0604020202020204" pitchFamily="34" charset="0"/>
                <a:ea typeface="Calibri" panose="020F0502020204030204" pitchFamily="34" charset="0"/>
                <a:cs typeface="Arial" panose="020B0604020202020204" pitchFamily="34" charset="0"/>
              </a:rPr>
              <a:t>zaspamavat</a:t>
            </a:r>
            <a:r>
              <a:rPr lang="de-DE" altLang="sr-Latn-RS" sz="1800" i="1" dirty="0">
                <a:latin typeface="Arial" panose="020B0604020202020204" pitchFamily="34" charset="0"/>
                <a:ea typeface="Calibri" panose="020F0502020204030204" pitchFamily="34" charset="0"/>
                <a:cs typeface="Arial" panose="020B0604020202020204" pitchFamily="34" charset="0"/>
              </a:rPr>
              <a:t> pol </a:t>
            </a:r>
            <a:r>
              <a:rPr lang="de-DE" altLang="sr-Latn-RS" sz="1800" i="1" dirty="0" err="1">
                <a:latin typeface="Arial" panose="020B0604020202020204" pitchFamily="34" charset="0"/>
                <a:ea typeface="Calibri" panose="020F0502020204030204" pitchFamily="34" charset="0"/>
                <a:cs typeface="Arial" panose="020B0604020202020204" pitchFamily="34" charset="0"/>
              </a:rPr>
              <a:t>foruma</a:t>
            </a:r>
            <a:r>
              <a:rPr lang="de-DE" altLang="sr-Latn-RS" sz="1800" i="1" dirty="0">
                <a:latin typeface="Arial" panose="020B0604020202020204" pitchFamily="34" charset="0"/>
                <a:ea typeface="Calibri" panose="020F0502020204030204" pitchFamily="34" charset="0"/>
                <a:cs typeface="Arial" panose="020B0604020202020204" pitchFamily="34" charset="0"/>
              </a:rPr>
              <a:t>... </a:t>
            </a:r>
            <a:r>
              <a:rPr lang="pl-PL" altLang="sr-Latn-RS" sz="1800" i="1" dirty="0">
                <a:latin typeface="Arial" panose="020B0604020202020204" pitchFamily="34" charset="0"/>
                <a:ea typeface="Calibri" panose="020F0502020204030204" pitchFamily="34" charset="0"/>
                <a:cs typeface="Arial" panose="020B0604020202020204" pitchFamily="34" charset="0"/>
              </a:rPr>
              <a:t>Btw. ti na posao ides pijan, na posao moderatora!! Ccc... pazi da ne ostanes bez dozvole... </a:t>
            </a:r>
            <a:r>
              <a:rPr lang="de-DE" altLang="sr-Latn-RS" sz="1800" dirty="0">
                <a:latin typeface="Arial" panose="020B0604020202020204" pitchFamily="34" charset="0"/>
                <a:ea typeface="Calibri" panose="020F0502020204030204" pitchFamily="34" charset="0"/>
                <a:cs typeface="Arial" panose="020B0604020202020204" pitchFamily="34" charset="0"/>
              </a:rPr>
              <a:t>(</a:t>
            </a:r>
            <a:r>
              <a:rPr lang="de-DE" altLang="sr-Latn-RS" sz="1800" dirty="0" err="1">
                <a:latin typeface="Arial" panose="020B0604020202020204" pitchFamily="34" charset="0"/>
                <a:ea typeface="Calibri" panose="020F0502020204030204" pitchFamily="34" charset="0"/>
                <a:cs typeface="Arial" panose="020B0604020202020204" pitchFamily="34" charset="0"/>
              </a:rPr>
              <a:t>Zaspamavati-www</a:t>
            </a:r>
            <a:r>
              <a:rPr lang="de-DE" altLang="sr-Latn-RS" sz="1800" dirty="0">
                <a:latin typeface="Arial" panose="020B0604020202020204" pitchFamily="34" charset="0"/>
                <a:ea typeface="Calibri" panose="020F0502020204030204" pitchFamily="34" charset="0"/>
                <a:cs typeface="Arial" panose="020B0604020202020204" pitchFamily="34" charset="0"/>
              </a:rPr>
              <a:t>). </a:t>
            </a:r>
            <a:endParaRPr lang="de-DE" altLang="sr-Latn-RS" sz="1800" dirty="0">
              <a:latin typeface="Arial" panose="020B0604020202020204" pitchFamily="34" charset="0"/>
              <a:cs typeface="Arial" panose="020B0604020202020204" pitchFamily="34" charset="0"/>
            </a:endParaRPr>
          </a:p>
          <a:p>
            <a:pPr lvl="0"/>
            <a:endParaRPr lang="de-DE" altLang="sr-Latn-RS" sz="4000" dirty="0">
              <a:latin typeface="Arial" panose="020B0604020202020204" pitchFamily="34" charset="0"/>
            </a:endParaRPr>
          </a:p>
          <a:p>
            <a:endParaRPr lang="de-DE" dirty="0"/>
          </a:p>
        </p:txBody>
      </p:sp>
      <p:sp>
        <p:nvSpPr>
          <p:cNvPr id="3" name="Titel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Komposition und </a:t>
            </a:r>
            <a:r>
              <a:rPr lang="de-DE" dirty="0" err="1" smtClean="0">
                <a:effectLst/>
                <a:latin typeface="Arial" panose="020B0604020202020204" pitchFamily="34" charset="0"/>
                <a:cs typeface="Arial" panose="020B0604020202020204" pitchFamily="34" charset="0"/>
              </a:rPr>
              <a:t>Suffigierung</a:t>
            </a:r>
            <a:endParaRPr lang="de-DE" dirty="0">
              <a:latin typeface="Arial" panose="020B0604020202020204" pitchFamily="34" charset="0"/>
              <a:cs typeface="Arial" panose="020B0604020202020204" pitchFamily="34" charset="0"/>
            </a:endParaRPr>
          </a:p>
        </p:txBody>
      </p:sp>
      <p:pic>
        <p:nvPicPr>
          <p:cNvPr id="2061" name="Grafik 2" descr=":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365104"/>
            <a:ext cx="142875" cy="142875"/>
          </a:xfrm>
          <a:prstGeom prst="rect">
            <a:avLst/>
          </a:prstGeom>
          <a:noFill/>
          <a:extLst>
            <a:ext uri="{909E8E84-426E-40DD-AFC4-6F175D3DCCD1}">
              <a14:hiddenFill xmlns:a14="http://schemas.microsoft.com/office/drawing/2010/main">
                <a:solidFill>
                  <a:srgbClr val="FFFFFF"/>
                </a:solidFill>
              </a14:hiddenFill>
            </a:ext>
          </a:extLst>
        </p:spPr>
      </p:pic>
      <p:sp>
        <p:nvSpPr>
          <p:cNvPr id="14" name="Foliennummernplatzhalter 13"/>
          <p:cNvSpPr>
            <a:spLocks noGrp="1"/>
          </p:cNvSpPr>
          <p:nvPr>
            <p:ph type="sldNum" sz="quarter" idx="12"/>
          </p:nvPr>
        </p:nvSpPr>
        <p:spPr/>
        <p:txBody>
          <a:bodyPr/>
          <a:lstStyle/>
          <a:p>
            <a:fld id="{8A10A736-AF6A-40CA-AE90-6D5B10F06A36}" type="slidenum">
              <a:rPr lang="hr-HR" smtClean="0"/>
              <a:t>18</a:t>
            </a:fld>
            <a:endParaRPr lang="hr-HR"/>
          </a:p>
        </p:txBody>
      </p:sp>
    </p:spTree>
    <p:extLst>
      <p:ext uri="{BB962C8B-B14F-4D97-AF65-F5344CB8AC3E}">
        <p14:creationId xmlns:p14="http://schemas.microsoft.com/office/powerpoint/2010/main" val="199100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i="1" dirty="0" err="1" smtClean="0">
                <a:latin typeface="Arial" panose="020B0604020202020204" pitchFamily="34" charset="0"/>
                <a:cs typeface="Arial" panose="020B0604020202020204" pitchFamily="34" charset="0"/>
              </a:rPr>
              <a:t>Zafeštati</a:t>
            </a:r>
            <a:r>
              <a:rPr lang="de-DE" sz="3200" i="1" dirty="0" smtClean="0">
                <a:latin typeface="Arial" panose="020B0604020202020204" pitchFamily="34" charset="0"/>
                <a:cs typeface="Arial" panose="020B0604020202020204" pitchFamily="34" charset="0"/>
              </a:rPr>
              <a:t> = </a:t>
            </a:r>
            <a:r>
              <a:rPr lang="de-DE" sz="3200" dirty="0" err="1" smtClean="0">
                <a:latin typeface="Arial" panose="020B0604020202020204" pitchFamily="34" charset="0"/>
                <a:cs typeface="Arial" panose="020B0604020202020204" pitchFamily="34" charset="0"/>
              </a:rPr>
              <a:t>ʽfeiern</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bzw. zu feiern </a:t>
            </a:r>
            <a:r>
              <a:rPr lang="de-DE" sz="3200" dirty="0" err="1" smtClean="0">
                <a:latin typeface="Arial" panose="020B0604020202020204" pitchFamily="34" charset="0"/>
                <a:cs typeface="Arial" panose="020B0604020202020204" pitchFamily="34" charset="0"/>
              </a:rPr>
              <a:t>beginnenʼ</a:t>
            </a:r>
            <a:endParaRPr lang="de-DE" sz="3200" i="1" dirty="0">
              <a:latin typeface="Arial" panose="020B0604020202020204" pitchFamily="34" charset="0"/>
              <a:cs typeface="Arial" panose="020B0604020202020204" pitchFamily="34" charset="0"/>
            </a:endParaRPr>
          </a:p>
          <a:p>
            <a:pPr marL="109728" indent="0">
              <a:buNone/>
            </a:pPr>
            <a:r>
              <a:rPr lang="de-DE" sz="1800" i="1" dirty="0">
                <a:latin typeface="Arial" panose="020B0604020202020204" pitchFamily="34" charset="0"/>
                <a:cs typeface="Arial" panose="020B0604020202020204" pitchFamily="34" charset="0"/>
              </a:rPr>
              <a:t>...</a:t>
            </a:r>
            <a:r>
              <a:rPr lang="de-DE" sz="1800" i="1" dirty="0" err="1">
                <a:latin typeface="Arial" panose="020B0604020202020204" pitchFamily="34" charset="0"/>
                <a:cs typeface="Arial" panose="020B0604020202020204" pitchFamily="34" charset="0"/>
              </a:rPr>
              <a:t>to</a:t>
            </a:r>
            <a:r>
              <a:rPr lang="de-DE" sz="1800" i="1" dirty="0">
                <a:latin typeface="Arial" panose="020B0604020202020204" pitchFamily="34" charset="0"/>
                <a:cs typeface="Arial" panose="020B0604020202020204" pitchFamily="34" charset="0"/>
              </a:rPr>
              <a:t> se </a:t>
            </a:r>
            <a:r>
              <a:rPr lang="de-DE" sz="1800" i="1" dirty="0" err="1">
                <a:latin typeface="Arial" panose="020B0604020202020204" pitchFamily="34" charset="0"/>
                <a:cs typeface="Arial" panose="020B0604020202020204" pitchFamily="34" charset="0"/>
              </a:rPr>
              <a:t>svakom</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može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dogoditi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ako</a:t>
            </a:r>
            <a:r>
              <a:rPr lang="de-DE" sz="1800" i="1" dirty="0">
                <a:latin typeface="Arial" panose="020B0604020202020204" pitchFamily="34" charset="0"/>
                <a:cs typeface="Arial" panose="020B0604020202020204" pitchFamily="34" charset="0"/>
              </a:rPr>
              <a:t> je </a:t>
            </a:r>
            <a:r>
              <a:rPr lang="de-DE" sz="1800" i="1" dirty="0" err="1">
                <a:latin typeface="Arial" panose="020B0604020202020204" pitchFamily="34" charset="0"/>
                <a:cs typeface="Arial" panose="020B0604020202020204" pitchFamily="34" charset="0"/>
              </a:rPr>
              <a:t>negdje</a:t>
            </a:r>
            <a:r>
              <a:rPr lang="de-DE" sz="1800" i="1" dirty="0">
                <a:latin typeface="Arial" panose="020B0604020202020204" pitchFamily="34" charset="0"/>
                <a:cs typeface="Arial" panose="020B0604020202020204" pitchFamily="34" charset="0"/>
              </a:rPr>
              <a:t> </a:t>
            </a:r>
            <a:r>
              <a:rPr lang="de-DE" sz="1800" b="1" i="1" dirty="0" err="1">
                <a:latin typeface="Arial" panose="020B0604020202020204" pitchFamily="34" charset="0"/>
                <a:cs typeface="Arial" panose="020B0604020202020204" pitchFamily="34" charset="0"/>
              </a:rPr>
              <a:t>zafeštao</a:t>
            </a:r>
            <a:r>
              <a:rPr lang="de-DE" sz="1800" i="1" dirty="0">
                <a:latin typeface="Arial" panose="020B0604020202020204" pitchFamily="34" charset="0"/>
                <a:cs typeface="Arial" panose="020B0604020202020204" pitchFamily="34" charset="0"/>
              </a:rPr>
              <a:t> i </a:t>
            </a:r>
            <a:r>
              <a:rPr lang="de-DE" sz="1800" i="1" dirty="0" err="1">
                <a:latin typeface="Arial" panose="020B0604020202020204" pitchFamily="34" charset="0"/>
                <a:cs typeface="Arial" panose="020B0604020202020204" pitchFamily="34" charset="0"/>
              </a:rPr>
              <a:t>prije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spavanja</a:t>
            </a:r>
            <a:r>
              <a:rPr lang="de-DE" sz="1800" i="1" dirty="0">
                <a:latin typeface="Arial" panose="020B0604020202020204" pitchFamily="34" charset="0"/>
                <a:cs typeface="Arial" panose="020B0604020202020204" pitchFamily="34" charset="0"/>
              </a:rPr>
              <a:t> tu </a:t>
            </a:r>
            <a:r>
              <a:rPr lang="de-DE" sz="1800" i="1" dirty="0" err="1">
                <a:latin typeface="Arial" panose="020B0604020202020204" pitchFamily="34" charset="0"/>
                <a:cs typeface="Arial" panose="020B0604020202020204" pitchFamily="34" charset="0"/>
              </a:rPr>
              <a:t>zasjeo</a:t>
            </a:r>
            <a:r>
              <a:rPr lang="de-DE" sz="1800" i="1" dirty="0">
                <a:latin typeface="Arial" panose="020B0604020202020204" pitchFamily="34" charset="0"/>
                <a:cs typeface="Arial" panose="020B0604020202020204" pitchFamily="34" charset="0"/>
              </a:rPr>
              <a:t>...</a:t>
            </a:r>
            <a:r>
              <a:rPr lang="de-DE" sz="1800" i="1" dirty="0" err="1">
                <a:latin typeface="Arial" panose="020B0604020202020204" pitchFamily="34" charset="0"/>
                <a:cs typeface="Arial" panose="020B0604020202020204" pitchFamily="34" charset="0"/>
              </a:rPr>
              <a:t>odmah</a:t>
            </a:r>
            <a:r>
              <a:rPr lang="de-DE" sz="1800" i="1" dirty="0">
                <a:latin typeface="Arial" panose="020B0604020202020204" pitchFamily="34" charset="0"/>
                <a:cs typeface="Arial" panose="020B0604020202020204" pitchFamily="34" charset="0"/>
              </a:rPr>
              <a:t> se </a:t>
            </a:r>
            <a:r>
              <a:rPr lang="de-DE" sz="1800" i="1" dirty="0" err="1">
                <a:latin typeface="Arial" panose="020B0604020202020204" pitchFamily="34" charset="0"/>
                <a:cs typeface="Arial" panose="020B0604020202020204" pitchFamily="34" charset="0"/>
              </a:rPr>
              <a:t>takvi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prozivaju</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forumskim</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pijandurama</a:t>
            </a:r>
            <a:r>
              <a:rPr lang="de-DE" sz="1800" i="1" dirty="0">
                <a:latin typeface="Arial" panose="020B0604020202020204" pitchFamily="34" charset="0"/>
                <a:cs typeface="Arial" panose="020B0604020202020204" pitchFamily="34" charset="0"/>
              </a:rPr>
              <a:t>...</a:t>
            </a:r>
            <a:r>
              <a:rPr lang="de-DE" sz="1800" i="1" dirty="0" err="1">
                <a:latin typeface="Arial" panose="020B0604020202020204" pitchFamily="34" charset="0"/>
                <a:cs typeface="Arial" panose="020B0604020202020204" pitchFamily="34" charset="0"/>
              </a:rPr>
              <a:t>stoga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bez</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prozivanja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ljudova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dok</a:t>
            </a:r>
            <a:r>
              <a:rPr lang="de-DE" sz="1800" i="1" dirty="0">
                <a:latin typeface="Arial" panose="020B0604020202020204" pitchFamily="34" charset="0"/>
                <a:cs typeface="Arial" panose="020B0604020202020204" pitchFamily="34" charset="0"/>
              </a:rPr>
              <a:t> se </a:t>
            </a:r>
            <a:r>
              <a:rPr lang="de-DE" sz="1800" i="1" dirty="0" err="1">
                <a:latin typeface="Arial" panose="020B0604020202020204" pitchFamily="34" charset="0"/>
                <a:cs typeface="Arial" panose="020B0604020202020204" pitchFamily="34" charset="0"/>
              </a:rPr>
              <a:t>sami</a:t>
            </a:r>
            <a:r>
              <a:rPr lang="de-DE" sz="1800" i="1" dirty="0">
                <a:latin typeface="Arial" panose="020B0604020202020204" pitchFamily="34" charset="0"/>
                <a:cs typeface="Arial" panose="020B0604020202020204" pitchFamily="34" charset="0"/>
              </a:rPr>
              <a:t> ne </a:t>
            </a:r>
            <a:r>
              <a:rPr lang="de-DE" sz="1800" i="1" dirty="0" err="1">
                <a:latin typeface="Arial" panose="020B0604020202020204" pitchFamily="34" charset="0"/>
                <a:cs typeface="Arial" panose="020B0604020202020204" pitchFamily="34" charset="0"/>
              </a:rPr>
              <a:t>jave</a:t>
            </a:r>
            <a:r>
              <a:rPr lang="de-DE" sz="1800" i="1" dirty="0">
                <a:latin typeface="Arial" panose="020B0604020202020204" pitchFamily="34" charset="0"/>
                <a:cs typeface="Arial" panose="020B0604020202020204" pitchFamily="34" charset="0"/>
              </a:rPr>
              <a:t>... </a:t>
            </a:r>
            <a:r>
              <a:rPr lang="de-DE" sz="1800" dirty="0">
                <a:latin typeface="Arial" panose="020B0604020202020204" pitchFamily="34" charset="0"/>
                <a:cs typeface="Arial" panose="020B0604020202020204" pitchFamily="34" charset="0"/>
              </a:rPr>
              <a:t>(</a:t>
            </a:r>
            <a:r>
              <a:rPr lang="de-DE" sz="1800" dirty="0" err="1">
                <a:latin typeface="Arial" panose="020B0604020202020204" pitchFamily="34" charset="0"/>
                <a:cs typeface="Arial" panose="020B0604020202020204" pitchFamily="34" charset="0"/>
              </a:rPr>
              <a:t>Zafeštati-www</a:t>
            </a:r>
            <a:r>
              <a:rPr lang="de-DE" sz="1800" dirty="0">
                <a:latin typeface="Arial" panose="020B0604020202020204" pitchFamily="34" charset="0"/>
                <a:cs typeface="Arial" panose="020B0604020202020204" pitchFamily="34" charset="0"/>
              </a:rPr>
              <a:t>). </a:t>
            </a:r>
            <a:endParaRPr lang="de-DE" sz="1800" dirty="0" smtClean="0">
              <a:latin typeface="Arial" panose="020B0604020202020204" pitchFamily="34" charset="0"/>
              <a:cs typeface="Arial" panose="020B0604020202020204" pitchFamily="34" charset="0"/>
            </a:endParaRPr>
          </a:p>
          <a:p>
            <a:pPr marL="109728" indent="0">
              <a:buNone/>
            </a:pPr>
            <a:endParaRPr lang="de-DE" sz="1800" dirty="0">
              <a:latin typeface="Arial" panose="020B0604020202020204" pitchFamily="34" charset="0"/>
              <a:cs typeface="Arial" panose="020B0604020202020204" pitchFamily="34" charset="0"/>
            </a:endParaRPr>
          </a:p>
          <a:p>
            <a:r>
              <a:rPr lang="de-DE" sz="3200" dirty="0" err="1">
                <a:latin typeface="Arial" panose="020B0604020202020204" pitchFamily="34" charset="0"/>
                <a:cs typeface="Arial" panose="020B0604020202020204" pitchFamily="34" charset="0"/>
              </a:rPr>
              <a:t>P</a:t>
            </a:r>
            <a:r>
              <a:rPr lang="de-DE" sz="3200" dirty="0" err="1" smtClean="0">
                <a:latin typeface="Arial" panose="020B0604020202020204" pitchFamily="34" charset="0"/>
                <a:cs typeface="Arial" panose="020B0604020202020204" pitchFamily="34" charset="0"/>
              </a:rPr>
              <a:t>oglupiti</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 </a:t>
            </a:r>
            <a:r>
              <a:rPr lang="de-DE" sz="3200" dirty="0" err="1">
                <a:latin typeface="Arial" panose="020B0604020202020204" pitchFamily="34" charset="0"/>
                <a:cs typeface="Arial" panose="020B0604020202020204" pitchFamily="34" charset="0"/>
              </a:rPr>
              <a:t>ʽverblödenʼ</a:t>
            </a:r>
            <a:endParaRPr lang="de-DE" sz="3200" dirty="0">
              <a:latin typeface="Arial" panose="020B0604020202020204" pitchFamily="34" charset="0"/>
              <a:cs typeface="Arial" panose="020B0604020202020204" pitchFamily="34" charset="0"/>
            </a:endParaRPr>
          </a:p>
          <a:p>
            <a:pPr marL="109728" indent="0">
              <a:buNone/>
            </a:pPr>
            <a:r>
              <a:rPr lang="de-DE" sz="1800" i="1" dirty="0" err="1" smtClean="0">
                <a:latin typeface="Arial" panose="020B0604020202020204" pitchFamily="34" charset="0"/>
                <a:cs typeface="Arial" panose="020B0604020202020204" pitchFamily="34" charset="0"/>
              </a:rPr>
              <a:t>eto</a:t>
            </a:r>
            <a:r>
              <a:rPr lang="de-DE" sz="1800" i="1" dirty="0" smtClean="0">
                <a:latin typeface="Arial" panose="020B0604020202020204" pitchFamily="34" charset="0"/>
                <a:cs typeface="Arial" panose="020B0604020202020204" pitchFamily="34" charset="0"/>
              </a:rPr>
              <a:t> </a:t>
            </a:r>
            <a:r>
              <a:rPr lang="de-DE" sz="1800" b="1" i="1" dirty="0" err="1">
                <a:latin typeface="Arial" panose="020B0604020202020204" pitchFamily="34" charset="0"/>
                <a:cs typeface="Arial" panose="020B0604020202020204" pitchFamily="34" charset="0"/>
              </a:rPr>
              <a:t>poglupio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si..a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ko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te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to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još</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želi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šamarat</a:t>
            </a:r>
            <a:r>
              <a:rPr lang="de-DE" sz="1800" i="1" dirty="0">
                <a:latin typeface="Arial" panose="020B0604020202020204" pitchFamily="34" charset="0"/>
                <a:cs typeface="Arial" panose="020B0604020202020204" pitchFamily="34" charset="0"/>
              </a:rPr>
              <a:t>??</a:t>
            </a:r>
            <a:r>
              <a:rPr lang="de-DE" sz="1800" i="1" dirty="0" err="1">
                <a:latin typeface="Arial" panose="020B0604020202020204" pitchFamily="34" charset="0"/>
                <a:cs typeface="Arial" panose="020B0604020202020204" pitchFamily="34" charset="0"/>
              </a:rPr>
              <a:t>xD</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pa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zaslužio</a:t>
            </a:r>
            <a:r>
              <a:rPr lang="de-DE" sz="1800" i="1" dirty="0">
                <a:latin typeface="Arial" panose="020B0604020202020204" pitchFamily="34" charset="0"/>
                <a:cs typeface="Arial" panose="020B0604020202020204" pitchFamily="34" charset="0"/>
              </a:rPr>
              <a:t> si :p ..idem ja u </a:t>
            </a:r>
            <a:r>
              <a:rPr lang="de-DE" sz="1800" i="1" dirty="0" err="1">
                <a:latin typeface="Arial" panose="020B0604020202020204" pitchFamily="34" charset="0"/>
                <a:cs typeface="Arial" panose="020B0604020202020204" pitchFamily="34" charset="0"/>
              </a:rPr>
              <a:t>krpe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sad</a:t>
            </a:r>
            <a:r>
              <a:rPr lang="de-DE" sz="1800" i="1" dirty="0">
                <a:latin typeface="Arial" panose="020B0604020202020204" pitchFamily="34" charset="0"/>
                <a:cs typeface="Arial" panose="020B0604020202020204" pitchFamily="34" charset="0"/>
              </a:rPr>
              <a:t> a </a:t>
            </a:r>
            <a:r>
              <a:rPr lang="de-DE" sz="1800" i="1" dirty="0" err="1">
                <a:latin typeface="Arial" panose="020B0604020202020204" pitchFamily="34" charset="0"/>
                <a:cs typeface="Arial" panose="020B0604020202020204" pitchFamily="34" charset="0"/>
              </a:rPr>
              <a:t>ti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imaj</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noćne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more</a:t>
            </a:r>
            <a:r>
              <a:rPr lang="de-DE" sz="1800" i="1" dirty="0">
                <a:latin typeface="Arial" panose="020B0604020202020204" pitchFamily="34" charset="0"/>
                <a:cs typeface="Arial" panose="020B0604020202020204" pitchFamily="34" charset="0"/>
              </a:rPr>
              <a:t> i ne </a:t>
            </a:r>
            <a:r>
              <a:rPr lang="de-DE" sz="1800" i="1" dirty="0" err="1">
                <a:latin typeface="Arial" panose="020B0604020202020204" pitchFamily="34" charset="0"/>
                <a:cs typeface="Arial" panose="020B0604020202020204" pitchFamily="34" charset="0"/>
              </a:rPr>
              <a:t>može</a:t>
            </a:r>
            <a:r>
              <a:rPr lang="de-DE" sz="1800" i="1" dirty="0">
                <a:latin typeface="Arial" panose="020B0604020202020204" pitchFamily="34" charset="0"/>
                <a:cs typeface="Arial" panose="020B0604020202020204" pitchFamily="34" charset="0"/>
              </a:rPr>
              <a:t> se </a:t>
            </a:r>
            <a:r>
              <a:rPr lang="de-DE" sz="1800" i="1" dirty="0" err="1">
                <a:latin typeface="Arial" panose="020B0604020202020204" pitchFamily="34" charset="0"/>
                <a:cs typeface="Arial" panose="020B0604020202020204" pitchFamily="34" charset="0"/>
              </a:rPr>
              <a:t>sanjat</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ono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što</a:t>
            </a:r>
            <a:r>
              <a:rPr lang="de-DE" sz="1800" i="1" dirty="0">
                <a:latin typeface="Arial" panose="020B0604020202020204" pitchFamily="34" charset="0"/>
                <a:cs typeface="Arial" panose="020B0604020202020204" pitchFamily="34" charset="0"/>
              </a:rPr>
              <a:t> se </a:t>
            </a:r>
            <a:r>
              <a:rPr lang="de-DE" sz="1800" i="1" dirty="0" err="1">
                <a:latin typeface="Arial" panose="020B0604020202020204" pitchFamily="34" charset="0"/>
                <a:cs typeface="Arial" panose="020B0604020202020204" pitchFamily="34" charset="0"/>
              </a:rPr>
              <a:t>želi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već</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ono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što</a:t>
            </a:r>
            <a:r>
              <a:rPr lang="de-DE" sz="1800" i="1" dirty="0">
                <a:latin typeface="Arial" panose="020B0604020202020204" pitchFamily="34" charset="0"/>
                <a:cs typeface="Arial" panose="020B0604020202020204" pitchFamily="34" charset="0"/>
              </a:rPr>
              <a:t> ja </a:t>
            </a:r>
            <a:r>
              <a:rPr lang="de-DE" sz="1800" i="1" dirty="0" err="1">
                <a:latin typeface="Arial" panose="020B0604020202020204" pitchFamily="34" charset="0"/>
                <a:cs typeface="Arial" panose="020B0604020202020204" pitchFamily="34" charset="0"/>
              </a:rPr>
              <a:t>želim</a:t>
            </a:r>
            <a:r>
              <a:rPr lang="de-DE" sz="1800" i="1" dirty="0">
                <a:latin typeface="Arial" panose="020B0604020202020204" pitchFamily="34" charset="0"/>
                <a:cs typeface="Arial" panose="020B0604020202020204" pitchFamily="34" charset="0"/>
              </a:rPr>
              <a:t> :p </a:t>
            </a:r>
            <a:r>
              <a:rPr lang="de-DE" sz="1800" i="1" dirty="0" err="1">
                <a:latin typeface="Arial" panose="020B0604020202020204" pitchFamily="34" charset="0"/>
                <a:cs typeface="Arial" panose="020B0604020202020204" pitchFamily="34" charset="0"/>
              </a:rPr>
              <a:t>xD</a:t>
            </a:r>
            <a:r>
              <a:rPr lang="de-DE" sz="1800" i="1" dirty="0">
                <a:latin typeface="Arial" panose="020B0604020202020204" pitchFamily="34" charset="0"/>
                <a:cs typeface="Arial" panose="020B0604020202020204" pitchFamily="34" charset="0"/>
              </a:rPr>
              <a:t> </a:t>
            </a:r>
            <a:r>
              <a:rPr lang="de-DE" sz="1800" dirty="0">
                <a:latin typeface="Arial" panose="020B0604020202020204" pitchFamily="34" charset="0"/>
                <a:cs typeface="Arial" panose="020B0604020202020204" pitchFamily="34" charset="0"/>
              </a:rPr>
              <a:t>(</a:t>
            </a:r>
            <a:r>
              <a:rPr lang="de-DE" sz="1800" dirty="0" err="1">
                <a:latin typeface="Arial" panose="020B0604020202020204" pitchFamily="34" charset="0"/>
                <a:cs typeface="Arial" panose="020B0604020202020204" pitchFamily="34" charset="0"/>
              </a:rPr>
              <a:t>Poglupiti-www</a:t>
            </a:r>
            <a:r>
              <a:rPr lang="de-DE" sz="1800" dirty="0">
                <a:latin typeface="Arial" panose="020B0604020202020204" pitchFamily="34" charset="0"/>
                <a:cs typeface="Arial" panose="020B0604020202020204" pitchFamily="34" charset="0"/>
              </a:rPr>
              <a:t>). </a:t>
            </a:r>
            <a:endParaRPr lang="de-DE" sz="1800" dirty="0">
              <a:latin typeface="Arial" panose="020B0604020202020204" pitchFamily="34" charset="0"/>
              <a:cs typeface="Arial" panose="020B0604020202020204" pitchFamily="34" charset="0"/>
            </a:endParaRPr>
          </a:p>
        </p:txBody>
      </p:sp>
      <p:sp>
        <p:nvSpPr>
          <p:cNvPr id="3" name="Titel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Komposition und </a:t>
            </a:r>
            <a:r>
              <a:rPr lang="de-DE" dirty="0" err="1" smtClean="0">
                <a:effectLst/>
                <a:latin typeface="Arial" panose="020B0604020202020204" pitchFamily="34" charset="0"/>
                <a:cs typeface="Arial" panose="020B0604020202020204" pitchFamily="34" charset="0"/>
              </a:rPr>
              <a:t>Suffigierung</a:t>
            </a:r>
            <a:endParaRPr lang="de-DE"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19</a:t>
            </a:fld>
            <a:endParaRPr lang="hr-HR"/>
          </a:p>
        </p:txBody>
      </p:sp>
    </p:spTree>
    <p:extLst>
      <p:ext uri="{BB962C8B-B14F-4D97-AF65-F5344CB8AC3E}">
        <p14:creationId xmlns:p14="http://schemas.microsoft.com/office/powerpoint/2010/main" val="1239477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382322"/>
            <a:ext cx="8496944" cy="4968552"/>
          </a:xfrm>
        </p:spPr>
        <p:txBody>
          <a:bodyPr>
            <a:noAutofit/>
          </a:bodyPr>
          <a:lstStyle/>
          <a:p>
            <a:r>
              <a:rPr lang="de-DE" sz="3200" dirty="0" smtClean="0">
                <a:latin typeface="Arial" pitchFamily="34" charset="0"/>
                <a:cs typeface="Arial" pitchFamily="34" charset="0"/>
              </a:rPr>
              <a:t>Einleitung</a:t>
            </a:r>
          </a:p>
          <a:p>
            <a:r>
              <a:rPr lang="de-DE" sz="3200" dirty="0" smtClean="0">
                <a:latin typeface="Arial" pitchFamily="34" charset="0"/>
                <a:cs typeface="Arial" pitchFamily="34" charset="0"/>
              </a:rPr>
              <a:t>Theoretischer Hintergrund</a:t>
            </a:r>
            <a:endParaRPr lang="hr-HR" sz="2800" dirty="0" smtClean="0">
              <a:latin typeface="Arial" pitchFamily="34" charset="0"/>
              <a:cs typeface="Arial" pitchFamily="34" charset="0"/>
            </a:endParaRPr>
          </a:p>
          <a:p>
            <a:r>
              <a:rPr lang="de-DE" sz="3200" dirty="0" smtClean="0">
                <a:latin typeface="Arial" pitchFamily="34" charset="0"/>
                <a:cs typeface="Arial" pitchFamily="34" charset="0"/>
              </a:rPr>
              <a:t>Wortbildung</a:t>
            </a:r>
            <a:endParaRPr lang="hr-HR" sz="3200" dirty="0" smtClean="0">
              <a:latin typeface="Arial" pitchFamily="34" charset="0"/>
              <a:cs typeface="Arial" pitchFamily="34" charset="0"/>
            </a:endParaRPr>
          </a:p>
          <a:p>
            <a:r>
              <a:rPr lang="de-DE" sz="3200" dirty="0" smtClean="0">
                <a:latin typeface="Arial" pitchFamily="34" charset="0"/>
                <a:cs typeface="Arial" pitchFamily="34" charset="0"/>
              </a:rPr>
              <a:t>Das Forum teen385.com</a:t>
            </a:r>
          </a:p>
          <a:p>
            <a:r>
              <a:rPr lang="de-DE" sz="3200" dirty="0" smtClean="0">
                <a:latin typeface="Arial" pitchFamily="34" charset="0"/>
                <a:cs typeface="Arial" pitchFamily="34" charset="0"/>
              </a:rPr>
              <a:t>Wortbildungsanalyse</a:t>
            </a:r>
          </a:p>
          <a:p>
            <a:r>
              <a:rPr lang="de-DE" sz="3200" dirty="0" smtClean="0">
                <a:latin typeface="Arial" pitchFamily="34" charset="0"/>
                <a:cs typeface="Arial" pitchFamily="34" charset="0"/>
              </a:rPr>
              <a:t>Schlussfolgerung</a:t>
            </a:r>
            <a:endParaRPr lang="de-DE" sz="3200" dirty="0">
              <a:latin typeface="Arial" pitchFamily="34" charset="0"/>
              <a:cs typeface="Arial" pitchFamily="34" charset="0"/>
            </a:endParaRPr>
          </a:p>
          <a:p>
            <a:r>
              <a:rPr lang="hr-HR" sz="3200" dirty="0" smtClean="0">
                <a:latin typeface="Arial" pitchFamily="34" charset="0"/>
                <a:cs typeface="Arial" pitchFamily="34" charset="0"/>
              </a:rPr>
              <a:t>Internetquellen</a:t>
            </a:r>
            <a:endParaRPr lang="hr-HR" sz="3200" dirty="0">
              <a:latin typeface="Arial" pitchFamily="34" charset="0"/>
              <a:cs typeface="Arial" pitchFamily="34" charset="0"/>
            </a:endParaRPr>
          </a:p>
          <a:p>
            <a:pPr lvl="1"/>
            <a:endParaRPr lang="de-DE" sz="2800" dirty="0" smtClean="0">
              <a:latin typeface="Arial" pitchFamily="34" charset="0"/>
              <a:cs typeface="Arial" pitchFamily="34" charset="0"/>
            </a:endParaRPr>
          </a:p>
        </p:txBody>
      </p:sp>
      <p:sp>
        <p:nvSpPr>
          <p:cNvPr id="3" name="Title 2"/>
          <p:cNvSpPr>
            <a:spLocks noGrp="1"/>
          </p:cNvSpPr>
          <p:nvPr>
            <p:ph type="title"/>
          </p:nvPr>
        </p:nvSpPr>
        <p:spPr/>
        <p:txBody>
          <a:bodyPr/>
          <a:lstStyle/>
          <a:p>
            <a:pPr algn="ctr"/>
            <a:r>
              <a:rPr lang="de-DE" dirty="0" smtClean="0">
                <a:effectLst/>
                <a:latin typeface="Arial" pitchFamily="34" charset="0"/>
                <a:cs typeface="Arial" pitchFamily="34" charset="0"/>
              </a:rPr>
              <a:t>Inhalt</a:t>
            </a:r>
            <a:endParaRPr lang="hr-HR" dirty="0">
              <a:effectLst/>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2</a:t>
            </a:fld>
            <a:endParaRPr lang="hr-H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3200" i="1" dirty="0" err="1" smtClean="0">
                <a:latin typeface="Arial" pitchFamily="34" charset="0"/>
                <a:cs typeface="Arial" pitchFamily="34" charset="0"/>
              </a:rPr>
              <a:t>Prosurfati</a:t>
            </a:r>
            <a:r>
              <a:rPr lang="de-DE" sz="3200" dirty="0" smtClean="0">
                <a:latin typeface="Arial" pitchFamily="34" charset="0"/>
                <a:cs typeface="Arial" pitchFamily="34" charset="0"/>
              </a:rPr>
              <a:t> = Surfen im Internet</a:t>
            </a:r>
            <a:endParaRPr lang="hr-HR" sz="3200" dirty="0" smtClean="0">
              <a:latin typeface="Arial" pitchFamily="34" charset="0"/>
              <a:cs typeface="Arial" pitchFamily="34" charset="0"/>
            </a:endParaRPr>
          </a:p>
          <a:p>
            <a:r>
              <a:rPr lang="de-DE" sz="1600" i="1" dirty="0">
                <a:latin typeface="Arial" panose="020B0604020202020204" pitchFamily="34" charset="0"/>
                <a:cs typeface="Arial" panose="020B0604020202020204" pitchFamily="34" charset="0"/>
              </a:rPr>
              <a:t>Tina </a:t>
            </a:r>
            <a:r>
              <a:rPr lang="de-DE" sz="1600" i="1" dirty="0" err="1">
                <a:latin typeface="Arial" panose="020B0604020202020204" pitchFamily="34" charset="0"/>
                <a:cs typeface="Arial" panose="020B0604020202020204" pitchFamily="34" charset="0"/>
              </a:rPr>
              <a:t>imaš</a:t>
            </a:r>
            <a:r>
              <a:rPr lang="de-DE" sz="1600" i="1" dirty="0">
                <a:latin typeface="Arial" panose="020B0604020202020204" pitchFamily="34" charset="0"/>
                <a:cs typeface="Arial" panose="020B0604020202020204" pitchFamily="34" charset="0"/>
              </a:rPr>
              <a:t> i </a:t>
            </a:r>
            <a:r>
              <a:rPr lang="de-DE" sz="1600" i="1" dirty="0" err="1">
                <a:latin typeface="Arial" panose="020B0604020202020204" pitchFamily="34" charset="0"/>
                <a:cs typeface="Arial" panose="020B0604020202020204" pitchFamily="34" charset="0"/>
              </a:rPr>
              <a:t>kapi</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za</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brže</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sušenje</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laka</a:t>
            </a:r>
            <a:r>
              <a:rPr lang="de-DE" sz="1600" i="1" dirty="0">
                <a:latin typeface="Arial" panose="020B0604020202020204" pitchFamily="34" charset="0"/>
                <a:cs typeface="Arial" panose="020B0604020202020204" pitchFamily="34" charset="0"/>
              </a:rPr>
              <a:t>..ja sam </a:t>
            </a:r>
            <a:r>
              <a:rPr lang="de-DE" sz="1600" i="1" dirty="0" err="1">
                <a:latin typeface="Arial" panose="020B0604020202020204" pitchFamily="34" charset="0"/>
                <a:cs typeface="Arial" panose="020B0604020202020204" pitchFamily="34" charset="0"/>
              </a:rPr>
              <a:t>malo</a:t>
            </a:r>
            <a:r>
              <a:rPr lang="de-DE" sz="1600" i="1" dirty="0">
                <a:latin typeface="Arial" panose="020B0604020202020204" pitchFamily="34" charset="0"/>
                <a:cs typeface="Arial" panose="020B0604020202020204" pitchFamily="34" charset="0"/>
              </a:rPr>
              <a:t> </a:t>
            </a:r>
            <a:r>
              <a:rPr lang="de-DE" sz="1600" b="1" i="1" dirty="0" err="1">
                <a:latin typeface="Arial" panose="020B0604020202020204" pitchFamily="34" charset="0"/>
                <a:cs typeface="Arial" panose="020B0604020202020204" pitchFamily="34" charset="0"/>
              </a:rPr>
              <a:t>prosurfala</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pošto</a:t>
            </a:r>
            <a:r>
              <a:rPr lang="de-DE" sz="1600" i="1" dirty="0">
                <a:latin typeface="Arial" panose="020B0604020202020204" pitchFamily="34" charset="0"/>
                <a:cs typeface="Arial" panose="020B0604020202020204" pitchFamily="34" charset="0"/>
              </a:rPr>
              <a:t> ja </a:t>
            </a:r>
            <a:r>
              <a:rPr lang="de-DE" sz="1600" i="1" dirty="0" err="1">
                <a:latin typeface="Arial" panose="020B0604020202020204" pitchFamily="34" charset="0"/>
                <a:cs typeface="Arial" panose="020B0604020202020204" pitchFamily="34" charset="0"/>
              </a:rPr>
              <a:t>njih</a:t>
            </a:r>
            <a:r>
              <a:rPr lang="de-DE" sz="1600" i="1" dirty="0">
                <a:latin typeface="Arial" panose="020B0604020202020204" pitchFamily="34" charset="0"/>
                <a:cs typeface="Arial" panose="020B0604020202020204" pitchFamily="34" charset="0"/>
              </a:rPr>
              <a:t> ne </a:t>
            </a:r>
            <a:r>
              <a:rPr lang="de-DE" sz="1600" i="1" dirty="0" err="1">
                <a:latin typeface="Arial" panose="020B0604020202020204" pitchFamily="34" charset="0"/>
                <a:cs typeface="Arial" panose="020B0604020202020204" pitchFamily="34" charset="0"/>
              </a:rPr>
              <a:t>koristim</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pa</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evo</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što</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piše</a:t>
            </a:r>
            <a:r>
              <a:rPr lang="de-DE" sz="1600" i="1" dirty="0">
                <a:latin typeface="Arial" panose="020B0604020202020204" pitchFamily="34" charset="0"/>
                <a:cs typeface="Arial" panose="020B0604020202020204" pitchFamily="34" charset="0"/>
              </a:rPr>
              <a:t> o </a:t>
            </a:r>
            <a:r>
              <a:rPr lang="de-DE" sz="1600" i="1" dirty="0" err="1">
                <a:latin typeface="Arial" panose="020B0604020202020204" pitchFamily="34" charset="0"/>
                <a:cs typeface="Arial" panose="020B0604020202020204" pitchFamily="34" charset="0"/>
              </a:rPr>
              <a:t>kapima</a:t>
            </a:r>
            <a:r>
              <a:rPr lang="de-DE" sz="1600" i="1"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Prosurfati-www</a:t>
            </a:r>
            <a:r>
              <a:rPr lang="de-DE" sz="1600" dirty="0">
                <a:latin typeface="Arial" panose="020B0604020202020204" pitchFamily="34" charset="0"/>
                <a:cs typeface="Arial" panose="020B0604020202020204" pitchFamily="34" charset="0"/>
              </a:rPr>
              <a:t>). </a:t>
            </a:r>
            <a:endParaRPr lang="de-DE" sz="1600" dirty="0" smtClean="0">
              <a:latin typeface="Arial" panose="020B0604020202020204" pitchFamily="34" charset="0"/>
              <a:cs typeface="Arial" panose="020B0604020202020204" pitchFamily="34" charset="0"/>
            </a:endParaRPr>
          </a:p>
          <a:p>
            <a:pPr marL="109728" indent="0">
              <a:buNone/>
            </a:pPr>
            <a:endParaRPr lang="de-DE" sz="1600" dirty="0">
              <a:latin typeface="Arial" pitchFamily="34" charset="0"/>
              <a:cs typeface="Arial" pitchFamily="34" charset="0"/>
            </a:endParaRPr>
          </a:p>
          <a:p>
            <a:r>
              <a:rPr lang="de-DE" sz="3200" i="1" dirty="0" err="1" smtClean="0">
                <a:latin typeface="Arial" pitchFamily="34" charset="0"/>
                <a:cs typeface="Arial" pitchFamily="34" charset="0"/>
              </a:rPr>
              <a:t>Guglati</a:t>
            </a:r>
            <a:r>
              <a:rPr lang="de-DE" sz="3200" i="1" dirty="0" smtClean="0">
                <a:latin typeface="Arial" pitchFamily="34" charset="0"/>
                <a:cs typeface="Arial" pitchFamily="34" charset="0"/>
              </a:rPr>
              <a:t> = </a:t>
            </a:r>
            <a:r>
              <a:rPr lang="de-DE" sz="3200" dirty="0">
                <a:latin typeface="Arial" panose="020B0604020202020204" pitchFamily="34" charset="0"/>
                <a:cs typeface="Arial" panose="020B0604020202020204" pitchFamily="34" charset="0"/>
              </a:rPr>
              <a:t>(</a:t>
            </a:r>
            <a:r>
              <a:rPr lang="de-DE" sz="3200" i="1" dirty="0" err="1">
                <a:latin typeface="Arial" panose="020B0604020202020204" pitchFamily="34" charset="0"/>
                <a:cs typeface="Arial" panose="020B0604020202020204" pitchFamily="34" charset="0"/>
              </a:rPr>
              <a:t>to</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google</a:t>
            </a:r>
            <a:r>
              <a:rPr lang="de-DE" sz="3200" dirty="0">
                <a:latin typeface="Arial" panose="020B0604020202020204" pitchFamily="34" charset="0"/>
                <a:cs typeface="Arial" panose="020B0604020202020204" pitchFamily="34" charset="0"/>
              </a:rPr>
              <a:t> </a:t>
            </a:r>
            <a:endParaRPr lang="de-DE" sz="3200" i="1" dirty="0" smtClean="0">
              <a:latin typeface="Arial" pitchFamily="34" charset="0"/>
              <a:cs typeface="Arial" pitchFamily="34" charset="0"/>
            </a:endParaRPr>
          </a:p>
          <a:p>
            <a:pPr marL="109728" indent="0">
              <a:buNone/>
            </a:pPr>
            <a:r>
              <a:rPr lang="de-DE" sz="1600" i="1" dirty="0">
                <a:latin typeface="Arial" panose="020B0604020202020204" pitchFamily="34" charset="0"/>
                <a:cs typeface="Arial" panose="020B0604020202020204" pitchFamily="34" charset="0"/>
              </a:rPr>
              <a:t>Ne </a:t>
            </a:r>
            <a:r>
              <a:rPr lang="de-DE" sz="1600" i="1" dirty="0" err="1">
                <a:latin typeface="Arial" panose="020B0604020202020204" pitchFamily="34" charset="0"/>
                <a:cs typeface="Arial" panose="020B0604020202020204" pitchFamily="34" charset="0"/>
              </a:rPr>
              <a:t>trebam</a:t>
            </a:r>
            <a:r>
              <a:rPr lang="de-DE" sz="1600" i="1" dirty="0">
                <a:latin typeface="Arial" panose="020B0604020202020204" pitchFamily="34" charset="0"/>
                <a:cs typeface="Arial" panose="020B0604020202020204" pitchFamily="34" charset="0"/>
              </a:rPr>
              <a:t> </a:t>
            </a:r>
            <a:r>
              <a:rPr lang="de-DE" sz="1600" b="1" i="1" dirty="0" err="1">
                <a:latin typeface="Arial" panose="020B0604020202020204" pitchFamily="34" charset="0"/>
                <a:cs typeface="Arial" panose="020B0604020202020204" pitchFamily="34" charset="0"/>
              </a:rPr>
              <a:t>guglati</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jer</a:t>
            </a:r>
            <a:r>
              <a:rPr lang="de-DE" sz="1600" i="1" dirty="0">
                <a:latin typeface="Arial" panose="020B0604020202020204" pitchFamily="34" charset="0"/>
                <a:cs typeface="Arial" panose="020B0604020202020204" pitchFamily="34" charset="0"/>
              </a:rPr>
              <a:t> ja </a:t>
            </a:r>
            <a:r>
              <a:rPr lang="de-DE" sz="1600" i="1" dirty="0" err="1">
                <a:latin typeface="Arial" panose="020B0604020202020204" pitchFamily="34" charset="0"/>
                <a:cs typeface="Arial" panose="020B0604020202020204" pitchFamily="34" charset="0"/>
              </a:rPr>
              <a:t>to</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znam.Ti</a:t>
            </a:r>
            <a:r>
              <a:rPr lang="de-DE" sz="1600" i="1" dirty="0">
                <a:latin typeface="Arial" panose="020B0604020202020204" pitchFamily="34" charset="0"/>
                <a:cs typeface="Arial" panose="020B0604020202020204" pitchFamily="34" charset="0"/>
              </a:rPr>
              <a:t> si </a:t>
            </a:r>
            <a:r>
              <a:rPr lang="de-DE" sz="1600" i="1" dirty="0" err="1">
                <a:latin typeface="Arial" panose="020B0604020202020204" pitchFamily="34" charset="0"/>
                <a:cs typeface="Arial" panose="020B0604020202020204" pitchFamily="34" charset="0"/>
              </a:rPr>
              <a:t>za</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to</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cuo</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tek</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prije</a:t>
            </a:r>
            <a:r>
              <a:rPr lang="de-DE" sz="1600" i="1" dirty="0">
                <a:latin typeface="Arial" panose="020B0604020202020204" pitchFamily="34" charset="0"/>
                <a:cs typeface="Arial" panose="020B0604020202020204" pitchFamily="34" charset="0"/>
              </a:rPr>
              <a:t> 1 </a:t>
            </a:r>
            <a:r>
              <a:rPr lang="de-DE" sz="1600" i="1" dirty="0" err="1">
                <a:latin typeface="Arial" panose="020B0604020202020204" pitchFamily="34" charset="0"/>
                <a:cs typeface="Arial" panose="020B0604020202020204" pitchFamily="34" charset="0"/>
              </a:rPr>
              <a:t>tjedn</a:t>
            </a:r>
            <a:r>
              <a:rPr lang="de-DE" sz="1600" i="1" dirty="0">
                <a:latin typeface="Arial" panose="020B0604020202020204" pitchFamily="34" charset="0"/>
                <a:cs typeface="Arial" panose="020B0604020202020204" pitchFamily="34" charset="0"/>
              </a:rPr>
              <a:t> i </a:t>
            </a:r>
            <a:r>
              <a:rPr lang="de-DE" sz="1600" i="1" dirty="0" err="1">
                <a:latin typeface="Arial" panose="020B0604020202020204" pitchFamily="34" charset="0"/>
                <a:cs typeface="Arial" panose="020B0604020202020204" pitchFamily="34" charset="0"/>
              </a:rPr>
              <a:t>govoris</a:t>
            </a:r>
            <a:r>
              <a:rPr lang="de-DE" sz="1600" i="1" dirty="0">
                <a:latin typeface="Arial" panose="020B0604020202020204" pitchFamily="34" charset="0"/>
                <a:cs typeface="Arial" panose="020B0604020202020204" pitchFamily="34" charset="0"/>
              </a:rPr>
              <a:t> </a:t>
            </a:r>
            <a:r>
              <a:rPr lang="de-DE" sz="1600" i="1" dirty="0" err="1">
                <a:latin typeface="Arial" panose="020B0604020202020204" pitchFamily="34" charset="0"/>
                <a:cs typeface="Arial" panose="020B0604020202020204" pitchFamily="34" charset="0"/>
              </a:rPr>
              <a:t>meni,ja</a:t>
            </a:r>
            <a:r>
              <a:rPr lang="de-DE" sz="1600" i="1" dirty="0">
                <a:latin typeface="Arial" panose="020B0604020202020204" pitchFamily="34" charset="0"/>
                <a:cs typeface="Arial" panose="020B0604020202020204" pitchFamily="34" charset="0"/>
              </a:rPr>
              <a:t> se time </a:t>
            </a:r>
            <a:r>
              <a:rPr lang="de-DE" sz="1600" i="1" dirty="0" err="1">
                <a:latin typeface="Arial" panose="020B0604020202020204" pitchFamily="34" charset="0"/>
                <a:cs typeface="Arial" panose="020B0604020202020204" pitchFamily="34" charset="0"/>
              </a:rPr>
              <a:t>bavim</a:t>
            </a:r>
            <a:r>
              <a:rPr lang="de-DE" sz="1600" i="1" dirty="0">
                <a:latin typeface="Arial" panose="020B0604020202020204" pitchFamily="34" charset="0"/>
                <a:cs typeface="Arial" panose="020B0604020202020204" pitchFamily="34" charset="0"/>
              </a:rPr>
              <a:t> 5 </a:t>
            </a:r>
            <a:r>
              <a:rPr lang="de-DE" sz="1600" i="1" dirty="0" err="1">
                <a:latin typeface="Arial" panose="020B0604020202020204" pitchFamily="34" charset="0"/>
                <a:cs typeface="Arial" panose="020B0604020202020204" pitchFamily="34" charset="0"/>
              </a:rPr>
              <a:t>godina</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Guglati-www</a:t>
            </a:r>
            <a:r>
              <a:rPr lang="de-DE" sz="1600" dirty="0">
                <a:latin typeface="Arial" panose="020B0604020202020204" pitchFamily="34" charset="0"/>
                <a:cs typeface="Arial" panose="020B0604020202020204" pitchFamily="34" charset="0"/>
              </a:rPr>
              <a:t>). </a:t>
            </a:r>
            <a:endParaRPr lang="hr-HR" sz="1600" dirty="0" smtClean="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smtClean="0">
              <a:latin typeface="Arial" pitchFamily="34" charset="0"/>
              <a:cs typeface="Arial" pitchFamily="34" charset="0"/>
            </a:endParaRPr>
          </a:p>
        </p:txBody>
      </p:sp>
      <p:sp>
        <p:nvSpPr>
          <p:cNvPr id="3" name="Title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Komposition und </a:t>
            </a:r>
            <a:r>
              <a:rPr lang="de-DE" dirty="0" err="1" smtClean="0">
                <a:effectLst/>
                <a:latin typeface="Arial" panose="020B0604020202020204" pitchFamily="34" charset="0"/>
                <a:cs typeface="Arial" panose="020B0604020202020204" pitchFamily="34" charset="0"/>
              </a:rPr>
              <a:t>Suffigierung</a:t>
            </a:r>
            <a:endParaRPr lang="hr-HR" dirty="0">
              <a:effectLst/>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20</a:t>
            </a:fld>
            <a:endParaRPr lang="hr-H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sz="3200" i="1" dirty="0" err="1">
                <a:latin typeface="Arial" panose="020B0604020202020204" pitchFamily="34" charset="0"/>
                <a:cs typeface="Arial" panose="020B0604020202020204" pitchFamily="34" charset="0"/>
              </a:rPr>
              <a:t>skinuti</a:t>
            </a:r>
            <a:r>
              <a:rPr lang="de-DE" sz="3200" dirty="0">
                <a:latin typeface="Arial" panose="020B0604020202020204" pitchFamily="34" charset="0"/>
                <a:cs typeface="Arial" panose="020B0604020202020204" pitchFamily="34" charset="0"/>
              </a:rPr>
              <a:t> lautete </a:t>
            </a:r>
            <a:r>
              <a:rPr lang="de-DE" sz="3200" dirty="0" err="1">
                <a:latin typeface="Arial" panose="020B0604020202020204" pitchFamily="34" charset="0"/>
                <a:cs typeface="Arial" panose="020B0604020202020204" pitchFamily="34" charset="0"/>
              </a:rPr>
              <a:t>ʽausziehen</a:t>
            </a:r>
            <a:r>
              <a:rPr lang="de-DE" sz="3200" dirty="0">
                <a:latin typeface="Arial" panose="020B0604020202020204" pitchFamily="34" charset="0"/>
                <a:cs typeface="Arial" panose="020B0604020202020204" pitchFamily="34" charset="0"/>
              </a:rPr>
              <a:t> bzw. etwas </a:t>
            </a:r>
            <a:r>
              <a:rPr lang="de-DE" sz="3200" dirty="0" err="1" smtClean="0">
                <a:latin typeface="Arial" panose="020B0604020202020204" pitchFamily="34" charset="0"/>
                <a:cs typeface="Arial" panose="020B0604020202020204" pitchFamily="34" charset="0"/>
              </a:rPr>
              <a:t>abnehmenʼ</a:t>
            </a:r>
            <a:endParaRPr lang="de-DE" sz="3200" dirty="0" smtClean="0">
              <a:latin typeface="Arial" panose="020B0604020202020204" pitchFamily="34" charset="0"/>
              <a:cs typeface="Arial" panose="020B0604020202020204" pitchFamily="34" charset="0"/>
            </a:endParaRPr>
          </a:p>
          <a:p>
            <a:pPr marL="109728" indent="0">
              <a:buNone/>
            </a:pPr>
            <a:r>
              <a:rPr lang="de-DE" sz="1800" i="1" dirty="0" err="1">
                <a:latin typeface="Arial" panose="020B0604020202020204" pitchFamily="34" charset="0"/>
                <a:cs typeface="Arial" panose="020B0604020202020204" pitchFamily="34" charset="0"/>
              </a:rPr>
              <a:t>Mislim</a:t>
            </a:r>
            <a:r>
              <a:rPr lang="de-DE" sz="1800" i="1" dirty="0">
                <a:latin typeface="Arial" panose="020B0604020202020204" pitchFamily="34" charset="0"/>
                <a:cs typeface="Arial" panose="020B0604020202020204" pitchFamily="34" charset="0"/>
              </a:rPr>
              <a:t> da </a:t>
            </a:r>
            <a:r>
              <a:rPr lang="de-DE" sz="1800" i="1" dirty="0" err="1">
                <a:latin typeface="Arial" panose="020B0604020202020204" pitchFamily="34" charset="0"/>
                <a:cs typeface="Arial" panose="020B0604020202020204" pitchFamily="34" charset="0"/>
              </a:rPr>
              <a:t>su</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torrenti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najbolji</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za</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skidanje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filmova</a:t>
            </a:r>
            <a:r>
              <a:rPr lang="de-DE" sz="1800" i="1" dirty="0">
                <a:latin typeface="Arial" panose="020B0604020202020204" pitchFamily="34" charset="0"/>
                <a:cs typeface="Arial" panose="020B0604020202020204" pitchFamily="34" charset="0"/>
              </a:rPr>
              <a:t> i </a:t>
            </a:r>
            <a:r>
              <a:rPr lang="de-DE" sz="1800" i="1" dirty="0" err="1">
                <a:latin typeface="Arial" panose="020B0604020202020204" pitchFamily="34" charset="0"/>
                <a:cs typeface="Arial" panose="020B0604020202020204" pitchFamily="34" charset="0"/>
              </a:rPr>
              <a:t>serija</a:t>
            </a:r>
            <a:r>
              <a:rPr lang="de-DE" sz="1800" i="1" dirty="0">
                <a:latin typeface="Arial" panose="020B0604020202020204" pitchFamily="34" charset="0"/>
                <a:cs typeface="Arial" panose="020B0604020202020204" pitchFamily="34" charset="0"/>
              </a:rPr>
              <a:t> i </a:t>
            </a:r>
            <a:r>
              <a:rPr lang="de-DE" sz="1800" i="1" dirty="0" err="1">
                <a:latin typeface="Arial" panose="020B0604020202020204" pitchFamily="34" charset="0"/>
                <a:cs typeface="Arial" panose="020B0604020202020204" pitchFamily="34" charset="0"/>
              </a:rPr>
              <a:t>ovisno</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od</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brzine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internet</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konekcije</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mogu</a:t>
            </a:r>
            <a:r>
              <a:rPr lang="de-DE" sz="1800" dirty="0">
                <a:latin typeface="Arial" panose="020B0604020202020204" pitchFamily="34" charset="0"/>
                <a:cs typeface="Arial" panose="020B0604020202020204" pitchFamily="34" charset="0"/>
              </a:rPr>
              <a:t>,</a:t>
            </a:r>
            <a:r>
              <a:rPr lang="de-DE" sz="1800" i="1" dirty="0">
                <a:latin typeface="Arial" panose="020B0604020202020204" pitchFamily="34" charset="0"/>
                <a:cs typeface="Arial" panose="020B0604020202020204" pitchFamily="34" charset="0"/>
              </a:rPr>
              <a:t> </a:t>
            </a:r>
            <a:r>
              <a:rPr lang="de-DE" sz="1800" i="1" dirty="0" err="1">
                <a:latin typeface="Arial" panose="020B0604020202020204" pitchFamily="34" charset="0"/>
                <a:cs typeface="Arial" panose="020B0604020202020204" pitchFamily="34" charset="0"/>
              </a:rPr>
              <a:t>brzo</a:t>
            </a:r>
            <a:r>
              <a:rPr lang="de-DE" sz="1800" i="1" dirty="0">
                <a:latin typeface="Arial" panose="020B0604020202020204" pitchFamily="34" charset="0"/>
                <a:cs typeface="Arial" panose="020B0604020202020204" pitchFamily="34" charset="0"/>
              </a:rPr>
              <a:t> </a:t>
            </a:r>
            <a:r>
              <a:rPr lang="de-DE" sz="1800" b="1" i="1" dirty="0" err="1">
                <a:latin typeface="Arial" panose="020B0604020202020204" pitchFamily="34" charset="0"/>
                <a:cs typeface="Arial" panose="020B0604020202020204" pitchFamily="34" charset="0"/>
              </a:rPr>
              <a:t>skidaju</a:t>
            </a:r>
            <a:r>
              <a:rPr lang="de-DE" sz="1800" i="1" dirty="0">
                <a:latin typeface="Arial" panose="020B0604020202020204" pitchFamily="34" charset="0"/>
                <a:cs typeface="Arial" panose="020B0604020202020204" pitchFamily="34" charset="0"/>
              </a:rPr>
              <a:t>. </a:t>
            </a:r>
            <a:r>
              <a:rPr lang="pl-PL" sz="1800" i="1" dirty="0">
                <a:latin typeface="Arial" panose="020B0604020202020204" pitchFamily="34" charset="0"/>
                <a:cs typeface="Arial" panose="020B0604020202020204" pitchFamily="34" charset="0"/>
              </a:rPr>
              <a:t>Isohunt koristim na njemu skoro sve nadjem sto mi treba, ali tu su i piratbay... </a:t>
            </a:r>
            <a:r>
              <a:rPr lang="de-DE" sz="1800" dirty="0">
                <a:latin typeface="Arial" panose="020B0604020202020204" pitchFamily="34" charset="0"/>
                <a:cs typeface="Arial" panose="020B0604020202020204" pitchFamily="34" charset="0"/>
              </a:rPr>
              <a:t>(</a:t>
            </a:r>
            <a:r>
              <a:rPr lang="de-DE" sz="1800" dirty="0" err="1">
                <a:latin typeface="Arial" panose="020B0604020202020204" pitchFamily="34" charset="0"/>
                <a:cs typeface="Arial" panose="020B0604020202020204" pitchFamily="34" charset="0"/>
              </a:rPr>
              <a:t>Skinuti-www</a:t>
            </a:r>
            <a:r>
              <a:rPr lang="de-DE" sz="1800" dirty="0">
                <a:latin typeface="Arial" panose="020B0604020202020204" pitchFamily="34" charset="0"/>
                <a:cs typeface="Arial" panose="020B0604020202020204" pitchFamily="34" charset="0"/>
              </a:rPr>
              <a:t>). </a:t>
            </a:r>
            <a:endParaRPr lang="hr-HR" sz="1800" dirty="0">
              <a:latin typeface="Arial" pitchFamily="34" charset="0"/>
              <a:cs typeface="Arial" pitchFamily="34" charset="0"/>
            </a:endParaRPr>
          </a:p>
          <a:p>
            <a:endParaRPr lang="hr-HR" sz="2800" dirty="0">
              <a:latin typeface="Arial" pitchFamily="34" charset="0"/>
              <a:cs typeface="Arial" pitchFamily="34" charset="0"/>
            </a:endParaRPr>
          </a:p>
          <a:p>
            <a:endParaRPr lang="de-DE" dirty="0"/>
          </a:p>
        </p:txBody>
      </p:sp>
      <p:sp>
        <p:nvSpPr>
          <p:cNvPr id="3" name="Titel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Komposition und </a:t>
            </a:r>
            <a:r>
              <a:rPr lang="de-DE" dirty="0" err="1" smtClean="0">
                <a:effectLst/>
                <a:latin typeface="Arial" panose="020B0604020202020204" pitchFamily="34" charset="0"/>
                <a:cs typeface="Arial" panose="020B0604020202020204" pitchFamily="34" charset="0"/>
              </a:rPr>
              <a:t>Suffigierung</a:t>
            </a:r>
            <a:endParaRPr lang="de-DE"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21</a:t>
            </a:fld>
            <a:endParaRPr lang="hr-HR"/>
          </a:p>
        </p:txBody>
      </p:sp>
    </p:spTree>
    <p:extLst>
      <p:ext uri="{BB962C8B-B14F-4D97-AF65-F5344CB8AC3E}">
        <p14:creationId xmlns:p14="http://schemas.microsoft.com/office/powerpoint/2010/main" val="3876008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dirty="0" smtClean="0">
                <a:latin typeface="Arial" panose="020B0604020202020204" pitchFamily="34" charset="0"/>
                <a:cs typeface="Arial" panose="020B0604020202020204" pitchFamily="34" charset="0"/>
              </a:rPr>
              <a:t>Zielsetzung: einen </a:t>
            </a:r>
            <a:r>
              <a:rPr lang="de-DE" sz="3200" dirty="0">
                <a:latin typeface="Arial" panose="020B0604020202020204" pitchFamily="34" charset="0"/>
                <a:cs typeface="Arial" panose="020B0604020202020204" pitchFamily="34" charset="0"/>
              </a:rPr>
              <a:t>Aspekt der Kommunikation von Jugendlichen im Internet zu </a:t>
            </a:r>
            <a:r>
              <a:rPr lang="de-DE" sz="3200" dirty="0" smtClean="0">
                <a:latin typeface="Arial" panose="020B0604020202020204" pitchFamily="34" charset="0"/>
                <a:cs typeface="Arial" panose="020B0604020202020204" pitchFamily="34" charset="0"/>
              </a:rPr>
              <a:t>beleuchten, anhand von Forum </a:t>
            </a:r>
            <a:r>
              <a:rPr lang="de-DE" sz="3200" cap="small" dirty="0">
                <a:latin typeface="Arial" panose="020B0604020202020204" pitchFamily="34" charset="0"/>
                <a:cs typeface="Arial" panose="020B0604020202020204" pitchFamily="34" charset="0"/>
              </a:rPr>
              <a:t>teen385</a:t>
            </a:r>
            <a:r>
              <a:rPr lang="de-DE" sz="3200" dirty="0">
                <a:latin typeface="Arial" panose="020B0604020202020204" pitchFamily="34" charset="0"/>
                <a:cs typeface="Arial" panose="020B0604020202020204" pitchFamily="34" charset="0"/>
              </a:rPr>
              <a:t>, das vor allem von Jugendlichen genutzt wird und in dem Informationen und Meinungen zu diversen Themen, die Jugendliche bewegen und berühren, ausgetauscht werden. </a:t>
            </a:r>
            <a:endParaRPr lang="de-DE" sz="3200" dirty="0" smtClean="0">
              <a:latin typeface="Arial" panose="020B0604020202020204" pitchFamily="34" charset="0"/>
              <a:cs typeface="Arial" panose="020B0604020202020204" pitchFamily="34" charset="0"/>
            </a:endParaRPr>
          </a:p>
        </p:txBody>
      </p:sp>
      <p:sp>
        <p:nvSpPr>
          <p:cNvPr id="3" name="Titel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Schlussfolgerung</a:t>
            </a:r>
            <a:endParaRPr lang="de-DE"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22</a:t>
            </a:fld>
            <a:endParaRPr lang="hr-HR"/>
          </a:p>
        </p:txBody>
      </p:sp>
    </p:spTree>
    <p:extLst>
      <p:ext uri="{BB962C8B-B14F-4D97-AF65-F5344CB8AC3E}">
        <p14:creationId xmlns:p14="http://schemas.microsoft.com/office/powerpoint/2010/main" val="17086511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r>
              <a:rPr lang="de-DE" sz="3200" dirty="0">
                <a:latin typeface="Arial" panose="020B0604020202020204" pitchFamily="34" charset="0"/>
                <a:cs typeface="Arial" panose="020B0604020202020204" pitchFamily="34" charset="0"/>
              </a:rPr>
              <a:t>Die konkrete Analyse von Wortbildungsmustern erfolgte sodann anhand der nicht in normativen Werken verzeichneten Lexeme </a:t>
            </a:r>
            <a:r>
              <a:rPr lang="de-DE" sz="3200" i="1" dirty="0" err="1">
                <a:latin typeface="Arial" panose="020B0604020202020204" pitchFamily="34" charset="0"/>
                <a:cs typeface="Arial" panose="020B0604020202020204" pitchFamily="34" charset="0"/>
              </a:rPr>
              <a:t>likuša</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curićka</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živček</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smajlić</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stvorkinja</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zaspamavati</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mob</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comp</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prekjut</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zafeštati</a:t>
            </a:r>
            <a:r>
              <a:rPr lang="de-DE" sz="3200"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poglupiti</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surfati</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prosurfati</a:t>
            </a:r>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guglati</a:t>
            </a:r>
            <a:r>
              <a:rPr lang="de-DE" sz="3200" dirty="0">
                <a:latin typeface="Arial" panose="020B0604020202020204" pitchFamily="34" charset="0"/>
                <a:cs typeface="Arial" panose="020B0604020202020204" pitchFamily="34" charset="0"/>
              </a:rPr>
              <a:t> und</a:t>
            </a:r>
            <a:r>
              <a:rPr lang="de-DE" sz="3200" i="1" dirty="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skinuti</a:t>
            </a:r>
            <a:r>
              <a:rPr lang="de-DE" sz="3200" dirty="0">
                <a:latin typeface="Arial" panose="020B0604020202020204" pitchFamily="34" charset="0"/>
                <a:cs typeface="Arial" panose="020B0604020202020204" pitchFamily="34" charset="0"/>
              </a:rPr>
              <a:t>, deren Entstehung auf </a:t>
            </a:r>
            <a:r>
              <a:rPr lang="de-DE" sz="3200" dirty="0" err="1">
                <a:latin typeface="Arial" panose="020B0604020202020204" pitchFamily="34" charset="0"/>
                <a:cs typeface="Arial" panose="020B0604020202020204" pitchFamily="34" charset="0"/>
              </a:rPr>
              <a:t>Suffigierung</a:t>
            </a:r>
            <a:r>
              <a:rPr lang="de-DE" sz="3200" dirty="0">
                <a:latin typeface="Arial" panose="020B0604020202020204" pitchFamily="34" charset="0"/>
                <a:cs typeface="Arial" panose="020B0604020202020204" pitchFamily="34" charset="0"/>
              </a:rPr>
              <a:t>, Kürzung, Präfigierung und Komposition zurückzuführen ist. </a:t>
            </a:r>
          </a:p>
          <a:p>
            <a:endParaRPr lang="de-DE" dirty="0"/>
          </a:p>
        </p:txBody>
      </p:sp>
      <p:sp>
        <p:nvSpPr>
          <p:cNvPr id="3" name="Titel 2"/>
          <p:cNvSpPr>
            <a:spLocks noGrp="1"/>
          </p:cNvSpPr>
          <p:nvPr>
            <p:ph type="title"/>
          </p:nvPr>
        </p:nvSpPr>
        <p:spPr/>
        <p:txBody>
          <a:bodyPr/>
          <a:lstStyle/>
          <a:p>
            <a:pPr algn="ctr"/>
            <a:r>
              <a:rPr lang="hr-HR" dirty="0" smtClean="0">
                <a:effectLst/>
                <a:latin typeface="Arial" panose="020B0604020202020204" pitchFamily="34" charset="0"/>
                <a:cs typeface="Arial" panose="020B0604020202020204" pitchFamily="34" charset="0"/>
              </a:rPr>
              <a:t>Schlussfolgerung</a:t>
            </a:r>
            <a:endParaRPr lang="de-DE"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23</a:t>
            </a:fld>
            <a:endParaRPr lang="hr-HR"/>
          </a:p>
        </p:txBody>
      </p:sp>
    </p:spTree>
    <p:extLst>
      <p:ext uri="{BB962C8B-B14F-4D97-AF65-F5344CB8AC3E}">
        <p14:creationId xmlns:p14="http://schemas.microsoft.com/office/powerpoint/2010/main" val="561807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pl-PL" sz="1600" dirty="0">
                <a:latin typeface="Arial" panose="020B0604020202020204" pitchFamily="34" charset="0"/>
                <a:cs typeface="Arial" panose="020B0604020202020204" pitchFamily="34" charset="0"/>
              </a:rPr>
              <a:t>Curićka-www: „</a:t>
            </a:r>
            <a:r>
              <a:rPr lang="hr-HR" sz="1600" dirty="0">
                <a:latin typeface="Arial" panose="020B0604020202020204" pitchFamily="34" charset="0"/>
                <a:cs typeface="Arial" panose="020B0604020202020204" pitchFamily="34" charset="0"/>
              </a:rPr>
              <a:t>Mlađi“ u kafićima</a:t>
            </a:r>
            <a:r>
              <a:rPr lang="pl-PL"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In: http://</a:t>
            </a:r>
            <a:r>
              <a:rPr lang="en-US" sz="1600" dirty="0" smtClean="0">
                <a:latin typeface="Arial" panose="020B0604020202020204" pitchFamily="34" charset="0"/>
                <a:cs typeface="Arial" panose="020B0604020202020204" pitchFamily="34" charset="0"/>
              </a:rPr>
              <a:t>www.teen385.com/forum/index.php?topic=7712.30</a:t>
            </a:r>
            <a:r>
              <a:rPr lang="en-US" sz="16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Stand: 20.1.2016</a:t>
            </a:r>
            <a:r>
              <a:rPr lang="de-DE" sz="1600" dirty="0" smtClean="0">
                <a:latin typeface="Arial" panose="020B0604020202020204" pitchFamily="34" charset="0"/>
                <a:cs typeface="Arial" panose="020B0604020202020204" pitchFamily="34" charset="0"/>
              </a:rPr>
              <a:t>.</a:t>
            </a:r>
            <a:endParaRPr lang="hr-HR" sz="1600" dirty="0" smtClean="0">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Duden-</a:t>
            </a:r>
            <a:r>
              <a:rPr lang="de-DE" sz="1600" dirty="0" err="1">
                <a:latin typeface="Arial" panose="020B0604020202020204" pitchFamily="34" charset="0"/>
                <a:cs typeface="Arial" panose="020B0604020202020204" pitchFamily="34" charset="0"/>
              </a:rPr>
              <a:t>www</a:t>
            </a:r>
            <a:r>
              <a:rPr lang="de-DE" sz="1600" dirty="0">
                <a:latin typeface="Arial" panose="020B0604020202020204" pitchFamily="34" charset="0"/>
                <a:cs typeface="Arial" panose="020B0604020202020204" pitchFamily="34" charset="0"/>
              </a:rPr>
              <a:t>: Duden. In: http://www.duden.de/rechtschreibung/Cybermobbing. Stand: 4.1.2016</a:t>
            </a:r>
            <a:r>
              <a:rPr lang="de-DE" sz="1600" dirty="0" smtClean="0">
                <a:latin typeface="Arial" panose="020B0604020202020204" pitchFamily="34" charset="0"/>
                <a:cs typeface="Arial" panose="020B0604020202020204" pitchFamily="34" charset="0"/>
              </a:rPr>
              <a:t>.</a:t>
            </a:r>
            <a:endParaRPr lang="hr-HR" sz="1600" dirty="0">
              <a:latin typeface="Arial" panose="020B0604020202020204" pitchFamily="34" charset="0"/>
              <a:cs typeface="Arial" panose="020B0604020202020204" pitchFamily="34" charset="0"/>
            </a:endParaRPr>
          </a:p>
          <a:p>
            <a:r>
              <a:rPr lang="de-DE" sz="1600" u="sng" dirty="0" err="1">
                <a:latin typeface="Arial" panose="020B0604020202020204" pitchFamily="34" charset="0"/>
                <a:cs typeface="Arial" panose="020B0604020202020204" pitchFamily="34" charset="0"/>
              </a:rPr>
              <a:t>Guglati-www</a:t>
            </a:r>
            <a:r>
              <a:rPr lang="hr-HR"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Disneyjevi</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crtići</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su</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zapravo</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povezani</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sa</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sotonom</a:t>
            </a:r>
            <a:r>
              <a:rPr lang="de-DE" sz="1600" dirty="0">
                <a:latin typeface="Arial" panose="020B0604020202020204" pitchFamily="34" charset="0"/>
                <a:cs typeface="Arial" panose="020B0604020202020204" pitchFamily="34" charset="0"/>
              </a:rPr>
              <a:t>? In: http://www.teen385.com/forum/index.php?topic=6631.msg428147 #msg428147. </a:t>
            </a:r>
            <a:r>
              <a:rPr lang="en-US" sz="1600" dirty="0">
                <a:latin typeface="Arial" panose="020B0604020202020204" pitchFamily="34" charset="0"/>
                <a:cs typeface="Arial" panose="020B0604020202020204" pitchFamily="34" charset="0"/>
              </a:rPr>
              <a:t>Stand: 14.12.2015.</a:t>
            </a:r>
            <a:endParaRPr lang="hr-HR" sz="1600" dirty="0">
              <a:latin typeface="Arial" panose="020B0604020202020204" pitchFamily="34" charset="0"/>
              <a:cs typeface="Arial" panose="020B0604020202020204" pitchFamily="34" charset="0"/>
            </a:endParaRPr>
          </a:p>
          <a:p>
            <a:r>
              <a:rPr lang="en-US" sz="1600" dirty="0" err="1">
                <a:latin typeface="Arial" panose="020B0604020202020204" pitchFamily="34" charset="0"/>
                <a:cs typeface="Arial" panose="020B0604020202020204" pitchFamily="34" charset="0"/>
              </a:rPr>
              <a:t>Likuša</a:t>
            </a:r>
            <a:r>
              <a:rPr lang="en-US" sz="1600" dirty="0">
                <a:latin typeface="Arial" panose="020B0604020202020204" pitchFamily="34" charset="0"/>
                <a:cs typeface="Arial" panose="020B0604020202020204" pitchFamily="34" charset="0"/>
              </a:rPr>
              <a:t>-www: Vasa </a:t>
            </a:r>
            <a:r>
              <a:rPr lang="en-US" sz="1600" dirty="0" err="1">
                <a:latin typeface="Arial" panose="020B0604020202020204" pitchFamily="34" charset="0"/>
                <a:cs typeface="Arial" panose="020B0604020202020204" pitchFamily="34" charset="0"/>
              </a:rPr>
              <a:t>najbolja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frendica</a:t>
            </a:r>
            <a:r>
              <a:rPr lang="en-US" sz="1600" dirty="0">
                <a:latin typeface="Arial" panose="020B0604020202020204" pitchFamily="34" charset="0"/>
                <a:cs typeface="Arial" panose="020B0604020202020204" pitchFamily="34" charset="0"/>
              </a:rPr>
              <a:t>. In: http://www.teen385.com /forum/</a:t>
            </a:r>
            <a:r>
              <a:rPr lang="en-US" sz="1600" dirty="0" err="1">
                <a:latin typeface="Arial" panose="020B0604020202020204" pitchFamily="34" charset="0"/>
                <a:cs typeface="Arial" panose="020B0604020202020204" pitchFamily="34" charset="0"/>
              </a:rPr>
              <a:t>index.php?topic</a:t>
            </a:r>
            <a:r>
              <a:rPr lang="en-US" sz="1600" dirty="0">
                <a:latin typeface="Arial" panose="020B0604020202020204" pitchFamily="34" charset="0"/>
                <a:cs typeface="Arial" panose="020B0604020202020204" pitchFamily="34" charset="0"/>
              </a:rPr>
              <a:t>=2602.0. </a:t>
            </a:r>
            <a:r>
              <a:rPr lang="de-DE" sz="1600" dirty="0">
                <a:latin typeface="Arial" panose="020B0604020202020204" pitchFamily="34" charset="0"/>
                <a:cs typeface="Arial" panose="020B0604020202020204" pitchFamily="34" charset="0"/>
              </a:rPr>
              <a:t>Stand: 20.1.2016.</a:t>
            </a:r>
            <a:endParaRPr lang="hr-HR" sz="1600" dirty="0">
              <a:latin typeface="Arial" panose="020B0604020202020204" pitchFamily="34" charset="0"/>
              <a:cs typeface="Arial" panose="020B0604020202020204" pitchFamily="34" charset="0"/>
            </a:endParaRPr>
          </a:p>
          <a:p>
            <a:r>
              <a:rPr lang="de-DE" sz="1600" dirty="0">
                <a:latin typeface="Arial" panose="020B0604020202020204" pitchFamily="34" charset="0"/>
                <a:cs typeface="Arial" panose="020B0604020202020204" pitchFamily="34" charset="0"/>
              </a:rPr>
              <a:t>Mob-</a:t>
            </a:r>
            <a:r>
              <a:rPr lang="de-DE" sz="1600" dirty="0" err="1">
                <a:latin typeface="Arial" panose="020B0604020202020204" pitchFamily="34" charset="0"/>
                <a:cs typeface="Arial" panose="020B0604020202020204" pitchFamily="34" charset="0"/>
              </a:rPr>
              <a:t>www</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Kako</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vam</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zvoni</a:t>
            </a:r>
            <a:r>
              <a:rPr lang="de-DE" sz="1600" dirty="0">
                <a:latin typeface="Arial" panose="020B0604020202020204" pitchFamily="34" charset="0"/>
                <a:cs typeface="Arial" panose="020B0604020202020204" pitchFamily="34" charset="0"/>
              </a:rPr>
              <a:t> </a:t>
            </a:r>
            <a:r>
              <a:rPr lang="de-DE" sz="1600" dirty="0" err="1">
                <a:latin typeface="Arial" panose="020B0604020202020204" pitchFamily="34" charset="0"/>
                <a:cs typeface="Arial" panose="020B0604020202020204" pitchFamily="34" charset="0"/>
              </a:rPr>
              <a:t>mobitel</a:t>
            </a:r>
            <a:r>
              <a:rPr lang="de-DE" sz="1600" dirty="0">
                <a:latin typeface="Arial" panose="020B0604020202020204" pitchFamily="34" charset="0"/>
                <a:cs typeface="Arial" panose="020B0604020202020204" pitchFamily="34" charset="0"/>
              </a:rPr>
              <a:t>. In: http://www.teen385.com/forum/</a:t>
            </a:r>
            <a:endParaRPr lang="hr-HR" sz="1600" dirty="0">
              <a:latin typeface="Arial" panose="020B0604020202020204" pitchFamily="34" charset="0"/>
              <a:cs typeface="Arial" panose="020B0604020202020204" pitchFamily="34" charset="0"/>
            </a:endParaRPr>
          </a:p>
          <a:p>
            <a:r>
              <a:rPr lang="en-US" sz="1600" dirty="0" err="1">
                <a:latin typeface="Arial" panose="020B0604020202020204" pitchFamily="34" charset="0"/>
                <a:cs typeface="Arial" panose="020B0604020202020204" pitchFamily="34" charset="0"/>
              </a:rPr>
              <a:t>index.php?topic</a:t>
            </a:r>
            <a:r>
              <a:rPr lang="en-US" sz="1600" dirty="0">
                <a:latin typeface="Arial" panose="020B0604020202020204" pitchFamily="34" charset="0"/>
                <a:cs typeface="Arial" panose="020B0604020202020204" pitchFamily="34" charset="0"/>
              </a:rPr>
              <a:t>=2409.0. Stand: 14.12.2015</a:t>
            </a:r>
            <a:r>
              <a:rPr lang="en-US" sz="1600" dirty="0" smtClean="0">
                <a:latin typeface="Arial" panose="020B0604020202020204" pitchFamily="34" charset="0"/>
                <a:cs typeface="Arial" panose="020B0604020202020204" pitchFamily="34" charset="0"/>
              </a:rPr>
              <a:t>.</a:t>
            </a:r>
            <a:r>
              <a:rPr lang="en-US" sz="1600" dirty="0">
                <a:latin typeface="Arial" panose="020B0604020202020204" pitchFamily="34" charset="0"/>
                <a:cs typeface="Arial" panose="020B0604020202020204" pitchFamily="34" charset="0"/>
              </a:rPr>
              <a:t> Portal-www: Portal. In: http://www.duden.de/rechtschreibung/Internetportal. Stand: 4.1.2016</a:t>
            </a:r>
            <a:r>
              <a:rPr lang="en-US" sz="1600" dirty="0" smtClean="0">
                <a:latin typeface="Arial" panose="020B0604020202020204" pitchFamily="34" charset="0"/>
                <a:cs typeface="Arial" panose="020B0604020202020204" pitchFamily="34" charset="0"/>
              </a:rPr>
              <a:t>.</a:t>
            </a:r>
            <a:endParaRPr lang="hr-HR" sz="1600" dirty="0">
              <a:latin typeface="Arial" panose="020B0604020202020204" pitchFamily="34" charset="0"/>
              <a:cs typeface="Arial" panose="020B0604020202020204" pitchFamily="34" charset="0"/>
            </a:endParaRPr>
          </a:p>
          <a:p>
            <a:r>
              <a:rPr lang="pl-PL" sz="1600" dirty="0">
                <a:latin typeface="Arial" panose="020B0604020202020204" pitchFamily="34" charset="0"/>
                <a:cs typeface="Arial" panose="020B0604020202020204" pitchFamily="34" charset="0"/>
              </a:rPr>
              <a:t>Poglupiti-www: Kako pri</a:t>
            </a:r>
            <a:r>
              <a:rPr lang="hr-HR" sz="1600" dirty="0">
                <a:latin typeface="Arial" panose="020B0604020202020204" pitchFamily="34" charset="0"/>
                <a:cs typeface="Arial" panose="020B0604020202020204" pitchFamily="34" charset="0"/>
              </a:rPr>
              <a:t>ći dečku</a:t>
            </a:r>
            <a:r>
              <a:rPr lang="pl-PL"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In: http://www.teen385.com/forum/index. </a:t>
            </a:r>
            <a:r>
              <a:rPr lang="en-US" sz="1600" dirty="0" err="1">
                <a:latin typeface="Arial" panose="020B0604020202020204" pitchFamily="34" charset="0"/>
                <a:cs typeface="Arial" panose="020B0604020202020204" pitchFamily="34" charset="0"/>
              </a:rPr>
              <a:t>php?topic</a:t>
            </a:r>
            <a:r>
              <a:rPr lang="en-US" sz="1600" dirty="0">
                <a:latin typeface="Arial" panose="020B0604020202020204" pitchFamily="34" charset="0"/>
                <a:cs typeface="Arial" panose="020B0604020202020204" pitchFamily="34" charset="0"/>
              </a:rPr>
              <a:t>=10443.30. </a:t>
            </a:r>
            <a:r>
              <a:rPr lang="pl-PL" sz="1600" dirty="0">
                <a:latin typeface="Arial" panose="020B0604020202020204" pitchFamily="34" charset="0"/>
                <a:cs typeface="Arial" panose="020B0604020202020204" pitchFamily="34" charset="0"/>
              </a:rPr>
              <a:t>Stand: 16.12.2015.</a:t>
            </a:r>
            <a:endParaRPr lang="hr-HR" sz="1600" dirty="0">
              <a:latin typeface="Arial" panose="020B0604020202020204" pitchFamily="34" charset="0"/>
              <a:cs typeface="Arial" panose="020B0604020202020204" pitchFamily="34" charset="0"/>
            </a:endParaRPr>
          </a:p>
          <a:p>
            <a:r>
              <a:rPr lang="pl-PL" sz="1600" dirty="0">
                <a:latin typeface="Arial" panose="020B0604020202020204" pitchFamily="34" charset="0"/>
                <a:cs typeface="Arial" panose="020B0604020202020204" pitchFamily="34" charset="0"/>
              </a:rPr>
              <a:t>Prekjut-www: Kratka ili duga. </a:t>
            </a:r>
            <a:r>
              <a:rPr lang="en-US" sz="1600" dirty="0">
                <a:latin typeface="Arial" panose="020B0604020202020204" pitchFamily="34" charset="0"/>
                <a:cs typeface="Arial" panose="020B0604020202020204" pitchFamily="34" charset="0"/>
              </a:rPr>
              <a:t>In: http://www.teen385.com/forum/index.php? topic=6178.0. </a:t>
            </a:r>
            <a:r>
              <a:rPr lang="de-DE" sz="1600" dirty="0">
                <a:latin typeface="Arial" panose="020B0604020202020204" pitchFamily="34" charset="0"/>
                <a:cs typeface="Arial" panose="020B0604020202020204" pitchFamily="34" charset="0"/>
              </a:rPr>
              <a:t>Stand: 14.12.2015.</a:t>
            </a:r>
            <a:endParaRPr lang="hr-HR" sz="1600" dirty="0">
              <a:latin typeface="Arial" panose="020B0604020202020204" pitchFamily="34" charset="0"/>
              <a:cs typeface="Arial" panose="020B0604020202020204" pitchFamily="34" charset="0"/>
            </a:endParaRPr>
          </a:p>
          <a:p>
            <a:endParaRPr lang="hr-HR" sz="1600" dirty="0" smtClean="0"/>
          </a:p>
          <a:p>
            <a:endParaRPr lang="hr-HR" sz="1600" dirty="0"/>
          </a:p>
        </p:txBody>
      </p:sp>
      <p:sp>
        <p:nvSpPr>
          <p:cNvPr id="3" name="Title 2"/>
          <p:cNvSpPr>
            <a:spLocks noGrp="1"/>
          </p:cNvSpPr>
          <p:nvPr>
            <p:ph type="title"/>
          </p:nvPr>
        </p:nvSpPr>
        <p:spPr/>
        <p:txBody>
          <a:bodyPr/>
          <a:lstStyle/>
          <a:p>
            <a:pPr algn="ctr"/>
            <a:r>
              <a:rPr lang="de-DE" dirty="0" smtClean="0">
                <a:effectLst/>
                <a:latin typeface="Arial" pitchFamily="34" charset="0"/>
                <a:cs typeface="Arial" pitchFamily="34" charset="0"/>
              </a:rPr>
              <a:t>Internetquellen</a:t>
            </a:r>
            <a:endParaRPr lang="hr-HR" dirty="0">
              <a:effectLst/>
              <a:latin typeface="Arial" pitchFamily="34" charset="0"/>
              <a:cs typeface="Arial"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24</a:t>
            </a:fld>
            <a:endParaRPr lang="hr-H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1800" dirty="0" err="1">
                <a:latin typeface="Arial" panose="020B0604020202020204" pitchFamily="34" charset="0"/>
                <a:cs typeface="Arial" panose="020B0604020202020204" pitchFamily="34" charset="0"/>
              </a:rPr>
              <a:t>Prosurfati-www</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Nokti</a:t>
            </a:r>
            <a:r>
              <a:rPr lang="de-DE" sz="1800" dirty="0">
                <a:latin typeface="Arial" panose="020B0604020202020204" pitchFamily="34" charset="0"/>
                <a:cs typeface="Arial" panose="020B0604020202020204" pitchFamily="34" charset="0"/>
              </a:rPr>
              <a:t>. In: http://www.teen385.com/forum/index.php?topic =10706.msg563227#msg563227. </a:t>
            </a:r>
            <a:r>
              <a:rPr lang="pl-PL" sz="1800" dirty="0">
                <a:latin typeface="Arial" panose="020B0604020202020204" pitchFamily="34" charset="0"/>
                <a:cs typeface="Arial" panose="020B0604020202020204" pitchFamily="34" charset="0"/>
              </a:rPr>
              <a:t>Stand: 14.12.2015.</a:t>
            </a:r>
            <a:endParaRPr lang="hr-HR" sz="1800" dirty="0">
              <a:latin typeface="Arial" panose="020B0604020202020204" pitchFamily="34" charset="0"/>
              <a:cs typeface="Arial" panose="020B0604020202020204" pitchFamily="34" charset="0"/>
            </a:endParaRPr>
          </a:p>
          <a:p>
            <a:r>
              <a:rPr lang="pl-PL" sz="1800" dirty="0">
                <a:latin typeface="Arial" panose="020B0604020202020204" pitchFamily="34" charset="0"/>
                <a:cs typeface="Arial" panose="020B0604020202020204" pitchFamily="34" charset="0"/>
              </a:rPr>
              <a:t>Skinuti-www: Stranice za skidanje, gledanje serija online. In:http:// www.teen385.com/forum/index.php?topic=10727.0. </a:t>
            </a:r>
            <a:r>
              <a:rPr lang="en-US" sz="1800" dirty="0">
                <a:latin typeface="Arial" panose="020B0604020202020204" pitchFamily="34" charset="0"/>
                <a:cs typeface="Arial" panose="020B0604020202020204" pitchFamily="34" charset="0"/>
              </a:rPr>
              <a:t>Stand: 14.12.2015.</a:t>
            </a:r>
            <a:endParaRPr lang="hr-HR" sz="1800" dirty="0">
              <a:latin typeface="Arial" panose="020B0604020202020204" pitchFamily="34" charset="0"/>
              <a:cs typeface="Arial" panose="020B0604020202020204" pitchFamily="34" charset="0"/>
            </a:endParaRPr>
          </a:p>
          <a:p>
            <a:r>
              <a:rPr lang="en-US" sz="1800" dirty="0" err="1">
                <a:latin typeface="Arial" panose="020B0604020202020204" pitchFamily="34" charset="0"/>
                <a:cs typeface="Arial" panose="020B0604020202020204" pitchFamily="34" charset="0"/>
              </a:rPr>
              <a:t>Smajlić</a:t>
            </a:r>
            <a:r>
              <a:rPr lang="en-US" sz="1800" dirty="0">
                <a:latin typeface="Arial" panose="020B0604020202020204" pitchFamily="34" charset="0"/>
                <a:cs typeface="Arial" panose="020B0604020202020204" pitchFamily="34" charset="0"/>
              </a:rPr>
              <a:t>-www: </a:t>
            </a:r>
            <a:r>
              <a:rPr lang="en-US" sz="1800" dirty="0" err="1">
                <a:latin typeface="Arial" panose="020B0604020202020204" pitchFamily="34" charset="0"/>
                <a:cs typeface="Arial" panose="020B0604020202020204" pitchFamily="34" charset="0"/>
              </a:rPr>
              <a:t>Bolji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smajlići</a:t>
            </a:r>
            <a:r>
              <a:rPr lang="en-US" sz="1800" dirty="0">
                <a:latin typeface="Arial" panose="020B0604020202020204" pitchFamily="34" charset="0"/>
                <a:cs typeface="Arial" panose="020B0604020202020204" pitchFamily="34" charset="0"/>
              </a:rPr>
              <a:t>. In: http://www.teen385.com/forum/index.php? topic=8690.msg540616#msg540616. Stand: 14.12.2015.</a:t>
            </a:r>
            <a:endParaRPr lang="hr-HR" sz="1800" dirty="0">
              <a:latin typeface="Arial" panose="020B0604020202020204" pitchFamily="34" charset="0"/>
              <a:cs typeface="Arial" panose="020B0604020202020204" pitchFamily="34" charset="0"/>
            </a:endParaRPr>
          </a:p>
          <a:p>
            <a:r>
              <a:rPr lang="pl-PL" sz="1800" dirty="0">
                <a:latin typeface="Arial" panose="020B0604020202020204" pitchFamily="34" charset="0"/>
                <a:cs typeface="Arial" panose="020B0604020202020204" pitchFamily="34" charset="0"/>
              </a:rPr>
              <a:t>Stvorkinja-www: Kako prići dečku. </a:t>
            </a:r>
            <a:r>
              <a:rPr lang="en-US" sz="1800" dirty="0">
                <a:latin typeface="Arial" panose="020B0604020202020204" pitchFamily="34" charset="0"/>
                <a:cs typeface="Arial" panose="020B0604020202020204" pitchFamily="34" charset="0"/>
              </a:rPr>
              <a:t>In: http://www.teen385.com/forum/index. </a:t>
            </a:r>
            <a:r>
              <a:rPr lang="en-US" sz="1800" dirty="0" err="1">
                <a:latin typeface="Arial" panose="020B0604020202020204" pitchFamily="34" charset="0"/>
                <a:cs typeface="Arial" panose="020B0604020202020204" pitchFamily="34" charset="0"/>
              </a:rPr>
              <a:t>php?topic</a:t>
            </a:r>
            <a:r>
              <a:rPr lang="en-US" sz="1800" dirty="0">
                <a:latin typeface="Arial" panose="020B0604020202020204" pitchFamily="34" charset="0"/>
                <a:cs typeface="Arial" panose="020B0604020202020204" pitchFamily="34" charset="0"/>
              </a:rPr>
              <a:t>=10443.45. Stand: 14.12.2015.</a:t>
            </a:r>
            <a:endParaRPr lang="hr-HR" sz="1800" dirty="0">
              <a:latin typeface="Arial" panose="020B0604020202020204" pitchFamily="34" charset="0"/>
              <a:cs typeface="Arial" panose="020B0604020202020204" pitchFamily="34" charset="0"/>
            </a:endParaRPr>
          </a:p>
          <a:p>
            <a:r>
              <a:rPr lang="en-US" sz="1800" dirty="0" err="1">
                <a:latin typeface="Arial" panose="020B0604020202020204" pitchFamily="34" charset="0"/>
                <a:cs typeface="Arial" panose="020B0604020202020204" pitchFamily="34" charset="0"/>
              </a:rPr>
              <a:t>Surfati</a:t>
            </a:r>
            <a:r>
              <a:rPr lang="en-US" sz="1800" dirty="0">
                <a:latin typeface="Arial" panose="020B0604020202020204" pitchFamily="34" charset="0"/>
                <a:cs typeface="Arial" panose="020B0604020202020204" pitchFamily="34" charset="0"/>
              </a:rPr>
              <a:t>-www: </a:t>
            </a:r>
            <a:r>
              <a:rPr lang="en-US" sz="1800" dirty="0" err="1">
                <a:latin typeface="Arial" panose="020B0604020202020204" pitchFamily="34" charset="0"/>
                <a:cs typeface="Arial" panose="020B0604020202020204" pitchFamily="34" charset="0"/>
              </a:rPr>
              <a:t>Vicevi</a:t>
            </a:r>
            <a:r>
              <a:rPr lang="en-US" sz="1800" dirty="0">
                <a:latin typeface="Arial" panose="020B0604020202020204" pitchFamily="34" charset="0"/>
                <a:cs typeface="Arial" panose="020B0604020202020204" pitchFamily="34" charset="0"/>
              </a:rPr>
              <a:t>. In: http://www.teen385.com/forum/index.php?topic =4230.msg258497#msg258497. Stand: 14.12.2015.</a:t>
            </a:r>
            <a:endParaRPr lang="hr-HR" sz="1800" dirty="0">
              <a:latin typeface="Arial" panose="020B0604020202020204" pitchFamily="34" charset="0"/>
              <a:cs typeface="Arial" panose="020B0604020202020204" pitchFamily="34" charset="0"/>
            </a:endParaRPr>
          </a:p>
          <a:p>
            <a:endParaRPr lang="hr-HR" sz="1800" dirty="0">
              <a:latin typeface="Arial" pitchFamily="34" charset="0"/>
              <a:cs typeface="Arial" pitchFamily="34" charset="0"/>
            </a:endParaRPr>
          </a:p>
        </p:txBody>
      </p:sp>
      <p:sp>
        <p:nvSpPr>
          <p:cNvPr id="3" name="Titel 2"/>
          <p:cNvSpPr>
            <a:spLocks noGrp="1"/>
          </p:cNvSpPr>
          <p:nvPr>
            <p:ph type="title"/>
          </p:nvPr>
        </p:nvSpPr>
        <p:spPr/>
        <p:txBody>
          <a:bodyPr/>
          <a:lstStyle/>
          <a:p>
            <a:pPr algn="ctr"/>
            <a:r>
              <a:rPr lang="de-DE" dirty="0" smtClean="0">
                <a:effectLst/>
                <a:latin typeface="Arial" pitchFamily="34" charset="0"/>
                <a:cs typeface="Arial" pitchFamily="34" charset="0"/>
              </a:rPr>
              <a:t>Internetquellen</a:t>
            </a:r>
            <a:endParaRPr lang="de-DE" dirty="0"/>
          </a:p>
        </p:txBody>
      </p:sp>
      <p:sp>
        <p:nvSpPr>
          <p:cNvPr id="4" name="Foliennummernplatzhalter 3"/>
          <p:cNvSpPr>
            <a:spLocks noGrp="1"/>
          </p:cNvSpPr>
          <p:nvPr>
            <p:ph type="sldNum" sz="quarter" idx="12"/>
          </p:nvPr>
        </p:nvSpPr>
        <p:spPr/>
        <p:txBody>
          <a:bodyPr/>
          <a:lstStyle/>
          <a:p>
            <a:fld id="{8A10A736-AF6A-40CA-AE90-6D5B10F06A36}" type="slidenum">
              <a:rPr lang="hr-HR" smtClean="0"/>
              <a:t>25</a:t>
            </a:fld>
            <a:endParaRPr lang="hr-HR"/>
          </a:p>
        </p:txBody>
      </p:sp>
    </p:spTree>
    <p:extLst>
      <p:ext uri="{BB962C8B-B14F-4D97-AF65-F5344CB8AC3E}">
        <p14:creationId xmlns:p14="http://schemas.microsoft.com/office/powerpoint/2010/main" val="1333826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1800" dirty="0" err="1">
                <a:latin typeface="Arial" panose="020B0604020202020204" pitchFamily="34" charset="0"/>
                <a:cs typeface="Arial" panose="020B0604020202020204" pitchFamily="34" charset="0"/>
              </a:rPr>
              <a:t>Zafeštati-www</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Hik</a:t>
            </a:r>
            <a:r>
              <a:rPr lang="de-DE" sz="1800" dirty="0">
                <a:latin typeface="Arial" panose="020B0604020202020204" pitchFamily="34" charset="0"/>
                <a:cs typeface="Arial" panose="020B0604020202020204" pitchFamily="34" charset="0"/>
              </a:rPr>
              <a:t>. In: http://www.teen385.com/forum/index.php?topic</a:t>
            </a:r>
            <a:endParaRPr lang="hr-HR" sz="1800" dirty="0">
              <a:latin typeface="Arial" panose="020B0604020202020204" pitchFamily="34" charset="0"/>
              <a:cs typeface="Arial" panose="020B0604020202020204" pitchFamily="34" charset="0"/>
            </a:endParaRPr>
          </a:p>
          <a:p>
            <a:r>
              <a:rPr lang="de-DE" sz="1800" dirty="0">
                <a:latin typeface="Arial" panose="020B0604020202020204" pitchFamily="34" charset="0"/>
                <a:cs typeface="Arial" panose="020B0604020202020204" pitchFamily="34" charset="0"/>
              </a:rPr>
              <a:t>=1723.0. Stand: 16.12.2015.</a:t>
            </a:r>
            <a:endParaRPr lang="hr-HR" sz="1800" dirty="0">
              <a:latin typeface="Arial" panose="020B0604020202020204" pitchFamily="34" charset="0"/>
              <a:cs typeface="Arial" panose="020B0604020202020204" pitchFamily="34" charset="0"/>
            </a:endParaRPr>
          </a:p>
          <a:p>
            <a:r>
              <a:rPr lang="de-DE" sz="1800" dirty="0" err="1">
                <a:latin typeface="Arial" panose="020B0604020202020204" pitchFamily="34" charset="0"/>
                <a:cs typeface="Arial" panose="020B0604020202020204" pitchFamily="34" charset="0"/>
              </a:rPr>
              <a:t>Zaspamavati</a:t>
            </a:r>
            <a:r>
              <a:rPr lang="de-DE" sz="1800" dirty="0">
                <a:latin typeface="Arial" panose="020B0604020202020204" pitchFamily="34" charset="0"/>
                <a:cs typeface="Arial" panose="020B0604020202020204" pitchFamily="34" charset="0"/>
              </a:rPr>
              <a:t>: </a:t>
            </a:r>
            <a:r>
              <a:rPr lang="de-DE" sz="1800" dirty="0" err="1">
                <a:latin typeface="Arial" panose="020B0604020202020204" pitchFamily="34" charset="0"/>
                <a:cs typeface="Arial" panose="020B0604020202020204" pitchFamily="34" charset="0"/>
              </a:rPr>
              <a:t>Hik</a:t>
            </a:r>
            <a:r>
              <a:rPr lang="de-DE" sz="1800" dirty="0">
                <a:latin typeface="Arial" panose="020B0604020202020204" pitchFamily="34" charset="0"/>
                <a:cs typeface="Arial" panose="020B0604020202020204" pitchFamily="34" charset="0"/>
              </a:rPr>
              <a:t>. In: http://www.teen385.com/forum/index.php?topic=1723.0. Stand: 16.12.2015.</a:t>
            </a:r>
            <a:endParaRPr lang="hr-HR" sz="1800" dirty="0">
              <a:latin typeface="Arial" panose="020B0604020202020204" pitchFamily="34" charset="0"/>
              <a:cs typeface="Arial" panose="020B0604020202020204" pitchFamily="34" charset="0"/>
            </a:endParaRPr>
          </a:p>
          <a:p>
            <a:r>
              <a:rPr lang="pl-PL" sz="1800" dirty="0">
                <a:latin typeface="Arial" panose="020B0604020202020204" pitchFamily="34" charset="0"/>
                <a:cs typeface="Arial" panose="020B0604020202020204" pitchFamily="34" charset="0"/>
              </a:rPr>
              <a:t>Živček-www: „Mlađi“ u kafićima. </a:t>
            </a:r>
            <a:r>
              <a:rPr lang="en-US" sz="1800" dirty="0">
                <a:latin typeface="Arial" panose="020B0604020202020204" pitchFamily="34" charset="0"/>
                <a:cs typeface="Arial" panose="020B0604020202020204" pitchFamily="34" charset="0"/>
              </a:rPr>
              <a:t>In: http://www.teen385.com/forum/index. </a:t>
            </a:r>
            <a:r>
              <a:rPr lang="en-US" sz="1800" dirty="0" err="1">
                <a:latin typeface="Arial" panose="020B0604020202020204" pitchFamily="34" charset="0"/>
                <a:cs typeface="Arial" panose="020B0604020202020204" pitchFamily="34" charset="0"/>
              </a:rPr>
              <a:t>php?topic</a:t>
            </a:r>
            <a:r>
              <a:rPr lang="en-US" sz="1800" dirty="0">
                <a:latin typeface="Arial" panose="020B0604020202020204" pitchFamily="34" charset="0"/>
                <a:cs typeface="Arial" panose="020B0604020202020204" pitchFamily="34" charset="0"/>
              </a:rPr>
              <a:t>=7712.0. Stand: 14.12.2015</a:t>
            </a:r>
            <a:r>
              <a:rPr lang="en-US" sz="1800" dirty="0" smtClean="0">
                <a:latin typeface="Arial" panose="020B0604020202020204" pitchFamily="34" charset="0"/>
                <a:cs typeface="Arial" panose="020B0604020202020204" pitchFamily="34" charset="0"/>
              </a:rPr>
              <a:t>.</a:t>
            </a:r>
          </a:p>
          <a:p>
            <a:endParaRPr lang="en-US" sz="1800" dirty="0" smtClean="0">
              <a:latin typeface="Arial" panose="020B0604020202020204" pitchFamily="34" charset="0"/>
              <a:cs typeface="Arial" panose="020B0604020202020204" pitchFamily="34" charset="0"/>
            </a:endParaRPr>
          </a:p>
          <a:p>
            <a:r>
              <a:rPr lang="en-US" sz="1800" b="1" smtClean="0">
                <a:latin typeface="Arial" panose="020B0604020202020204" pitchFamily="34" charset="0"/>
                <a:cs typeface="Arial" panose="020B0604020202020204" pitchFamily="34" charset="0"/>
              </a:rPr>
              <a:t>Literatur</a:t>
            </a:r>
            <a:endParaRPr lang="hr-HR" sz="1800" dirty="0">
              <a:latin typeface="Arial" panose="020B0604020202020204" pitchFamily="34" charset="0"/>
              <a:cs typeface="Arial" panose="020B0604020202020204" pitchFamily="34" charset="0"/>
            </a:endParaRPr>
          </a:p>
          <a:p>
            <a:r>
              <a:rPr lang="hr-HR" sz="1800" dirty="0">
                <a:latin typeface="Arial" panose="020B0604020202020204" pitchFamily="34" charset="0"/>
                <a:cs typeface="Arial" panose="020B0604020202020204" pitchFamily="34" charset="0"/>
              </a:rPr>
              <a:t>Barić u. a. 2003: </a:t>
            </a:r>
            <a:r>
              <a:rPr lang="en-US" sz="1800" dirty="0" err="1">
                <a:latin typeface="Arial" panose="020B0604020202020204" pitchFamily="34" charset="0"/>
                <a:cs typeface="Arial" panose="020B0604020202020204" pitchFamily="34" charset="0"/>
              </a:rPr>
              <a:t>Barić</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Eugenija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Lončarić</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Mijo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Malić</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Dragica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Pavešić</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Slavko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Peti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Mirko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Zečević</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Vesna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Znika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Marija</a:t>
            </a:r>
            <a:r>
              <a:rPr lang="en-US" sz="1800" dirty="0">
                <a:latin typeface="Arial" panose="020B0604020202020204" pitchFamily="34" charset="0"/>
                <a:cs typeface="Arial" panose="020B0604020202020204" pitchFamily="34" charset="0"/>
              </a:rPr>
              <a:t> (2003): </a:t>
            </a:r>
            <a:r>
              <a:rPr lang="en-US" sz="1800" i="1" dirty="0" err="1">
                <a:latin typeface="Arial" panose="020B0604020202020204" pitchFamily="34" charset="0"/>
                <a:cs typeface="Arial" panose="020B0604020202020204" pitchFamily="34" charset="0"/>
              </a:rPr>
              <a:t>Hrvatska</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gramatika</a:t>
            </a:r>
            <a:r>
              <a:rPr lang="en-US" sz="1800" dirty="0">
                <a:latin typeface="Arial" panose="020B0604020202020204" pitchFamily="34" charset="0"/>
                <a:cs typeface="Arial" panose="020B0604020202020204" pitchFamily="34" charset="0"/>
              </a:rPr>
              <a:t>. </a:t>
            </a:r>
            <a:r>
              <a:rPr lang="de-DE" sz="1800" dirty="0">
                <a:latin typeface="Arial" panose="020B0604020202020204" pitchFamily="34" charset="0"/>
                <a:cs typeface="Arial" panose="020B0604020202020204" pitchFamily="34" charset="0"/>
              </a:rPr>
              <a:t>Zagreb.</a:t>
            </a:r>
            <a:endParaRPr lang="hr-HR" sz="1800" dirty="0">
              <a:latin typeface="Arial" panose="020B0604020202020204" pitchFamily="34" charset="0"/>
              <a:cs typeface="Arial" panose="020B0604020202020204" pitchFamily="34" charset="0"/>
            </a:endParaRPr>
          </a:p>
          <a:p>
            <a:endParaRPr lang="hr-HR" sz="1800" dirty="0"/>
          </a:p>
          <a:p>
            <a:endParaRPr lang="hr-HR" sz="1800" dirty="0">
              <a:latin typeface="Arial" pitchFamily="34" charset="0"/>
              <a:cs typeface="Arial" pitchFamily="34" charset="0"/>
            </a:endParaRPr>
          </a:p>
        </p:txBody>
      </p:sp>
      <p:sp>
        <p:nvSpPr>
          <p:cNvPr id="3" name="Titel 2"/>
          <p:cNvSpPr>
            <a:spLocks noGrp="1"/>
          </p:cNvSpPr>
          <p:nvPr>
            <p:ph type="title"/>
          </p:nvPr>
        </p:nvSpPr>
        <p:spPr/>
        <p:txBody>
          <a:bodyPr/>
          <a:lstStyle/>
          <a:p>
            <a:pPr algn="ctr"/>
            <a:r>
              <a:rPr lang="de-DE" dirty="0" smtClean="0">
                <a:effectLst/>
                <a:latin typeface="Arial" pitchFamily="34" charset="0"/>
                <a:cs typeface="Arial" pitchFamily="34" charset="0"/>
              </a:rPr>
              <a:t>Internetquellen</a:t>
            </a:r>
            <a:endParaRPr lang="de-DE" dirty="0"/>
          </a:p>
        </p:txBody>
      </p:sp>
      <p:sp>
        <p:nvSpPr>
          <p:cNvPr id="5" name="Foliennummernplatzhalter 4"/>
          <p:cNvSpPr>
            <a:spLocks noGrp="1"/>
          </p:cNvSpPr>
          <p:nvPr>
            <p:ph type="sldNum" sz="quarter" idx="12"/>
          </p:nvPr>
        </p:nvSpPr>
        <p:spPr/>
        <p:txBody>
          <a:bodyPr/>
          <a:lstStyle/>
          <a:p>
            <a:fld id="{8A10A736-AF6A-40CA-AE90-6D5B10F06A36}" type="slidenum">
              <a:rPr lang="hr-HR" smtClean="0"/>
              <a:t>26</a:t>
            </a:fld>
            <a:endParaRPr lang="hr-HR"/>
          </a:p>
        </p:txBody>
      </p:sp>
    </p:spTree>
    <p:extLst>
      <p:ext uri="{BB962C8B-B14F-4D97-AF65-F5344CB8AC3E}">
        <p14:creationId xmlns:p14="http://schemas.microsoft.com/office/powerpoint/2010/main" val="3482015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smtClean="0"/>
              <a:t>Fragestellung: Wortbildung im Forum teen385.com</a:t>
            </a:r>
          </a:p>
          <a:p>
            <a:r>
              <a:rPr lang="de-DE" dirty="0" smtClean="0"/>
              <a:t>Beispiele neu gebildeter Wörter</a:t>
            </a:r>
          </a:p>
          <a:p>
            <a:r>
              <a:rPr lang="de-DE" dirty="0" smtClean="0"/>
              <a:t>Definitionen</a:t>
            </a:r>
          </a:p>
          <a:p>
            <a:r>
              <a:rPr lang="de-DE" dirty="0" smtClean="0"/>
              <a:t>Fragestellungen, Gefahren und Probleme des </a:t>
            </a:r>
            <a:r>
              <a:rPr lang="de-DE" dirty="0" err="1" smtClean="0"/>
              <a:t>internets</a:t>
            </a:r>
            <a:endParaRPr lang="de-DE" dirty="0" smtClean="0"/>
          </a:p>
          <a:p>
            <a:r>
              <a:rPr lang="de-DE" dirty="0" smtClean="0"/>
              <a:t>Vorstellung des Forums teen385.com</a:t>
            </a:r>
          </a:p>
          <a:p>
            <a:r>
              <a:rPr lang="de-DE" dirty="0" smtClean="0"/>
              <a:t>Wortanalyse</a:t>
            </a:r>
          </a:p>
          <a:p>
            <a:endParaRPr lang="hr-HR" dirty="0"/>
          </a:p>
        </p:txBody>
      </p:sp>
      <p:sp>
        <p:nvSpPr>
          <p:cNvPr id="3" name="Titel 2"/>
          <p:cNvSpPr>
            <a:spLocks noGrp="1"/>
          </p:cNvSpPr>
          <p:nvPr>
            <p:ph type="title"/>
          </p:nvPr>
        </p:nvSpPr>
        <p:spPr/>
        <p:txBody>
          <a:bodyPr/>
          <a:lstStyle/>
          <a:p>
            <a:r>
              <a:rPr lang="de-DE" dirty="0" smtClean="0"/>
              <a:t>Einleitung</a:t>
            </a:r>
            <a:endParaRPr lang="hr-HR" dirty="0"/>
          </a:p>
        </p:txBody>
      </p:sp>
      <p:sp>
        <p:nvSpPr>
          <p:cNvPr id="4" name="Foliennummernplatzhalter 3"/>
          <p:cNvSpPr>
            <a:spLocks noGrp="1"/>
          </p:cNvSpPr>
          <p:nvPr>
            <p:ph type="sldNum" sz="quarter" idx="12"/>
          </p:nvPr>
        </p:nvSpPr>
        <p:spPr/>
        <p:txBody>
          <a:bodyPr/>
          <a:lstStyle/>
          <a:p>
            <a:fld id="{8A10A736-AF6A-40CA-AE90-6D5B10F06A36}" type="slidenum">
              <a:rPr lang="hr-HR" smtClean="0"/>
              <a:t>3</a:t>
            </a:fld>
            <a:endParaRPr lang="hr-HR"/>
          </a:p>
        </p:txBody>
      </p:sp>
    </p:spTree>
    <p:extLst>
      <p:ext uri="{BB962C8B-B14F-4D97-AF65-F5344CB8AC3E}">
        <p14:creationId xmlns:p14="http://schemas.microsoft.com/office/powerpoint/2010/main" val="3282981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92660670"/>
              </p:ext>
            </p:extLst>
          </p:nvPr>
        </p:nvGraphicFramePr>
        <p:xfrm>
          <a:off x="467544" y="134076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a:bodyPr>
          <a:lstStyle/>
          <a:p>
            <a:pPr algn="ctr"/>
            <a:r>
              <a:rPr lang="de-DE" dirty="0" smtClean="0">
                <a:effectLst/>
                <a:latin typeface="Arial" pitchFamily="34" charset="0"/>
                <a:cs typeface="Arial" pitchFamily="34" charset="0"/>
              </a:rPr>
              <a:t>Theoretischer Hintergrund</a:t>
            </a:r>
            <a:endParaRPr lang="hr-HR" dirty="0">
              <a:effectLst/>
              <a:latin typeface="Arial" pitchFamily="34" charset="0"/>
              <a:cs typeface="Arial" pitchFamily="34" charset="0"/>
            </a:endParaRPr>
          </a:p>
        </p:txBody>
      </p:sp>
      <p:sp>
        <p:nvSpPr>
          <p:cNvPr id="2" name="Foliennummernplatzhalter 1"/>
          <p:cNvSpPr>
            <a:spLocks noGrp="1"/>
          </p:cNvSpPr>
          <p:nvPr>
            <p:ph type="sldNum" sz="quarter" idx="12"/>
          </p:nvPr>
        </p:nvSpPr>
        <p:spPr/>
        <p:txBody>
          <a:bodyPr/>
          <a:lstStyle/>
          <a:p>
            <a:fld id="{8A10A736-AF6A-40CA-AE90-6D5B10F06A36}" type="slidenum">
              <a:rPr lang="hr-HR" smtClean="0"/>
              <a:t>4</a:t>
            </a:fld>
            <a:endParaRPr lang="hr-H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3200" dirty="0" smtClean="0">
                <a:latin typeface="Arial" panose="020B0604020202020204" pitchFamily="34" charset="0"/>
                <a:cs typeface="Arial" panose="020B0604020202020204" pitchFamily="34" charset="0"/>
              </a:rPr>
              <a:t>Ein </a:t>
            </a:r>
            <a:r>
              <a:rPr lang="de-DE" sz="3200" dirty="0">
                <a:latin typeface="Arial" panose="020B0604020202020204" pitchFamily="34" charset="0"/>
                <a:cs typeface="Arial" panose="020B0604020202020204" pitchFamily="34" charset="0"/>
              </a:rPr>
              <a:t>Internetforum ist eine Diskussionsplattform, </a:t>
            </a:r>
            <a:r>
              <a:rPr lang="de-DE" sz="3200" dirty="0" smtClean="0">
                <a:latin typeface="Arial" panose="020B0604020202020204" pitchFamily="34" charset="0"/>
                <a:cs typeface="Arial" panose="020B0604020202020204" pitchFamily="34" charset="0"/>
              </a:rPr>
              <a:t>welche </a:t>
            </a:r>
            <a:r>
              <a:rPr lang="de-DE" sz="3200" dirty="0">
                <a:latin typeface="Arial" panose="020B0604020202020204" pitchFamily="34" charset="0"/>
                <a:cs typeface="Arial" panose="020B0604020202020204" pitchFamily="34" charset="0"/>
              </a:rPr>
              <a:t>Menschen </a:t>
            </a:r>
            <a:r>
              <a:rPr lang="de-DE" sz="3200" dirty="0" smtClean="0">
                <a:latin typeface="Arial" panose="020B0604020202020204" pitchFamily="34" charset="0"/>
                <a:cs typeface="Arial" panose="020B0604020202020204" pitchFamily="34" charset="0"/>
              </a:rPr>
              <a:t>die </a:t>
            </a:r>
            <a:r>
              <a:rPr lang="de-DE" sz="3200" dirty="0">
                <a:latin typeface="Arial" panose="020B0604020202020204" pitchFamily="34" charset="0"/>
                <a:cs typeface="Arial" panose="020B0604020202020204" pitchFamily="34" charset="0"/>
              </a:rPr>
              <a:t>Möglichkeit bietet, sich zu einem bestimmten Thema schriftlich zu äußern, mit anderen zu diskutieren und Erfahrungen auszutauschen. </a:t>
            </a:r>
            <a:endParaRPr lang="hr-HR" sz="3200" dirty="0" smtClean="0">
              <a:latin typeface="Arial" pitchFamily="34" charset="0"/>
              <a:cs typeface="Arial" pitchFamily="34" charset="0"/>
            </a:endParaRPr>
          </a:p>
          <a:p>
            <a:endParaRPr lang="hr-HR" sz="1600" dirty="0" smtClean="0">
              <a:latin typeface="Arial" pitchFamily="34" charset="0"/>
              <a:cs typeface="Arial" pitchFamily="34" charset="0"/>
            </a:endParaRPr>
          </a:p>
          <a:p>
            <a:endParaRPr lang="hr-HR" sz="1600" dirty="0">
              <a:latin typeface="Arial" pitchFamily="34" charset="0"/>
              <a:cs typeface="Arial" pitchFamily="34" charset="0"/>
            </a:endParaRPr>
          </a:p>
        </p:txBody>
      </p:sp>
      <p:sp>
        <p:nvSpPr>
          <p:cNvPr id="3" name="Title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Internetforum</a:t>
            </a:r>
            <a:endParaRPr lang="hr-HR" dirty="0">
              <a:effectLst/>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5</a:t>
            </a:fld>
            <a:endParaRPr lang="hr-H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3200" dirty="0" smtClean="0">
                <a:latin typeface="Arial" panose="020B0604020202020204" pitchFamily="34" charset="0"/>
                <a:cs typeface="Arial" panose="020B0604020202020204" pitchFamily="34" charset="0"/>
              </a:rPr>
              <a:t>Ein Chatroom bietet die Möglichkeit, E-Mails bzw. Textnachrichten zu versenden, d. h. es wird in einem Chat elektronisch online kommuniziert (Dudenchat-</a:t>
            </a:r>
            <a:r>
              <a:rPr lang="de-DE" sz="3200" dirty="0" err="1" smtClean="0">
                <a:latin typeface="Arial" panose="020B0604020202020204" pitchFamily="34" charset="0"/>
                <a:cs typeface="Arial" panose="020B0604020202020204" pitchFamily="34" charset="0"/>
              </a:rPr>
              <a:t>www</a:t>
            </a:r>
            <a:r>
              <a:rPr lang="de-DE" sz="3200" dirty="0" smtClean="0">
                <a:latin typeface="Arial" panose="020B0604020202020204" pitchFamily="34" charset="0"/>
                <a:cs typeface="Arial" panose="020B0604020202020204" pitchFamily="34" charset="0"/>
              </a:rPr>
              <a:t>). </a:t>
            </a:r>
            <a:endParaRPr lang="hr-HR" sz="3200" dirty="0" smtClean="0">
              <a:latin typeface="Arial" pitchFamily="34" charset="0"/>
              <a:cs typeface="Arial" pitchFamily="34" charset="0"/>
            </a:endParaRPr>
          </a:p>
          <a:p>
            <a:endParaRPr lang="hr-HR" sz="1600" dirty="0">
              <a:latin typeface="Arial" pitchFamily="34" charset="0"/>
              <a:cs typeface="Arial" pitchFamily="34" charset="0"/>
            </a:endParaRPr>
          </a:p>
        </p:txBody>
      </p:sp>
      <p:sp>
        <p:nvSpPr>
          <p:cNvPr id="3" name="Title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Chat</a:t>
            </a:r>
            <a:endParaRPr lang="hr-HR" dirty="0">
              <a:effectLst/>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8A10A736-AF6A-40CA-AE90-6D5B10F06A36}" type="slidenum">
              <a:rPr lang="hr-HR" smtClean="0"/>
              <a:t>6</a:t>
            </a:fld>
            <a:endParaRPr lang="hr-HR"/>
          </a:p>
        </p:txBody>
      </p:sp>
    </p:spTree>
    <p:extLst>
      <p:ext uri="{BB962C8B-B14F-4D97-AF65-F5344CB8AC3E}">
        <p14:creationId xmlns:p14="http://schemas.microsoft.com/office/powerpoint/2010/main" val="1874967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de-DE" sz="3200" dirty="0">
                <a:latin typeface="Arial" panose="020B0604020202020204" pitchFamily="34" charset="0"/>
                <a:cs typeface="Arial" panose="020B0604020202020204" pitchFamily="34" charset="0"/>
              </a:rPr>
              <a:t>Ein Internetportal ist eine Website, die so angelegt ist, dass man von ihr aus bequem auf eine Vielzahl von Informationen zu einem bestimmten Thema zugreifen kann (Portal-</a:t>
            </a:r>
            <a:r>
              <a:rPr lang="de-DE" sz="3200" dirty="0" err="1">
                <a:latin typeface="Arial" panose="020B0604020202020204" pitchFamily="34" charset="0"/>
                <a:cs typeface="Arial" panose="020B0604020202020204" pitchFamily="34" charset="0"/>
              </a:rPr>
              <a:t>www</a:t>
            </a:r>
            <a:r>
              <a:rPr lang="de-DE" sz="3200" dirty="0">
                <a:latin typeface="Arial" panose="020B0604020202020204" pitchFamily="34" charset="0"/>
                <a:cs typeface="Arial" panose="020B0604020202020204" pitchFamily="34" charset="0"/>
              </a:rPr>
              <a:t>). </a:t>
            </a:r>
            <a:endParaRPr lang="hr-HR" sz="1600" dirty="0">
              <a:latin typeface="Arial" pitchFamily="34" charset="0"/>
              <a:cs typeface="Arial" pitchFamily="34" charset="0"/>
            </a:endParaRPr>
          </a:p>
        </p:txBody>
      </p:sp>
      <p:sp>
        <p:nvSpPr>
          <p:cNvPr id="3" name="Title 2"/>
          <p:cNvSpPr>
            <a:spLocks noGrp="1"/>
          </p:cNvSpPr>
          <p:nvPr>
            <p:ph type="title"/>
          </p:nvPr>
        </p:nvSpPr>
        <p:spPr/>
        <p:txBody>
          <a:bodyPr/>
          <a:lstStyle/>
          <a:p>
            <a:pPr algn="ctr"/>
            <a:r>
              <a:rPr lang="de-DE" dirty="0" smtClean="0">
                <a:effectLst/>
                <a:latin typeface="Arial" panose="020B0604020202020204" pitchFamily="34" charset="0"/>
                <a:cs typeface="Arial" panose="020B0604020202020204" pitchFamily="34" charset="0"/>
              </a:rPr>
              <a:t>Portal</a:t>
            </a:r>
            <a:endParaRPr lang="hr-HR" dirty="0">
              <a:effectLst/>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12"/>
          </p:nvPr>
        </p:nvSpPr>
        <p:spPr/>
        <p:txBody>
          <a:bodyPr/>
          <a:lstStyle/>
          <a:p>
            <a:fld id="{8A10A736-AF6A-40CA-AE90-6D5B10F06A36}" type="slidenum">
              <a:rPr lang="hr-HR" smtClean="0"/>
              <a:t>7</a:t>
            </a:fld>
            <a:endParaRPr lang="hr-HR"/>
          </a:p>
        </p:txBody>
      </p:sp>
    </p:spTree>
    <p:extLst>
      <p:ext uri="{BB962C8B-B14F-4D97-AF65-F5344CB8AC3E}">
        <p14:creationId xmlns:p14="http://schemas.microsoft.com/office/powerpoint/2010/main" val="2129548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de-DE" sz="3200" dirty="0" smtClean="0">
                <a:latin typeface="Arial" panose="020B0604020202020204" pitchFamily="34" charset="0"/>
                <a:cs typeface="Arial" panose="020B0604020202020204" pitchFamily="34" charset="0"/>
              </a:rPr>
              <a:t>Informationsbeschaffung in </a:t>
            </a:r>
            <a:r>
              <a:rPr lang="de-DE" sz="3200" dirty="0">
                <a:latin typeface="Arial" panose="020B0604020202020204" pitchFamily="34" charset="0"/>
                <a:cs typeface="Arial" panose="020B0604020202020204" pitchFamily="34" charset="0"/>
              </a:rPr>
              <a:t>Bezug auf Beruf, Schule oder </a:t>
            </a:r>
            <a:r>
              <a:rPr lang="de-DE" sz="3200" dirty="0" smtClean="0">
                <a:latin typeface="Arial" panose="020B0604020202020204" pitchFamily="34" charset="0"/>
                <a:cs typeface="Arial" panose="020B0604020202020204" pitchFamily="34" charset="0"/>
              </a:rPr>
              <a:t>Hobby</a:t>
            </a:r>
          </a:p>
          <a:p>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im </a:t>
            </a:r>
            <a:r>
              <a:rPr lang="de-DE" sz="3200" dirty="0">
                <a:latin typeface="Arial" panose="020B0604020202020204" pitchFamily="34" charset="0"/>
                <a:cs typeface="Arial" panose="020B0604020202020204" pitchFamily="34" charset="0"/>
              </a:rPr>
              <a:t>Netz zirkulieren Inhalte mit diskriminierendem und rassistischem Gedankengut, mit sexualisierten und gewalttätigen </a:t>
            </a:r>
            <a:r>
              <a:rPr lang="de-DE" sz="3200" dirty="0" smtClean="0">
                <a:latin typeface="Arial" panose="020B0604020202020204" pitchFamily="34" charset="0"/>
                <a:cs typeface="Arial" panose="020B0604020202020204" pitchFamily="34" charset="0"/>
              </a:rPr>
              <a:t>Darstellungen</a:t>
            </a:r>
          </a:p>
        </p:txBody>
      </p:sp>
      <p:sp>
        <p:nvSpPr>
          <p:cNvPr id="3" name="Titel 2"/>
          <p:cNvSpPr>
            <a:spLocks noGrp="1"/>
          </p:cNvSpPr>
          <p:nvPr>
            <p:ph type="title"/>
          </p:nvPr>
        </p:nvSpPr>
        <p:spPr/>
        <p:txBody>
          <a:bodyPr>
            <a:normAutofit fontScale="90000"/>
          </a:bodyPr>
          <a:lstStyle/>
          <a:p>
            <a:pPr algn="ctr"/>
            <a:r>
              <a:rPr lang="de-DE" dirty="0" smtClean="0">
                <a:effectLst/>
                <a:latin typeface="Arial" panose="020B0604020202020204" pitchFamily="34" charset="0"/>
                <a:cs typeface="Arial" panose="020B0604020202020204" pitchFamily="34" charset="0"/>
              </a:rPr>
              <a:t>Fragestellungen, Gefahren und Probleme</a:t>
            </a:r>
            <a:endParaRPr lang="de-DE" dirty="0">
              <a:latin typeface="Arial" panose="020B0604020202020204" pitchFamily="34" charset="0"/>
              <a:cs typeface="Arial" panose="020B0604020202020204" pitchFamily="34" charset="0"/>
            </a:endParaRPr>
          </a:p>
        </p:txBody>
      </p:sp>
      <p:sp>
        <p:nvSpPr>
          <p:cNvPr id="4" name="Rechteck 3"/>
          <p:cNvSpPr/>
          <p:nvPr/>
        </p:nvSpPr>
        <p:spPr>
          <a:xfrm>
            <a:off x="8100392" y="1503068"/>
            <a:ext cx="734495" cy="923330"/>
          </a:xfrm>
          <a:prstGeom prst="rect">
            <a:avLst/>
          </a:prstGeom>
          <a:noFill/>
        </p:spPr>
        <p:txBody>
          <a:bodyPr wrap="none" lIns="91440" tIns="45720" rIns="91440" bIns="45720">
            <a:spAutoFit/>
          </a:bodyPr>
          <a:lstStyle/>
          <a:p>
            <a:pPr algn="ctr"/>
            <a:r>
              <a:rPr lang="de-DE" sz="5400" b="0" cap="none" spc="0" dirty="0" smtClean="0">
                <a:ln w="0"/>
                <a:solidFill>
                  <a:schemeClr val="tx1"/>
                </a:solidFill>
                <a:effectLst>
                  <a:outerShdw blurRad="38100" dist="19050" dir="2700000" algn="tl" rotWithShape="0">
                    <a:schemeClr val="dk1">
                      <a:alpha val="40000"/>
                    </a:schemeClr>
                  </a:outerShdw>
                </a:effectLst>
              </a:rPr>
              <a:t>+</a:t>
            </a:r>
            <a:endParaRPr lang="de-DE" sz="5400" b="0" cap="none" spc="0" dirty="0">
              <a:ln w="0"/>
              <a:solidFill>
                <a:schemeClr val="tx1"/>
              </a:solidFill>
              <a:effectLst>
                <a:outerShdw blurRad="38100" dist="19050" dir="2700000" algn="tl" rotWithShape="0">
                  <a:schemeClr val="dk1">
                    <a:alpha val="40000"/>
                  </a:schemeClr>
                </a:outerShdw>
              </a:effectLst>
            </a:endParaRPr>
          </a:p>
        </p:txBody>
      </p:sp>
      <p:sp>
        <p:nvSpPr>
          <p:cNvPr id="6" name="Rechteck 5"/>
          <p:cNvSpPr/>
          <p:nvPr/>
        </p:nvSpPr>
        <p:spPr>
          <a:xfrm>
            <a:off x="8174930" y="3690358"/>
            <a:ext cx="585417" cy="923330"/>
          </a:xfrm>
          <a:prstGeom prst="rect">
            <a:avLst/>
          </a:prstGeom>
          <a:noFill/>
        </p:spPr>
        <p:txBody>
          <a:bodyPr wrap="none" lIns="91440" tIns="45720" rIns="91440" bIns="45720">
            <a:spAutoFit/>
          </a:bodyPr>
          <a:lstStyle/>
          <a:p>
            <a:pPr algn="ctr"/>
            <a:r>
              <a:rPr lang="de-DE" sz="5400" dirty="0">
                <a:ln w="0"/>
                <a:effectLst>
                  <a:outerShdw blurRad="38100" dist="19050" dir="2700000" algn="tl" rotWithShape="0">
                    <a:schemeClr val="dk1">
                      <a:alpha val="40000"/>
                    </a:schemeClr>
                  </a:outerShdw>
                </a:effectLst>
              </a:rPr>
              <a:t>-</a:t>
            </a:r>
            <a:endParaRPr lang="de-DE" sz="5400" b="0" cap="none" spc="0" dirty="0">
              <a:ln w="0"/>
              <a:solidFill>
                <a:schemeClr val="tx1"/>
              </a:solidFill>
              <a:effectLst>
                <a:outerShdw blurRad="38100" dist="19050" dir="2700000" algn="tl" rotWithShape="0">
                  <a:schemeClr val="dk1">
                    <a:alpha val="40000"/>
                  </a:schemeClr>
                </a:outerShdw>
              </a:effectLst>
            </a:endParaRPr>
          </a:p>
        </p:txBody>
      </p:sp>
      <p:sp>
        <p:nvSpPr>
          <p:cNvPr id="5" name="Foliennummernplatzhalter 4"/>
          <p:cNvSpPr>
            <a:spLocks noGrp="1"/>
          </p:cNvSpPr>
          <p:nvPr>
            <p:ph type="sldNum" sz="quarter" idx="12"/>
          </p:nvPr>
        </p:nvSpPr>
        <p:spPr/>
        <p:txBody>
          <a:bodyPr/>
          <a:lstStyle/>
          <a:p>
            <a:fld id="{8A10A736-AF6A-40CA-AE90-6D5B10F06A36}" type="slidenum">
              <a:rPr lang="hr-HR" smtClean="0"/>
              <a:t>8</a:t>
            </a:fld>
            <a:endParaRPr lang="hr-HR"/>
          </a:p>
        </p:txBody>
      </p:sp>
    </p:spTree>
    <p:extLst>
      <p:ext uri="{BB962C8B-B14F-4D97-AF65-F5344CB8AC3E}">
        <p14:creationId xmlns:p14="http://schemas.microsoft.com/office/powerpoint/2010/main" val="441737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sz="3200" dirty="0">
                <a:latin typeface="Arial" panose="020B0604020202020204" pitchFamily="34" charset="0"/>
                <a:cs typeface="Arial" panose="020B0604020202020204" pitchFamily="34" charset="0"/>
              </a:rPr>
              <a:t>Auch in Chatrooms können junge Menschen in unterschiedlichen Formen in Gefahr gebracht, belästigt oder auf Inhalte aufmerksam gemacht werden, die nicht für sie bestimmt sind. </a:t>
            </a:r>
            <a:endParaRPr lang="de-DE" sz="3200" dirty="0" smtClean="0">
              <a:latin typeface="Arial" panose="020B0604020202020204" pitchFamily="34" charset="0"/>
              <a:cs typeface="Arial" panose="020B0604020202020204" pitchFamily="34" charset="0"/>
            </a:endParaRPr>
          </a:p>
          <a:p>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Cybermobbing</a:t>
            </a:r>
          </a:p>
          <a:p>
            <a:endParaRPr lang="hr-HR" dirty="0"/>
          </a:p>
        </p:txBody>
      </p:sp>
      <p:sp>
        <p:nvSpPr>
          <p:cNvPr id="5" name="Titel 2"/>
          <p:cNvSpPr txBox="1">
            <a:spLocks/>
          </p:cNvSpPr>
          <p:nvPr/>
        </p:nvSpPr>
        <p:spPr>
          <a:xfrm>
            <a:off x="490854" y="345698"/>
            <a:ext cx="8229600" cy="1143000"/>
          </a:xfrm>
          <a:prstGeom prst="rect">
            <a:avLst/>
          </a:prstGeom>
        </p:spPr>
        <p:txBody>
          <a:bodyPr vert="horz" rtlCol="0" anchor="ctr">
            <a:normAutofit fontScale="90000" lnSpcReduction="1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de-DE" dirty="0" smtClean="0">
                <a:effectLst/>
                <a:latin typeface="Arial" panose="020B0604020202020204" pitchFamily="34" charset="0"/>
                <a:cs typeface="Arial" panose="020B0604020202020204" pitchFamily="34" charset="0"/>
              </a:rPr>
              <a:t>Fragestellungen, Gefahren und Probleme</a:t>
            </a:r>
            <a:endParaRPr lang="de-DE" dirty="0">
              <a:latin typeface="Arial" panose="020B0604020202020204" pitchFamily="34" charset="0"/>
              <a:cs typeface="Arial" panose="020B0604020202020204" pitchFamily="34" charset="0"/>
            </a:endParaRPr>
          </a:p>
        </p:txBody>
      </p:sp>
      <p:sp>
        <p:nvSpPr>
          <p:cNvPr id="6" name="Rechteck 5"/>
          <p:cNvSpPr/>
          <p:nvPr/>
        </p:nvSpPr>
        <p:spPr>
          <a:xfrm>
            <a:off x="4312945" y="4365104"/>
            <a:ext cx="585417" cy="923330"/>
          </a:xfrm>
          <a:prstGeom prst="rect">
            <a:avLst/>
          </a:prstGeom>
          <a:noFill/>
        </p:spPr>
        <p:txBody>
          <a:bodyPr wrap="none" lIns="91440" tIns="45720" rIns="91440" bIns="45720">
            <a:spAutoFit/>
          </a:bodyPr>
          <a:lstStyle/>
          <a:p>
            <a:pPr algn="ctr"/>
            <a:r>
              <a:rPr lang="de-DE" sz="5400" dirty="0">
                <a:ln w="0"/>
                <a:effectLst>
                  <a:outerShdw blurRad="38100" dist="19050" dir="2700000" algn="tl" rotWithShape="0">
                    <a:schemeClr val="dk1">
                      <a:alpha val="40000"/>
                    </a:schemeClr>
                  </a:outerShdw>
                </a:effectLst>
              </a:rPr>
              <a:t>-</a:t>
            </a:r>
            <a:endParaRPr lang="de-DE" sz="5400" b="0" cap="none" spc="0" dirty="0">
              <a:ln w="0"/>
              <a:solidFill>
                <a:schemeClr val="tx1"/>
              </a:solidFill>
              <a:effectLst>
                <a:outerShdw blurRad="38100" dist="19050" dir="2700000" algn="tl" rotWithShape="0">
                  <a:schemeClr val="dk1">
                    <a:alpha val="40000"/>
                  </a:schemeClr>
                </a:outerShdw>
              </a:effectLst>
            </a:endParaRPr>
          </a:p>
        </p:txBody>
      </p:sp>
      <p:sp>
        <p:nvSpPr>
          <p:cNvPr id="7" name="Foliennummernplatzhalter 6"/>
          <p:cNvSpPr>
            <a:spLocks noGrp="1"/>
          </p:cNvSpPr>
          <p:nvPr>
            <p:ph type="sldNum" sz="quarter" idx="12"/>
          </p:nvPr>
        </p:nvSpPr>
        <p:spPr/>
        <p:txBody>
          <a:bodyPr/>
          <a:lstStyle/>
          <a:p>
            <a:fld id="{8A10A736-AF6A-40CA-AE90-6D5B10F06A36}" type="slidenum">
              <a:rPr lang="hr-HR" smtClean="0"/>
              <a:t>9</a:t>
            </a:fld>
            <a:endParaRPr lang="hr-HR"/>
          </a:p>
        </p:txBody>
      </p:sp>
    </p:spTree>
    <p:extLst>
      <p:ext uri="{BB962C8B-B14F-4D97-AF65-F5344CB8AC3E}">
        <p14:creationId xmlns:p14="http://schemas.microsoft.com/office/powerpoint/2010/main" val="2538012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1323</Words>
  <Application>Microsoft Office PowerPoint</Application>
  <PresentationFormat>Bildschirmpräsentation (4:3)</PresentationFormat>
  <Paragraphs>154</Paragraphs>
  <Slides>26</Slides>
  <Notes>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Lucida Sans Unicode</vt:lpstr>
      <vt:lpstr>Verdana</vt:lpstr>
      <vt:lpstr>Wingdings 2</vt:lpstr>
      <vt:lpstr>Wingdings 3</vt:lpstr>
      <vt:lpstr>Concourse</vt:lpstr>
      <vt:lpstr>Mateja Grabovac Institut für Slawistik Karl-Franzenz-Universität Graz  mateja.grabovac@gmx.at     Wortbildung im Forum teen385.com  </vt:lpstr>
      <vt:lpstr>Inhalt</vt:lpstr>
      <vt:lpstr>Einleitung</vt:lpstr>
      <vt:lpstr>Theoretischer Hintergrund</vt:lpstr>
      <vt:lpstr>Internetforum</vt:lpstr>
      <vt:lpstr>Chat</vt:lpstr>
      <vt:lpstr>Portal</vt:lpstr>
      <vt:lpstr>Fragestellungen, Gefahren und Probleme</vt:lpstr>
      <vt:lpstr>PowerPoint-Präsentation</vt:lpstr>
      <vt:lpstr>Fragestellungen, Gefahren und Probleme</vt:lpstr>
      <vt:lpstr>Wortbildung</vt:lpstr>
      <vt:lpstr>Wortbildung</vt:lpstr>
      <vt:lpstr>Das Forum teen385.com</vt:lpstr>
      <vt:lpstr>Wortbildungsanalyse Suffigierung – Substantive </vt:lpstr>
      <vt:lpstr>Wortbildungsanalyse Suffigierung – Substantive </vt:lpstr>
      <vt:lpstr>Abkürzungen - Substantive</vt:lpstr>
      <vt:lpstr>Präfigierung - Adjektive</vt:lpstr>
      <vt:lpstr>Komposition und Suffigierung</vt:lpstr>
      <vt:lpstr>Komposition und Suffigierung</vt:lpstr>
      <vt:lpstr>Komposition und Suffigierung</vt:lpstr>
      <vt:lpstr>Komposition und Suffigierung</vt:lpstr>
      <vt:lpstr>Schlussfolgerung</vt:lpstr>
      <vt:lpstr>Schlussfolgerung</vt:lpstr>
      <vt:lpstr>Internetquellen</vt:lpstr>
      <vt:lpstr>Internetquellen</vt:lpstr>
      <vt:lpstr>Internetquellen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Dugina Institut für Slawistik Karl-Franzenz-Universität Graz  danieldugina@gmail.com     Mladi o Andriću u internetu</dc:title>
  <dc:creator>Audio</dc:creator>
  <cp:lastModifiedBy>mateaa mateaa</cp:lastModifiedBy>
  <cp:revision>52</cp:revision>
  <dcterms:created xsi:type="dcterms:W3CDTF">2015-06-15T12:00:19Z</dcterms:created>
  <dcterms:modified xsi:type="dcterms:W3CDTF">2016-06-22T14:53:21Z</dcterms:modified>
</cp:coreProperties>
</file>