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  <p:sldMasterId id="2147483888" r:id="rId2"/>
  </p:sldMasterIdLst>
  <p:notesMasterIdLst>
    <p:notesMasterId r:id="rId15"/>
  </p:notesMasterIdLst>
  <p:sldIdLst>
    <p:sldId id="256" r:id="rId3"/>
    <p:sldId id="257" r:id="rId4"/>
    <p:sldId id="260" r:id="rId5"/>
    <p:sldId id="258" r:id="rId6"/>
    <p:sldId id="259" r:id="rId7"/>
    <p:sldId id="261" r:id="rId8"/>
    <p:sldId id="263" r:id="rId9"/>
    <p:sldId id="262" r:id="rId10"/>
    <p:sldId id="266" r:id="rId11"/>
    <p:sldId id="268" r:id="rId12"/>
    <p:sldId id="265" r:id="rId13"/>
    <p:sldId id="267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83AEC-C0FE-48EC-8AF9-8B53559ED346}" type="datetimeFigureOut">
              <a:rPr lang="de-DE" smtClean="0"/>
              <a:t>22.06.2016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07DCE-F0A1-4677-97EF-F795B778BF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460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29B2-2AAF-4B13-9841-ECD6D78BDB9B}" type="datetime1">
              <a:rPr lang="de-DE" smtClean="0"/>
              <a:t>22.06.2016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2649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7324-0F5A-4BEC-B524-944E8F289E06}" type="datetime1">
              <a:rPr lang="de-DE" smtClean="0"/>
              <a:t>22.06.2016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095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6B85-03AF-4006-988D-8155AAEBF635}" type="datetime1">
              <a:rPr lang="de-DE" smtClean="0"/>
              <a:t>22.06.2016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4222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29B2-2AAF-4B13-9841-ECD6D78BDB9B}" type="datetime1">
              <a:rPr lang="de-DE" smtClean="0"/>
              <a:t>22.06.2016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691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2CFE-77D3-4E6A-8E66-F5EB77384110}" type="datetime1">
              <a:rPr lang="de-DE" smtClean="0"/>
              <a:t>22.06.2016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8868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1A74D-453A-40A3-98F3-8A31FCF95A8E}" type="datetime1">
              <a:rPr lang="de-DE" smtClean="0"/>
              <a:t>22.06.2016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0600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91C36-49D9-4C66-AA1E-F5132C622A1D}" type="datetime1">
              <a:rPr lang="de-DE" smtClean="0"/>
              <a:t>22.06.2016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8406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C180A-06F5-4F8F-988D-0AE751F28238}" type="datetime1">
              <a:rPr lang="de-DE" smtClean="0"/>
              <a:t>22.06.2016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400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CC27-D77E-4516-9439-26FC21961B3E}" type="datetime1">
              <a:rPr lang="de-DE" smtClean="0"/>
              <a:t>22.06.2016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73298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85B2-EF0F-4260-B521-16FF2810E07A}" type="datetime1">
              <a:rPr lang="de-DE" smtClean="0"/>
              <a:t>22.06.2016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23159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65540C5-E07B-4ED3-B7B4-DE54A87F124B}" type="datetime1">
              <a:rPr lang="de-DE" smtClean="0"/>
              <a:t>22.06.2016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486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2CFE-77D3-4E6A-8E66-F5EB77384110}" type="datetime1">
              <a:rPr lang="de-DE" smtClean="0"/>
              <a:t>22.06.2016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58600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9B02-C09B-43C0-A9A6-084513E1685E}" type="datetime1">
              <a:rPr lang="de-DE" smtClean="0"/>
              <a:t>22.06.2016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7267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7324-0F5A-4BEC-B524-944E8F289E06}" type="datetime1">
              <a:rPr lang="de-DE" smtClean="0"/>
              <a:t>22.06.2016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5604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6B85-03AF-4006-988D-8155AAEBF635}" type="datetime1">
              <a:rPr lang="de-DE" smtClean="0"/>
              <a:t>22.06.2016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3678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1A74D-453A-40A3-98F3-8A31FCF95A8E}" type="datetime1">
              <a:rPr lang="de-DE" smtClean="0"/>
              <a:t>22.06.2016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09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91C36-49D9-4C66-AA1E-F5132C622A1D}" type="datetime1">
              <a:rPr lang="de-DE" smtClean="0"/>
              <a:t>22.06.2016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643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C180A-06F5-4F8F-988D-0AE751F28238}" type="datetime1">
              <a:rPr lang="de-DE" smtClean="0"/>
              <a:t>22.06.2016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90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CC27-D77E-4516-9439-26FC21961B3E}" type="datetime1">
              <a:rPr lang="de-DE" smtClean="0"/>
              <a:t>22.06.2016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4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85B2-EF0F-4260-B521-16FF2810E07A}" type="datetime1">
              <a:rPr lang="de-DE" smtClean="0"/>
              <a:t>22.06.2016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702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40C5-E07B-4ED3-B7B4-DE54A87F124B}" type="datetime1">
              <a:rPr lang="de-DE" smtClean="0"/>
              <a:t>22.06.2016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759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9B02-C09B-43C0-A9A6-084513E1685E}" type="datetime1">
              <a:rPr lang="de-DE" smtClean="0"/>
              <a:t>22.06.2016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994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2BD7579-4758-46C7-9DF9-A5839A1B6AFD}" type="datetime1">
              <a:rPr lang="de-DE" smtClean="0"/>
              <a:t>22.06.2016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786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2BD7579-4758-46C7-9DF9-A5839A1B6AFD}" type="datetime1">
              <a:rPr lang="de-DE" smtClean="0"/>
              <a:t>22.06.2016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E6F6C2E-7B84-4972-8215-ACCB097307F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564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7772400" cy="6984776"/>
          </a:xfrm>
        </p:spPr>
        <p:txBody>
          <a:bodyPr>
            <a:normAutofit fontScale="90000"/>
          </a:bodyPr>
          <a:lstStyle/>
          <a:p>
            <a:pPr algn="ctr">
              <a:spcAft>
                <a:spcPts val="600"/>
              </a:spcAft>
            </a:pPr>
            <a:r>
              <a:rPr lang="de-AT" sz="4000" b="1" dirty="0" smtClean="0">
                <a:latin typeface="Arial" pitchFamily="34" charset="0"/>
                <a:cs typeface="Arial" pitchFamily="34" charset="0"/>
              </a:rPr>
              <a:t>Dragana </a:t>
            </a:r>
            <a:r>
              <a:rPr lang="sr-Latn-RS" sz="4000" b="1" dirty="0" smtClean="0">
                <a:latin typeface="Arial" pitchFamily="34" charset="0"/>
                <a:cs typeface="Arial" pitchFamily="34" charset="0"/>
              </a:rPr>
              <a:t>Đurić</a:t>
            </a:r>
            <a:r>
              <a:rPr lang="hr-HR" sz="40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hr-HR" sz="4000" b="1" dirty="0" err="1" smtClean="0">
                <a:latin typeface="Arial" pitchFamily="34" charset="0"/>
                <a:cs typeface="Arial" pitchFamily="34" charset="0"/>
              </a:rPr>
              <a:t>Kapfenberg</a:t>
            </a:r>
            <a:r>
              <a:rPr lang="hr-HR" sz="4000" b="1" dirty="0" smtClean="0">
                <a:latin typeface="Arial" pitchFamily="34" charset="0"/>
                <a:cs typeface="Arial" pitchFamily="34" charset="0"/>
              </a:rPr>
              <a:t>)</a:t>
            </a:r>
            <a:br>
              <a:rPr lang="hr-HR" sz="4000" b="1" dirty="0" smtClean="0">
                <a:latin typeface="Arial" pitchFamily="34" charset="0"/>
                <a:cs typeface="Arial" pitchFamily="34" charset="0"/>
              </a:rPr>
            </a:br>
            <a:r>
              <a:rPr lang="hr-HR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3600" b="1" dirty="0" smtClean="0">
                <a:latin typeface="Arial" pitchFamily="34" charset="0"/>
                <a:cs typeface="Arial" pitchFamily="34" charset="0"/>
              </a:rPr>
            </a:b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Institut </a:t>
            </a:r>
            <a:r>
              <a:rPr lang="de-DE" sz="1800" b="1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de-DE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800" b="1" dirty="0" err="1" smtClean="0">
                <a:latin typeface="Arial" pitchFamily="34" charset="0"/>
                <a:cs typeface="Arial" pitchFamily="34" charset="0"/>
              </a:rPr>
              <a:t>slavistiku</a:t>
            </a:r>
            <a:r>
              <a:rPr lang="de-DE" sz="1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1800" b="1" dirty="0" smtClean="0">
                <a:latin typeface="Arial" pitchFamily="34" charset="0"/>
                <a:cs typeface="Arial" pitchFamily="34" charset="0"/>
              </a:rPr>
            </a:br>
            <a:r>
              <a:rPr lang="de-DE" sz="1800" b="1" dirty="0" err="1" smtClean="0">
                <a:latin typeface="Arial" pitchFamily="34" charset="0"/>
                <a:cs typeface="Arial" pitchFamily="34" charset="0"/>
              </a:rPr>
              <a:t>Univerziteta</a:t>
            </a:r>
            <a:r>
              <a:rPr lang="de-DE" sz="1800" b="1" dirty="0" smtClean="0">
                <a:latin typeface="Arial" pitchFamily="34" charset="0"/>
                <a:cs typeface="Arial" pitchFamily="34" charset="0"/>
              </a:rPr>
              <a:t> „Karl Franc“</a:t>
            </a:r>
            <a:br>
              <a:rPr lang="de-DE" sz="1800" b="1" dirty="0" smtClean="0">
                <a:latin typeface="Arial" pitchFamily="34" charset="0"/>
                <a:cs typeface="Arial" pitchFamily="34" charset="0"/>
              </a:rPr>
            </a:br>
            <a:r>
              <a:rPr lang="hr-HR" sz="18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dirty="0">
                <a:latin typeface="Arial" pitchFamily="34" charset="0"/>
                <a:cs typeface="Arial" pitchFamily="34" charset="0"/>
              </a:rPr>
            </a:br>
            <a:r>
              <a:rPr lang="sr-Latn-RS" sz="1600" b="1" dirty="0" smtClean="0">
                <a:latin typeface="Arial" pitchFamily="34" charset="0"/>
                <a:cs typeface="Arial" pitchFamily="34" charset="0"/>
              </a:rPr>
              <a:t>dragana.djuric</a:t>
            </a: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@edu.uni-graz.at</a:t>
            </a:r>
            <a:r>
              <a:rPr lang="hr-HR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dirty="0" smtClean="0">
                <a:latin typeface="Arial" pitchFamily="34" charset="0"/>
                <a:cs typeface="Arial" pitchFamily="34" charset="0"/>
              </a:rPr>
            </a:br>
            <a:r>
              <a:rPr lang="de-DE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1600" dirty="0" smtClean="0">
                <a:latin typeface="Arial" pitchFamily="34" charset="0"/>
                <a:cs typeface="Arial" pitchFamily="34" charset="0"/>
              </a:rPr>
            </a:br>
            <a:r>
              <a:rPr lang="de-DE" sz="5300" b="1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Tvorbeni</a:t>
            </a:r>
            <a:r>
              <a:rPr lang="de-DE" sz="53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5300" b="1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procesi</a:t>
            </a:r>
            <a:r>
              <a:rPr lang="de-DE" sz="53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na </a:t>
            </a:r>
            <a:r>
              <a:rPr lang="sr-Latn-RS" sz="53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forumu krstarica.com</a:t>
            </a:r>
            <a:r>
              <a:rPr lang="de-DE" sz="4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DE" sz="4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de-DE" sz="4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4800" b="1" dirty="0" smtClean="0">
                <a:latin typeface="Arial" pitchFamily="34" charset="0"/>
                <a:cs typeface="Arial" pitchFamily="34" charset="0"/>
              </a:rPr>
            </a:br>
            <a:r>
              <a:rPr lang="de-DE" sz="2900" b="1" dirty="0" smtClean="0">
                <a:latin typeface="Arial" pitchFamily="34" charset="0"/>
                <a:cs typeface="Arial" pitchFamily="34" charset="0"/>
              </a:rPr>
              <a:t>4. Workshop: Das Leben der Jugendlichen im Internet. Sprachliche, literarische, kulturelle und gesellschaftliche Aspekte</a:t>
            </a:r>
            <a:br>
              <a:rPr lang="de-DE" sz="2900" b="1" dirty="0" smtClean="0">
                <a:latin typeface="Arial" pitchFamily="34" charset="0"/>
                <a:cs typeface="Arial" pitchFamily="34" charset="0"/>
              </a:rPr>
            </a:br>
            <a:r>
              <a:rPr lang="sr-Latn-RS" sz="2900" b="1" dirty="0">
                <a:latin typeface="Arial" pitchFamily="34" charset="0"/>
                <a:cs typeface="Arial" pitchFamily="34" charset="0"/>
              </a:rPr>
              <a:t/>
            </a:r>
            <a:br>
              <a:rPr lang="sr-Latn-RS" sz="2900" b="1" dirty="0">
                <a:latin typeface="Arial" pitchFamily="34" charset="0"/>
                <a:cs typeface="Arial" pitchFamily="34" charset="0"/>
              </a:rPr>
            </a:br>
            <a:r>
              <a:rPr lang="sr-Latn-RS" sz="2900" b="1" dirty="0" smtClean="0">
                <a:latin typeface="Arial" pitchFamily="34" charset="0"/>
                <a:cs typeface="Arial" pitchFamily="34" charset="0"/>
              </a:rPr>
              <a:t>Graz</a:t>
            </a:r>
            <a:r>
              <a:rPr lang="de-DE" sz="2700" b="1" dirty="0" smtClean="0">
                <a:latin typeface="Arial" pitchFamily="34" charset="0"/>
                <a:cs typeface="Arial" pitchFamily="34" charset="0"/>
              </a:rPr>
              <a:t>, 24. </a:t>
            </a:r>
            <a:r>
              <a:rPr lang="de-DE" sz="2700" b="1" dirty="0">
                <a:latin typeface="Arial" pitchFamily="34" charset="0"/>
                <a:cs typeface="Arial" pitchFamily="34" charset="0"/>
              </a:rPr>
              <a:t>6</a:t>
            </a:r>
            <a:r>
              <a:rPr lang="de-DE" sz="2700" b="1" dirty="0" smtClean="0">
                <a:latin typeface="Arial" pitchFamily="34" charset="0"/>
                <a:cs typeface="Arial" pitchFamily="34" charset="0"/>
              </a:rPr>
              <a:t>. 2016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/>
          <p:nvPr/>
        </p:nvPicPr>
        <p:blipFill rotWithShape="1">
          <a:blip r:embed="rId2"/>
          <a:srcRect l="66654" t="23917" r="27521" b="64971"/>
          <a:stretch/>
        </p:blipFill>
        <p:spPr bwMode="auto">
          <a:xfrm>
            <a:off x="7380312" y="260648"/>
            <a:ext cx="1656184" cy="18722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9710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Izvori</a:t>
            </a:r>
            <a:r>
              <a:rPr lang="de-DE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de-DE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2959" y="1845734"/>
            <a:ext cx="8141529" cy="402336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FKC20-www: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Zakoni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propisi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In: http://forum.krstarica.com/showthread.php/187216-Saobraćaj-zakoni-propisi/page2.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Stanje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30. 11. 2015.</a:t>
            </a:r>
            <a:endParaRPr lang="de-A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FKC23-www: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Youtube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In http://forum.krstarica.com/showthread.php/243377-YouTube.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Stanje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9. 11. 2015.</a:t>
            </a:r>
            <a:endParaRPr lang="de-A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FKC16-www: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Slike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mozaiku</a:t>
            </a:r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. In: http http://forum.krstarica.com/showthread.php/735167-Naočale-slike-u-mozaiku. </a:t>
            </a:r>
            <a:r>
              <a:rPr lang="de-AT" sz="2400" dirty="0" err="1">
                <a:latin typeface="Arial" panose="020B0604020202020204" pitchFamily="34" charset="0"/>
                <a:cs typeface="Arial" panose="020B0604020202020204" pitchFamily="34" charset="0"/>
              </a:rPr>
              <a:t>Stanje</a:t>
            </a:r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: 30. 11. 2015.</a:t>
            </a: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594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Literatura</a:t>
            </a:r>
            <a:endParaRPr lang="de-DE" sz="32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endParaRPr lang="sr-Latn-RS" sz="24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Stanojčić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Popović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2005: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Gramatika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srpskog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jezika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Udžbenik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I, II, III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IV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razred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srednje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škole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(10.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izd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. ed.)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Beograd: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Zavod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udžbenike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nastavna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sredstva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A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Tasić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Gačević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2011: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Gramatika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srpskog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jezika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Beograd: Leo Commerce [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u.a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.].</a:t>
            </a:r>
            <a:endParaRPr lang="de-A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Nikolić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2011: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Rečnik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srpskoga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jezika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Beograd: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Matica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srpska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A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867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899592" y="2636912"/>
            <a:ext cx="6768752" cy="1143000"/>
          </a:xfrm>
        </p:spPr>
        <p:txBody>
          <a:bodyPr>
            <a:normAutofit/>
          </a:bodyPr>
          <a:lstStyle/>
          <a:p>
            <a:pPr algn="ctr"/>
            <a:r>
              <a:rPr lang="de-DE" sz="54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Hvala</a:t>
            </a:r>
            <a:r>
              <a:rPr lang="de-DE" sz="5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na </a:t>
            </a:r>
            <a:r>
              <a:rPr lang="de-DE" sz="54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pa</a:t>
            </a:r>
            <a:r>
              <a:rPr lang="hr-HR" sz="5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žnji!</a:t>
            </a:r>
            <a:endParaRPr lang="de-DE" sz="54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286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Sadr</a:t>
            </a:r>
            <a:r>
              <a:rPr lang="hr-HR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žaj</a:t>
            </a:r>
            <a:endParaRPr lang="de-DE" sz="32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720582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Uvod</a:t>
            </a: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Krstarica.com</a:t>
            </a: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Primeri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i analiza</a:t>
            </a: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Zakl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j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učak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Literatura i izvori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678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Uvod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de-DE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Tvorbeni procesi na krstarici.com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sz="2400" dirty="0" smtClean="0">
                <a:latin typeface="Arial" pitchFamily="34" charset="0"/>
                <a:cs typeface="Arial" pitchFamily="34" charset="0"/>
              </a:rPr>
              <a:t>Primeri i njihovo značenje</a:t>
            </a: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uz-Cyrl-UZ" sz="2400" dirty="0" smtClean="0">
                <a:latin typeface="Arial" pitchFamily="34" charset="0"/>
                <a:cs typeface="Arial" pitchFamily="34" charset="0"/>
              </a:rPr>
              <a:t>Cilj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evi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lvl="1"/>
            <a:r>
              <a:rPr lang="sr-Latn-RS" sz="2400" dirty="0" smtClean="0">
                <a:latin typeface="Arial" pitchFamily="34" charset="0"/>
                <a:cs typeface="Arial" pitchFamily="34" charset="0"/>
              </a:rPr>
              <a:t>Pronalaženje </a:t>
            </a:r>
            <a:r>
              <a:rPr lang="uz-Cyrl-UZ" sz="2400" dirty="0" smtClean="0">
                <a:latin typeface="Arial" pitchFamily="34" charset="0"/>
                <a:cs typeface="Arial" pitchFamily="34" charset="0"/>
              </a:rPr>
              <a:t>novih tvorenica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sr-Latn-RS" sz="2400" dirty="0">
                <a:latin typeface="Arial" pitchFamily="34" charset="0"/>
                <a:cs typeface="Arial" pitchFamily="34" charset="0"/>
              </a:rPr>
              <a:t>U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tvrđivanje njihovog značenja</a:t>
            </a: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sr-Latn-RS" sz="2400" dirty="0" smtClean="0">
                <a:latin typeface="Arial" pitchFamily="34" charset="0"/>
                <a:cs typeface="Arial" pitchFamily="34" charset="0"/>
              </a:rPr>
              <a:t>U kojim temama su najprisutnije</a:t>
            </a: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sr-Latn-RS" sz="2400" dirty="0" smtClean="0">
                <a:latin typeface="Arial" pitchFamily="34" charset="0"/>
                <a:cs typeface="Arial" pitchFamily="34" charset="0"/>
              </a:rPr>
              <a:t>Koji korisnici foruma ih najčešće koriste</a:t>
            </a:r>
          </a:p>
          <a:p>
            <a:pPr lvl="1"/>
            <a:r>
              <a:rPr lang="sr-Latn-RS" sz="2400" dirty="0" smtClean="0">
                <a:latin typeface="Arial" pitchFamily="34" charset="0"/>
                <a:cs typeface="Arial" pitchFamily="34" charset="0"/>
              </a:rPr>
              <a:t>U kojoj vrsti reči su najzastupljenije</a:t>
            </a:r>
            <a:endParaRPr lang="de-DE" sz="2400" dirty="0">
              <a:latin typeface="Arial" pitchFamily="34" charset="0"/>
              <a:cs typeface="Arial" pitchFamily="34" charset="0"/>
            </a:endParaRPr>
          </a:p>
          <a:p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27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2960" y="273725"/>
            <a:ext cx="7543800" cy="1450757"/>
          </a:xfrm>
        </p:spPr>
        <p:txBody>
          <a:bodyPr/>
          <a:lstStyle/>
          <a:p>
            <a:r>
              <a:rPr lang="sr-Latn-RS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Krstarica.com</a:t>
            </a:r>
            <a:endParaRPr lang="de-DE" sz="3200" b="1" dirty="0">
              <a:solidFill>
                <a:schemeClr val="accent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de-DE" sz="2400" cap="small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de-DE" sz="2400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4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761957"/>
            <a:ext cx="2277967" cy="936104"/>
          </a:xfrm>
          <a:prstGeom prst="rect">
            <a:avLst/>
          </a:prstGeom>
        </p:spPr>
      </p:pic>
      <p:sp>
        <p:nvSpPr>
          <p:cNvPr id="10" name="Inhaltsplatzhalter 2"/>
          <p:cNvSpPr txBox="1">
            <a:spLocks/>
          </p:cNvSpPr>
          <p:nvPr/>
        </p:nvSpPr>
        <p:spPr>
          <a:xfrm>
            <a:off x="802886" y="1785108"/>
            <a:ext cx="7543801" cy="414461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Društvo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Zabava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Nauka i obrazovanje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Srbija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Život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Kompujuteri i internet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Svet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Umetnost i kultura</a:t>
            </a:r>
          </a:p>
        </p:txBody>
      </p:sp>
    </p:spTree>
    <p:extLst>
      <p:ext uri="{BB962C8B-B14F-4D97-AF65-F5344CB8AC3E}">
        <p14:creationId xmlns:p14="http://schemas.microsoft.com/office/powerpoint/2010/main" val="49775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Primeri</a:t>
            </a:r>
            <a:r>
              <a:rPr lang="hr-HR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(imenice)</a:t>
            </a:r>
            <a:endParaRPr lang="de-DE" sz="32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AT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evrići</a:t>
            </a:r>
            <a:endParaRPr lang="de-A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Rijetki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imaju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keša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čivas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džek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kutiju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sobranja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tek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oni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dođu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vana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imaju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evrića</a:t>
            </a:r>
            <a:r>
              <a:rPr lang="sr-Latn-RS" sz="2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A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lapić</a:t>
            </a:r>
            <a:endParaRPr lang="de-A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Danas je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život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nezamisliv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bez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lapića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smartića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. O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reagovanju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nekoj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situaciji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koja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nije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svakidašnja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kao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banalan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primer)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davanje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prve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pomoći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povređenom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vredi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diskutovati</a:t>
            </a:r>
            <a:r>
              <a:rPr lang="sr-Latn-RS" sz="2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A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70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Primeri</a:t>
            </a:r>
            <a:r>
              <a:rPr lang="hr-HR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(glagoli)</a:t>
            </a:r>
            <a:endParaRPr lang="de-DE" sz="32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šopingovati</a:t>
            </a:r>
            <a:endParaRPr lang="de-A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bila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mi Evica...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setale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malo,</a:t>
            </a:r>
            <a:r>
              <a:rPr lang="de-AT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sopingovale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,glupirale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radnjama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naravno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popile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kafu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promenu</a:t>
            </a:r>
            <a:endParaRPr lang="sr-Latn-R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R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samoslikati</a:t>
            </a:r>
            <a:endParaRPr lang="de-A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Sutraću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de-AT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samoslikati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svom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uličnom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autfitu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Daćeš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komentar</a:t>
            </a:r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 (FKC12-www).</a:t>
            </a:r>
          </a:p>
          <a:p>
            <a:endParaRPr lang="hr-HR" sz="24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818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Primeri</a:t>
            </a:r>
            <a:r>
              <a:rPr lang="hr-HR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hr-HR" sz="32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pridevi</a:t>
            </a:r>
            <a:r>
              <a:rPr lang="hr-HR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e-DE" sz="32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grandovski</a:t>
            </a:r>
            <a:endParaRPr lang="de-A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imam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braon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dizela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crno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bele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tomi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hilfigera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.....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plasticne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.....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obozavam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naocare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nisu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zmijama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preterano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grandovske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....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(FKC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-www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RS" sz="2400" i="1" dirty="0" smtClean="0">
                <a:latin typeface="Arial" pitchFamily="34" charset="0"/>
                <a:cs typeface="Arial" pitchFamily="34" charset="0"/>
              </a:rPr>
              <a:t>forumski</a:t>
            </a:r>
            <a:endParaRPr lang="sr-Latn-RS" sz="2400" i="1" dirty="0">
              <a:latin typeface="Arial" pitchFamily="34" charset="0"/>
              <a:cs typeface="Arial" pitchFamily="34" charset="0"/>
            </a:endParaRPr>
          </a:p>
          <a:p>
            <a:r>
              <a:rPr lang="de-AT" sz="2400" dirty="0" err="1">
                <a:latin typeface="Arial" panose="020B0604020202020204" pitchFamily="34" charset="0"/>
                <a:cs typeface="Arial" panose="020B0604020202020204" pitchFamily="34" charset="0"/>
              </a:rPr>
              <a:t>ispricaj</a:t>
            </a:r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dirty="0" err="1">
                <a:latin typeface="Arial" panose="020B0604020202020204" pitchFamily="34" charset="0"/>
                <a:cs typeface="Arial" panose="020B0604020202020204" pitchFamily="34" charset="0"/>
              </a:rPr>
              <a:t>neki</a:t>
            </a:r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dirty="0" err="1">
                <a:latin typeface="Arial" panose="020B0604020202020204" pitchFamily="34" charset="0"/>
                <a:cs typeface="Arial" panose="020B0604020202020204" pitchFamily="34" charset="0"/>
              </a:rPr>
              <a:t>dobar</a:t>
            </a:r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forumski</a:t>
            </a:r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dirty="0" err="1">
                <a:latin typeface="Arial" panose="020B0604020202020204" pitchFamily="34" charset="0"/>
                <a:cs typeface="Arial" panose="020B0604020202020204" pitchFamily="34" charset="0"/>
              </a:rPr>
              <a:t>trac</a:t>
            </a:r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de-AT" sz="2400" dirty="0" err="1">
                <a:latin typeface="Arial" panose="020B0604020202020204" pitchFamily="34" charset="0"/>
                <a:cs typeface="Arial" panose="020B0604020202020204" pitchFamily="34" charset="0"/>
              </a:rPr>
              <a:t>tebi</a:t>
            </a:r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de-AT" sz="2400" dirty="0" err="1">
                <a:latin typeface="Arial" panose="020B0604020202020204" pitchFamily="34" charset="0"/>
                <a:cs typeface="Arial" panose="020B0604020202020204" pitchFamily="34" charset="0"/>
              </a:rPr>
              <a:t>nekom</a:t>
            </a:r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dirty="0" err="1">
                <a:latin typeface="Arial" panose="020B0604020202020204" pitchFamily="34" charset="0"/>
                <a:cs typeface="Arial" panose="020B0604020202020204" pitchFamily="34" charset="0"/>
              </a:rPr>
              <a:t>forumasu</a:t>
            </a:r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2400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de-DE" sz="2400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de-DE" sz="2400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de-DE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571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Zaključak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de-DE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2959" y="1845734"/>
            <a:ext cx="7997513" cy="40233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25"/>
              </a:spcBef>
              <a:spcAft>
                <a:spcPts val="25"/>
              </a:spcAft>
              <a:buFont typeface="Arial" panose="020B0604020202020204" pitchFamily="34" charset="0"/>
              <a:buChar char="•"/>
            </a:pPr>
            <a:r>
              <a:rPr lang="sr-Latn-RS" sz="2400" dirty="0" smtClean="0">
                <a:latin typeface="Arial" pitchFamily="34" charset="0"/>
                <a:cs typeface="Arial" pitchFamily="34" charset="0"/>
              </a:rPr>
              <a:t>Najviše je prisutno imenica</a:t>
            </a: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25"/>
              </a:spcBef>
              <a:spcAft>
                <a:spcPts val="25"/>
              </a:spcAft>
              <a:buFont typeface="Arial" panose="020B0604020202020204" pitchFamily="34" charset="0"/>
              <a:buChar char="•"/>
            </a:pPr>
            <a:r>
              <a:rPr lang="de-DE" sz="2400" dirty="0" err="1">
                <a:latin typeface="Arial" pitchFamily="34" charset="0"/>
                <a:cs typeface="Arial" pitchFamily="34" charset="0"/>
              </a:rPr>
              <a:t>V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eliki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broj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tvorenica koje su nastale modernizacijom</a:t>
            </a:r>
            <a:endParaRPr lang="hr-HR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25"/>
              </a:spcBef>
              <a:spcAft>
                <a:spcPts val="25"/>
              </a:spcAft>
              <a:buFont typeface="Arial" panose="020B0604020202020204" pitchFamily="34" charset="0"/>
              <a:buChar char="•"/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ktivnost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muškaraca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žena</a:t>
            </a: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varira u zavisnosti od teme</a:t>
            </a:r>
          </a:p>
          <a:p>
            <a:pPr>
              <a:lnSpc>
                <a:spcPct val="150000"/>
              </a:lnSpc>
              <a:spcBef>
                <a:spcPts val="25"/>
              </a:spcBef>
              <a:spcAft>
                <a:spcPts val="25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Najviše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tvorenica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pronađeno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okviru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tinejdžere</a:t>
            </a:r>
            <a:endParaRPr 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25"/>
              </a:spcBef>
              <a:spcAft>
                <a:spcPts val="25"/>
              </a:spcAft>
              <a:buFont typeface="Arial" panose="020B0604020202020204" pitchFamily="34" charset="0"/>
              <a:buChar char="•"/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otkraćivanje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gotovo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svim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kategorijama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prisut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134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Izvori</a:t>
            </a:r>
            <a:r>
              <a:rPr lang="de-DE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de-DE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2959" y="1845734"/>
            <a:ext cx="8141529" cy="402336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FKC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-www: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Štreberaj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dođite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ponovo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prvog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septembra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In: http://forum.krstarica.com/showthread.php/361697-Streberaj-(Dodjite-ponovo-prvog-septembra-xD-). </a:t>
            </a:r>
            <a:r>
              <a:rPr lang="de-AT" sz="2400" dirty="0" err="1">
                <a:latin typeface="Arial" panose="020B0604020202020204" pitchFamily="34" charset="0"/>
                <a:cs typeface="Arial" panose="020B0604020202020204" pitchFamily="34" charset="0"/>
              </a:rPr>
              <a:t>Stanje</a:t>
            </a:r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: 15. 11. 2015.</a:t>
            </a:r>
          </a:p>
          <a:p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FKC9-www: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Nadimci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naših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nastavnika</a:t>
            </a:r>
            <a:r>
              <a:rPr lang="de-AT" sz="2400" i="1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de-A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profesora</a:t>
            </a:r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. In: http://forum.krstarica.com/showthread.php/10872-Nadimci-nasih-nastavnika-i-profesora/page2.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Stanje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30. 11. 2015.</a:t>
            </a:r>
            <a:endParaRPr lang="de-A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FKC14-www: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Accessories,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naočare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nakit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In: http://forum.krstarica.com/showthread.php/290380-Accessories-naočare-novčanici-marame-šeširi/page3. </a:t>
            </a:r>
            <a:r>
              <a:rPr lang="de-AT" sz="2400" dirty="0" err="1">
                <a:latin typeface="Arial" panose="020B0604020202020204" pitchFamily="34" charset="0"/>
                <a:cs typeface="Arial" panose="020B0604020202020204" pitchFamily="34" charset="0"/>
              </a:rPr>
              <a:t>Stanje</a:t>
            </a:r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: 30. 11. 2015.</a:t>
            </a: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C2E-7B84-4972-8215-ACCB097307F8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40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ückblick">
  <a:themeElements>
    <a:clrScheme name="Rück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TM02900688[[fn=Facette]]</Template>
  <TotalTime>0</TotalTime>
  <Words>451</Words>
  <Application>Microsoft Office PowerPoint</Application>
  <PresentationFormat>Bildschirmpräsentation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Wingdings 2</vt:lpstr>
      <vt:lpstr>HDOfficeLightV0</vt:lpstr>
      <vt:lpstr>Rückblick</vt:lpstr>
      <vt:lpstr>Dragana Đurić (Kapfenberg)  Institut za slavistiku Univerziteta „Karl Franc“  dragana.djuric@edu.uni-graz.at  Tvorbeni procesi na forumu krstarica.com  4. Workshop: Das Leben der Jugendlichen im Internet. Sprachliche, literarische, kulturelle und gesellschaftliche Aspekte  Graz, 24. 6. 2016 </vt:lpstr>
      <vt:lpstr>Sadržaj</vt:lpstr>
      <vt:lpstr>Uvod </vt:lpstr>
      <vt:lpstr>Krstarica.com</vt:lpstr>
      <vt:lpstr>Primeri (imenice)</vt:lpstr>
      <vt:lpstr>Primeri (glagoli)</vt:lpstr>
      <vt:lpstr>Primeri (pridevi)</vt:lpstr>
      <vt:lpstr>Zaključak </vt:lpstr>
      <vt:lpstr>Izvori </vt:lpstr>
      <vt:lpstr>Izvori </vt:lpstr>
      <vt:lpstr>Literatura</vt:lpstr>
      <vt:lpstr>Hvala na pažnji!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Sandra Janežić (Graz)  Institut für Slawistik Karl-Franzens-Universität Graz  sandra.janezic@edu.uni-graz.at  Tvorbeni procesi na forumima žena  78. Forschungsabend  Graz, 31.05.2016</dc:title>
  <dc:creator>TOSHIBA</dc:creator>
  <cp:lastModifiedBy>Djuric, Dragana (1110xxx)</cp:lastModifiedBy>
  <cp:revision>57</cp:revision>
  <dcterms:created xsi:type="dcterms:W3CDTF">2016-05-25T20:29:21Z</dcterms:created>
  <dcterms:modified xsi:type="dcterms:W3CDTF">2016-06-22T12:50:31Z</dcterms:modified>
</cp:coreProperties>
</file>