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9" r:id="rId4"/>
    <p:sldId id="260" r:id="rId5"/>
    <p:sldId id="263" r:id="rId6"/>
    <p:sldId id="261" r:id="rId7"/>
    <p:sldId id="262" r:id="rId8"/>
    <p:sldId id="264" r:id="rId9"/>
    <p:sldId id="265" r:id="rId10"/>
    <p:sldId id="267" r:id="rId11"/>
    <p:sldId id="269" r:id="rId12"/>
    <p:sldId id="266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7" r:id="rId23"/>
    <p:sldId id="25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24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BBBD6A-9E56-4E8F-BF7F-AE23D8D87639}" type="doc">
      <dgm:prSet loTypeId="urn:microsoft.com/office/officeart/2005/8/layout/equation1" loCatId="process" qsTypeId="urn:microsoft.com/office/officeart/2005/8/quickstyle/3d1" qsCatId="3D" csTypeId="urn:microsoft.com/office/officeart/2005/8/colors/accent1_2" csCatId="accent1" phldr="1"/>
      <dgm:spPr/>
    </dgm:pt>
    <dgm:pt modelId="{0B9165A5-C4E7-40A3-8235-9B8BAA3D1650}">
      <dgm:prSet phldrT="[Text]" custT="1"/>
      <dgm:spPr>
        <a:solidFill>
          <a:srgbClr val="C00000">
            <a:alpha val="71000"/>
          </a:srgbClr>
        </a:solidFill>
      </dgm:spPr>
      <dgm:t>
        <a:bodyPr/>
        <a:lstStyle/>
        <a:p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korijen engleske riječi</a:t>
          </a:r>
          <a:endParaRPr lang="hr-HR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DF977A-0A48-4EC9-9A7B-620DAD476313}" type="parTrans" cxnId="{A7784ED9-EC05-49D4-AFA6-2ED3CD0D9506}">
      <dgm:prSet/>
      <dgm:spPr/>
      <dgm:t>
        <a:bodyPr/>
        <a:lstStyle/>
        <a:p>
          <a:endParaRPr lang="hr-HR"/>
        </a:p>
      </dgm:t>
    </dgm:pt>
    <dgm:pt modelId="{6805BE96-8927-4A09-804E-AC5602F7E913}" type="sibTrans" cxnId="{A7784ED9-EC05-49D4-AFA6-2ED3CD0D9506}">
      <dgm:prSet/>
      <dgm:spPr/>
      <dgm:t>
        <a:bodyPr/>
        <a:lstStyle/>
        <a:p>
          <a:endParaRPr lang="hr-HR"/>
        </a:p>
      </dgm:t>
    </dgm:pt>
    <dgm:pt modelId="{95A247DD-F8A1-4FB1-8B23-A63E05F6561D}">
      <dgm:prSet phldrT="[Text]" custT="1"/>
      <dgm:spPr/>
      <dgm:t>
        <a:bodyPr/>
        <a:lstStyle/>
        <a:p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hrvatski sufiks</a:t>
          </a:r>
          <a:endParaRPr lang="hr-HR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8EF4CC-4490-4F21-BB57-99BCB4DF5285}" type="parTrans" cxnId="{86524B1B-2DAE-447A-BB58-9DF2324642F9}">
      <dgm:prSet/>
      <dgm:spPr/>
      <dgm:t>
        <a:bodyPr/>
        <a:lstStyle/>
        <a:p>
          <a:endParaRPr lang="hr-HR"/>
        </a:p>
      </dgm:t>
    </dgm:pt>
    <dgm:pt modelId="{F8B0D232-4426-44EE-954E-C5FDE4A23A61}" type="sibTrans" cxnId="{86524B1B-2DAE-447A-BB58-9DF2324642F9}">
      <dgm:prSet/>
      <dgm:spPr/>
      <dgm:t>
        <a:bodyPr/>
        <a:lstStyle/>
        <a:p>
          <a:endParaRPr lang="hr-HR"/>
        </a:p>
      </dgm:t>
    </dgm:pt>
    <dgm:pt modelId="{AFB2B428-80FE-4842-BFB2-D8735ED30923}" type="pres">
      <dgm:prSet presAssocID="{75BBBD6A-9E56-4E8F-BF7F-AE23D8D87639}" presName="linearFlow" presStyleCnt="0">
        <dgm:presLayoutVars>
          <dgm:dir/>
          <dgm:resizeHandles val="exact"/>
        </dgm:presLayoutVars>
      </dgm:prSet>
      <dgm:spPr/>
    </dgm:pt>
    <dgm:pt modelId="{C9F73347-F666-4650-A7B5-27966A248D95}" type="pres">
      <dgm:prSet presAssocID="{0B9165A5-C4E7-40A3-8235-9B8BAA3D165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439395B-921A-47F4-8827-722FC1A3FEC5}" type="pres">
      <dgm:prSet presAssocID="{6805BE96-8927-4A09-804E-AC5602F7E913}" presName="spacerL" presStyleCnt="0"/>
      <dgm:spPr/>
    </dgm:pt>
    <dgm:pt modelId="{1E8AB039-D404-4D17-AC47-04FF57FABB94}" type="pres">
      <dgm:prSet presAssocID="{6805BE96-8927-4A09-804E-AC5602F7E913}" presName="sibTrans" presStyleLbl="sibTrans2D1" presStyleIdx="0" presStyleCnt="1"/>
      <dgm:spPr>
        <a:prstGeom prst="mathPlus">
          <a:avLst/>
        </a:prstGeom>
      </dgm:spPr>
      <dgm:t>
        <a:bodyPr/>
        <a:lstStyle/>
        <a:p>
          <a:endParaRPr lang="de-AT"/>
        </a:p>
      </dgm:t>
    </dgm:pt>
    <dgm:pt modelId="{A1ABFDF3-5A84-4D16-837B-9FCEBE57734F}" type="pres">
      <dgm:prSet presAssocID="{6805BE96-8927-4A09-804E-AC5602F7E913}" presName="spacerR" presStyleCnt="0"/>
      <dgm:spPr/>
    </dgm:pt>
    <dgm:pt modelId="{C9F14C6F-FE76-45C4-A0B2-145E7E7C5562}" type="pres">
      <dgm:prSet presAssocID="{95A247DD-F8A1-4FB1-8B23-A63E05F6561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15DB9794-C1C1-4A9B-9CBF-9FEC90180EDC}" type="presOf" srcId="{95A247DD-F8A1-4FB1-8B23-A63E05F6561D}" destId="{C9F14C6F-FE76-45C4-A0B2-145E7E7C5562}" srcOrd="0" destOrd="0" presId="urn:microsoft.com/office/officeart/2005/8/layout/equation1"/>
    <dgm:cxn modelId="{B1FFCF28-6627-427E-9FEF-7F4113A38310}" type="presOf" srcId="{6805BE96-8927-4A09-804E-AC5602F7E913}" destId="{1E8AB039-D404-4D17-AC47-04FF57FABB94}" srcOrd="0" destOrd="0" presId="urn:microsoft.com/office/officeart/2005/8/layout/equation1"/>
    <dgm:cxn modelId="{86524B1B-2DAE-447A-BB58-9DF2324642F9}" srcId="{75BBBD6A-9E56-4E8F-BF7F-AE23D8D87639}" destId="{95A247DD-F8A1-4FB1-8B23-A63E05F6561D}" srcOrd="1" destOrd="0" parTransId="{478EF4CC-4490-4F21-BB57-99BCB4DF5285}" sibTransId="{F8B0D232-4426-44EE-954E-C5FDE4A23A61}"/>
    <dgm:cxn modelId="{A7784ED9-EC05-49D4-AFA6-2ED3CD0D9506}" srcId="{75BBBD6A-9E56-4E8F-BF7F-AE23D8D87639}" destId="{0B9165A5-C4E7-40A3-8235-9B8BAA3D1650}" srcOrd="0" destOrd="0" parTransId="{37DF977A-0A48-4EC9-9A7B-620DAD476313}" sibTransId="{6805BE96-8927-4A09-804E-AC5602F7E913}"/>
    <dgm:cxn modelId="{1B248E9D-CC3E-4811-88D1-921E64E82A5B}" type="presOf" srcId="{0B9165A5-C4E7-40A3-8235-9B8BAA3D1650}" destId="{C9F73347-F666-4650-A7B5-27966A248D95}" srcOrd="0" destOrd="0" presId="urn:microsoft.com/office/officeart/2005/8/layout/equation1"/>
    <dgm:cxn modelId="{2F8CC964-9535-4AF2-ADD1-3C155CE6DE58}" type="presOf" srcId="{75BBBD6A-9E56-4E8F-BF7F-AE23D8D87639}" destId="{AFB2B428-80FE-4842-BFB2-D8735ED30923}" srcOrd="0" destOrd="0" presId="urn:microsoft.com/office/officeart/2005/8/layout/equation1"/>
    <dgm:cxn modelId="{4B0012EB-4C5C-4D71-B70C-7ED5FD6AA9F2}" type="presParOf" srcId="{AFB2B428-80FE-4842-BFB2-D8735ED30923}" destId="{C9F73347-F666-4650-A7B5-27966A248D95}" srcOrd="0" destOrd="0" presId="urn:microsoft.com/office/officeart/2005/8/layout/equation1"/>
    <dgm:cxn modelId="{DC706AFD-483C-4456-A697-A9F1ED51CB86}" type="presParOf" srcId="{AFB2B428-80FE-4842-BFB2-D8735ED30923}" destId="{0439395B-921A-47F4-8827-722FC1A3FEC5}" srcOrd="1" destOrd="0" presId="urn:microsoft.com/office/officeart/2005/8/layout/equation1"/>
    <dgm:cxn modelId="{A0DF5174-4E19-4C87-9A3C-B165A2D8237E}" type="presParOf" srcId="{AFB2B428-80FE-4842-BFB2-D8735ED30923}" destId="{1E8AB039-D404-4D17-AC47-04FF57FABB94}" srcOrd="2" destOrd="0" presId="urn:microsoft.com/office/officeart/2005/8/layout/equation1"/>
    <dgm:cxn modelId="{1CF8AB58-BA7A-4FB3-8A66-5D9B66B57C04}" type="presParOf" srcId="{AFB2B428-80FE-4842-BFB2-D8735ED30923}" destId="{A1ABFDF3-5A84-4D16-837B-9FCEBE57734F}" srcOrd="3" destOrd="0" presId="urn:microsoft.com/office/officeart/2005/8/layout/equation1"/>
    <dgm:cxn modelId="{976AFEB8-D98F-4761-ACE8-48D262FD4CF0}" type="presParOf" srcId="{AFB2B428-80FE-4842-BFB2-D8735ED30923}" destId="{C9F14C6F-FE76-45C4-A0B2-145E7E7C5562}" srcOrd="4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BBBD6A-9E56-4E8F-BF7F-AE23D8D87639}" type="doc">
      <dgm:prSet loTypeId="urn:microsoft.com/office/officeart/2005/8/layout/equation1" loCatId="process" qsTypeId="urn:microsoft.com/office/officeart/2005/8/quickstyle/3d1" qsCatId="3D" csTypeId="urn:microsoft.com/office/officeart/2005/8/colors/accent1_2" csCatId="accent1" phldr="1"/>
      <dgm:spPr/>
    </dgm:pt>
    <dgm:pt modelId="{48D2BC48-F0D3-4AA9-AF4E-B521B77213A1}">
      <dgm:prSet phldrT="[Text]" custT="1"/>
      <dgm:spPr/>
      <dgm:t>
        <a:bodyPr/>
        <a:lstStyle/>
        <a:p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hrvatski prefiks</a:t>
          </a:r>
          <a:endParaRPr lang="hr-HR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752276-38CC-49A0-9438-688D12DAC4A1}" type="parTrans" cxnId="{757E4F5F-E195-44E0-82B9-3E662EC35183}">
      <dgm:prSet/>
      <dgm:spPr/>
      <dgm:t>
        <a:bodyPr/>
        <a:lstStyle/>
        <a:p>
          <a:endParaRPr lang="hr-HR"/>
        </a:p>
      </dgm:t>
    </dgm:pt>
    <dgm:pt modelId="{38867E89-2DD4-4406-A540-4E97B66DF559}" type="sibTrans" cxnId="{757E4F5F-E195-44E0-82B9-3E662EC35183}">
      <dgm:prSet/>
      <dgm:spPr/>
      <dgm:t>
        <a:bodyPr/>
        <a:lstStyle/>
        <a:p>
          <a:endParaRPr lang="hr-HR"/>
        </a:p>
      </dgm:t>
    </dgm:pt>
    <dgm:pt modelId="{0B9165A5-C4E7-40A3-8235-9B8BAA3D1650}">
      <dgm:prSet phldrT="[Text]" custT="1"/>
      <dgm:spPr>
        <a:solidFill>
          <a:srgbClr val="C00000">
            <a:alpha val="71000"/>
          </a:srgbClr>
        </a:solidFill>
      </dgm:spPr>
      <dgm:t>
        <a:bodyPr/>
        <a:lstStyle/>
        <a:p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korijen engleske riječi</a:t>
          </a:r>
          <a:endParaRPr lang="hr-HR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DF977A-0A48-4EC9-9A7B-620DAD476313}" type="parTrans" cxnId="{A7784ED9-EC05-49D4-AFA6-2ED3CD0D9506}">
      <dgm:prSet/>
      <dgm:spPr/>
      <dgm:t>
        <a:bodyPr/>
        <a:lstStyle/>
        <a:p>
          <a:endParaRPr lang="hr-HR"/>
        </a:p>
      </dgm:t>
    </dgm:pt>
    <dgm:pt modelId="{6805BE96-8927-4A09-804E-AC5602F7E913}" type="sibTrans" cxnId="{A7784ED9-EC05-49D4-AFA6-2ED3CD0D9506}">
      <dgm:prSet/>
      <dgm:spPr/>
      <dgm:t>
        <a:bodyPr/>
        <a:lstStyle/>
        <a:p>
          <a:endParaRPr lang="hr-HR"/>
        </a:p>
      </dgm:t>
    </dgm:pt>
    <dgm:pt modelId="{95A247DD-F8A1-4FB1-8B23-A63E05F6561D}">
      <dgm:prSet phldrT="[Text]" custT="1"/>
      <dgm:spPr/>
      <dgm:t>
        <a:bodyPr/>
        <a:lstStyle/>
        <a:p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hrvatski sufiks</a:t>
          </a:r>
          <a:endParaRPr lang="hr-HR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8EF4CC-4490-4F21-BB57-99BCB4DF5285}" type="parTrans" cxnId="{86524B1B-2DAE-447A-BB58-9DF2324642F9}">
      <dgm:prSet/>
      <dgm:spPr/>
      <dgm:t>
        <a:bodyPr/>
        <a:lstStyle/>
        <a:p>
          <a:endParaRPr lang="hr-HR"/>
        </a:p>
      </dgm:t>
    </dgm:pt>
    <dgm:pt modelId="{F8B0D232-4426-44EE-954E-C5FDE4A23A61}" type="sibTrans" cxnId="{86524B1B-2DAE-447A-BB58-9DF2324642F9}">
      <dgm:prSet/>
      <dgm:spPr/>
      <dgm:t>
        <a:bodyPr/>
        <a:lstStyle/>
        <a:p>
          <a:endParaRPr lang="hr-HR"/>
        </a:p>
      </dgm:t>
    </dgm:pt>
    <dgm:pt modelId="{AFB2B428-80FE-4842-BFB2-D8735ED30923}" type="pres">
      <dgm:prSet presAssocID="{75BBBD6A-9E56-4E8F-BF7F-AE23D8D87639}" presName="linearFlow" presStyleCnt="0">
        <dgm:presLayoutVars>
          <dgm:dir/>
          <dgm:resizeHandles val="exact"/>
        </dgm:presLayoutVars>
      </dgm:prSet>
      <dgm:spPr/>
    </dgm:pt>
    <dgm:pt modelId="{10BE6C44-FF82-4893-9646-2DB801984362}" type="pres">
      <dgm:prSet presAssocID="{48D2BC48-F0D3-4AA9-AF4E-B521B77213A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015E36A-0C19-4808-956A-07DF1F95DFB2}" type="pres">
      <dgm:prSet presAssocID="{38867E89-2DD4-4406-A540-4E97B66DF559}" presName="spacerL" presStyleCnt="0"/>
      <dgm:spPr/>
    </dgm:pt>
    <dgm:pt modelId="{89B3D13A-39A6-464B-94D4-5DB2C9C21811}" type="pres">
      <dgm:prSet presAssocID="{38867E89-2DD4-4406-A540-4E97B66DF559}" presName="sibTrans" presStyleLbl="sibTrans2D1" presStyleIdx="0" presStyleCnt="2"/>
      <dgm:spPr/>
      <dgm:t>
        <a:bodyPr/>
        <a:lstStyle/>
        <a:p>
          <a:endParaRPr lang="de-AT"/>
        </a:p>
      </dgm:t>
    </dgm:pt>
    <dgm:pt modelId="{B8A829D9-C8BA-4B59-823F-E83CE1E83D3B}" type="pres">
      <dgm:prSet presAssocID="{38867E89-2DD4-4406-A540-4E97B66DF559}" presName="spacerR" presStyleCnt="0"/>
      <dgm:spPr/>
    </dgm:pt>
    <dgm:pt modelId="{C9F73347-F666-4650-A7B5-27966A248D95}" type="pres">
      <dgm:prSet presAssocID="{0B9165A5-C4E7-40A3-8235-9B8BAA3D165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439395B-921A-47F4-8827-722FC1A3FEC5}" type="pres">
      <dgm:prSet presAssocID="{6805BE96-8927-4A09-804E-AC5602F7E913}" presName="spacerL" presStyleCnt="0"/>
      <dgm:spPr/>
    </dgm:pt>
    <dgm:pt modelId="{1E8AB039-D404-4D17-AC47-04FF57FABB94}" type="pres">
      <dgm:prSet presAssocID="{6805BE96-8927-4A09-804E-AC5602F7E913}" presName="sibTrans" presStyleLbl="sibTrans2D1" presStyleIdx="1" presStyleCnt="2"/>
      <dgm:spPr>
        <a:prstGeom prst="mathPlus">
          <a:avLst/>
        </a:prstGeom>
      </dgm:spPr>
      <dgm:t>
        <a:bodyPr/>
        <a:lstStyle/>
        <a:p>
          <a:endParaRPr lang="de-AT"/>
        </a:p>
      </dgm:t>
    </dgm:pt>
    <dgm:pt modelId="{A1ABFDF3-5A84-4D16-837B-9FCEBE57734F}" type="pres">
      <dgm:prSet presAssocID="{6805BE96-8927-4A09-804E-AC5602F7E913}" presName="spacerR" presStyleCnt="0"/>
      <dgm:spPr/>
    </dgm:pt>
    <dgm:pt modelId="{C9F14C6F-FE76-45C4-A0B2-145E7E7C5562}" type="pres">
      <dgm:prSet presAssocID="{95A247DD-F8A1-4FB1-8B23-A63E05F6561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08203501-484C-4258-8500-7C42699EFED9}" type="presOf" srcId="{48D2BC48-F0D3-4AA9-AF4E-B521B77213A1}" destId="{10BE6C44-FF82-4893-9646-2DB801984362}" srcOrd="0" destOrd="0" presId="urn:microsoft.com/office/officeart/2005/8/layout/equation1"/>
    <dgm:cxn modelId="{B39BCC03-2D72-4B70-B4F1-5E9039EFF162}" type="presOf" srcId="{95A247DD-F8A1-4FB1-8B23-A63E05F6561D}" destId="{C9F14C6F-FE76-45C4-A0B2-145E7E7C5562}" srcOrd="0" destOrd="0" presId="urn:microsoft.com/office/officeart/2005/8/layout/equation1"/>
    <dgm:cxn modelId="{86524B1B-2DAE-447A-BB58-9DF2324642F9}" srcId="{75BBBD6A-9E56-4E8F-BF7F-AE23D8D87639}" destId="{95A247DD-F8A1-4FB1-8B23-A63E05F6561D}" srcOrd="2" destOrd="0" parTransId="{478EF4CC-4490-4F21-BB57-99BCB4DF5285}" sibTransId="{F8B0D232-4426-44EE-954E-C5FDE4A23A61}"/>
    <dgm:cxn modelId="{619A3155-29BC-4AD9-ABC0-88056BD5119E}" type="presOf" srcId="{0B9165A5-C4E7-40A3-8235-9B8BAA3D1650}" destId="{C9F73347-F666-4650-A7B5-27966A248D95}" srcOrd="0" destOrd="0" presId="urn:microsoft.com/office/officeart/2005/8/layout/equation1"/>
    <dgm:cxn modelId="{2D11071A-947D-4271-B271-AA0261F41B1B}" type="presOf" srcId="{6805BE96-8927-4A09-804E-AC5602F7E913}" destId="{1E8AB039-D404-4D17-AC47-04FF57FABB94}" srcOrd="0" destOrd="0" presId="urn:microsoft.com/office/officeart/2005/8/layout/equation1"/>
    <dgm:cxn modelId="{0CFA14B4-B718-4BFB-8C83-84D0A3B6D4F5}" type="presOf" srcId="{38867E89-2DD4-4406-A540-4E97B66DF559}" destId="{89B3D13A-39A6-464B-94D4-5DB2C9C21811}" srcOrd="0" destOrd="0" presId="urn:microsoft.com/office/officeart/2005/8/layout/equation1"/>
    <dgm:cxn modelId="{A7784ED9-EC05-49D4-AFA6-2ED3CD0D9506}" srcId="{75BBBD6A-9E56-4E8F-BF7F-AE23D8D87639}" destId="{0B9165A5-C4E7-40A3-8235-9B8BAA3D1650}" srcOrd="1" destOrd="0" parTransId="{37DF977A-0A48-4EC9-9A7B-620DAD476313}" sibTransId="{6805BE96-8927-4A09-804E-AC5602F7E913}"/>
    <dgm:cxn modelId="{0F7BF8F1-4187-409C-B580-AF3B4DFE29B2}" type="presOf" srcId="{75BBBD6A-9E56-4E8F-BF7F-AE23D8D87639}" destId="{AFB2B428-80FE-4842-BFB2-D8735ED30923}" srcOrd="0" destOrd="0" presId="urn:microsoft.com/office/officeart/2005/8/layout/equation1"/>
    <dgm:cxn modelId="{757E4F5F-E195-44E0-82B9-3E662EC35183}" srcId="{75BBBD6A-9E56-4E8F-BF7F-AE23D8D87639}" destId="{48D2BC48-F0D3-4AA9-AF4E-B521B77213A1}" srcOrd="0" destOrd="0" parTransId="{00752276-38CC-49A0-9438-688D12DAC4A1}" sibTransId="{38867E89-2DD4-4406-A540-4E97B66DF559}"/>
    <dgm:cxn modelId="{EC3D7B3B-1800-454F-85CA-5CC629557941}" type="presParOf" srcId="{AFB2B428-80FE-4842-BFB2-D8735ED30923}" destId="{10BE6C44-FF82-4893-9646-2DB801984362}" srcOrd="0" destOrd="0" presId="urn:microsoft.com/office/officeart/2005/8/layout/equation1"/>
    <dgm:cxn modelId="{E068DB54-AF62-4FF8-9CAE-1E21335A242A}" type="presParOf" srcId="{AFB2B428-80FE-4842-BFB2-D8735ED30923}" destId="{2015E36A-0C19-4808-956A-07DF1F95DFB2}" srcOrd="1" destOrd="0" presId="urn:microsoft.com/office/officeart/2005/8/layout/equation1"/>
    <dgm:cxn modelId="{24DBA8B4-0D6D-4AE8-ACE3-32C9528260E9}" type="presParOf" srcId="{AFB2B428-80FE-4842-BFB2-D8735ED30923}" destId="{89B3D13A-39A6-464B-94D4-5DB2C9C21811}" srcOrd="2" destOrd="0" presId="urn:microsoft.com/office/officeart/2005/8/layout/equation1"/>
    <dgm:cxn modelId="{824EA09F-5F7D-44B1-8EDB-90A7A2F0C08A}" type="presParOf" srcId="{AFB2B428-80FE-4842-BFB2-D8735ED30923}" destId="{B8A829D9-C8BA-4B59-823F-E83CE1E83D3B}" srcOrd="3" destOrd="0" presId="urn:microsoft.com/office/officeart/2005/8/layout/equation1"/>
    <dgm:cxn modelId="{4B53BC16-4389-4211-BA79-713C96E0D4BC}" type="presParOf" srcId="{AFB2B428-80FE-4842-BFB2-D8735ED30923}" destId="{C9F73347-F666-4650-A7B5-27966A248D95}" srcOrd="4" destOrd="0" presId="urn:microsoft.com/office/officeart/2005/8/layout/equation1"/>
    <dgm:cxn modelId="{99794AA1-FD03-4099-9D9D-A112121C6665}" type="presParOf" srcId="{AFB2B428-80FE-4842-BFB2-D8735ED30923}" destId="{0439395B-921A-47F4-8827-722FC1A3FEC5}" srcOrd="5" destOrd="0" presId="urn:microsoft.com/office/officeart/2005/8/layout/equation1"/>
    <dgm:cxn modelId="{CC76C44F-B8E9-4F72-B113-8B105E48F7E8}" type="presParOf" srcId="{AFB2B428-80FE-4842-BFB2-D8735ED30923}" destId="{1E8AB039-D404-4D17-AC47-04FF57FABB94}" srcOrd="6" destOrd="0" presId="urn:microsoft.com/office/officeart/2005/8/layout/equation1"/>
    <dgm:cxn modelId="{91140DE8-963F-43EF-A56B-911E923B729E}" type="presParOf" srcId="{AFB2B428-80FE-4842-BFB2-D8735ED30923}" destId="{A1ABFDF3-5A84-4D16-837B-9FCEBE57734F}" srcOrd="7" destOrd="0" presId="urn:microsoft.com/office/officeart/2005/8/layout/equation1"/>
    <dgm:cxn modelId="{ADB7586E-322B-4BBA-A6A7-1DE69D4F95D2}" type="presParOf" srcId="{AFB2B428-80FE-4842-BFB2-D8735ED30923}" destId="{C9F14C6F-FE76-45C4-A0B2-145E7E7C5562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BBBD6A-9E56-4E8F-BF7F-AE23D8D87639}" type="doc">
      <dgm:prSet loTypeId="urn:microsoft.com/office/officeart/2005/8/layout/equation1" loCatId="process" qsTypeId="urn:microsoft.com/office/officeart/2005/8/quickstyle/3d1" qsCatId="3D" csTypeId="urn:microsoft.com/office/officeart/2005/8/colors/accent1_2" csCatId="accent1" phldr="1"/>
      <dgm:spPr/>
    </dgm:pt>
    <dgm:pt modelId="{0B9165A5-C4E7-40A3-8235-9B8BAA3D1650}">
      <dgm:prSet phldrT="[Text]"/>
      <dgm:spPr>
        <a:solidFill>
          <a:srgbClr val="C00000">
            <a:alpha val="71000"/>
          </a:srgbClr>
        </a:solidFill>
      </dgm:spPr>
      <dgm:t>
        <a:bodyPr/>
        <a:lstStyle/>
        <a:p>
          <a:r>
            <a:rPr lang="hr-HR" dirty="0" smtClean="0">
              <a:latin typeface="Arial" panose="020B0604020202020204" pitchFamily="34" charset="0"/>
              <a:cs typeface="Arial" panose="020B0604020202020204" pitchFamily="34" charset="0"/>
            </a:rPr>
            <a:t>englesk</a:t>
          </a:r>
          <a:r>
            <a:rPr lang="de-AT" dirty="0" smtClean="0"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hr-HR" dirty="0" smtClean="0">
              <a:latin typeface="Arial" panose="020B0604020202020204" pitchFamily="34" charset="0"/>
              <a:cs typeface="Arial" panose="020B0604020202020204" pitchFamily="34" charset="0"/>
            </a:rPr>
            <a:t> riječ</a:t>
          </a:r>
          <a:endParaRPr lang="hr-HR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DF977A-0A48-4EC9-9A7B-620DAD476313}" type="parTrans" cxnId="{A7784ED9-EC05-49D4-AFA6-2ED3CD0D9506}">
      <dgm:prSet/>
      <dgm:spPr/>
      <dgm:t>
        <a:bodyPr/>
        <a:lstStyle/>
        <a:p>
          <a:endParaRPr lang="hr-HR"/>
        </a:p>
      </dgm:t>
    </dgm:pt>
    <dgm:pt modelId="{6805BE96-8927-4A09-804E-AC5602F7E913}" type="sibTrans" cxnId="{A7784ED9-EC05-49D4-AFA6-2ED3CD0D9506}">
      <dgm:prSet/>
      <dgm:spPr/>
      <dgm:t>
        <a:bodyPr/>
        <a:lstStyle/>
        <a:p>
          <a:endParaRPr lang="hr-HR"/>
        </a:p>
      </dgm:t>
    </dgm:pt>
    <dgm:pt modelId="{95A247DD-F8A1-4FB1-8B23-A63E05F6561D}">
      <dgm:prSet phldrT="[Text]"/>
      <dgm:spPr/>
      <dgm:t>
        <a:bodyPr/>
        <a:lstStyle/>
        <a:p>
          <a:r>
            <a:rPr lang="hr-HR" dirty="0" smtClean="0">
              <a:latin typeface="Arial" panose="020B0604020202020204" pitchFamily="34" charset="0"/>
              <a:cs typeface="Arial" panose="020B0604020202020204" pitchFamily="34" charset="0"/>
            </a:rPr>
            <a:t>hrvatski sufiks</a:t>
          </a:r>
          <a:endParaRPr lang="hr-HR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8EF4CC-4490-4F21-BB57-99BCB4DF5285}" type="parTrans" cxnId="{86524B1B-2DAE-447A-BB58-9DF2324642F9}">
      <dgm:prSet/>
      <dgm:spPr/>
      <dgm:t>
        <a:bodyPr/>
        <a:lstStyle/>
        <a:p>
          <a:endParaRPr lang="hr-HR"/>
        </a:p>
      </dgm:t>
    </dgm:pt>
    <dgm:pt modelId="{F8B0D232-4426-44EE-954E-C5FDE4A23A61}" type="sibTrans" cxnId="{86524B1B-2DAE-447A-BB58-9DF2324642F9}">
      <dgm:prSet/>
      <dgm:spPr/>
      <dgm:t>
        <a:bodyPr/>
        <a:lstStyle/>
        <a:p>
          <a:endParaRPr lang="hr-HR"/>
        </a:p>
      </dgm:t>
    </dgm:pt>
    <dgm:pt modelId="{48D2BC48-F0D3-4AA9-AF4E-B521B77213A1}">
      <dgm:prSet phldrT="[Text]"/>
      <dgm:spPr>
        <a:solidFill>
          <a:srgbClr val="C00000">
            <a:alpha val="69000"/>
          </a:srgbClr>
        </a:solidFill>
      </dgm:spPr>
      <dgm:t>
        <a:bodyPr/>
        <a:lstStyle/>
        <a:p>
          <a:r>
            <a:rPr lang="de-AT" dirty="0" err="1" smtClean="0">
              <a:latin typeface="Arial" panose="020B0604020202020204" pitchFamily="34" charset="0"/>
              <a:cs typeface="Arial" panose="020B0604020202020204" pitchFamily="34" charset="0"/>
            </a:rPr>
            <a:t>engleska</a:t>
          </a:r>
          <a:r>
            <a:rPr lang="hr-HR" dirty="0" smtClean="0">
              <a:latin typeface="Arial" panose="020B0604020202020204" pitchFamily="34" charset="0"/>
              <a:cs typeface="Arial" panose="020B0604020202020204" pitchFamily="34" charset="0"/>
            </a:rPr>
            <a:t> riječ</a:t>
          </a:r>
          <a:endParaRPr lang="hr-HR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867E89-2DD4-4406-A540-4E97B66DF559}" type="sibTrans" cxnId="{757E4F5F-E195-44E0-82B9-3E662EC35183}">
      <dgm:prSet/>
      <dgm:spPr/>
      <dgm:t>
        <a:bodyPr/>
        <a:lstStyle/>
        <a:p>
          <a:endParaRPr lang="hr-HR"/>
        </a:p>
      </dgm:t>
    </dgm:pt>
    <dgm:pt modelId="{00752276-38CC-49A0-9438-688D12DAC4A1}" type="parTrans" cxnId="{757E4F5F-E195-44E0-82B9-3E662EC35183}">
      <dgm:prSet/>
      <dgm:spPr/>
      <dgm:t>
        <a:bodyPr/>
        <a:lstStyle/>
        <a:p>
          <a:endParaRPr lang="hr-HR"/>
        </a:p>
      </dgm:t>
    </dgm:pt>
    <dgm:pt modelId="{AFB2B428-80FE-4842-BFB2-D8735ED30923}" type="pres">
      <dgm:prSet presAssocID="{75BBBD6A-9E56-4E8F-BF7F-AE23D8D87639}" presName="linearFlow" presStyleCnt="0">
        <dgm:presLayoutVars>
          <dgm:dir/>
          <dgm:resizeHandles val="exact"/>
        </dgm:presLayoutVars>
      </dgm:prSet>
      <dgm:spPr/>
    </dgm:pt>
    <dgm:pt modelId="{10BE6C44-FF82-4893-9646-2DB801984362}" type="pres">
      <dgm:prSet presAssocID="{48D2BC48-F0D3-4AA9-AF4E-B521B77213A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015E36A-0C19-4808-956A-07DF1F95DFB2}" type="pres">
      <dgm:prSet presAssocID="{38867E89-2DD4-4406-A540-4E97B66DF559}" presName="spacerL" presStyleCnt="0"/>
      <dgm:spPr/>
    </dgm:pt>
    <dgm:pt modelId="{89B3D13A-39A6-464B-94D4-5DB2C9C21811}" type="pres">
      <dgm:prSet presAssocID="{38867E89-2DD4-4406-A540-4E97B66DF559}" presName="sibTrans" presStyleLbl="sibTrans2D1" presStyleIdx="0" presStyleCnt="2"/>
      <dgm:spPr/>
      <dgm:t>
        <a:bodyPr/>
        <a:lstStyle/>
        <a:p>
          <a:endParaRPr lang="de-AT"/>
        </a:p>
      </dgm:t>
    </dgm:pt>
    <dgm:pt modelId="{B8A829D9-C8BA-4B59-823F-E83CE1E83D3B}" type="pres">
      <dgm:prSet presAssocID="{38867E89-2DD4-4406-A540-4E97B66DF559}" presName="spacerR" presStyleCnt="0"/>
      <dgm:spPr/>
    </dgm:pt>
    <dgm:pt modelId="{C9F73347-F666-4650-A7B5-27966A248D95}" type="pres">
      <dgm:prSet presAssocID="{0B9165A5-C4E7-40A3-8235-9B8BAA3D165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439395B-921A-47F4-8827-722FC1A3FEC5}" type="pres">
      <dgm:prSet presAssocID="{6805BE96-8927-4A09-804E-AC5602F7E913}" presName="spacerL" presStyleCnt="0"/>
      <dgm:spPr/>
    </dgm:pt>
    <dgm:pt modelId="{1E8AB039-D404-4D17-AC47-04FF57FABB94}" type="pres">
      <dgm:prSet presAssocID="{6805BE96-8927-4A09-804E-AC5602F7E913}" presName="sibTrans" presStyleLbl="sibTrans2D1" presStyleIdx="1" presStyleCnt="2"/>
      <dgm:spPr>
        <a:prstGeom prst="mathPlus">
          <a:avLst/>
        </a:prstGeom>
      </dgm:spPr>
      <dgm:t>
        <a:bodyPr/>
        <a:lstStyle/>
        <a:p>
          <a:endParaRPr lang="de-AT"/>
        </a:p>
      </dgm:t>
    </dgm:pt>
    <dgm:pt modelId="{A1ABFDF3-5A84-4D16-837B-9FCEBE57734F}" type="pres">
      <dgm:prSet presAssocID="{6805BE96-8927-4A09-804E-AC5602F7E913}" presName="spacerR" presStyleCnt="0"/>
      <dgm:spPr/>
    </dgm:pt>
    <dgm:pt modelId="{C9F14C6F-FE76-45C4-A0B2-145E7E7C5562}" type="pres">
      <dgm:prSet presAssocID="{95A247DD-F8A1-4FB1-8B23-A63E05F6561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86524B1B-2DAE-447A-BB58-9DF2324642F9}" srcId="{75BBBD6A-9E56-4E8F-BF7F-AE23D8D87639}" destId="{95A247DD-F8A1-4FB1-8B23-A63E05F6561D}" srcOrd="2" destOrd="0" parTransId="{478EF4CC-4490-4F21-BB57-99BCB4DF5285}" sibTransId="{F8B0D232-4426-44EE-954E-C5FDE4A23A61}"/>
    <dgm:cxn modelId="{67E0ED35-5CBB-44C7-A4C7-AB045685CB8A}" type="presOf" srcId="{95A247DD-F8A1-4FB1-8B23-A63E05F6561D}" destId="{C9F14C6F-FE76-45C4-A0B2-145E7E7C5562}" srcOrd="0" destOrd="0" presId="urn:microsoft.com/office/officeart/2005/8/layout/equation1"/>
    <dgm:cxn modelId="{6D1467FB-A018-48F9-9C8D-01C9A7EBD4A5}" type="presOf" srcId="{0B9165A5-C4E7-40A3-8235-9B8BAA3D1650}" destId="{C9F73347-F666-4650-A7B5-27966A248D95}" srcOrd="0" destOrd="0" presId="urn:microsoft.com/office/officeart/2005/8/layout/equation1"/>
    <dgm:cxn modelId="{5E57CE58-170E-46A2-9E9E-A2702B99CB05}" type="presOf" srcId="{38867E89-2DD4-4406-A540-4E97B66DF559}" destId="{89B3D13A-39A6-464B-94D4-5DB2C9C21811}" srcOrd="0" destOrd="0" presId="urn:microsoft.com/office/officeart/2005/8/layout/equation1"/>
    <dgm:cxn modelId="{5B1A9C41-048C-4283-8AC8-83410B5FFF10}" type="presOf" srcId="{6805BE96-8927-4A09-804E-AC5602F7E913}" destId="{1E8AB039-D404-4D17-AC47-04FF57FABB94}" srcOrd="0" destOrd="0" presId="urn:microsoft.com/office/officeart/2005/8/layout/equation1"/>
    <dgm:cxn modelId="{4B629FA9-141B-4550-823B-3873317E93F3}" type="presOf" srcId="{48D2BC48-F0D3-4AA9-AF4E-B521B77213A1}" destId="{10BE6C44-FF82-4893-9646-2DB801984362}" srcOrd="0" destOrd="0" presId="urn:microsoft.com/office/officeart/2005/8/layout/equation1"/>
    <dgm:cxn modelId="{A7784ED9-EC05-49D4-AFA6-2ED3CD0D9506}" srcId="{75BBBD6A-9E56-4E8F-BF7F-AE23D8D87639}" destId="{0B9165A5-C4E7-40A3-8235-9B8BAA3D1650}" srcOrd="1" destOrd="0" parTransId="{37DF977A-0A48-4EC9-9A7B-620DAD476313}" sibTransId="{6805BE96-8927-4A09-804E-AC5602F7E913}"/>
    <dgm:cxn modelId="{DF7AD11B-C625-43E5-964E-A938C826BE4F}" type="presOf" srcId="{75BBBD6A-9E56-4E8F-BF7F-AE23D8D87639}" destId="{AFB2B428-80FE-4842-BFB2-D8735ED30923}" srcOrd="0" destOrd="0" presId="urn:microsoft.com/office/officeart/2005/8/layout/equation1"/>
    <dgm:cxn modelId="{757E4F5F-E195-44E0-82B9-3E662EC35183}" srcId="{75BBBD6A-9E56-4E8F-BF7F-AE23D8D87639}" destId="{48D2BC48-F0D3-4AA9-AF4E-B521B77213A1}" srcOrd="0" destOrd="0" parTransId="{00752276-38CC-49A0-9438-688D12DAC4A1}" sibTransId="{38867E89-2DD4-4406-A540-4E97B66DF559}"/>
    <dgm:cxn modelId="{A85E2611-217F-421F-AD32-2348A1D859CC}" type="presParOf" srcId="{AFB2B428-80FE-4842-BFB2-D8735ED30923}" destId="{10BE6C44-FF82-4893-9646-2DB801984362}" srcOrd="0" destOrd="0" presId="urn:microsoft.com/office/officeart/2005/8/layout/equation1"/>
    <dgm:cxn modelId="{D40B14F4-6FC2-4F97-985F-1D512207B580}" type="presParOf" srcId="{AFB2B428-80FE-4842-BFB2-D8735ED30923}" destId="{2015E36A-0C19-4808-956A-07DF1F95DFB2}" srcOrd="1" destOrd="0" presId="urn:microsoft.com/office/officeart/2005/8/layout/equation1"/>
    <dgm:cxn modelId="{09F8360B-210B-44D9-BB2F-188A98D24A08}" type="presParOf" srcId="{AFB2B428-80FE-4842-BFB2-D8735ED30923}" destId="{89B3D13A-39A6-464B-94D4-5DB2C9C21811}" srcOrd="2" destOrd="0" presId="urn:microsoft.com/office/officeart/2005/8/layout/equation1"/>
    <dgm:cxn modelId="{66647D8A-900B-4186-A9F8-9601150541AF}" type="presParOf" srcId="{AFB2B428-80FE-4842-BFB2-D8735ED30923}" destId="{B8A829D9-C8BA-4B59-823F-E83CE1E83D3B}" srcOrd="3" destOrd="0" presId="urn:microsoft.com/office/officeart/2005/8/layout/equation1"/>
    <dgm:cxn modelId="{430F48BE-9B62-492A-B902-8981D0FF9DDF}" type="presParOf" srcId="{AFB2B428-80FE-4842-BFB2-D8735ED30923}" destId="{C9F73347-F666-4650-A7B5-27966A248D95}" srcOrd="4" destOrd="0" presId="urn:microsoft.com/office/officeart/2005/8/layout/equation1"/>
    <dgm:cxn modelId="{A4B7CEDB-3B2B-499E-A05C-EF5FA20EB973}" type="presParOf" srcId="{AFB2B428-80FE-4842-BFB2-D8735ED30923}" destId="{0439395B-921A-47F4-8827-722FC1A3FEC5}" srcOrd="5" destOrd="0" presId="urn:microsoft.com/office/officeart/2005/8/layout/equation1"/>
    <dgm:cxn modelId="{27E0C6A5-27C0-4DF3-A80E-7375872B2DFC}" type="presParOf" srcId="{AFB2B428-80FE-4842-BFB2-D8735ED30923}" destId="{1E8AB039-D404-4D17-AC47-04FF57FABB94}" srcOrd="6" destOrd="0" presId="urn:microsoft.com/office/officeart/2005/8/layout/equation1"/>
    <dgm:cxn modelId="{0FB5ACF6-A80C-4F77-9696-76E5BC904DE3}" type="presParOf" srcId="{AFB2B428-80FE-4842-BFB2-D8735ED30923}" destId="{A1ABFDF3-5A84-4D16-837B-9FCEBE57734F}" srcOrd="7" destOrd="0" presId="urn:microsoft.com/office/officeart/2005/8/layout/equation1"/>
    <dgm:cxn modelId="{002E748D-2ABF-4DE7-A34A-5E82A41DE781}" type="presParOf" srcId="{AFB2B428-80FE-4842-BFB2-D8735ED30923}" destId="{C9F14C6F-FE76-45C4-A0B2-145E7E7C5562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752D1E-AEB8-4A42-B1A3-988430F01FEA}" type="doc">
      <dgm:prSet loTypeId="urn:microsoft.com/office/officeart/2005/8/layout/radial1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6C304A5F-CE5E-42F9-94DF-D24B79A014E8}">
      <dgm:prSet phldrT="[Text]" custT="1"/>
      <dgm:spPr/>
      <dgm:t>
        <a:bodyPr/>
        <a:lstStyle/>
        <a:p>
          <a:r>
            <a:rPr lang="de-AT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Hrvatski</a:t>
          </a:r>
          <a:r>
            <a:rPr lang="de-AT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AT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standardni</a:t>
          </a:r>
          <a:r>
            <a:rPr lang="de-AT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AT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jezik</a:t>
          </a:r>
          <a:endParaRPr lang="de-AT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E474FB-8152-4179-BA44-40ED02559288}" type="parTrans" cxnId="{4B900C9D-C83D-48F9-B0DE-C907EBA6E7FD}">
      <dgm:prSet/>
      <dgm:spPr/>
      <dgm:t>
        <a:bodyPr/>
        <a:lstStyle/>
        <a:p>
          <a:endParaRPr lang="de-AT"/>
        </a:p>
      </dgm:t>
    </dgm:pt>
    <dgm:pt modelId="{16003DCB-ED09-492B-A4F6-BE4CFF681204}" type="sibTrans" cxnId="{4B900C9D-C83D-48F9-B0DE-C907EBA6E7FD}">
      <dgm:prSet/>
      <dgm:spPr/>
      <dgm:t>
        <a:bodyPr/>
        <a:lstStyle/>
        <a:p>
          <a:endParaRPr lang="de-AT"/>
        </a:p>
      </dgm:t>
    </dgm:pt>
    <dgm:pt modelId="{885FB4C2-6E57-4364-BC25-D3E51CE598E4}">
      <dgm:prSet phldrT="[Text]" custT="1"/>
      <dgm:spPr>
        <a:solidFill>
          <a:srgbClr val="C00000">
            <a:alpha val="67000"/>
          </a:srgbClr>
        </a:solidFill>
      </dgm:spPr>
      <dgm:t>
        <a:bodyPr/>
        <a:lstStyle/>
        <a:p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anglo-</a:t>
          </a:r>
          <a:r>
            <a:rPr lang="de-AT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amer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č</a:t>
          </a:r>
          <a:r>
            <a:rPr lang="de-AT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ki</a:t>
          </a:r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AT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filmovi</a:t>
          </a:r>
          <a:endParaRPr lang="de-AT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4844D6-811A-4761-BF6E-68E50BCB650C}" type="parTrans" cxnId="{EC86C6F2-48A2-4AA6-82F2-35C6134F7845}">
      <dgm:prSet/>
      <dgm:spPr/>
      <dgm:t>
        <a:bodyPr/>
        <a:lstStyle/>
        <a:p>
          <a:endParaRPr lang="de-AT"/>
        </a:p>
      </dgm:t>
    </dgm:pt>
    <dgm:pt modelId="{BC7E6D06-DAD6-4CAF-805E-1DD25D3CC555}" type="sibTrans" cxnId="{EC86C6F2-48A2-4AA6-82F2-35C6134F7845}">
      <dgm:prSet/>
      <dgm:spPr/>
      <dgm:t>
        <a:bodyPr/>
        <a:lstStyle/>
        <a:p>
          <a:endParaRPr lang="de-AT"/>
        </a:p>
      </dgm:t>
    </dgm:pt>
    <dgm:pt modelId="{B141E94E-8B7A-440F-BC79-0D72EDF1A98C}">
      <dgm:prSet phldrT="[Text]" custT="1"/>
      <dgm:spPr>
        <a:solidFill>
          <a:srgbClr val="C00000">
            <a:alpha val="67000"/>
          </a:srgbClr>
        </a:solidFill>
      </dgm:spPr>
      <dgm:t>
        <a:bodyPr/>
        <a:lstStyle/>
        <a:p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anglo-</a:t>
          </a:r>
          <a:r>
            <a:rPr lang="de-AT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amer</a:t>
          </a:r>
          <a:r>
            <a:rPr lang="hr-HR" sz="1800" b="0" dirty="0" smtClean="0">
              <a:latin typeface="Arial" panose="020B0604020202020204" pitchFamily="34" charset="0"/>
              <a:cs typeface="Arial" panose="020B0604020202020204" pitchFamily="34" charset="0"/>
            </a:rPr>
            <a:t>č</a:t>
          </a:r>
          <a:r>
            <a:rPr lang="de-AT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ka</a:t>
          </a:r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AT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glazba</a:t>
          </a:r>
          <a:endParaRPr lang="de-AT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63A59E-457A-4F6E-80C6-85A2F5126233}" type="parTrans" cxnId="{6EEDE912-7EF8-4422-88B8-33E45D36CF76}">
      <dgm:prSet/>
      <dgm:spPr/>
      <dgm:t>
        <a:bodyPr/>
        <a:lstStyle/>
        <a:p>
          <a:endParaRPr lang="de-AT"/>
        </a:p>
      </dgm:t>
    </dgm:pt>
    <dgm:pt modelId="{4713A564-8369-4060-8527-E1286E51411E}" type="sibTrans" cxnId="{6EEDE912-7EF8-4422-88B8-33E45D36CF76}">
      <dgm:prSet/>
      <dgm:spPr/>
      <dgm:t>
        <a:bodyPr/>
        <a:lstStyle/>
        <a:p>
          <a:endParaRPr lang="de-AT"/>
        </a:p>
      </dgm:t>
    </dgm:pt>
    <dgm:pt modelId="{CB0838C3-0119-40C8-BCFD-48C5F87BD07C}">
      <dgm:prSet phldrT="[Text]" custT="1"/>
      <dgm:spPr>
        <a:solidFill>
          <a:srgbClr val="C00000">
            <a:alpha val="67000"/>
          </a:srgbClr>
        </a:solidFill>
      </dgm:spPr>
      <dgm:t>
        <a:bodyPr/>
        <a:lstStyle/>
        <a:p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anglo-</a:t>
          </a:r>
          <a:r>
            <a:rPr lang="de-AT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amer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č</a:t>
          </a:r>
          <a:r>
            <a:rPr lang="de-AT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ke</a:t>
          </a:r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AT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serije</a:t>
          </a:r>
          <a:endParaRPr lang="de-AT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A9C264-1CC3-4BAE-B54B-62C765EB33E4}" type="parTrans" cxnId="{D9C57839-DC0D-4B35-BE42-F5B233E62E77}">
      <dgm:prSet/>
      <dgm:spPr/>
      <dgm:t>
        <a:bodyPr/>
        <a:lstStyle/>
        <a:p>
          <a:endParaRPr lang="de-AT"/>
        </a:p>
      </dgm:t>
    </dgm:pt>
    <dgm:pt modelId="{F9952112-5C39-440A-8280-543459403F9D}" type="sibTrans" cxnId="{D9C57839-DC0D-4B35-BE42-F5B233E62E77}">
      <dgm:prSet/>
      <dgm:spPr/>
      <dgm:t>
        <a:bodyPr/>
        <a:lstStyle/>
        <a:p>
          <a:endParaRPr lang="de-AT"/>
        </a:p>
      </dgm:t>
    </dgm:pt>
    <dgm:pt modelId="{7BDA3036-7F7A-4220-AF86-0DDE9EE49FBC}">
      <dgm:prSet custT="1"/>
      <dgm:spPr>
        <a:solidFill>
          <a:srgbClr val="C00000">
            <a:alpha val="67000"/>
          </a:srgbClr>
        </a:solidFill>
      </dgm:spPr>
      <dgm:t>
        <a:bodyPr/>
        <a:lstStyle/>
        <a:p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Internet</a:t>
          </a:r>
        </a:p>
        <a:p>
          <a:r>
            <a:rPr lang="de-AT" sz="1400" dirty="0" smtClean="0"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de-AT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Netspeak</a:t>
          </a:r>
          <a:r>
            <a:rPr lang="de-AT" sz="140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  <a:p>
          <a:r>
            <a:rPr lang="de-AT" sz="1100" dirty="0" err="1" smtClean="0">
              <a:latin typeface="Arial" panose="020B0604020202020204" pitchFamily="34" charset="0"/>
              <a:cs typeface="Arial" panose="020B0604020202020204" pitchFamily="34" charset="0"/>
            </a:rPr>
            <a:t>dominantnost</a:t>
          </a:r>
          <a:r>
            <a:rPr lang="de-AT" sz="1100" dirty="0" smtClean="0">
              <a:latin typeface="Arial" panose="020B0604020202020204" pitchFamily="34" charset="0"/>
              <a:cs typeface="Arial" panose="020B0604020202020204" pitchFamily="34" charset="0"/>
            </a:rPr>
            <a:t> eng. </a:t>
          </a:r>
          <a:r>
            <a:rPr lang="de-AT" sz="1100" dirty="0" err="1" smtClean="0">
              <a:latin typeface="Arial" panose="020B0604020202020204" pitchFamily="34" charset="0"/>
              <a:cs typeface="Arial" panose="020B0604020202020204" pitchFamily="34" charset="0"/>
            </a:rPr>
            <a:t>jezik</a:t>
          </a:r>
          <a:endParaRPr lang="de-AT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48CE2C-4208-4A75-9778-0A7C5BEBC89C}" type="parTrans" cxnId="{DF93F4E2-FBC9-41B4-A4AB-3490A2D71763}">
      <dgm:prSet/>
      <dgm:spPr/>
      <dgm:t>
        <a:bodyPr/>
        <a:lstStyle/>
        <a:p>
          <a:endParaRPr lang="de-AT"/>
        </a:p>
      </dgm:t>
    </dgm:pt>
    <dgm:pt modelId="{6B6BCF3B-7969-4A35-8830-E54EAC42DB09}" type="sibTrans" cxnId="{DF93F4E2-FBC9-41B4-A4AB-3490A2D71763}">
      <dgm:prSet/>
      <dgm:spPr/>
      <dgm:t>
        <a:bodyPr/>
        <a:lstStyle/>
        <a:p>
          <a:endParaRPr lang="de-AT"/>
        </a:p>
      </dgm:t>
    </dgm:pt>
    <dgm:pt modelId="{FD94EFA2-AD59-41AA-8CB3-F0C3E03F37DE}">
      <dgm:prSet custT="1"/>
      <dgm:spPr>
        <a:solidFill>
          <a:srgbClr val="C00000">
            <a:alpha val="67000"/>
          </a:srgbClr>
        </a:solidFill>
      </dgm:spPr>
      <dgm:t>
        <a:bodyPr/>
        <a:lstStyle/>
        <a:p>
          <a:r>
            <a:rPr lang="de-AT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Engleski</a:t>
          </a:r>
          <a:endParaRPr lang="de-AT" sz="18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de-AT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svijetski</a:t>
          </a:r>
          <a:r>
            <a:rPr lang="de-AT" sz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AT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jezik</a:t>
          </a:r>
          <a:endParaRPr lang="de-AT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56BDB0-9946-4353-BACF-3AFF058A6BC4}" type="parTrans" cxnId="{CC1B0045-0557-44C7-8493-183BC14CE49E}">
      <dgm:prSet/>
      <dgm:spPr/>
      <dgm:t>
        <a:bodyPr/>
        <a:lstStyle/>
        <a:p>
          <a:endParaRPr lang="de-AT"/>
        </a:p>
      </dgm:t>
    </dgm:pt>
    <dgm:pt modelId="{A03CD6C1-8F94-4594-964E-A62366035DD8}" type="sibTrans" cxnId="{CC1B0045-0557-44C7-8493-183BC14CE49E}">
      <dgm:prSet/>
      <dgm:spPr/>
      <dgm:t>
        <a:bodyPr/>
        <a:lstStyle/>
        <a:p>
          <a:endParaRPr lang="de-AT"/>
        </a:p>
      </dgm:t>
    </dgm:pt>
    <dgm:pt modelId="{697F34E8-A2F3-4F22-8280-C02B57856D18}" type="pres">
      <dgm:prSet presAssocID="{C7752D1E-AEB8-4A42-B1A3-988430F01FE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1969C904-198F-4094-AA7C-C5D8379197A4}" type="pres">
      <dgm:prSet presAssocID="{6C304A5F-CE5E-42F9-94DF-D24B79A014E8}" presName="centerShape" presStyleLbl="node0" presStyleIdx="0" presStyleCnt="1" custScaleX="106824" custScaleY="113714"/>
      <dgm:spPr/>
      <dgm:t>
        <a:bodyPr/>
        <a:lstStyle/>
        <a:p>
          <a:endParaRPr lang="de-AT"/>
        </a:p>
      </dgm:t>
    </dgm:pt>
    <dgm:pt modelId="{EF4C7B1A-AC08-44E9-87BD-4458811D4387}" type="pres">
      <dgm:prSet presAssocID="{DD4844D6-811A-4761-BF6E-68E50BCB650C}" presName="Name9" presStyleLbl="parChTrans1D2" presStyleIdx="0" presStyleCnt="5"/>
      <dgm:spPr/>
      <dgm:t>
        <a:bodyPr/>
        <a:lstStyle/>
        <a:p>
          <a:endParaRPr lang="de-AT"/>
        </a:p>
      </dgm:t>
    </dgm:pt>
    <dgm:pt modelId="{F95CB2F8-B2CB-46C9-9282-95B812425BA5}" type="pres">
      <dgm:prSet presAssocID="{DD4844D6-811A-4761-BF6E-68E50BCB650C}" presName="connTx" presStyleLbl="parChTrans1D2" presStyleIdx="0" presStyleCnt="5"/>
      <dgm:spPr/>
      <dgm:t>
        <a:bodyPr/>
        <a:lstStyle/>
        <a:p>
          <a:endParaRPr lang="de-AT"/>
        </a:p>
      </dgm:t>
    </dgm:pt>
    <dgm:pt modelId="{F160C603-B0A4-4EC3-941D-92B02CF7CBC7}" type="pres">
      <dgm:prSet presAssocID="{885FB4C2-6E57-4364-BC25-D3E51CE598E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9086C234-57B5-4EF3-8E31-6A96BD652B36}" type="pres">
      <dgm:prSet presAssocID="{0763A59E-457A-4F6E-80C6-85A2F5126233}" presName="Name9" presStyleLbl="parChTrans1D2" presStyleIdx="1" presStyleCnt="5"/>
      <dgm:spPr/>
      <dgm:t>
        <a:bodyPr/>
        <a:lstStyle/>
        <a:p>
          <a:endParaRPr lang="de-AT"/>
        </a:p>
      </dgm:t>
    </dgm:pt>
    <dgm:pt modelId="{A6E5816E-3242-4484-B050-28BBE03BDA49}" type="pres">
      <dgm:prSet presAssocID="{0763A59E-457A-4F6E-80C6-85A2F5126233}" presName="connTx" presStyleLbl="parChTrans1D2" presStyleIdx="1" presStyleCnt="5"/>
      <dgm:spPr/>
      <dgm:t>
        <a:bodyPr/>
        <a:lstStyle/>
        <a:p>
          <a:endParaRPr lang="de-AT"/>
        </a:p>
      </dgm:t>
    </dgm:pt>
    <dgm:pt modelId="{56558E0D-1C16-46E9-A218-05B2E5339598}" type="pres">
      <dgm:prSet presAssocID="{B141E94E-8B7A-440F-BC79-0D72EDF1A98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3009EC85-6D5E-42DD-ADDD-57348FADEEB4}" type="pres">
      <dgm:prSet presAssocID="{3DA9C264-1CC3-4BAE-B54B-62C765EB33E4}" presName="Name9" presStyleLbl="parChTrans1D2" presStyleIdx="2" presStyleCnt="5"/>
      <dgm:spPr/>
      <dgm:t>
        <a:bodyPr/>
        <a:lstStyle/>
        <a:p>
          <a:endParaRPr lang="de-AT"/>
        </a:p>
      </dgm:t>
    </dgm:pt>
    <dgm:pt modelId="{F7DAB4C3-8740-440B-AA0A-56C1A1E21B1D}" type="pres">
      <dgm:prSet presAssocID="{3DA9C264-1CC3-4BAE-B54B-62C765EB33E4}" presName="connTx" presStyleLbl="parChTrans1D2" presStyleIdx="2" presStyleCnt="5"/>
      <dgm:spPr/>
      <dgm:t>
        <a:bodyPr/>
        <a:lstStyle/>
        <a:p>
          <a:endParaRPr lang="de-AT"/>
        </a:p>
      </dgm:t>
    </dgm:pt>
    <dgm:pt modelId="{5274B880-C00A-4CD5-B8DE-224E6B4BE8BD}" type="pres">
      <dgm:prSet presAssocID="{CB0838C3-0119-40C8-BCFD-48C5F87BD07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01290613-244F-4A95-B820-7C8CA952021B}" type="pres">
      <dgm:prSet presAssocID="{7848CE2C-4208-4A75-9778-0A7C5BEBC89C}" presName="Name9" presStyleLbl="parChTrans1D2" presStyleIdx="3" presStyleCnt="5"/>
      <dgm:spPr/>
      <dgm:t>
        <a:bodyPr/>
        <a:lstStyle/>
        <a:p>
          <a:endParaRPr lang="de-AT"/>
        </a:p>
      </dgm:t>
    </dgm:pt>
    <dgm:pt modelId="{CBCFC5A5-2348-4831-9DD5-29CBC0CD472C}" type="pres">
      <dgm:prSet presAssocID="{7848CE2C-4208-4A75-9778-0A7C5BEBC89C}" presName="connTx" presStyleLbl="parChTrans1D2" presStyleIdx="3" presStyleCnt="5"/>
      <dgm:spPr/>
      <dgm:t>
        <a:bodyPr/>
        <a:lstStyle/>
        <a:p>
          <a:endParaRPr lang="de-AT"/>
        </a:p>
      </dgm:t>
    </dgm:pt>
    <dgm:pt modelId="{12F4F6EE-EB73-4D65-9A26-2BFE5AAA15A4}" type="pres">
      <dgm:prSet presAssocID="{7BDA3036-7F7A-4220-AF86-0DDE9EE49FB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16C87422-725E-466A-885F-F33F7BCC0D9E}" type="pres">
      <dgm:prSet presAssocID="{1F56BDB0-9946-4353-BACF-3AFF058A6BC4}" presName="Name9" presStyleLbl="parChTrans1D2" presStyleIdx="4" presStyleCnt="5"/>
      <dgm:spPr/>
      <dgm:t>
        <a:bodyPr/>
        <a:lstStyle/>
        <a:p>
          <a:endParaRPr lang="de-AT"/>
        </a:p>
      </dgm:t>
    </dgm:pt>
    <dgm:pt modelId="{420B8555-C76A-49E2-B7AC-52644BBBFE2E}" type="pres">
      <dgm:prSet presAssocID="{1F56BDB0-9946-4353-BACF-3AFF058A6BC4}" presName="connTx" presStyleLbl="parChTrans1D2" presStyleIdx="4" presStyleCnt="5"/>
      <dgm:spPr/>
      <dgm:t>
        <a:bodyPr/>
        <a:lstStyle/>
        <a:p>
          <a:endParaRPr lang="de-AT"/>
        </a:p>
      </dgm:t>
    </dgm:pt>
    <dgm:pt modelId="{E7C59637-8EB9-4E67-BCCE-F9621763994A}" type="pres">
      <dgm:prSet presAssocID="{FD94EFA2-AD59-41AA-8CB3-F0C3E03F37D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</dgm:ptLst>
  <dgm:cxnLst>
    <dgm:cxn modelId="{D9C57839-DC0D-4B35-BE42-F5B233E62E77}" srcId="{6C304A5F-CE5E-42F9-94DF-D24B79A014E8}" destId="{CB0838C3-0119-40C8-BCFD-48C5F87BD07C}" srcOrd="2" destOrd="0" parTransId="{3DA9C264-1CC3-4BAE-B54B-62C765EB33E4}" sibTransId="{F9952112-5C39-440A-8280-543459403F9D}"/>
    <dgm:cxn modelId="{CC0032ED-02D8-46B2-94BE-8626489BF97A}" type="presOf" srcId="{B141E94E-8B7A-440F-BC79-0D72EDF1A98C}" destId="{56558E0D-1C16-46E9-A218-05B2E5339598}" srcOrd="0" destOrd="0" presId="urn:microsoft.com/office/officeart/2005/8/layout/radial1"/>
    <dgm:cxn modelId="{C5244E34-EE33-40B4-9A62-28E7D8A78670}" type="presOf" srcId="{CB0838C3-0119-40C8-BCFD-48C5F87BD07C}" destId="{5274B880-C00A-4CD5-B8DE-224E6B4BE8BD}" srcOrd="0" destOrd="0" presId="urn:microsoft.com/office/officeart/2005/8/layout/radial1"/>
    <dgm:cxn modelId="{43D1661D-E3B5-4684-BBA3-39AF7B095E7B}" type="presOf" srcId="{DD4844D6-811A-4761-BF6E-68E50BCB650C}" destId="{F95CB2F8-B2CB-46C9-9282-95B812425BA5}" srcOrd="1" destOrd="0" presId="urn:microsoft.com/office/officeart/2005/8/layout/radial1"/>
    <dgm:cxn modelId="{13F28961-D5B9-4B17-B5D9-14F1DF514E78}" type="presOf" srcId="{7BDA3036-7F7A-4220-AF86-0DDE9EE49FBC}" destId="{12F4F6EE-EB73-4D65-9A26-2BFE5AAA15A4}" srcOrd="0" destOrd="0" presId="urn:microsoft.com/office/officeart/2005/8/layout/radial1"/>
    <dgm:cxn modelId="{0E34AC7F-B4B0-4EE9-ADBF-985DB69E19B1}" type="presOf" srcId="{1F56BDB0-9946-4353-BACF-3AFF058A6BC4}" destId="{16C87422-725E-466A-885F-F33F7BCC0D9E}" srcOrd="0" destOrd="0" presId="urn:microsoft.com/office/officeart/2005/8/layout/radial1"/>
    <dgm:cxn modelId="{91E7B18B-5569-47B2-8E65-C6A20579F837}" type="presOf" srcId="{C7752D1E-AEB8-4A42-B1A3-988430F01FEA}" destId="{697F34E8-A2F3-4F22-8280-C02B57856D18}" srcOrd="0" destOrd="0" presId="urn:microsoft.com/office/officeart/2005/8/layout/radial1"/>
    <dgm:cxn modelId="{DF93F4E2-FBC9-41B4-A4AB-3490A2D71763}" srcId="{6C304A5F-CE5E-42F9-94DF-D24B79A014E8}" destId="{7BDA3036-7F7A-4220-AF86-0DDE9EE49FBC}" srcOrd="3" destOrd="0" parTransId="{7848CE2C-4208-4A75-9778-0A7C5BEBC89C}" sibTransId="{6B6BCF3B-7969-4A35-8830-E54EAC42DB09}"/>
    <dgm:cxn modelId="{4A91FE89-ACEC-459E-B981-130FD25FBD19}" type="presOf" srcId="{FD94EFA2-AD59-41AA-8CB3-F0C3E03F37DE}" destId="{E7C59637-8EB9-4E67-BCCE-F9621763994A}" srcOrd="0" destOrd="0" presId="urn:microsoft.com/office/officeart/2005/8/layout/radial1"/>
    <dgm:cxn modelId="{E296D3E8-8F6F-4C0D-A236-925D2D0FF898}" type="presOf" srcId="{1F56BDB0-9946-4353-BACF-3AFF058A6BC4}" destId="{420B8555-C76A-49E2-B7AC-52644BBBFE2E}" srcOrd="1" destOrd="0" presId="urn:microsoft.com/office/officeart/2005/8/layout/radial1"/>
    <dgm:cxn modelId="{4B900C9D-C83D-48F9-B0DE-C907EBA6E7FD}" srcId="{C7752D1E-AEB8-4A42-B1A3-988430F01FEA}" destId="{6C304A5F-CE5E-42F9-94DF-D24B79A014E8}" srcOrd="0" destOrd="0" parTransId="{C6E474FB-8152-4179-BA44-40ED02559288}" sibTransId="{16003DCB-ED09-492B-A4F6-BE4CFF681204}"/>
    <dgm:cxn modelId="{A68FF707-BEF6-4ECD-883A-BE20CEC595E1}" type="presOf" srcId="{3DA9C264-1CC3-4BAE-B54B-62C765EB33E4}" destId="{F7DAB4C3-8740-440B-AA0A-56C1A1E21B1D}" srcOrd="1" destOrd="0" presId="urn:microsoft.com/office/officeart/2005/8/layout/radial1"/>
    <dgm:cxn modelId="{0D2548D2-39C1-416C-83C7-8AC279575B85}" type="presOf" srcId="{3DA9C264-1CC3-4BAE-B54B-62C765EB33E4}" destId="{3009EC85-6D5E-42DD-ADDD-57348FADEEB4}" srcOrd="0" destOrd="0" presId="urn:microsoft.com/office/officeart/2005/8/layout/radial1"/>
    <dgm:cxn modelId="{EDFF89A0-B865-464C-896A-AF038DD7EB9E}" type="presOf" srcId="{7848CE2C-4208-4A75-9778-0A7C5BEBC89C}" destId="{01290613-244F-4A95-B820-7C8CA952021B}" srcOrd="0" destOrd="0" presId="urn:microsoft.com/office/officeart/2005/8/layout/radial1"/>
    <dgm:cxn modelId="{CC1B0045-0557-44C7-8493-183BC14CE49E}" srcId="{6C304A5F-CE5E-42F9-94DF-D24B79A014E8}" destId="{FD94EFA2-AD59-41AA-8CB3-F0C3E03F37DE}" srcOrd="4" destOrd="0" parTransId="{1F56BDB0-9946-4353-BACF-3AFF058A6BC4}" sibTransId="{A03CD6C1-8F94-4594-964E-A62366035DD8}"/>
    <dgm:cxn modelId="{EC86C6F2-48A2-4AA6-82F2-35C6134F7845}" srcId="{6C304A5F-CE5E-42F9-94DF-D24B79A014E8}" destId="{885FB4C2-6E57-4364-BC25-D3E51CE598E4}" srcOrd="0" destOrd="0" parTransId="{DD4844D6-811A-4761-BF6E-68E50BCB650C}" sibTransId="{BC7E6D06-DAD6-4CAF-805E-1DD25D3CC555}"/>
    <dgm:cxn modelId="{623F6FDE-F94B-47B6-8504-0CD425577BE0}" type="presOf" srcId="{0763A59E-457A-4F6E-80C6-85A2F5126233}" destId="{9086C234-57B5-4EF3-8E31-6A96BD652B36}" srcOrd="0" destOrd="0" presId="urn:microsoft.com/office/officeart/2005/8/layout/radial1"/>
    <dgm:cxn modelId="{130247A1-091E-4592-9D4E-C61E0C627012}" type="presOf" srcId="{0763A59E-457A-4F6E-80C6-85A2F5126233}" destId="{A6E5816E-3242-4484-B050-28BBE03BDA49}" srcOrd="1" destOrd="0" presId="urn:microsoft.com/office/officeart/2005/8/layout/radial1"/>
    <dgm:cxn modelId="{D3ACE957-77F5-4548-BB7B-462823AF290E}" type="presOf" srcId="{6C304A5F-CE5E-42F9-94DF-D24B79A014E8}" destId="{1969C904-198F-4094-AA7C-C5D8379197A4}" srcOrd="0" destOrd="0" presId="urn:microsoft.com/office/officeart/2005/8/layout/radial1"/>
    <dgm:cxn modelId="{D20652A2-C334-4D4B-A3EE-62CCA1FD0044}" type="presOf" srcId="{7848CE2C-4208-4A75-9778-0A7C5BEBC89C}" destId="{CBCFC5A5-2348-4831-9DD5-29CBC0CD472C}" srcOrd="1" destOrd="0" presId="urn:microsoft.com/office/officeart/2005/8/layout/radial1"/>
    <dgm:cxn modelId="{66467B93-D043-4013-A5EE-F9073065F490}" type="presOf" srcId="{885FB4C2-6E57-4364-BC25-D3E51CE598E4}" destId="{F160C603-B0A4-4EC3-941D-92B02CF7CBC7}" srcOrd="0" destOrd="0" presId="urn:microsoft.com/office/officeart/2005/8/layout/radial1"/>
    <dgm:cxn modelId="{20724977-FB3A-4527-BEEB-01B88A39B13A}" type="presOf" srcId="{DD4844D6-811A-4761-BF6E-68E50BCB650C}" destId="{EF4C7B1A-AC08-44E9-87BD-4458811D4387}" srcOrd="0" destOrd="0" presId="urn:microsoft.com/office/officeart/2005/8/layout/radial1"/>
    <dgm:cxn modelId="{6EEDE912-7EF8-4422-88B8-33E45D36CF76}" srcId="{6C304A5F-CE5E-42F9-94DF-D24B79A014E8}" destId="{B141E94E-8B7A-440F-BC79-0D72EDF1A98C}" srcOrd="1" destOrd="0" parTransId="{0763A59E-457A-4F6E-80C6-85A2F5126233}" sibTransId="{4713A564-8369-4060-8527-E1286E51411E}"/>
    <dgm:cxn modelId="{005AFF61-82D1-4321-81AD-38495B65E428}" type="presParOf" srcId="{697F34E8-A2F3-4F22-8280-C02B57856D18}" destId="{1969C904-198F-4094-AA7C-C5D8379197A4}" srcOrd="0" destOrd="0" presId="urn:microsoft.com/office/officeart/2005/8/layout/radial1"/>
    <dgm:cxn modelId="{328D389A-8E70-4E89-A859-CA31BACC1E95}" type="presParOf" srcId="{697F34E8-A2F3-4F22-8280-C02B57856D18}" destId="{EF4C7B1A-AC08-44E9-87BD-4458811D4387}" srcOrd="1" destOrd="0" presId="urn:microsoft.com/office/officeart/2005/8/layout/radial1"/>
    <dgm:cxn modelId="{201AF880-9A14-4C8F-A785-F3B1DA51AB57}" type="presParOf" srcId="{EF4C7B1A-AC08-44E9-87BD-4458811D4387}" destId="{F95CB2F8-B2CB-46C9-9282-95B812425BA5}" srcOrd="0" destOrd="0" presId="urn:microsoft.com/office/officeart/2005/8/layout/radial1"/>
    <dgm:cxn modelId="{037B4600-CB5C-4D44-A5FA-FB0ADE9F15E3}" type="presParOf" srcId="{697F34E8-A2F3-4F22-8280-C02B57856D18}" destId="{F160C603-B0A4-4EC3-941D-92B02CF7CBC7}" srcOrd="2" destOrd="0" presId="urn:microsoft.com/office/officeart/2005/8/layout/radial1"/>
    <dgm:cxn modelId="{740E8E43-91D1-4FF7-8BB1-E0831990DB80}" type="presParOf" srcId="{697F34E8-A2F3-4F22-8280-C02B57856D18}" destId="{9086C234-57B5-4EF3-8E31-6A96BD652B36}" srcOrd="3" destOrd="0" presId="urn:microsoft.com/office/officeart/2005/8/layout/radial1"/>
    <dgm:cxn modelId="{DF743023-DFBA-4999-9BC2-110078A40738}" type="presParOf" srcId="{9086C234-57B5-4EF3-8E31-6A96BD652B36}" destId="{A6E5816E-3242-4484-B050-28BBE03BDA49}" srcOrd="0" destOrd="0" presId="urn:microsoft.com/office/officeart/2005/8/layout/radial1"/>
    <dgm:cxn modelId="{3012FB69-C002-4F1C-B7F4-372DBD4145C9}" type="presParOf" srcId="{697F34E8-A2F3-4F22-8280-C02B57856D18}" destId="{56558E0D-1C16-46E9-A218-05B2E5339598}" srcOrd="4" destOrd="0" presId="urn:microsoft.com/office/officeart/2005/8/layout/radial1"/>
    <dgm:cxn modelId="{C34E5D51-B26F-4975-925D-6F37B09D72EB}" type="presParOf" srcId="{697F34E8-A2F3-4F22-8280-C02B57856D18}" destId="{3009EC85-6D5E-42DD-ADDD-57348FADEEB4}" srcOrd="5" destOrd="0" presId="urn:microsoft.com/office/officeart/2005/8/layout/radial1"/>
    <dgm:cxn modelId="{EC07DF93-8B3F-49BD-A156-C128DB7C2680}" type="presParOf" srcId="{3009EC85-6D5E-42DD-ADDD-57348FADEEB4}" destId="{F7DAB4C3-8740-440B-AA0A-56C1A1E21B1D}" srcOrd="0" destOrd="0" presId="urn:microsoft.com/office/officeart/2005/8/layout/radial1"/>
    <dgm:cxn modelId="{0B18DDE7-4BBF-4533-9686-CB4637BC509A}" type="presParOf" srcId="{697F34E8-A2F3-4F22-8280-C02B57856D18}" destId="{5274B880-C00A-4CD5-B8DE-224E6B4BE8BD}" srcOrd="6" destOrd="0" presId="urn:microsoft.com/office/officeart/2005/8/layout/radial1"/>
    <dgm:cxn modelId="{4BCAB943-C1E7-40AD-9E20-9CBAD0354B3C}" type="presParOf" srcId="{697F34E8-A2F3-4F22-8280-C02B57856D18}" destId="{01290613-244F-4A95-B820-7C8CA952021B}" srcOrd="7" destOrd="0" presId="urn:microsoft.com/office/officeart/2005/8/layout/radial1"/>
    <dgm:cxn modelId="{4735537D-2CFD-443C-9E2C-3C589CE2E667}" type="presParOf" srcId="{01290613-244F-4A95-B820-7C8CA952021B}" destId="{CBCFC5A5-2348-4831-9DD5-29CBC0CD472C}" srcOrd="0" destOrd="0" presId="urn:microsoft.com/office/officeart/2005/8/layout/radial1"/>
    <dgm:cxn modelId="{8AA90E3B-6DCE-41D3-9AD1-188A29758CD0}" type="presParOf" srcId="{697F34E8-A2F3-4F22-8280-C02B57856D18}" destId="{12F4F6EE-EB73-4D65-9A26-2BFE5AAA15A4}" srcOrd="8" destOrd="0" presId="urn:microsoft.com/office/officeart/2005/8/layout/radial1"/>
    <dgm:cxn modelId="{D9FBDAC2-7002-485E-82AE-F9E986021A1F}" type="presParOf" srcId="{697F34E8-A2F3-4F22-8280-C02B57856D18}" destId="{16C87422-725E-466A-885F-F33F7BCC0D9E}" srcOrd="9" destOrd="0" presId="urn:microsoft.com/office/officeart/2005/8/layout/radial1"/>
    <dgm:cxn modelId="{A8596089-79A5-401F-AA63-3E80589D8A7F}" type="presParOf" srcId="{16C87422-725E-466A-885F-F33F7BCC0D9E}" destId="{420B8555-C76A-49E2-B7AC-52644BBBFE2E}" srcOrd="0" destOrd="0" presId="urn:microsoft.com/office/officeart/2005/8/layout/radial1"/>
    <dgm:cxn modelId="{C957FD81-EE85-4DAD-865B-E91BF914376D}" type="presParOf" srcId="{697F34E8-A2F3-4F22-8280-C02B57856D18}" destId="{E7C59637-8EB9-4E67-BCCE-F9621763994A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D7A10BB-1601-45EF-A7DF-E6764488BA81}" type="doc">
      <dgm:prSet loTypeId="urn:microsoft.com/office/officeart/2009/3/layout/PlusandMinus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DBBB88D2-58DB-4AB4-9B4E-9788C3DFF923}">
      <dgm:prSet phldrT="[Text]" custT="1"/>
      <dgm:spPr/>
      <dgm:t>
        <a:bodyPr/>
        <a:lstStyle/>
        <a:p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čuva</a:t>
          </a:r>
          <a:r>
            <a:rPr lang="de-AT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nje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 izvornost</a:t>
          </a:r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i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 jezika</a:t>
          </a:r>
          <a:endParaRPr lang="de-AT" sz="18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čuva</a:t>
          </a:r>
          <a:r>
            <a:rPr lang="de-AT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nje</a:t>
          </a:r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leksičko</a:t>
          </a:r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g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 blag</a:t>
          </a:r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de-AT" sz="18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- s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prečava</a:t>
          </a:r>
          <a:r>
            <a:rPr lang="de-AT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nje</a:t>
          </a:r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 a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ngloamerikanizacij</a:t>
          </a:r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e 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hrvatskog jezika</a:t>
          </a:r>
          <a:endParaRPr lang="de-AT" sz="18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usporiti izumiranje jezika na</a:t>
          </a:r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globalnoj razini</a:t>
          </a:r>
          <a:endParaRPr lang="de-AT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9A5DC1-4B29-433B-9740-0F2356BFD0DF}" type="parTrans" cxnId="{A2961BC9-8D5A-470B-B770-DE90DD828787}">
      <dgm:prSet/>
      <dgm:spPr/>
      <dgm:t>
        <a:bodyPr/>
        <a:lstStyle/>
        <a:p>
          <a:endParaRPr lang="de-AT"/>
        </a:p>
      </dgm:t>
    </dgm:pt>
    <dgm:pt modelId="{DAD9114D-935D-4B60-AF74-6D1AF1F3E9D1}" type="sibTrans" cxnId="{A2961BC9-8D5A-470B-B770-DE90DD828787}">
      <dgm:prSet/>
      <dgm:spPr/>
      <dgm:t>
        <a:bodyPr/>
        <a:lstStyle/>
        <a:p>
          <a:endParaRPr lang="de-AT"/>
        </a:p>
      </dgm:t>
    </dgm:pt>
    <dgm:pt modelId="{262EF272-0571-4180-B53A-91C4BF10E9FF}">
      <dgm:prSet phldrT="[Text]" custT="1"/>
      <dgm:spPr/>
      <dgm:t>
        <a:bodyPr/>
        <a:lstStyle/>
        <a:p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izolacija/zatvorenost jezika</a:t>
          </a:r>
          <a:endParaRPr lang="de-AT" sz="18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nespremnost da se prihvate tuđi tvorbeni oblici</a:t>
          </a:r>
          <a:endParaRPr lang="de-AT" sz="18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forsiranje domaćih rješenja</a:t>
          </a:r>
          <a:endParaRPr lang="de-AT" sz="18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de-AT" sz="1800" dirty="0" smtClean="0"/>
            <a:t> 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polovični ili neprecizni</a:t>
          </a:r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prijevodi engleskih izraza</a:t>
          </a:r>
          <a:r>
            <a:rPr lang="hr-HR" sz="1800" dirty="0" smtClean="0"/>
            <a:t> 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naziva</a:t>
          </a:r>
          <a:endParaRPr lang="de-AT" sz="18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„obrana nacionalnog duha“ jezika</a:t>
          </a:r>
          <a:endParaRPr lang="de-AT" sz="18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ograničavanje jezičnih sloboda</a:t>
          </a:r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 i 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zatiranje prirodnog razvoja jezika</a:t>
          </a:r>
          <a:endParaRPr lang="de-AT" sz="18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de-AT" sz="18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hr-HR" sz="1800" dirty="0" smtClean="0">
              <a:latin typeface="Arial" panose="020B0604020202020204" pitchFamily="34" charset="0"/>
              <a:cs typeface="Arial" panose="020B0604020202020204" pitchFamily="34" charset="0"/>
            </a:rPr>
            <a:t>istjerivanje tuđih elemenata, zabranjivanje, eliminacija i sl.</a:t>
          </a:r>
          <a:endParaRPr lang="de-AT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D0AFE1-BAE6-413D-9985-5C41AEC76C1D}" type="parTrans" cxnId="{3429DDA7-609B-4CE4-AFCA-734774F00BF6}">
      <dgm:prSet/>
      <dgm:spPr/>
      <dgm:t>
        <a:bodyPr/>
        <a:lstStyle/>
        <a:p>
          <a:endParaRPr lang="de-AT"/>
        </a:p>
      </dgm:t>
    </dgm:pt>
    <dgm:pt modelId="{F0176FFE-8BEF-49F9-8C58-9BE514CA3E6B}" type="sibTrans" cxnId="{3429DDA7-609B-4CE4-AFCA-734774F00BF6}">
      <dgm:prSet/>
      <dgm:spPr/>
      <dgm:t>
        <a:bodyPr/>
        <a:lstStyle/>
        <a:p>
          <a:endParaRPr lang="de-AT"/>
        </a:p>
      </dgm:t>
    </dgm:pt>
    <dgm:pt modelId="{764D76AD-9749-4854-B0B9-795038016558}" type="pres">
      <dgm:prSet presAssocID="{ED7A10BB-1601-45EF-A7DF-E6764488BA81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9D4F3E7D-3920-45DE-A564-11ADE58D43B9}" type="pres">
      <dgm:prSet presAssocID="{ED7A10BB-1601-45EF-A7DF-E6764488BA81}" presName="Background" presStyleLbl="bgImgPlace1" presStyleIdx="0" presStyleCnt="1" custScaleX="99998" custScaleY="132897" custLinFactNeighborX="-1451" custLinFactNeighborY="-8431"/>
      <dgm:spPr/>
    </dgm:pt>
    <dgm:pt modelId="{4F58F30D-217E-4F33-8A24-01B859A2E8C4}" type="pres">
      <dgm:prSet presAssocID="{ED7A10BB-1601-45EF-A7DF-E6764488BA81}" presName="ParentText1" presStyleLbl="revTx" presStyleIdx="0" presStyleCnt="2" custScaleX="85757" custScaleY="119817" custLinFactNeighborX="5420" custLinFactNeighborY="-33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9687CA58-1B8F-411B-9B70-F2F84504E6C4}" type="pres">
      <dgm:prSet presAssocID="{ED7A10BB-1601-45EF-A7DF-E6764488BA81}" presName="ParentText2" presStyleLbl="revTx" presStyleIdx="1" presStyleCnt="2" custScaleX="98428" custScaleY="1264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E0F71523-1BA5-438C-ADE4-A57C3144DDA3}" type="pres">
      <dgm:prSet presAssocID="{ED7A10BB-1601-45EF-A7DF-E6764488BA81}" presName="Plus" presStyleLbl="alignNode1" presStyleIdx="0" presStyleCnt="2" custLinFactNeighborX="-10320" custLinFactNeighborY="-8023"/>
      <dgm:spPr/>
    </dgm:pt>
    <dgm:pt modelId="{5B3F1F11-79BF-4812-9F9C-B96D75DD5BA4}" type="pres">
      <dgm:prSet presAssocID="{ED7A10BB-1601-45EF-A7DF-E6764488BA81}" presName="Minus" presStyleLbl="alignNode1" presStyleIdx="1" presStyleCnt="2" custScaleY="116778" custLinFactNeighborX="-4167" custLinFactNeighborY="-63993"/>
      <dgm:spPr>
        <a:solidFill>
          <a:srgbClr val="C00000"/>
        </a:solidFill>
      </dgm:spPr>
    </dgm:pt>
    <dgm:pt modelId="{C1B13E20-6752-4EA4-9B8E-50BF0F743014}" type="pres">
      <dgm:prSet presAssocID="{ED7A10BB-1601-45EF-A7DF-E6764488BA81}" presName="Divider" presStyleLbl="parChTrans1D1" presStyleIdx="0" presStyleCnt="1" custLinFactX="615887" custLinFactNeighborX="700000" custLinFactNeighborY="2626"/>
      <dgm:spPr/>
    </dgm:pt>
  </dgm:ptLst>
  <dgm:cxnLst>
    <dgm:cxn modelId="{21B84F58-E896-4997-83D4-A986ED1E0D1B}" type="presOf" srcId="{DBBB88D2-58DB-4AB4-9B4E-9788C3DFF923}" destId="{4F58F30D-217E-4F33-8A24-01B859A2E8C4}" srcOrd="0" destOrd="0" presId="urn:microsoft.com/office/officeart/2009/3/layout/PlusandMinus"/>
    <dgm:cxn modelId="{0195061B-C447-4D00-8738-AA5B69D3820F}" type="presOf" srcId="{262EF272-0571-4180-B53A-91C4BF10E9FF}" destId="{9687CA58-1B8F-411B-9B70-F2F84504E6C4}" srcOrd="0" destOrd="0" presId="urn:microsoft.com/office/officeart/2009/3/layout/PlusandMinus"/>
    <dgm:cxn modelId="{A2961BC9-8D5A-470B-B770-DE90DD828787}" srcId="{ED7A10BB-1601-45EF-A7DF-E6764488BA81}" destId="{DBBB88D2-58DB-4AB4-9B4E-9788C3DFF923}" srcOrd="0" destOrd="0" parTransId="{8F9A5DC1-4B29-433B-9740-0F2356BFD0DF}" sibTransId="{DAD9114D-935D-4B60-AF74-6D1AF1F3E9D1}"/>
    <dgm:cxn modelId="{3429DDA7-609B-4CE4-AFCA-734774F00BF6}" srcId="{ED7A10BB-1601-45EF-A7DF-E6764488BA81}" destId="{262EF272-0571-4180-B53A-91C4BF10E9FF}" srcOrd="1" destOrd="0" parTransId="{B7D0AFE1-BAE6-413D-9985-5C41AEC76C1D}" sibTransId="{F0176FFE-8BEF-49F9-8C58-9BE514CA3E6B}"/>
    <dgm:cxn modelId="{A30E13BB-94E4-46BA-8539-70DD1335FD35}" type="presOf" srcId="{ED7A10BB-1601-45EF-A7DF-E6764488BA81}" destId="{764D76AD-9749-4854-B0B9-795038016558}" srcOrd="0" destOrd="0" presId="urn:microsoft.com/office/officeart/2009/3/layout/PlusandMinus"/>
    <dgm:cxn modelId="{6A1D276A-B6C9-43B6-B9A9-9C172557DC9E}" type="presParOf" srcId="{764D76AD-9749-4854-B0B9-795038016558}" destId="{9D4F3E7D-3920-45DE-A564-11ADE58D43B9}" srcOrd="0" destOrd="0" presId="urn:microsoft.com/office/officeart/2009/3/layout/PlusandMinus"/>
    <dgm:cxn modelId="{04C1E3C7-4382-4460-8956-118A429828EF}" type="presParOf" srcId="{764D76AD-9749-4854-B0B9-795038016558}" destId="{4F58F30D-217E-4F33-8A24-01B859A2E8C4}" srcOrd="1" destOrd="0" presId="urn:microsoft.com/office/officeart/2009/3/layout/PlusandMinus"/>
    <dgm:cxn modelId="{78552762-68DE-4C5B-A98A-ACBC0CF70A40}" type="presParOf" srcId="{764D76AD-9749-4854-B0B9-795038016558}" destId="{9687CA58-1B8F-411B-9B70-F2F84504E6C4}" srcOrd="2" destOrd="0" presId="urn:microsoft.com/office/officeart/2009/3/layout/PlusandMinus"/>
    <dgm:cxn modelId="{CFAF3176-6D25-4183-820E-DAF5177CDE24}" type="presParOf" srcId="{764D76AD-9749-4854-B0B9-795038016558}" destId="{E0F71523-1BA5-438C-ADE4-A57C3144DDA3}" srcOrd="3" destOrd="0" presId="urn:microsoft.com/office/officeart/2009/3/layout/PlusandMinus"/>
    <dgm:cxn modelId="{3323103B-F0BA-4AB3-976C-2FB2C5248465}" type="presParOf" srcId="{764D76AD-9749-4854-B0B9-795038016558}" destId="{5B3F1F11-79BF-4812-9F9C-B96D75DD5BA4}" srcOrd="4" destOrd="0" presId="urn:microsoft.com/office/officeart/2009/3/layout/PlusandMinus"/>
    <dgm:cxn modelId="{93B767FB-2BF7-4C7F-A617-769AE42154B7}" type="presParOf" srcId="{764D76AD-9749-4854-B0B9-795038016558}" destId="{C1B13E20-6752-4EA4-9B8E-50BF0F743014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AF00418-D54E-4A09-8162-456156724803}" type="doc">
      <dgm:prSet loTypeId="urn:microsoft.com/office/officeart/2005/8/layout/radial3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94E7C81C-1F50-4504-A294-3DA45AD2770A}">
      <dgm:prSet phldrT="[Text]"/>
      <dgm:spPr>
        <a:solidFill>
          <a:schemeClr val="accent5"/>
        </a:solidFill>
      </dgm:spPr>
      <dgm:t>
        <a:bodyPr/>
        <a:lstStyle/>
        <a:p>
          <a:r>
            <a:rPr lang="hr-HR" dirty="0" smtClean="0">
              <a:latin typeface="Arial" pitchFamily="34" charset="0"/>
              <a:cs typeface="Arial" pitchFamily="34" charset="0"/>
            </a:rPr>
            <a:t>Internet</a:t>
          </a:r>
          <a:endParaRPr lang="hr-HR" dirty="0">
            <a:latin typeface="Arial" pitchFamily="34" charset="0"/>
            <a:cs typeface="Arial" pitchFamily="34" charset="0"/>
          </a:endParaRPr>
        </a:p>
      </dgm:t>
    </dgm:pt>
    <dgm:pt modelId="{F05C0668-536C-4147-8BB7-ECE0330333C9}" type="parTrans" cxnId="{2ECC4185-49B1-455A-93A2-8F3931B3058F}">
      <dgm:prSet/>
      <dgm:spPr/>
      <dgm:t>
        <a:bodyPr/>
        <a:lstStyle/>
        <a:p>
          <a:endParaRPr lang="hr-HR"/>
        </a:p>
      </dgm:t>
    </dgm:pt>
    <dgm:pt modelId="{F54860E9-6A70-45A3-ADC2-BC84B4F2979C}" type="sibTrans" cxnId="{2ECC4185-49B1-455A-93A2-8F3931B3058F}">
      <dgm:prSet/>
      <dgm:spPr/>
      <dgm:t>
        <a:bodyPr/>
        <a:lstStyle/>
        <a:p>
          <a:endParaRPr lang="hr-HR"/>
        </a:p>
      </dgm:t>
    </dgm:pt>
    <dgm:pt modelId="{393821BE-599D-4CCE-B74F-B1997983710A}">
      <dgm:prSet phldrT="[Tex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hr-HR" sz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Tvorba riječi</a:t>
          </a:r>
          <a:endParaRPr lang="hr-HR" sz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AFB5BD28-110C-49CB-8889-D05E812B4432}" type="parTrans" cxnId="{FE7C8411-7E91-4679-875A-C2C44CE6F220}">
      <dgm:prSet/>
      <dgm:spPr/>
      <dgm:t>
        <a:bodyPr/>
        <a:lstStyle/>
        <a:p>
          <a:endParaRPr lang="hr-HR"/>
        </a:p>
      </dgm:t>
    </dgm:pt>
    <dgm:pt modelId="{0F7FC276-E72C-4C95-951B-653A7AF9F3A5}" type="sibTrans" cxnId="{FE7C8411-7E91-4679-875A-C2C44CE6F220}">
      <dgm:prSet/>
      <dgm:spPr/>
      <dgm:t>
        <a:bodyPr/>
        <a:lstStyle/>
        <a:p>
          <a:endParaRPr lang="hr-HR"/>
        </a:p>
      </dgm:t>
    </dgm:pt>
    <dgm:pt modelId="{E44FF120-5CD8-4F2E-AB2A-8CF32F7E7EB3}">
      <dgm:prSet phldrT="[Text]" custT="1"/>
      <dgm:spPr>
        <a:solidFill>
          <a:schemeClr val="tx1"/>
        </a:solidFill>
      </dgm:spPr>
      <dgm:t>
        <a:bodyPr/>
        <a:lstStyle/>
        <a:p>
          <a:r>
            <a:rPr lang="hr-HR" sz="105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Purizam</a:t>
          </a:r>
          <a:endParaRPr lang="hr-HR" sz="105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CE61E4C-CDA8-473D-84A1-10F611B432A1}" type="parTrans" cxnId="{309E6437-D3B4-4F34-9798-676EC93013F5}">
      <dgm:prSet/>
      <dgm:spPr/>
      <dgm:t>
        <a:bodyPr/>
        <a:lstStyle/>
        <a:p>
          <a:endParaRPr lang="hr-HR"/>
        </a:p>
      </dgm:t>
    </dgm:pt>
    <dgm:pt modelId="{679CCCDE-A5E3-4C44-9971-CA72667ED7AE}" type="sibTrans" cxnId="{309E6437-D3B4-4F34-9798-676EC93013F5}">
      <dgm:prSet/>
      <dgm:spPr/>
      <dgm:t>
        <a:bodyPr/>
        <a:lstStyle/>
        <a:p>
          <a:endParaRPr lang="hr-HR"/>
        </a:p>
      </dgm:t>
    </dgm:pt>
    <dgm:pt modelId="{A012B26D-26AF-44DC-96F4-C32C124B940A}">
      <dgm:prSet phldrT="[Text]" custT="1"/>
      <dgm:spPr>
        <a:solidFill>
          <a:srgbClr val="FFFF00">
            <a:alpha val="37000"/>
          </a:srgbClr>
        </a:solidFill>
      </dgm:spPr>
      <dgm:t>
        <a:bodyPr/>
        <a:lstStyle/>
        <a:p>
          <a:r>
            <a:rPr lang="hr-H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Netspeak</a:t>
          </a:r>
        </a:p>
      </dgm:t>
    </dgm:pt>
    <dgm:pt modelId="{44285417-3D6F-469D-AF2E-252D878BE84F}" type="parTrans" cxnId="{1124CB86-5FA6-4B70-BDD8-93B949760C42}">
      <dgm:prSet/>
      <dgm:spPr/>
      <dgm:t>
        <a:bodyPr/>
        <a:lstStyle/>
        <a:p>
          <a:endParaRPr lang="hr-HR"/>
        </a:p>
      </dgm:t>
    </dgm:pt>
    <dgm:pt modelId="{49FDA7C4-C17B-4103-9D56-63F48B8992BB}" type="sibTrans" cxnId="{1124CB86-5FA6-4B70-BDD8-93B949760C42}">
      <dgm:prSet/>
      <dgm:spPr/>
      <dgm:t>
        <a:bodyPr/>
        <a:lstStyle/>
        <a:p>
          <a:endParaRPr lang="hr-HR"/>
        </a:p>
      </dgm:t>
    </dgm:pt>
    <dgm:pt modelId="{10579C95-A268-44C2-BB7C-40BAD0803AC5}">
      <dgm:prSet/>
      <dgm:spPr/>
      <dgm:t>
        <a:bodyPr/>
        <a:lstStyle/>
        <a:p>
          <a:endParaRPr lang="hr-HR"/>
        </a:p>
      </dgm:t>
    </dgm:pt>
    <dgm:pt modelId="{CF2DB779-6443-49CA-A604-469F66101DFD}" type="parTrans" cxnId="{82DAA091-FD7B-497E-BCF4-AFD01A09A8EB}">
      <dgm:prSet/>
      <dgm:spPr/>
      <dgm:t>
        <a:bodyPr/>
        <a:lstStyle/>
        <a:p>
          <a:endParaRPr lang="hr-HR"/>
        </a:p>
      </dgm:t>
    </dgm:pt>
    <dgm:pt modelId="{750B75E9-665F-4813-8210-69689EFB8BD9}" type="sibTrans" cxnId="{82DAA091-FD7B-497E-BCF4-AFD01A09A8EB}">
      <dgm:prSet/>
      <dgm:spPr/>
      <dgm:t>
        <a:bodyPr/>
        <a:lstStyle/>
        <a:p>
          <a:endParaRPr lang="hr-HR"/>
        </a:p>
      </dgm:t>
    </dgm:pt>
    <dgm:pt modelId="{56681DE5-40F1-4DDA-A16F-C7B921DDEA4E}">
      <dgm:prSet/>
      <dgm:spPr/>
      <dgm:t>
        <a:bodyPr/>
        <a:lstStyle/>
        <a:p>
          <a:endParaRPr lang="hr-HR"/>
        </a:p>
      </dgm:t>
    </dgm:pt>
    <dgm:pt modelId="{EA0479BB-F13A-471F-9734-AB73D26B51F9}" type="parTrans" cxnId="{CC6F1D45-4883-4559-AC67-E60946287152}">
      <dgm:prSet/>
      <dgm:spPr/>
      <dgm:t>
        <a:bodyPr/>
        <a:lstStyle/>
        <a:p>
          <a:endParaRPr lang="hr-HR"/>
        </a:p>
      </dgm:t>
    </dgm:pt>
    <dgm:pt modelId="{41887C07-E3A5-4F62-8E1D-EE3D84AB3567}" type="sibTrans" cxnId="{CC6F1D45-4883-4559-AC67-E60946287152}">
      <dgm:prSet/>
      <dgm:spPr/>
      <dgm:t>
        <a:bodyPr/>
        <a:lstStyle/>
        <a:p>
          <a:endParaRPr lang="hr-HR"/>
        </a:p>
      </dgm:t>
    </dgm:pt>
    <dgm:pt modelId="{9D1328A1-A4D6-42DC-8F6D-40402893E2AE}">
      <dgm:prSet custT="1"/>
      <dgm:spPr/>
      <dgm:t>
        <a:bodyPr/>
        <a:lstStyle/>
        <a:p>
          <a:r>
            <a:rPr lang="hr-HR" sz="1200" dirty="0" smtClean="0">
              <a:latin typeface="Arial" pitchFamily="34" charset="0"/>
              <a:cs typeface="Arial" pitchFamily="34" charset="0"/>
            </a:rPr>
            <a:t>Hrvatski standardni jezik</a:t>
          </a:r>
          <a:endParaRPr lang="hr-HR" sz="1200" dirty="0">
            <a:latin typeface="Arial" pitchFamily="34" charset="0"/>
            <a:cs typeface="Arial" pitchFamily="34" charset="0"/>
          </a:endParaRPr>
        </a:p>
      </dgm:t>
    </dgm:pt>
    <dgm:pt modelId="{1EB46AEA-F743-4723-B829-0AE03DC1AC00}" type="parTrans" cxnId="{CDDC3560-A419-489B-9465-7D006A31BA7D}">
      <dgm:prSet/>
      <dgm:spPr/>
      <dgm:t>
        <a:bodyPr/>
        <a:lstStyle/>
        <a:p>
          <a:endParaRPr lang="hr-HR"/>
        </a:p>
      </dgm:t>
    </dgm:pt>
    <dgm:pt modelId="{8E7D1BEC-7C00-4685-85BE-C1BB010159C6}" type="sibTrans" cxnId="{CDDC3560-A419-489B-9465-7D006A31BA7D}">
      <dgm:prSet/>
      <dgm:spPr/>
      <dgm:t>
        <a:bodyPr/>
        <a:lstStyle/>
        <a:p>
          <a:endParaRPr lang="hr-HR"/>
        </a:p>
      </dgm:t>
    </dgm:pt>
    <dgm:pt modelId="{31FD3F20-DB4F-420A-A88A-E6E1EB29FD51}">
      <dgm:prSet custT="1"/>
      <dgm:spPr>
        <a:solidFill>
          <a:schemeClr val="accent5"/>
        </a:solidFill>
      </dgm:spPr>
      <dgm:t>
        <a:bodyPr/>
        <a:lstStyle/>
        <a:p>
          <a:r>
            <a:rPr lang="hr-HR" sz="9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Refleksija tvorbe riječi</a:t>
          </a:r>
          <a:r>
            <a:rPr lang="de-AT" sz="9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na </a:t>
          </a:r>
          <a:r>
            <a:rPr lang="de-AT" sz="900" dirty="0" err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internetu</a:t>
          </a:r>
          <a:endParaRPr lang="hr-HR" sz="900" dirty="0">
            <a:solidFill>
              <a:schemeClr val="bg1"/>
            </a:solidFill>
          </a:endParaRPr>
        </a:p>
      </dgm:t>
    </dgm:pt>
    <dgm:pt modelId="{B18C64D5-69B1-4F27-9428-FD4DEF8042F9}" type="parTrans" cxnId="{FDEE53F3-11E2-4405-BEAF-493940B8E63B}">
      <dgm:prSet/>
      <dgm:spPr/>
      <dgm:t>
        <a:bodyPr/>
        <a:lstStyle/>
        <a:p>
          <a:endParaRPr lang="hr-HR"/>
        </a:p>
      </dgm:t>
    </dgm:pt>
    <dgm:pt modelId="{65954973-EEE7-4763-AB10-E4CE3B44E534}" type="sibTrans" cxnId="{FDEE53F3-11E2-4405-BEAF-493940B8E63B}">
      <dgm:prSet/>
      <dgm:spPr/>
      <dgm:t>
        <a:bodyPr/>
        <a:lstStyle/>
        <a:p>
          <a:endParaRPr lang="hr-HR"/>
        </a:p>
      </dgm:t>
    </dgm:pt>
    <dgm:pt modelId="{F5840948-0828-4084-828F-45FE2BA2559B}">
      <dgm:prSet custT="1"/>
      <dgm:spPr>
        <a:solidFill>
          <a:schemeClr val="accent2">
            <a:alpha val="68000"/>
          </a:schemeClr>
        </a:solidFill>
        <a:scene3d>
          <a:camera prst="orthographicFront"/>
          <a:lightRig rig="threePt" dir="t">
            <a:rot lat="0" lon="0" rev="7500000"/>
          </a:lightRig>
        </a:scene3d>
      </dgm:spPr>
      <dgm:t>
        <a:bodyPr/>
        <a:lstStyle/>
        <a:p>
          <a:r>
            <a:rPr lang="hr-HR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Engleski jezik</a:t>
          </a:r>
          <a:endParaRPr lang="hr-HR" sz="28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517ECCBB-6F51-4E46-AB13-5964D37B6063}" type="parTrans" cxnId="{96FF6F5E-3226-4D3F-BED3-C2CDFE7FBDD7}">
      <dgm:prSet/>
      <dgm:spPr/>
      <dgm:t>
        <a:bodyPr/>
        <a:lstStyle/>
        <a:p>
          <a:endParaRPr lang="hr-HR"/>
        </a:p>
      </dgm:t>
    </dgm:pt>
    <dgm:pt modelId="{C4AEA9AF-2103-454F-9C27-186E502F6E66}" type="sibTrans" cxnId="{96FF6F5E-3226-4D3F-BED3-C2CDFE7FBDD7}">
      <dgm:prSet/>
      <dgm:spPr/>
      <dgm:t>
        <a:bodyPr/>
        <a:lstStyle/>
        <a:p>
          <a:endParaRPr lang="hr-HR"/>
        </a:p>
      </dgm:t>
    </dgm:pt>
    <dgm:pt modelId="{23D54C84-AB93-4DFF-9B04-12068FFA20C2}" type="pres">
      <dgm:prSet presAssocID="{8AF00418-D54E-4A09-8162-45615672480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EF8F5D6A-BA90-4CFC-B8A6-448C4C98F995}" type="pres">
      <dgm:prSet presAssocID="{8AF00418-D54E-4A09-8162-456156724803}" presName="radial" presStyleCnt="0">
        <dgm:presLayoutVars>
          <dgm:animLvl val="ctr"/>
        </dgm:presLayoutVars>
      </dgm:prSet>
      <dgm:spPr/>
    </dgm:pt>
    <dgm:pt modelId="{D2DE09C0-FE0E-4717-9D9F-A5DB232554FB}" type="pres">
      <dgm:prSet presAssocID="{94E7C81C-1F50-4504-A294-3DA45AD2770A}" presName="centerShape" presStyleLbl="vennNode1" presStyleIdx="0" presStyleCnt="7" custScaleX="213478" custScaleY="172909" custLinFactNeighborX="335" custLinFactNeighborY="4766"/>
      <dgm:spPr/>
      <dgm:t>
        <a:bodyPr/>
        <a:lstStyle/>
        <a:p>
          <a:endParaRPr lang="hr-HR"/>
        </a:p>
      </dgm:t>
    </dgm:pt>
    <dgm:pt modelId="{7ABAD5D1-A289-4EC7-A72C-1A8612DFB3E7}" type="pres">
      <dgm:prSet presAssocID="{393821BE-599D-4CCE-B74F-B1997983710A}" presName="node" presStyleLbl="vennNode1" presStyleIdx="1" presStyleCnt="7" custScaleX="83116" custScaleY="80638" custRadScaleRad="157796" custRadScaleInc="-14879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4F39600-A1F0-4E3A-BDF0-477C3FE4988F}" type="pres">
      <dgm:prSet presAssocID="{E44FF120-5CD8-4F2E-AB2A-8CF32F7E7EB3}" presName="node" presStyleLbl="vennNode1" presStyleIdx="2" presStyleCnt="7" custScaleX="71731" custScaleY="70592" custRadScaleRad="183647" custRadScaleInc="-262538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2EC46FF7-3A54-4A2B-B2A0-55CE055CD0D5}" type="pres">
      <dgm:prSet presAssocID="{9D1328A1-A4D6-42DC-8F6D-40402893E2AE}" presName="node" presStyleLbl="vennNode1" presStyleIdx="3" presStyleCnt="7" custScaleX="105224" custScaleY="99534" custRadScaleRad="148532" custRadScaleInc="223145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9B06607E-ED52-4054-89C2-2F60A42414DA}" type="pres">
      <dgm:prSet presAssocID="{A012B26D-26AF-44DC-96F4-C32C124B940A}" presName="node" presStyleLbl="vennNode1" presStyleIdx="4" presStyleCnt="7" custScaleX="225292" custScaleY="216892" custRadScaleRad="53825" custRadScaleInc="17581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D26E87B-A7A9-45E7-9F5A-578ABFEC5298}" type="pres">
      <dgm:prSet presAssocID="{31FD3F20-DB4F-420A-A88A-E6E1EB29FD51}" presName="node" presStyleLbl="vennNode1" presStyleIdx="5" presStyleCnt="7" custScaleX="91074" custScaleY="93499" custRadScaleRad="119409" custRadScaleInc="6514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3F9B627-FCC5-4810-9C36-3E76511A2E3B}" type="pres">
      <dgm:prSet presAssocID="{F5840948-0828-4084-828F-45FE2BA2559B}" presName="node" presStyleLbl="vennNode1" presStyleIdx="6" presStyleCnt="7" custScaleX="222917" custScaleY="195303" custRadScaleRad="94786" custRadScaleInc="-14382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82DAA091-FD7B-497E-BCF4-AFD01A09A8EB}" srcId="{8AF00418-D54E-4A09-8162-456156724803}" destId="{10579C95-A268-44C2-BB7C-40BAD0803AC5}" srcOrd="1" destOrd="0" parTransId="{CF2DB779-6443-49CA-A604-469F66101DFD}" sibTransId="{750B75E9-665F-4813-8210-69689EFB8BD9}"/>
    <dgm:cxn modelId="{CDDC3560-A419-489B-9465-7D006A31BA7D}" srcId="{94E7C81C-1F50-4504-A294-3DA45AD2770A}" destId="{9D1328A1-A4D6-42DC-8F6D-40402893E2AE}" srcOrd="2" destOrd="0" parTransId="{1EB46AEA-F743-4723-B829-0AE03DC1AC00}" sibTransId="{8E7D1BEC-7C00-4685-85BE-C1BB010159C6}"/>
    <dgm:cxn modelId="{C0BFF9F3-E7A8-489C-9DEA-FF77710AB45E}" type="presOf" srcId="{E44FF120-5CD8-4F2E-AB2A-8CF32F7E7EB3}" destId="{E4F39600-A1F0-4E3A-BDF0-477C3FE4988F}" srcOrd="0" destOrd="0" presId="urn:microsoft.com/office/officeart/2005/8/layout/radial3"/>
    <dgm:cxn modelId="{6661960E-D2C6-4B33-832D-B08B42930C7B}" type="presOf" srcId="{94E7C81C-1F50-4504-A294-3DA45AD2770A}" destId="{D2DE09C0-FE0E-4717-9D9F-A5DB232554FB}" srcOrd="0" destOrd="0" presId="urn:microsoft.com/office/officeart/2005/8/layout/radial3"/>
    <dgm:cxn modelId="{309E6437-D3B4-4F34-9798-676EC93013F5}" srcId="{94E7C81C-1F50-4504-A294-3DA45AD2770A}" destId="{E44FF120-5CD8-4F2E-AB2A-8CF32F7E7EB3}" srcOrd="1" destOrd="0" parTransId="{2CE61E4C-CDA8-473D-84A1-10F611B432A1}" sibTransId="{679CCCDE-A5E3-4C44-9971-CA72667ED7AE}"/>
    <dgm:cxn modelId="{1998A1BF-C2B9-4081-AB71-60CFED893CDD}" type="presOf" srcId="{F5840948-0828-4084-828F-45FE2BA2559B}" destId="{83F9B627-FCC5-4810-9C36-3E76511A2E3B}" srcOrd="0" destOrd="0" presId="urn:microsoft.com/office/officeart/2005/8/layout/radial3"/>
    <dgm:cxn modelId="{2ECC4185-49B1-455A-93A2-8F3931B3058F}" srcId="{8AF00418-D54E-4A09-8162-456156724803}" destId="{94E7C81C-1F50-4504-A294-3DA45AD2770A}" srcOrd="0" destOrd="0" parTransId="{F05C0668-536C-4147-8BB7-ECE0330333C9}" sibTransId="{F54860E9-6A70-45A3-ADC2-BC84B4F2979C}"/>
    <dgm:cxn modelId="{FE7C8411-7E91-4679-875A-C2C44CE6F220}" srcId="{94E7C81C-1F50-4504-A294-3DA45AD2770A}" destId="{393821BE-599D-4CCE-B74F-B1997983710A}" srcOrd="0" destOrd="0" parTransId="{AFB5BD28-110C-49CB-8889-D05E812B4432}" sibTransId="{0F7FC276-E72C-4C95-951B-653A7AF9F3A5}"/>
    <dgm:cxn modelId="{CC6F1D45-4883-4559-AC67-E60946287152}" srcId="{8AF00418-D54E-4A09-8162-456156724803}" destId="{56681DE5-40F1-4DDA-A16F-C7B921DDEA4E}" srcOrd="2" destOrd="0" parTransId="{EA0479BB-F13A-471F-9734-AB73D26B51F9}" sibTransId="{41887C07-E3A5-4F62-8E1D-EE3D84AB3567}"/>
    <dgm:cxn modelId="{3A391506-BF6D-4416-A26D-28C57D8224E5}" type="presOf" srcId="{8AF00418-D54E-4A09-8162-456156724803}" destId="{23D54C84-AB93-4DFF-9B04-12068FFA20C2}" srcOrd="0" destOrd="0" presId="urn:microsoft.com/office/officeart/2005/8/layout/radial3"/>
    <dgm:cxn modelId="{EED59A90-9D05-49C2-B046-BEE5775CB89A}" type="presOf" srcId="{31FD3F20-DB4F-420A-A88A-E6E1EB29FD51}" destId="{FD26E87B-A7A9-45E7-9F5A-578ABFEC5298}" srcOrd="0" destOrd="0" presId="urn:microsoft.com/office/officeart/2005/8/layout/radial3"/>
    <dgm:cxn modelId="{0C7ACC30-F080-4DEA-9BBC-7C75E840AADA}" type="presOf" srcId="{9D1328A1-A4D6-42DC-8F6D-40402893E2AE}" destId="{2EC46FF7-3A54-4A2B-B2A0-55CE055CD0D5}" srcOrd="0" destOrd="0" presId="urn:microsoft.com/office/officeart/2005/8/layout/radial3"/>
    <dgm:cxn modelId="{8845B7DE-255C-457C-AFA3-28DA9F7FFC41}" type="presOf" srcId="{A012B26D-26AF-44DC-96F4-C32C124B940A}" destId="{9B06607E-ED52-4054-89C2-2F60A42414DA}" srcOrd="0" destOrd="0" presId="urn:microsoft.com/office/officeart/2005/8/layout/radial3"/>
    <dgm:cxn modelId="{96FF6F5E-3226-4D3F-BED3-C2CDFE7FBDD7}" srcId="{94E7C81C-1F50-4504-A294-3DA45AD2770A}" destId="{F5840948-0828-4084-828F-45FE2BA2559B}" srcOrd="5" destOrd="0" parTransId="{517ECCBB-6F51-4E46-AB13-5964D37B6063}" sibTransId="{C4AEA9AF-2103-454F-9C27-186E502F6E66}"/>
    <dgm:cxn modelId="{1124CB86-5FA6-4B70-BDD8-93B949760C42}" srcId="{94E7C81C-1F50-4504-A294-3DA45AD2770A}" destId="{A012B26D-26AF-44DC-96F4-C32C124B940A}" srcOrd="3" destOrd="0" parTransId="{44285417-3D6F-469D-AF2E-252D878BE84F}" sibTransId="{49FDA7C4-C17B-4103-9D56-63F48B8992BB}"/>
    <dgm:cxn modelId="{FDEE53F3-11E2-4405-BEAF-493940B8E63B}" srcId="{94E7C81C-1F50-4504-A294-3DA45AD2770A}" destId="{31FD3F20-DB4F-420A-A88A-E6E1EB29FD51}" srcOrd="4" destOrd="0" parTransId="{B18C64D5-69B1-4F27-9428-FD4DEF8042F9}" sibTransId="{65954973-EEE7-4763-AB10-E4CE3B44E534}"/>
    <dgm:cxn modelId="{F378A091-01ED-41DE-8343-58F9638EE4E9}" type="presOf" srcId="{393821BE-599D-4CCE-B74F-B1997983710A}" destId="{7ABAD5D1-A289-4EC7-A72C-1A8612DFB3E7}" srcOrd="0" destOrd="0" presId="urn:microsoft.com/office/officeart/2005/8/layout/radial3"/>
    <dgm:cxn modelId="{04641606-BA01-4714-BACF-4B1240C5A0E0}" type="presParOf" srcId="{23D54C84-AB93-4DFF-9B04-12068FFA20C2}" destId="{EF8F5D6A-BA90-4CFC-B8A6-448C4C98F995}" srcOrd="0" destOrd="0" presId="urn:microsoft.com/office/officeart/2005/8/layout/radial3"/>
    <dgm:cxn modelId="{99343E3A-C0BE-4850-B1DD-91F0C287E794}" type="presParOf" srcId="{EF8F5D6A-BA90-4CFC-B8A6-448C4C98F995}" destId="{D2DE09C0-FE0E-4717-9D9F-A5DB232554FB}" srcOrd="0" destOrd="0" presId="urn:microsoft.com/office/officeart/2005/8/layout/radial3"/>
    <dgm:cxn modelId="{7F2A5C73-2555-4B82-A390-1E5D689ACB99}" type="presParOf" srcId="{EF8F5D6A-BA90-4CFC-B8A6-448C4C98F995}" destId="{7ABAD5D1-A289-4EC7-A72C-1A8612DFB3E7}" srcOrd="1" destOrd="0" presId="urn:microsoft.com/office/officeart/2005/8/layout/radial3"/>
    <dgm:cxn modelId="{DD536002-CF04-4408-BD4B-BB99F652C0EE}" type="presParOf" srcId="{EF8F5D6A-BA90-4CFC-B8A6-448C4C98F995}" destId="{E4F39600-A1F0-4E3A-BDF0-477C3FE4988F}" srcOrd="2" destOrd="0" presId="urn:microsoft.com/office/officeart/2005/8/layout/radial3"/>
    <dgm:cxn modelId="{AD758651-97B1-4A97-889B-B718409BAC42}" type="presParOf" srcId="{EF8F5D6A-BA90-4CFC-B8A6-448C4C98F995}" destId="{2EC46FF7-3A54-4A2B-B2A0-55CE055CD0D5}" srcOrd="3" destOrd="0" presId="urn:microsoft.com/office/officeart/2005/8/layout/radial3"/>
    <dgm:cxn modelId="{5B9A419E-C563-4F73-80F8-7071248C325D}" type="presParOf" srcId="{EF8F5D6A-BA90-4CFC-B8A6-448C4C98F995}" destId="{9B06607E-ED52-4054-89C2-2F60A42414DA}" srcOrd="4" destOrd="0" presId="urn:microsoft.com/office/officeart/2005/8/layout/radial3"/>
    <dgm:cxn modelId="{4FBFB48C-89D6-4648-A25A-A9246285AD78}" type="presParOf" srcId="{EF8F5D6A-BA90-4CFC-B8A6-448C4C98F995}" destId="{FD26E87B-A7A9-45E7-9F5A-578ABFEC5298}" srcOrd="5" destOrd="0" presId="urn:microsoft.com/office/officeart/2005/8/layout/radial3"/>
    <dgm:cxn modelId="{77498711-C619-4417-AEEC-6604F52B2E1A}" type="presParOf" srcId="{EF8F5D6A-BA90-4CFC-B8A6-448C4C98F995}" destId="{83F9B627-FCC5-4810-9C36-3E76511A2E3B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F73347-F666-4650-A7B5-27966A248D95}">
      <dsp:nvSpPr>
        <dsp:cNvPr id="0" name=""/>
        <dsp:cNvSpPr/>
      </dsp:nvSpPr>
      <dsp:spPr>
        <a:xfrm>
          <a:off x="438629" y="404"/>
          <a:ext cx="1439351" cy="1439351"/>
        </a:xfrm>
        <a:prstGeom prst="ellipse">
          <a:avLst/>
        </a:prstGeom>
        <a:solidFill>
          <a:srgbClr val="C00000">
            <a:alpha val="71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korijen engleske riječi</a:t>
          </a:r>
          <a:endParaRPr lang="hr-HR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9417" y="211192"/>
        <a:ext cx="1017775" cy="1017775"/>
      </dsp:txXfrm>
    </dsp:sp>
    <dsp:sp modelId="{1E8AB039-D404-4D17-AC47-04FF57FABB94}">
      <dsp:nvSpPr>
        <dsp:cNvPr id="0" name=""/>
        <dsp:cNvSpPr/>
      </dsp:nvSpPr>
      <dsp:spPr>
        <a:xfrm>
          <a:off x="1994856" y="302668"/>
          <a:ext cx="834823" cy="834823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400" kern="1200"/>
        </a:p>
      </dsp:txBody>
      <dsp:txXfrm>
        <a:off x="2105512" y="621904"/>
        <a:ext cx="613511" cy="196351"/>
      </dsp:txXfrm>
    </dsp:sp>
    <dsp:sp modelId="{C9F14C6F-FE76-45C4-A0B2-145E7E7C5562}">
      <dsp:nvSpPr>
        <dsp:cNvPr id="0" name=""/>
        <dsp:cNvSpPr/>
      </dsp:nvSpPr>
      <dsp:spPr>
        <a:xfrm>
          <a:off x="2946555" y="404"/>
          <a:ext cx="1439351" cy="14393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hrvatski sufiks</a:t>
          </a:r>
          <a:endParaRPr lang="hr-HR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57343" y="211192"/>
        <a:ext cx="1017775" cy="10177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BE6C44-FF82-4893-9646-2DB801984362}">
      <dsp:nvSpPr>
        <dsp:cNvPr id="0" name=""/>
        <dsp:cNvSpPr/>
      </dsp:nvSpPr>
      <dsp:spPr>
        <a:xfrm>
          <a:off x="1029" y="536714"/>
          <a:ext cx="1364301" cy="13643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hrvatski prefiks</a:t>
          </a:r>
          <a:endParaRPr lang="hr-HR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0826" y="736511"/>
        <a:ext cx="964707" cy="964707"/>
      </dsp:txXfrm>
    </dsp:sp>
    <dsp:sp modelId="{89B3D13A-39A6-464B-94D4-5DB2C9C21811}">
      <dsp:nvSpPr>
        <dsp:cNvPr id="0" name=""/>
        <dsp:cNvSpPr/>
      </dsp:nvSpPr>
      <dsp:spPr>
        <a:xfrm>
          <a:off x="1476112" y="823217"/>
          <a:ext cx="791295" cy="791295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300" kern="1200"/>
        </a:p>
      </dsp:txBody>
      <dsp:txXfrm>
        <a:off x="1580998" y="1125808"/>
        <a:ext cx="581523" cy="186113"/>
      </dsp:txXfrm>
    </dsp:sp>
    <dsp:sp modelId="{C9F73347-F666-4650-A7B5-27966A248D95}">
      <dsp:nvSpPr>
        <dsp:cNvPr id="0" name=""/>
        <dsp:cNvSpPr/>
      </dsp:nvSpPr>
      <dsp:spPr>
        <a:xfrm>
          <a:off x="2378189" y="536714"/>
          <a:ext cx="1364301" cy="1364301"/>
        </a:xfrm>
        <a:prstGeom prst="ellipse">
          <a:avLst/>
        </a:prstGeom>
        <a:solidFill>
          <a:srgbClr val="C00000">
            <a:alpha val="71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korijen engleske riječi</a:t>
          </a:r>
          <a:endParaRPr lang="hr-HR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77986" y="736511"/>
        <a:ext cx="964707" cy="964707"/>
      </dsp:txXfrm>
    </dsp:sp>
    <dsp:sp modelId="{1E8AB039-D404-4D17-AC47-04FF57FABB94}">
      <dsp:nvSpPr>
        <dsp:cNvPr id="0" name=""/>
        <dsp:cNvSpPr/>
      </dsp:nvSpPr>
      <dsp:spPr>
        <a:xfrm>
          <a:off x="3853272" y="823217"/>
          <a:ext cx="791295" cy="791295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300" kern="1200"/>
        </a:p>
      </dsp:txBody>
      <dsp:txXfrm>
        <a:off x="3958158" y="1125808"/>
        <a:ext cx="581523" cy="186113"/>
      </dsp:txXfrm>
    </dsp:sp>
    <dsp:sp modelId="{C9F14C6F-FE76-45C4-A0B2-145E7E7C5562}">
      <dsp:nvSpPr>
        <dsp:cNvPr id="0" name=""/>
        <dsp:cNvSpPr/>
      </dsp:nvSpPr>
      <dsp:spPr>
        <a:xfrm>
          <a:off x="4755348" y="536714"/>
          <a:ext cx="1364301" cy="13643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hrvatski sufiks</a:t>
          </a:r>
          <a:endParaRPr lang="hr-HR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55145" y="736511"/>
        <a:ext cx="964707" cy="9647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BE6C44-FF82-4893-9646-2DB801984362}">
      <dsp:nvSpPr>
        <dsp:cNvPr id="0" name=""/>
        <dsp:cNvSpPr/>
      </dsp:nvSpPr>
      <dsp:spPr>
        <a:xfrm>
          <a:off x="1029" y="536714"/>
          <a:ext cx="1364301" cy="1364301"/>
        </a:xfrm>
        <a:prstGeom prst="ellipse">
          <a:avLst/>
        </a:prstGeom>
        <a:solidFill>
          <a:srgbClr val="C00000">
            <a:alpha val="69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engleska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riječ</a:t>
          </a:r>
          <a:endParaRPr lang="hr-HR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0826" y="736511"/>
        <a:ext cx="964707" cy="964707"/>
      </dsp:txXfrm>
    </dsp:sp>
    <dsp:sp modelId="{89B3D13A-39A6-464B-94D4-5DB2C9C21811}">
      <dsp:nvSpPr>
        <dsp:cNvPr id="0" name=""/>
        <dsp:cNvSpPr/>
      </dsp:nvSpPr>
      <dsp:spPr>
        <a:xfrm>
          <a:off x="1476112" y="823217"/>
          <a:ext cx="791295" cy="791295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300" kern="1200"/>
        </a:p>
      </dsp:txBody>
      <dsp:txXfrm>
        <a:off x="1580998" y="1125808"/>
        <a:ext cx="581523" cy="186113"/>
      </dsp:txXfrm>
    </dsp:sp>
    <dsp:sp modelId="{C9F73347-F666-4650-A7B5-27966A248D95}">
      <dsp:nvSpPr>
        <dsp:cNvPr id="0" name=""/>
        <dsp:cNvSpPr/>
      </dsp:nvSpPr>
      <dsp:spPr>
        <a:xfrm>
          <a:off x="2378189" y="536714"/>
          <a:ext cx="1364301" cy="1364301"/>
        </a:xfrm>
        <a:prstGeom prst="ellipse">
          <a:avLst/>
        </a:prstGeom>
        <a:solidFill>
          <a:srgbClr val="C00000">
            <a:alpha val="71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englesk</a:t>
          </a: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riječ</a:t>
          </a:r>
          <a:endParaRPr lang="hr-HR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77986" y="736511"/>
        <a:ext cx="964707" cy="964707"/>
      </dsp:txXfrm>
    </dsp:sp>
    <dsp:sp modelId="{1E8AB039-D404-4D17-AC47-04FF57FABB94}">
      <dsp:nvSpPr>
        <dsp:cNvPr id="0" name=""/>
        <dsp:cNvSpPr/>
      </dsp:nvSpPr>
      <dsp:spPr>
        <a:xfrm>
          <a:off x="3853272" y="823217"/>
          <a:ext cx="791295" cy="791295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300" kern="1200"/>
        </a:p>
      </dsp:txBody>
      <dsp:txXfrm>
        <a:off x="3958158" y="1125808"/>
        <a:ext cx="581523" cy="186113"/>
      </dsp:txXfrm>
    </dsp:sp>
    <dsp:sp modelId="{C9F14C6F-FE76-45C4-A0B2-145E7E7C5562}">
      <dsp:nvSpPr>
        <dsp:cNvPr id="0" name=""/>
        <dsp:cNvSpPr/>
      </dsp:nvSpPr>
      <dsp:spPr>
        <a:xfrm>
          <a:off x="4755348" y="536714"/>
          <a:ext cx="1364301" cy="13643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hrvatski sufiks</a:t>
          </a:r>
          <a:endParaRPr lang="hr-HR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55145" y="736511"/>
        <a:ext cx="964707" cy="9647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69C904-198F-4094-AA7C-C5D8379197A4}">
      <dsp:nvSpPr>
        <dsp:cNvPr id="0" name=""/>
        <dsp:cNvSpPr/>
      </dsp:nvSpPr>
      <dsp:spPr>
        <a:xfrm>
          <a:off x="3400346" y="1668756"/>
          <a:ext cx="1428906" cy="15210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Hrvatski</a:t>
          </a:r>
          <a:r>
            <a:rPr lang="de-AT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AT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standardni</a:t>
          </a:r>
          <a:r>
            <a:rPr lang="de-AT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AT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jezik</a:t>
          </a:r>
          <a:endParaRPr lang="de-AT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09604" y="1891511"/>
        <a:ext cx="1010390" cy="1075559"/>
      </dsp:txXfrm>
    </dsp:sp>
    <dsp:sp modelId="{EF4C7B1A-AC08-44E9-87BD-4458811D4387}">
      <dsp:nvSpPr>
        <dsp:cNvPr id="0" name=""/>
        <dsp:cNvSpPr/>
      </dsp:nvSpPr>
      <dsp:spPr>
        <a:xfrm rot="16200000">
          <a:off x="3958663" y="1497992"/>
          <a:ext cx="312272" cy="29256"/>
        </a:xfrm>
        <a:custGeom>
          <a:avLst/>
          <a:gdLst/>
          <a:ahLst/>
          <a:cxnLst/>
          <a:rect l="0" t="0" r="0" b="0"/>
          <a:pathLst>
            <a:path>
              <a:moveTo>
                <a:pt x="0" y="14628"/>
              </a:moveTo>
              <a:lnTo>
                <a:pt x="312272" y="146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>
        <a:off x="4106993" y="1504813"/>
        <a:ext cx="15613" cy="15613"/>
      </dsp:txXfrm>
    </dsp:sp>
    <dsp:sp modelId="{F160C603-B0A4-4EC3-941D-92B02CF7CBC7}">
      <dsp:nvSpPr>
        <dsp:cNvPr id="0" name=""/>
        <dsp:cNvSpPr/>
      </dsp:nvSpPr>
      <dsp:spPr>
        <a:xfrm>
          <a:off x="3445986" y="18857"/>
          <a:ext cx="1337627" cy="1337627"/>
        </a:xfrm>
        <a:prstGeom prst="ellipse">
          <a:avLst/>
        </a:prstGeom>
        <a:solidFill>
          <a:srgbClr val="C00000">
            <a:alpha val="67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anglo-</a:t>
          </a:r>
          <a:r>
            <a:rPr lang="de-AT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amer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č</a:t>
          </a:r>
          <a:r>
            <a:rPr lang="de-AT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ki</a:t>
          </a: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AT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filmovi</a:t>
          </a:r>
          <a:endParaRPr lang="de-AT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41877" y="214748"/>
        <a:ext cx="945845" cy="945845"/>
      </dsp:txXfrm>
    </dsp:sp>
    <dsp:sp modelId="{9086C234-57B5-4EF3-8E31-6A96BD652B36}">
      <dsp:nvSpPr>
        <dsp:cNvPr id="0" name=""/>
        <dsp:cNvSpPr/>
      </dsp:nvSpPr>
      <dsp:spPr>
        <a:xfrm rot="20520000">
          <a:off x="4789459" y="2137891"/>
          <a:ext cx="354310" cy="29256"/>
        </a:xfrm>
        <a:custGeom>
          <a:avLst/>
          <a:gdLst/>
          <a:ahLst/>
          <a:cxnLst/>
          <a:rect l="0" t="0" r="0" b="0"/>
          <a:pathLst>
            <a:path>
              <a:moveTo>
                <a:pt x="0" y="14628"/>
              </a:moveTo>
              <a:lnTo>
                <a:pt x="354310" y="146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>
        <a:off x="4957757" y="2143662"/>
        <a:ext cx="17715" cy="17715"/>
      </dsp:txXfrm>
    </dsp:sp>
    <dsp:sp modelId="{56558E0D-1C16-46E9-A218-05B2E5339598}">
      <dsp:nvSpPr>
        <dsp:cNvPr id="0" name=""/>
        <dsp:cNvSpPr/>
      </dsp:nvSpPr>
      <dsp:spPr>
        <a:xfrm>
          <a:off x="5102365" y="1222287"/>
          <a:ext cx="1337627" cy="1337627"/>
        </a:xfrm>
        <a:prstGeom prst="ellipse">
          <a:avLst/>
        </a:prstGeom>
        <a:solidFill>
          <a:srgbClr val="C00000">
            <a:alpha val="67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anglo-</a:t>
          </a:r>
          <a:r>
            <a:rPr lang="de-AT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amer</a:t>
          </a:r>
          <a:r>
            <a:rPr lang="hr-HR" sz="18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č</a:t>
          </a:r>
          <a:r>
            <a:rPr lang="de-AT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ka</a:t>
          </a: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AT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glazba</a:t>
          </a:r>
          <a:endParaRPr lang="de-AT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98256" y="1418178"/>
        <a:ext cx="945845" cy="945845"/>
      </dsp:txXfrm>
    </dsp:sp>
    <dsp:sp modelId="{3009EC85-6D5E-42DD-ADDD-57348FADEEB4}">
      <dsp:nvSpPr>
        <dsp:cNvPr id="0" name=""/>
        <dsp:cNvSpPr/>
      </dsp:nvSpPr>
      <dsp:spPr>
        <a:xfrm rot="3240000">
          <a:off x="4484042" y="3149423"/>
          <a:ext cx="329185" cy="29256"/>
        </a:xfrm>
        <a:custGeom>
          <a:avLst/>
          <a:gdLst/>
          <a:ahLst/>
          <a:cxnLst/>
          <a:rect l="0" t="0" r="0" b="0"/>
          <a:pathLst>
            <a:path>
              <a:moveTo>
                <a:pt x="0" y="14628"/>
              </a:moveTo>
              <a:lnTo>
                <a:pt x="329185" y="146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>
        <a:off x="4640405" y="3155822"/>
        <a:ext cx="16459" cy="16459"/>
      </dsp:txXfrm>
    </dsp:sp>
    <dsp:sp modelId="{5274B880-C00A-4CD5-B8DE-224E6B4BE8BD}">
      <dsp:nvSpPr>
        <dsp:cNvPr id="0" name=""/>
        <dsp:cNvSpPr/>
      </dsp:nvSpPr>
      <dsp:spPr>
        <a:xfrm>
          <a:off x="4469685" y="3169478"/>
          <a:ext cx="1337627" cy="1337627"/>
        </a:xfrm>
        <a:prstGeom prst="ellipse">
          <a:avLst/>
        </a:prstGeom>
        <a:solidFill>
          <a:srgbClr val="C00000">
            <a:alpha val="67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anglo-</a:t>
          </a:r>
          <a:r>
            <a:rPr lang="de-AT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amer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č</a:t>
          </a:r>
          <a:r>
            <a:rPr lang="de-AT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</a:t>
          </a: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AT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serije</a:t>
          </a:r>
          <a:endParaRPr lang="de-AT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65576" y="3365369"/>
        <a:ext cx="945845" cy="945845"/>
      </dsp:txXfrm>
    </dsp:sp>
    <dsp:sp modelId="{01290613-244F-4A95-B820-7C8CA952021B}">
      <dsp:nvSpPr>
        <dsp:cNvPr id="0" name=""/>
        <dsp:cNvSpPr/>
      </dsp:nvSpPr>
      <dsp:spPr>
        <a:xfrm rot="7560000">
          <a:off x="3416372" y="3149423"/>
          <a:ext cx="329185" cy="29256"/>
        </a:xfrm>
        <a:custGeom>
          <a:avLst/>
          <a:gdLst/>
          <a:ahLst/>
          <a:cxnLst/>
          <a:rect l="0" t="0" r="0" b="0"/>
          <a:pathLst>
            <a:path>
              <a:moveTo>
                <a:pt x="0" y="14628"/>
              </a:moveTo>
              <a:lnTo>
                <a:pt x="329185" y="146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 rot="10800000">
        <a:off x="3572735" y="3155822"/>
        <a:ext cx="16459" cy="16459"/>
      </dsp:txXfrm>
    </dsp:sp>
    <dsp:sp modelId="{12F4F6EE-EB73-4D65-9A26-2BFE5AAA15A4}">
      <dsp:nvSpPr>
        <dsp:cNvPr id="0" name=""/>
        <dsp:cNvSpPr/>
      </dsp:nvSpPr>
      <dsp:spPr>
        <a:xfrm>
          <a:off x="2422287" y="3169478"/>
          <a:ext cx="1337627" cy="1337627"/>
        </a:xfrm>
        <a:prstGeom prst="ellipse">
          <a:avLst/>
        </a:prstGeom>
        <a:solidFill>
          <a:srgbClr val="C00000">
            <a:alpha val="67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Internet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de-AT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Netspeak</a:t>
          </a:r>
          <a:r>
            <a:rPr lang="de-AT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1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dominantnost</a:t>
          </a:r>
          <a:r>
            <a:rPr lang="de-AT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 eng. </a:t>
          </a:r>
          <a:r>
            <a:rPr lang="de-AT" sz="11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jezik</a:t>
          </a:r>
          <a:endParaRPr lang="de-AT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18178" y="3365369"/>
        <a:ext cx="945845" cy="945845"/>
      </dsp:txXfrm>
    </dsp:sp>
    <dsp:sp modelId="{16C87422-725E-466A-885F-F33F7BCC0D9E}">
      <dsp:nvSpPr>
        <dsp:cNvPr id="0" name=""/>
        <dsp:cNvSpPr/>
      </dsp:nvSpPr>
      <dsp:spPr>
        <a:xfrm rot="11880000">
          <a:off x="3085829" y="2137891"/>
          <a:ext cx="354310" cy="29256"/>
        </a:xfrm>
        <a:custGeom>
          <a:avLst/>
          <a:gdLst/>
          <a:ahLst/>
          <a:cxnLst/>
          <a:rect l="0" t="0" r="0" b="0"/>
          <a:pathLst>
            <a:path>
              <a:moveTo>
                <a:pt x="0" y="14628"/>
              </a:moveTo>
              <a:lnTo>
                <a:pt x="354310" y="146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 rot="10800000">
        <a:off x="3254127" y="2143662"/>
        <a:ext cx="17715" cy="17715"/>
      </dsp:txXfrm>
    </dsp:sp>
    <dsp:sp modelId="{E7C59637-8EB9-4E67-BCCE-F9621763994A}">
      <dsp:nvSpPr>
        <dsp:cNvPr id="0" name=""/>
        <dsp:cNvSpPr/>
      </dsp:nvSpPr>
      <dsp:spPr>
        <a:xfrm>
          <a:off x="1789606" y="1222287"/>
          <a:ext cx="1337627" cy="1337627"/>
        </a:xfrm>
        <a:prstGeom prst="ellipse">
          <a:avLst/>
        </a:prstGeom>
        <a:solidFill>
          <a:srgbClr val="C00000">
            <a:alpha val="67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Engleski</a:t>
          </a:r>
          <a:endParaRPr lang="de-AT" sz="18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svijetski</a:t>
          </a:r>
          <a:r>
            <a:rPr lang="de-AT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AT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jezik</a:t>
          </a:r>
          <a:endParaRPr lang="de-AT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85497" y="1418178"/>
        <a:ext cx="945845" cy="9458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4F3E7D-3920-45DE-A564-11ADE58D43B9}">
      <dsp:nvSpPr>
        <dsp:cNvPr id="0" name=""/>
        <dsp:cNvSpPr/>
      </dsp:nvSpPr>
      <dsp:spPr>
        <a:xfrm>
          <a:off x="624101" y="0"/>
          <a:ext cx="7016319" cy="481892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257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58F30D-217E-4F33-8A24-01B859A2E8C4}">
      <dsp:nvSpPr>
        <dsp:cNvPr id="0" name=""/>
        <dsp:cNvSpPr/>
      </dsp:nvSpPr>
      <dsp:spPr>
        <a:xfrm>
          <a:off x="1344157" y="854992"/>
          <a:ext cx="2794149" cy="3716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čuva</a:t>
          </a:r>
          <a:r>
            <a:rPr lang="de-AT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nje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izvornost</a:t>
          </a: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i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jezika</a:t>
          </a:r>
          <a:endParaRPr lang="de-AT" sz="18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čuva</a:t>
          </a:r>
          <a:r>
            <a:rPr lang="de-AT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nje</a:t>
          </a: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leksičko</a:t>
          </a: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g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blag</a:t>
          </a: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de-AT" sz="18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- s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prečava</a:t>
          </a:r>
          <a:r>
            <a:rPr lang="de-AT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nje</a:t>
          </a: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a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ngloamerikanizacij</a:t>
          </a: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e 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hrvatskog jezika</a:t>
          </a:r>
          <a:endParaRPr lang="de-AT" sz="18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usporiti izumiranje jezika na</a:t>
          </a: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globalnoj razini</a:t>
          </a:r>
          <a:endParaRPr lang="de-AT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44157" y="854992"/>
        <a:ext cx="2794149" cy="3716787"/>
      </dsp:txXfrm>
    </dsp:sp>
    <dsp:sp modelId="{9687CA58-1B8F-411B-9B70-F2F84504E6C4}">
      <dsp:nvSpPr>
        <dsp:cNvPr id="0" name=""/>
        <dsp:cNvSpPr/>
      </dsp:nvSpPr>
      <dsp:spPr>
        <a:xfrm>
          <a:off x="4291939" y="854992"/>
          <a:ext cx="3206998" cy="3923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izolacija/zatvorenost jezika</a:t>
          </a:r>
          <a:endParaRPr lang="de-AT" sz="18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nespremnost da se prihvate tuđi tvorbeni oblici</a:t>
          </a:r>
          <a:endParaRPr lang="de-AT" sz="18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forsiranje domaćih rješenja</a:t>
          </a:r>
          <a:endParaRPr lang="de-AT" sz="18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de-AT" sz="1800" kern="1200" dirty="0" smtClean="0"/>
            <a:t> 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polovični ili neprecizni</a:t>
          </a: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prijevodi engleskih izraza</a:t>
          </a:r>
          <a:r>
            <a:rPr lang="hr-HR" sz="1800" kern="1200" dirty="0" smtClean="0"/>
            <a:t> 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naziva</a:t>
          </a:r>
          <a:endParaRPr lang="de-AT" sz="18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„obrana nacionalnog duha“ jezika</a:t>
          </a:r>
          <a:endParaRPr lang="de-AT" sz="18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ograničavanje jezičnih sloboda</a:t>
          </a: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i 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zatiranje prirodnog razvoja jezika</a:t>
          </a:r>
          <a:endParaRPr lang="de-AT" sz="18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hr-HR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istjerivanje tuđih elemenata, zabranjivanje, eliminacija i sl.</a:t>
          </a:r>
          <a:endParaRPr lang="de-AT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91939" y="854992"/>
        <a:ext cx="3206998" cy="3923631"/>
      </dsp:txXfrm>
    </dsp:sp>
    <dsp:sp modelId="{E0F71523-1BA5-438C-ADE4-A57C3144DDA3}">
      <dsp:nvSpPr>
        <dsp:cNvPr id="0" name=""/>
        <dsp:cNvSpPr/>
      </dsp:nvSpPr>
      <dsp:spPr>
        <a:xfrm>
          <a:off x="0" y="6056"/>
          <a:ext cx="1371032" cy="1371032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3F1F11-79BF-4812-9F9C-B96D75DD5BA4}">
      <dsp:nvSpPr>
        <dsp:cNvPr id="0" name=""/>
        <dsp:cNvSpPr/>
      </dsp:nvSpPr>
      <dsp:spPr>
        <a:xfrm>
          <a:off x="6720742" y="289035"/>
          <a:ext cx="1290383" cy="516395"/>
        </a:xfrm>
        <a:prstGeom prst="rect">
          <a:avLst/>
        </a:prstGeom>
        <a:solidFill>
          <a:srgbClr val="C0000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B13E20-6752-4EA4-9B8E-50BF0F743014}">
      <dsp:nvSpPr>
        <dsp:cNvPr id="0" name=""/>
        <dsp:cNvSpPr/>
      </dsp:nvSpPr>
      <dsp:spPr>
        <a:xfrm>
          <a:off x="4244682" y="1350216"/>
          <a:ext cx="806" cy="2962759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DE09C0-FE0E-4717-9D9F-A5DB232554FB}">
      <dsp:nvSpPr>
        <dsp:cNvPr id="0" name=""/>
        <dsp:cNvSpPr/>
      </dsp:nvSpPr>
      <dsp:spPr>
        <a:xfrm>
          <a:off x="2073281" y="234766"/>
          <a:ext cx="4524314" cy="3664521"/>
        </a:xfrm>
        <a:prstGeom prst="ellipse">
          <a:avLst/>
        </a:prstGeom>
        <a:solidFill>
          <a:schemeClr val="accent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6500" kern="1200" dirty="0" smtClean="0">
              <a:latin typeface="Arial" pitchFamily="34" charset="0"/>
              <a:cs typeface="Arial" pitchFamily="34" charset="0"/>
            </a:rPr>
            <a:t>Internet</a:t>
          </a:r>
          <a:endParaRPr lang="hr-HR" sz="6500" kern="1200" dirty="0">
            <a:latin typeface="Arial" pitchFamily="34" charset="0"/>
            <a:cs typeface="Arial" pitchFamily="34" charset="0"/>
          </a:endParaRPr>
        </a:p>
      </dsp:txBody>
      <dsp:txXfrm>
        <a:off x="2735851" y="771423"/>
        <a:ext cx="3199174" cy="2591207"/>
      </dsp:txXfrm>
    </dsp:sp>
    <dsp:sp modelId="{7ABAD5D1-A289-4EC7-A72C-1A8612DFB3E7}">
      <dsp:nvSpPr>
        <dsp:cNvPr id="0" name=""/>
        <dsp:cNvSpPr/>
      </dsp:nvSpPr>
      <dsp:spPr>
        <a:xfrm>
          <a:off x="1152127" y="1440163"/>
          <a:ext cx="880753" cy="854494"/>
        </a:xfrm>
        <a:prstGeom prst="ellipse">
          <a:avLst/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Tvorba riječi</a:t>
          </a:r>
          <a:endParaRPr lang="hr-HR" sz="12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1281110" y="1565301"/>
        <a:ext cx="622787" cy="604218"/>
      </dsp:txXfrm>
    </dsp:sp>
    <dsp:sp modelId="{E4F39600-A1F0-4E3A-BDF0-477C3FE4988F}">
      <dsp:nvSpPr>
        <dsp:cNvPr id="0" name=""/>
        <dsp:cNvSpPr/>
      </dsp:nvSpPr>
      <dsp:spPr>
        <a:xfrm>
          <a:off x="792094" y="1944205"/>
          <a:ext cx="760110" cy="748040"/>
        </a:xfrm>
        <a:prstGeom prst="ellipse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5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Purizam</a:t>
          </a:r>
          <a:endParaRPr lang="hr-HR" sz="105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903410" y="2053753"/>
        <a:ext cx="537478" cy="528944"/>
      </dsp:txXfrm>
    </dsp:sp>
    <dsp:sp modelId="{2EC46FF7-3A54-4A2B-B2A0-55CE055CD0D5}">
      <dsp:nvSpPr>
        <dsp:cNvPr id="0" name=""/>
        <dsp:cNvSpPr/>
      </dsp:nvSpPr>
      <dsp:spPr>
        <a:xfrm>
          <a:off x="1296144" y="2088245"/>
          <a:ext cx="1115024" cy="1054729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>
              <a:latin typeface="Arial" pitchFamily="34" charset="0"/>
              <a:cs typeface="Arial" pitchFamily="34" charset="0"/>
            </a:rPr>
            <a:t>Hrvatski standardni jezik</a:t>
          </a:r>
          <a:endParaRPr lang="hr-HR" sz="1200" kern="1200" dirty="0">
            <a:latin typeface="Arial" pitchFamily="34" charset="0"/>
            <a:cs typeface="Arial" pitchFamily="34" charset="0"/>
          </a:endParaRPr>
        </a:p>
      </dsp:txBody>
      <dsp:txXfrm>
        <a:off x="1459435" y="2242706"/>
        <a:ext cx="788442" cy="745807"/>
      </dsp:txXfrm>
    </dsp:sp>
    <dsp:sp modelId="{9B06607E-ED52-4054-89C2-2F60A42414DA}">
      <dsp:nvSpPr>
        <dsp:cNvPr id="0" name=""/>
        <dsp:cNvSpPr/>
      </dsp:nvSpPr>
      <dsp:spPr>
        <a:xfrm>
          <a:off x="2232251" y="504056"/>
          <a:ext cx="2387346" cy="2298334"/>
        </a:xfrm>
        <a:prstGeom prst="ellipse">
          <a:avLst/>
        </a:prstGeom>
        <a:solidFill>
          <a:srgbClr val="FFFF00">
            <a:alpha val="37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Netspeak</a:t>
          </a:r>
        </a:p>
      </dsp:txBody>
      <dsp:txXfrm>
        <a:off x="2581870" y="840639"/>
        <a:ext cx="1688108" cy="1625168"/>
      </dsp:txXfrm>
    </dsp:sp>
    <dsp:sp modelId="{FD26E87B-A7A9-45E7-9F5A-578ABFEC5298}">
      <dsp:nvSpPr>
        <dsp:cNvPr id="0" name=""/>
        <dsp:cNvSpPr/>
      </dsp:nvSpPr>
      <dsp:spPr>
        <a:xfrm>
          <a:off x="1800201" y="1080110"/>
          <a:ext cx="965081" cy="990778"/>
        </a:xfrm>
        <a:prstGeom prst="ellipse">
          <a:avLst/>
        </a:prstGeom>
        <a:solidFill>
          <a:schemeClr val="accent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9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Refleksija tvorbe riječi</a:t>
          </a:r>
          <a:r>
            <a:rPr lang="de-AT" sz="9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na </a:t>
          </a:r>
          <a:r>
            <a:rPr lang="de-AT" sz="900" kern="1200" dirty="0" err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internetu</a:t>
          </a:r>
          <a:endParaRPr lang="hr-HR" sz="900" kern="1200" dirty="0">
            <a:solidFill>
              <a:schemeClr val="bg1"/>
            </a:solidFill>
          </a:endParaRPr>
        </a:p>
      </dsp:txBody>
      <dsp:txXfrm>
        <a:off x="1941534" y="1225206"/>
        <a:ext cx="682415" cy="700586"/>
      </dsp:txXfrm>
    </dsp:sp>
    <dsp:sp modelId="{83F9B627-FCC5-4810-9C36-3E76511A2E3B}">
      <dsp:nvSpPr>
        <dsp:cNvPr id="0" name=""/>
        <dsp:cNvSpPr/>
      </dsp:nvSpPr>
      <dsp:spPr>
        <a:xfrm>
          <a:off x="2232251" y="2232248"/>
          <a:ext cx="2362179" cy="2069562"/>
        </a:xfrm>
        <a:prstGeom prst="ellipse">
          <a:avLst/>
        </a:prstGeom>
        <a:solidFill>
          <a:schemeClr val="accent2">
            <a:alpha val="68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Engleski jezik</a:t>
          </a:r>
          <a:endParaRPr lang="hr-HR" sz="28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2578184" y="2535328"/>
        <a:ext cx="1670313" cy="14634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E9DE8-8AE6-46EA-BA9A-E3AEAC489174}" type="datetimeFigureOut">
              <a:rPr lang="de-AT" smtClean="0"/>
              <a:t>21.06.2016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1710F-2905-42A3-B60E-B725E9933C6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6886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1710F-2905-42A3-B60E-B725E9933C6B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3962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E169E-033B-420A-B362-3F910B5020D3}" type="datetime1">
              <a:rPr lang="hr-HR" smtClean="0"/>
              <a:t>21.6.2016.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BD8F-6F06-4F35-B78B-6C2672C3DA05}" type="datetime1">
              <a:rPr lang="hr-HR" smtClean="0"/>
              <a:t>21.6.2016.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3ED6-E275-4326-A981-7B0D0B0A9D4F}" type="datetime1">
              <a:rPr lang="hr-HR" smtClean="0"/>
              <a:t>21.6.2016.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713B2-8673-4A97-9FC3-D333E6C19BFD}" type="datetime1">
              <a:rPr lang="hr-HR" smtClean="0"/>
              <a:t>21.6.2016.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B869-37E9-49FA-9266-453EBDF9EA1E}" type="datetime1">
              <a:rPr lang="hr-HR" smtClean="0"/>
              <a:t>21.6.2016.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570DE-20CD-4901-B610-204A3F163122}" type="datetime1">
              <a:rPr lang="hr-HR" smtClean="0"/>
              <a:t>21.6.2016.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395B8-2049-4A33-8EED-B281B2438D27}" type="datetime1">
              <a:rPr lang="hr-HR" smtClean="0"/>
              <a:t>21.6.2016.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D902-3538-4A81-854C-5CCE268ABF89}" type="datetime1">
              <a:rPr lang="hr-HR" smtClean="0"/>
              <a:t>21.6.2016.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8646-04CE-4C1E-87E0-94945D9A3A68}" type="datetime1">
              <a:rPr lang="hr-HR" smtClean="0"/>
              <a:t>21.6.2016.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C58F-0361-4A5B-A47C-64C29F8A655B}" type="datetime1">
              <a:rPr lang="hr-HR" smtClean="0"/>
              <a:t>21.6.2016.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7797-0308-4502-97D1-9516919EC023}" type="datetime1">
              <a:rPr lang="hr-HR" smtClean="0"/>
              <a:t>21.6.2016.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6F784-5D59-4F31-9428-65C223CAD910}" type="datetime1">
              <a:rPr lang="hr-HR" smtClean="0"/>
              <a:t>21.6.2016.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3482-097B-42AA-B4A8-FA14084BD0CA}" type="slidenum">
              <a:rPr lang="hr-HR" smtClean="0"/>
              <a:t>‹Nr.›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anieldugina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5544616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latin typeface="Arial" pitchFamily="34" charset="0"/>
                <a:cs typeface="Arial" pitchFamily="34" charset="0"/>
              </a:rPr>
              <a:t>Daniel Dugina </a:t>
            </a:r>
            <a:r>
              <a:rPr lang="hr-HR" sz="3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hr-HR" sz="3600" b="1" dirty="0" smtClean="0">
                <a:latin typeface="Arial" pitchFamily="34" charset="0"/>
                <a:cs typeface="Arial" pitchFamily="34" charset="0"/>
              </a:rPr>
              <a:t>Graz</a:t>
            </a:r>
            <a:r>
              <a:rPr lang="hr-HR" sz="3600" dirty="0" smtClean="0">
                <a:latin typeface="Arial" pitchFamily="34" charset="0"/>
                <a:cs typeface="Arial" pitchFamily="34" charset="0"/>
              </a:rPr>
              <a:t>)</a:t>
            </a:r>
            <a:br>
              <a:rPr lang="hr-HR" sz="3600" dirty="0" smtClean="0">
                <a:latin typeface="Arial" pitchFamily="34" charset="0"/>
                <a:cs typeface="Arial" pitchFamily="34" charset="0"/>
              </a:rPr>
            </a:br>
            <a:r>
              <a:rPr lang="hr-HR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600" dirty="0" smtClean="0">
                <a:latin typeface="Arial" pitchFamily="34" charset="0"/>
                <a:cs typeface="Arial" pitchFamily="34" charset="0"/>
              </a:rPr>
            </a:br>
            <a:r>
              <a:rPr lang="hr-HR" sz="1600" dirty="0" smtClean="0">
                <a:latin typeface="Arial" pitchFamily="34" charset="0"/>
                <a:cs typeface="Arial" pitchFamily="34" charset="0"/>
              </a:rPr>
              <a:t>Institut 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für Slawistik</a:t>
            </a:r>
            <a:br>
              <a:rPr lang="de-DE" sz="1600" dirty="0" smtClean="0">
                <a:latin typeface="Arial" pitchFamily="34" charset="0"/>
                <a:cs typeface="Arial" pitchFamily="34" charset="0"/>
              </a:rPr>
            </a:br>
            <a:r>
              <a:rPr lang="de-DE" sz="1600" dirty="0" smtClean="0">
                <a:latin typeface="Arial" pitchFamily="34" charset="0"/>
                <a:cs typeface="Arial" pitchFamily="34" charset="0"/>
              </a:rPr>
              <a:t>Karl-Franzens Universität Graz</a:t>
            </a:r>
            <a:br>
              <a:rPr lang="de-DE" sz="1600" dirty="0" smtClean="0">
                <a:latin typeface="Arial" pitchFamily="34" charset="0"/>
                <a:cs typeface="Arial" pitchFamily="34" charset="0"/>
              </a:rPr>
            </a:br>
            <a:r>
              <a:rPr lang="de-DE" sz="1600" dirty="0">
                <a:latin typeface="Arial" pitchFamily="34" charset="0"/>
                <a:cs typeface="Arial" pitchFamily="34" charset="0"/>
              </a:rPr>
              <a:t/>
            </a:r>
            <a:br>
              <a:rPr lang="de-DE" sz="1600" dirty="0">
                <a:latin typeface="Arial" pitchFamily="34" charset="0"/>
                <a:cs typeface="Arial" pitchFamily="34" charset="0"/>
              </a:rPr>
            </a:br>
            <a:r>
              <a:rPr lang="de-DE" sz="1400" dirty="0" smtClean="0">
                <a:latin typeface="Arial" pitchFamily="34" charset="0"/>
                <a:cs typeface="Arial" pitchFamily="34" charset="0"/>
                <a:hlinkClick r:id="rId2"/>
              </a:rPr>
              <a:t>danieldugina@gmail.com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1600" dirty="0" smtClean="0">
                <a:latin typeface="Arial" pitchFamily="34" charset="0"/>
                <a:cs typeface="Arial" pitchFamily="34" charset="0"/>
              </a:rPr>
            </a:br>
            <a:r>
              <a:rPr lang="de-DE" sz="1600" dirty="0">
                <a:latin typeface="Arial" pitchFamily="34" charset="0"/>
                <a:cs typeface="Arial" pitchFamily="34" charset="0"/>
              </a:rPr>
              <a:t/>
            </a:r>
            <a:br>
              <a:rPr lang="de-DE" sz="1600" dirty="0">
                <a:latin typeface="Arial" pitchFamily="34" charset="0"/>
                <a:cs typeface="Arial" pitchFamily="34" charset="0"/>
              </a:rPr>
            </a:br>
            <a:r>
              <a:rPr lang="hr-HR" sz="4800" b="1" dirty="0" smtClean="0">
                <a:latin typeface="Arial" pitchFamily="34" charset="0"/>
                <a:cs typeface="Arial" pitchFamily="34" charset="0"/>
              </a:rPr>
              <a:t>Hrvatski pu</a:t>
            </a:r>
            <a:r>
              <a:rPr lang="de-DE" sz="4800" b="1" dirty="0" smtClean="0">
                <a:latin typeface="Arial" pitchFamily="34" charset="0"/>
                <a:cs typeface="Arial" pitchFamily="34" charset="0"/>
              </a:rPr>
              <a:t>rizam i tvorba rije</a:t>
            </a:r>
            <a:r>
              <a:rPr lang="hr-HR" sz="4800" b="1" dirty="0" smtClean="0">
                <a:latin typeface="Arial" pitchFamily="34" charset="0"/>
                <a:cs typeface="Arial" pitchFamily="34" charset="0"/>
              </a:rPr>
              <a:t>či u raljama interneta</a:t>
            </a:r>
            <a:r>
              <a:rPr lang="hr-HR" sz="4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4800" dirty="0" smtClean="0">
                <a:latin typeface="Arial" pitchFamily="34" charset="0"/>
                <a:cs typeface="Arial" pitchFamily="34" charset="0"/>
              </a:rPr>
            </a:br>
            <a:r>
              <a:rPr lang="hr-HR" sz="16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dirty="0">
                <a:latin typeface="Arial" pitchFamily="34" charset="0"/>
                <a:cs typeface="Arial" pitchFamily="34" charset="0"/>
              </a:rPr>
            </a:br>
            <a:r>
              <a:rPr lang="de-AT" sz="1600" b="1" dirty="0">
                <a:latin typeface="Arial" panose="020B0604020202020204" pitchFamily="34" charset="0"/>
                <a:cs typeface="Arial" panose="020B0604020202020204" pitchFamily="34" charset="0"/>
              </a:rPr>
              <a:t>4. Workshop: Das Leben der Jugendlichen im Internet. Sprachliche, literarische, kulturelle und gesellschaftliche Aspekte</a:t>
            </a:r>
            <a:r>
              <a:rPr lang="hr-HR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dirty="0" smtClean="0">
                <a:latin typeface="Arial" pitchFamily="34" charset="0"/>
                <a:cs typeface="Arial" pitchFamily="34" charset="0"/>
              </a:rPr>
            </a:br>
            <a:r>
              <a:rPr lang="hr-HR" sz="16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dirty="0">
                <a:latin typeface="Arial" pitchFamily="34" charset="0"/>
                <a:cs typeface="Arial" pitchFamily="34" charset="0"/>
              </a:rPr>
            </a:br>
            <a:r>
              <a:rPr lang="hr-HR" sz="2400" dirty="0" smtClean="0">
                <a:latin typeface="Arial" pitchFamily="34" charset="0"/>
                <a:cs typeface="Arial" pitchFamily="34" charset="0"/>
              </a:rPr>
              <a:t>Graz, 24.06.2016</a:t>
            </a:r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daniel_Fot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5" y="620688"/>
            <a:ext cx="1368152" cy="1873889"/>
          </a:xfrm>
          <a:prstGeom prst="rect">
            <a:avLst/>
          </a:prstGeom>
        </p:spPr>
      </p:pic>
      <p:sp>
        <p:nvSpPr>
          <p:cNvPr id="11266" name="AutoShape 2" descr="Bildergebnis für uni graz slawistik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268" name="AutoShape 4" descr="Bildergebnis für uni graz slawistik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270" name="AutoShape 6" descr="Bildergebnis für uni graz slawistik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272" name="AutoShape 8" descr="Bildergebnis für uni graz slawistik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9" name="Picture 8" descr="Uni graz_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620688"/>
            <a:ext cx="1907704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Internetski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međumrežni </a:t>
            </a:r>
            <a:r>
              <a:rPr lang="hr-HR" dirty="0">
                <a:latin typeface="Arial" pitchFamily="34" charset="0"/>
                <a:cs typeface="Arial" pitchFamily="34" charset="0"/>
              </a:rPr>
              <a:t>hibridi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brendiranje</a:t>
            </a:r>
            <a:r>
              <a:rPr lang="de-AT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eng. </a:t>
            </a:r>
            <a:r>
              <a:rPr lang="de-AT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brand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hrv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AT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brend</a:t>
            </a:r>
            <a:r>
              <a:rPr lang="de-AT" i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de-AT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zaštitni</a:t>
            </a:r>
            <a:r>
              <a:rPr lang="de-AT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znak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) – HGK-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endParaRPr lang="de-A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brendirati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A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brend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de-A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irati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sufiksalna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tvorba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A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de-A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brend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de-A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ira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de-A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prefiksalno-sufiksalna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tvorba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de-AT" dirty="0" smtClean="0"/>
          </a:p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192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itchFamily="34" charset="0"/>
                <a:cs typeface="Arial" pitchFamily="34" charset="0"/>
              </a:rPr>
              <a:t>Internetski ili međumrežni hibridi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>
                <a:latin typeface="Arial" pitchFamily="34" charset="0"/>
                <a:cs typeface="Arial" pitchFamily="34" charset="0"/>
              </a:rPr>
              <a:t>M</a:t>
            </a:r>
            <a:r>
              <a:rPr lang="hr-HR" dirty="0">
                <a:latin typeface="Arial" pitchFamily="34" charset="0"/>
                <a:cs typeface="Arial" pitchFamily="34" charset="0"/>
              </a:rPr>
              <a:t>odel</a:t>
            </a:r>
            <a:r>
              <a:rPr lang="de-AT" dirty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>
                <a:latin typeface="Arial" pitchFamily="34" charset="0"/>
                <a:cs typeface="Arial" pitchFamily="34" charset="0"/>
              </a:rPr>
              <a:t>za</a:t>
            </a:r>
            <a:r>
              <a:rPr lang="de-AT" dirty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prefiksalno-sufiksalnu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>
                <a:latin typeface="Arial" pitchFamily="34" charset="0"/>
                <a:cs typeface="Arial" pitchFamily="34" charset="0"/>
              </a:rPr>
              <a:t>tvorbu</a:t>
            </a:r>
            <a:r>
              <a:rPr lang="hr-HR" dirty="0">
                <a:latin typeface="Arial" pitchFamily="34" charset="0"/>
                <a:cs typeface="Arial" pitchFamily="34" charset="0"/>
              </a:rPr>
              <a:t>: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AT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4010337"/>
              </p:ext>
            </p:extLst>
          </p:nvPr>
        </p:nvGraphicFramePr>
        <p:xfrm>
          <a:off x="1403648" y="2492896"/>
          <a:ext cx="6120680" cy="2437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608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dirty="0">
                <a:latin typeface="Arial" pitchFamily="34" charset="0"/>
                <a:cs typeface="Arial" pitchFamily="34" charset="0"/>
              </a:rPr>
              <a:t>S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laganj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e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de-AT" b="1" i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hr-H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opipejstati</a:t>
            </a:r>
            <a:r>
              <a:rPr lang="de-AT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copy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ʽkopirati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kopirajʼ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paste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ʽzalijepiti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zalijepiʼ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nastaje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jedna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riječ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nosi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značenje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oba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glagola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kopi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pejst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ati</a:t>
            </a:r>
            <a:r>
              <a:rPr lang="de-AT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tvorbeno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slaganje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hibridnih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oblika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) – u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hrv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jeziku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koristi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isključivo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računalnoj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terminologiji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12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Slaganje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795320" cy="4525963"/>
          </a:xfrm>
        </p:spPr>
        <p:txBody>
          <a:bodyPr/>
          <a:lstStyle/>
          <a:p>
            <a:r>
              <a:rPr lang="de-AT" dirty="0">
                <a:latin typeface="Arial" pitchFamily="34" charset="0"/>
                <a:cs typeface="Arial" pitchFamily="34" charset="0"/>
              </a:rPr>
              <a:t>M</a:t>
            </a:r>
            <a:r>
              <a:rPr lang="hr-HR" dirty="0">
                <a:latin typeface="Arial" pitchFamily="34" charset="0"/>
                <a:cs typeface="Arial" pitchFamily="34" charset="0"/>
              </a:rPr>
              <a:t>odel</a:t>
            </a:r>
            <a:r>
              <a:rPr lang="de-AT" dirty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>
                <a:latin typeface="Arial" pitchFamily="34" charset="0"/>
                <a:cs typeface="Arial" pitchFamily="34" charset="0"/>
              </a:rPr>
              <a:t>za</a:t>
            </a:r>
            <a:r>
              <a:rPr lang="de-AT" dirty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tvorbeno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slaganje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hibridnih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oblika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: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AT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744084"/>
              </p:ext>
            </p:extLst>
          </p:nvPr>
        </p:nvGraphicFramePr>
        <p:xfrm>
          <a:off x="1691680" y="2492896"/>
          <a:ext cx="6120680" cy="2437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830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Još neki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hibridni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oblici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tvorbe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795320" cy="4525963"/>
          </a:xfrm>
        </p:spPr>
        <p:txBody>
          <a:bodyPr>
            <a:normAutofit/>
          </a:bodyPr>
          <a:lstStyle/>
          <a:p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Grafemski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derivati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kombinacija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slova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brojeva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r>
              <a:rPr lang="de-AT" b="1" i="1" dirty="0">
                <a:latin typeface="Arial" panose="020B0604020202020204" pitchFamily="34" charset="0"/>
                <a:cs typeface="Arial" panose="020B0604020202020204" pitchFamily="34" charset="0"/>
              </a:rPr>
              <a:t>3gger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(Njuškalo.hr-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trend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zamjene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fonema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skupine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fonema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brojem</a:t>
            </a:r>
            <a:endParaRPr lang="de-A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155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Još neki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hibridni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oblici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tvorbe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lnSpcReduction="10000"/>
          </a:bodyPr>
          <a:lstStyle/>
          <a:p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Zabavna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kreativna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rješenja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društvenim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mrežama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Filozof da preživi snima </a:t>
            </a:r>
            <a:r>
              <a:rPr lang="hr-H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pornitsche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(Facebook-www)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– od eng. </a:t>
            </a: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porn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i njem. </a:t>
            </a: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Nitsche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(ime filozofa) &gt; </a:t>
            </a: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pornitsche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(akuzativ množine) </a:t>
            </a:r>
            <a:endParaRPr lang="de-A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i="1" dirty="0">
                <a:latin typeface="Arial" panose="020B0604020202020204" pitchFamily="34" charset="0"/>
                <a:cs typeface="Arial" panose="020B0604020202020204" pitchFamily="34" charset="0"/>
              </a:rPr>
              <a:t>Kad kolumnista crkne od pisanja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i="1" dirty="0">
                <a:latin typeface="Arial" panose="020B0604020202020204" pitchFamily="34" charset="0"/>
                <a:cs typeface="Arial" panose="020B0604020202020204" pitchFamily="34" charset="0"/>
              </a:rPr>
              <a:t>POSTPORTALNO </a:t>
            </a:r>
            <a:r>
              <a:rPr lang="pl-PL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STANJE</a:t>
            </a:r>
            <a:r>
              <a:rPr lang="de-AT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(Facebook-www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 itd.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702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Skraćenice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skraćeni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oblici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velik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 građ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eng.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skračenica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poratali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chatovi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forumi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dr.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i="1" dirty="0" smtClean="0">
                <a:latin typeface="Arial" panose="020B0604020202020204" pitchFamily="34" charset="0"/>
                <a:cs typeface="Arial" panose="020B0604020202020204" pitchFamily="34" charset="0"/>
              </a:rPr>
              <a:t>OMG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i="1" dirty="0" smtClean="0">
                <a:latin typeface="Arial" panose="020B0604020202020204" pitchFamily="34" charset="0"/>
                <a:cs typeface="Arial" panose="020B0604020202020204" pitchFamily="34" charset="0"/>
              </a:rPr>
              <a:t>LOL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i="1" dirty="0" smtClean="0">
                <a:latin typeface="Arial" panose="020B0604020202020204" pitchFamily="34" charset="0"/>
                <a:cs typeface="Arial" panose="020B0604020202020204" pitchFamily="34" charset="0"/>
              </a:rPr>
              <a:t>LMAO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i="1" dirty="0" smtClean="0">
                <a:latin typeface="Arial" panose="020B0604020202020204" pitchFamily="34" charset="0"/>
                <a:cs typeface="Arial" panose="020B0604020202020204" pitchFamily="34" charset="0"/>
              </a:rPr>
              <a:t>IDK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i="1" dirty="0">
                <a:latin typeface="Arial" panose="020B0604020202020204" pitchFamily="34" charset="0"/>
                <a:cs typeface="Arial" panose="020B0604020202020204" pitchFamily="34" charset="0"/>
              </a:rPr>
              <a:t>IDC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i="1" dirty="0">
                <a:latin typeface="Arial" panose="020B0604020202020204" pitchFamily="34" charset="0"/>
                <a:cs typeface="Arial" panose="020B0604020202020204" pitchFamily="34" charset="0"/>
              </a:rPr>
              <a:t>ILY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i="1" dirty="0">
                <a:latin typeface="Arial" panose="020B0604020202020204" pitchFamily="34" charset="0"/>
                <a:cs typeface="Arial" panose="020B0604020202020204" pitchFamily="34" charset="0"/>
              </a:rPr>
              <a:t>BTW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i="1" dirty="0">
                <a:latin typeface="Arial" panose="020B0604020202020204" pitchFamily="34" charset="0"/>
                <a:cs typeface="Arial" panose="020B0604020202020204" pitchFamily="34" charset="0"/>
              </a:rPr>
              <a:t>IRL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i="1" dirty="0">
                <a:latin typeface="Arial" panose="020B0604020202020204" pitchFamily="34" charset="0"/>
                <a:cs typeface="Arial" panose="020B0604020202020204" pitchFamily="34" charset="0"/>
              </a:rPr>
              <a:t>WTF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i="1" dirty="0">
                <a:latin typeface="Arial" panose="020B0604020202020204" pitchFamily="34" charset="0"/>
                <a:cs typeface="Arial" panose="020B0604020202020204" pitchFamily="34" charset="0"/>
              </a:rPr>
              <a:t>BRB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i="1" dirty="0">
                <a:latin typeface="Arial" panose="020B0604020202020204" pitchFamily="34" charset="0"/>
                <a:cs typeface="Arial" panose="020B0604020202020204" pitchFamily="34" charset="0"/>
              </a:rPr>
              <a:t>TBH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itd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l-PL" i="1" dirty="0" smtClean="0">
                <a:latin typeface="Arial" panose="020B0604020202020204" pitchFamily="34" charset="0"/>
                <a:cs typeface="Arial" panose="020B0604020202020204" pitchFamily="34" charset="0"/>
              </a:rPr>
              <a:t>WTF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pl-PL" i="1" dirty="0">
                <a:latin typeface="Arial" panose="020B0604020202020204" pitchFamily="34" charset="0"/>
                <a:cs typeface="Arial" panose="020B0604020202020204" pitchFamily="34" charset="0"/>
              </a:rPr>
              <a:t> Opet na FACEu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?!</a:t>
            </a:r>
            <a:r>
              <a:rPr lang="pl-PL" i="1" dirty="0">
                <a:latin typeface="Arial" panose="020B0604020202020204" pitchFamily="34" charset="0"/>
                <a:cs typeface="Arial" panose="020B0604020202020204" pitchFamily="34" charset="0"/>
              </a:rPr>
              <a:t> OMG pa ja sam FACE-junkie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!! xD (Facebook-www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237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Skraćenice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skraćeni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oblici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AT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neke</a:t>
            </a:r>
            <a:r>
              <a:rPr lang="de-AT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500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AT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rv</a:t>
            </a: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AT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Skraćenice</a:t>
            </a:r>
            <a:r>
              <a:rPr lang="de-AT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de-AT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internetu</a:t>
            </a:r>
            <a:r>
              <a:rPr lang="de-AT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de-AT" sz="3500" i="1" dirty="0">
                <a:latin typeface="Arial" panose="020B0604020202020204" pitchFamily="34" charset="0"/>
                <a:cs typeface="Arial" panose="020B0604020202020204" pitchFamily="34" charset="0"/>
              </a:rPr>
              <a:t>NZ</a:t>
            </a: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5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500" dirty="0" err="1">
                <a:latin typeface="Arial" panose="020B0604020202020204" pitchFamily="34" charset="0"/>
                <a:cs typeface="Arial" panose="020B0604020202020204" pitchFamily="34" charset="0"/>
              </a:rPr>
              <a:t>ʽne</a:t>
            </a: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500" dirty="0" err="1">
                <a:latin typeface="Arial" panose="020B0604020202020204" pitchFamily="34" charset="0"/>
                <a:cs typeface="Arial" panose="020B0604020202020204" pitchFamily="34" charset="0"/>
              </a:rPr>
              <a:t>znam</a:t>
            </a:r>
            <a:r>
              <a:rPr lang="de-AT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  <a:p>
            <a:r>
              <a:rPr lang="de-AT" sz="3500" i="1" dirty="0">
                <a:latin typeface="Arial" panose="020B0604020202020204" pitchFamily="34" charset="0"/>
                <a:cs typeface="Arial" panose="020B0604020202020204" pitchFamily="34" charset="0"/>
              </a:rPr>
              <a:t>VT</a:t>
            </a: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5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ʽvoli</a:t>
            </a:r>
            <a:r>
              <a:rPr lang="de-AT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5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endParaRPr lang="de-AT" sz="3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3500" i="1" dirty="0">
                <a:latin typeface="Arial" panose="020B0604020202020204" pitchFamily="34" charset="0"/>
                <a:cs typeface="Arial" panose="020B0604020202020204" pitchFamily="34" charset="0"/>
              </a:rPr>
              <a:t>AMR</a:t>
            </a: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de-AT" sz="3500" i="1" dirty="0" err="1">
                <a:latin typeface="Arial" panose="020B0604020202020204" pitchFamily="34" charset="0"/>
                <a:cs typeface="Arial" panose="020B0604020202020204" pitchFamily="34" charset="0"/>
              </a:rPr>
              <a:t>amr</a:t>
            </a: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AT" sz="3500" dirty="0" err="1">
                <a:latin typeface="Arial" panose="020B0604020202020204" pitchFamily="34" charset="0"/>
                <a:cs typeface="Arial" panose="020B0604020202020204" pitchFamily="34" charset="0"/>
              </a:rPr>
              <a:t>ʽAko</a:t>
            </a: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500" dirty="0" err="1"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500" dirty="0" err="1">
                <a:latin typeface="Arial" panose="020B0604020202020204" pitchFamily="34" charset="0"/>
                <a:cs typeface="Arial" panose="020B0604020202020204" pitchFamily="34" charset="0"/>
              </a:rPr>
              <a:t>razumiješ</a:t>
            </a:r>
            <a:r>
              <a:rPr lang="de-AT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’)</a:t>
            </a:r>
          </a:p>
          <a:p>
            <a:r>
              <a:rPr lang="de-AT" sz="3500" i="1" dirty="0">
                <a:latin typeface="Arial" panose="020B0604020202020204" pitchFamily="34" charset="0"/>
                <a:cs typeface="Arial" panose="020B0604020202020204" pitchFamily="34" charset="0"/>
              </a:rPr>
              <a:t>BMK</a:t>
            </a: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de-AT" sz="3500" i="1" dirty="0" err="1">
                <a:latin typeface="Arial" panose="020B0604020202020204" pitchFamily="34" charset="0"/>
                <a:cs typeface="Arial" panose="020B0604020202020204" pitchFamily="34" charset="0"/>
              </a:rPr>
              <a:t>bmk</a:t>
            </a: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de-AT" sz="3500" dirty="0" err="1">
                <a:latin typeface="Arial" panose="020B0604020202020204" pitchFamily="34" charset="0"/>
                <a:cs typeface="Arial" panose="020B0604020202020204" pitchFamily="34" charset="0"/>
              </a:rPr>
              <a:t>Boli</a:t>
            </a: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500" dirty="0" err="1"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 k</a:t>
            </a:r>
            <a:r>
              <a:rPr lang="de-AT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****</a:t>
            </a:r>
          </a:p>
          <a:p>
            <a:r>
              <a:rPr lang="vi-VN" sz="3500" i="1" dirty="0"/>
              <a:t>SAJB</a:t>
            </a:r>
            <a:r>
              <a:rPr lang="hr-HR" sz="3500" i="1" dirty="0"/>
              <a:t>/sajb</a:t>
            </a:r>
            <a:r>
              <a:rPr lang="hr-HR" sz="3500" b="1" dirty="0"/>
              <a:t> </a:t>
            </a:r>
            <a:r>
              <a:rPr lang="vi-VN" sz="3500" dirty="0"/>
              <a:t>–</a:t>
            </a:r>
            <a:r>
              <a:rPr lang="vi-VN" sz="3500" b="1" dirty="0"/>
              <a:t> </a:t>
            </a:r>
            <a:r>
              <a:rPr lang="vi-VN" sz="3500" i="1" dirty="0"/>
              <a:t>Sorry </a:t>
            </a:r>
            <a:r>
              <a:rPr lang="hr-HR" sz="3500" dirty="0"/>
              <a:t>(hrv. </a:t>
            </a:r>
            <a:r>
              <a:rPr lang="hr-HR" sz="3500" i="1" dirty="0"/>
              <a:t>oprosti</a:t>
            </a:r>
            <a:r>
              <a:rPr lang="hr-HR" sz="3500" dirty="0"/>
              <a:t>) </a:t>
            </a:r>
            <a:r>
              <a:rPr lang="vi-VN" sz="3500" i="1" dirty="0"/>
              <a:t>ako je </a:t>
            </a:r>
            <a:r>
              <a:rPr lang="vi-VN" sz="3500" i="1" dirty="0" smtClean="0"/>
              <a:t>bilo</a:t>
            </a:r>
            <a:endParaRPr lang="de-AT" sz="3500" dirty="0"/>
          </a:p>
          <a:p>
            <a:r>
              <a:rPr lang="de-AT" sz="3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BZVZ</a:t>
            </a:r>
            <a:r>
              <a:rPr lang="de-AT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de-AT" sz="35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bzvz</a:t>
            </a:r>
            <a:r>
              <a:rPr lang="de-AT" sz="3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500" i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de-AT" sz="3500" dirty="0" err="1">
                <a:latin typeface="Arial" panose="020B0604020202020204" pitchFamily="34" charset="0"/>
                <a:cs typeface="Arial" panose="020B0604020202020204" pitchFamily="34" charset="0"/>
              </a:rPr>
              <a:t>bez</a:t>
            </a: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500" dirty="0" err="1">
                <a:latin typeface="Arial" panose="020B0604020202020204" pitchFamily="34" charset="0"/>
                <a:cs typeface="Arial" panose="020B0604020202020204" pitchFamily="34" charset="0"/>
              </a:rPr>
              <a:t>veze</a:t>
            </a:r>
            <a:r>
              <a:rPr lang="de-AT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  <a:p>
            <a:r>
              <a:rPr lang="de-AT" sz="3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POZZ</a:t>
            </a:r>
            <a:r>
              <a:rPr lang="de-AT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AT" sz="3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)/</a:t>
            </a:r>
            <a:r>
              <a:rPr lang="de-AT" sz="3500" i="1" dirty="0" err="1">
                <a:latin typeface="Arial" panose="020B0604020202020204" pitchFamily="34" charset="0"/>
                <a:cs typeface="Arial" panose="020B0604020202020204" pitchFamily="34" charset="0"/>
              </a:rPr>
              <a:t>Pozz</a:t>
            </a: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AT" sz="3500" i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de-AT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de-AT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pozdravi</a:t>
            </a:r>
            <a:endParaRPr lang="de-AT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500" i="1" dirty="0">
                <a:latin typeface="Arial" panose="020B0604020202020204" pitchFamily="34" charset="0"/>
                <a:cs typeface="Arial" panose="020B0604020202020204" pitchFamily="34" charset="0"/>
              </a:rPr>
              <a:t>fejs</a:t>
            </a:r>
            <a:r>
              <a:rPr lang="hr-HR" sz="3500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hr-HR" sz="3500" i="1" dirty="0"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r>
              <a:rPr lang="hr-HR" sz="3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3500" i="1" dirty="0">
                <a:latin typeface="Arial" panose="020B0604020202020204" pitchFamily="34" charset="0"/>
                <a:cs typeface="Arial" panose="020B0604020202020204" pitchFamily="34" charset="0"/>
              </a:rPr>
              <a:t>komp</a:t>
            </a:r>
            <a:r>
              <a:rPr lang="hr-HR" sz="3500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hr-HR" sz="3500" i="1" dirty="0">
                <a:latin typeface="Arial" panose="020B0604020202020204" pitchFamily="34" charset="0"/>
                <a:cs typeface="Arial" panose="020B0604020202020204" pitchFamily="34" charset="0"/>
              </a:rPr>
              <a:t>kompjuter</a:t>
            </a:r>
            <a:r>
              <a:rPr lang="hr-HR" sz="3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3500" i="1" dirty="0">
                <a:latin typeface="Arial" panose="020B0604020202020204" pitchFamily="34" charset="0"/>
                <a:cs typeface="Arial" panose="020B0604020202020204" pitchFamily="34" charset="0"/>
              </a:rPr>
              <a:t>mob</a:t>
            </a:r>
            <a:r>
              <a:rPr lang="hr-HR" sz="3500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hr-HR" sz="3500" i="1" dirty="0">
                <a:latin typeface="Arial" panose="020B0604020202020204" pitchFamily="34" charset="0"/>
                <a:cs typeface="Arial" panose="020B0604020202020204" pitchFamily="34" charset="0"/>
              </a:rPr>
              <a:t>mobitel</a:t>
            </a:r>
            <a:r>
              <a:rPr lang="hr-HR" sz="3500" dirty="0">
                <a:latin typeface="Arial" panose="020B0604020202020204" pitchFamily="34" charset="0"/>
                <a:cs typeface="Arial" panose="020B0604020202020204" pitchFamily="34" charset="0"/>
              </a:rPr>
              <a:t> itd</a:t>
            </a:r>
            <a:r>
              <a:rPr lang="hr-HR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AT" sz="3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AT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825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Prikladnost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prijevoda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dirty="0"/>
              <a:t>Puristički orijentirani jezikoslovci često nude doslovne/nepotpune </a:t>
            </a:r>
            <a:r>
              <a:rPr lang="vi-VN" dirty="0" smtClean="0"/>
              <a:t>prijevode</a:t>
            </a:r>
            <a:r>
              <a:rPr lang="de-AT" dirty="0" smtClean="0"/>
              <a:t> (</a:t>
            </a:r>
            <a:r>
              <a:rPr lang="vi-VN" dirty="0" smtClean="0"/>
              <a:t>zvuče </a:t>
            </a:r>
            <a:r>
              <a:rPr lang="vi-VN" dirty="0"/>
              <a:t>čudno, neprirodno, čak </a:t>
            </a:r>
            <a:r>
              <a:rPr lang="vi-VN" dirty="0" smtClean="0"/>
              <a:t>zastarjelo</a:t>
            </a:r>
            <a:r>
              <a:rPr lang="de-AT" dirty="0" smtClean="0"/>
              <a:t>):</a:t>
            </a:r>
          </a:p>
          <a:p>
            <a:r>
              <a:rPr lang="vi-VN" dirty="0" smtClean="0"/>
              <a:t>hrv</a:t>
            </a:r>
            <a:r>
              <a:rPr lang="vi-VN" dirty="0"/>
              <a:t>. </a:t>
            </a:r>
            <a:r>
              <a:rPr lang="vi-VN" i="1" dirty="0"/>
              <a:t>upravitelj događanja</a:t>
            </a:r>
            <a:r>
              <a:rPr lang="vi-VN" dirty="0"/>
              <a:t> za eng. </a:t>
            </a:r>
            <a:r>
              <a:rPr lang="vi-VN" i="1" dirty="0"/>
              <a:t>event </a:t>
            </a:r>
            <a:r>
              <a:rPr lang="vi-VN" i="1" dirty="0" smtClean="0"/>
              <a:t>menedžer</a:t>
            </a:r>
            <a:endParaRPr lang="de-AT" i="1" dirty="0" smtClean="0"/>
          </a:p>
          <a:p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hrv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AT" i="1" dirty="0" err="1">
                <a:latin typeface="Arial" panose="020B0604020202020204" pitchFamily="34" charset="0"/>
                <a:cs typeface="Arial" panose="020B0604020202020204" pitchFamily="34" charset="0"/>
              </a:rPr>
              <a:t>očvrsje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prema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Babiću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eng. </a:t>
            </a:r>
            <a:r>
              <a:rPr lang="de-AT" i="1" dirty="0" err="1">
                <a:latin typeface="Arial" panose="020B0604020202020204" pitchFamily="34" charset="0"/>
                <a:cs typeface="Arial" panose="020B0604020202020204" pitchFamily="34" charset="0"/>
              </a:rPr>
              <a:t>hardver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nije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moguće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izvesti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pridjev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domaće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imenice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stvara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tvorbeni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zastoj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nemogućnost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prilagodbe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domaće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riječi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tvorbenim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pravilima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hrvatskoga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standarda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18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770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Govornik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jezik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internet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rilagodba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okruženju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virtualne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realnosti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gdje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koristi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i="1" dirty="0" err="1">
                <a:latin typeface="Arial" panose="020B0604020202020204" pitchFamily="34" charset="0"/>
                <a:cs typeface="Arial" panose="020B0604020202020204" pitchFamily="34" charset="0"/>
              </a:rPr>
              <a:t>Netspeak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spominje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još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i="1" dirty="0" err="1">
                <a:latin typeface="Arial" panose="020B0604020202020204" pitchFamily="34" charset="0"/>
                <a:cs typeface="Arial" panose="020B0604020202020204" pitchFamily="34" charset="0"/>
              </a:rPr>
              <a:t>Netlish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i="1" dirty="0" err="1">
                <a:latin typeface="Arial" panose="020B0604020202020204" pitchFamily="34" charset="0"/>
                <a:cs typeface="Arial" panose="020B0604020202020204" pitchFamily="34" charset="0"/>
              </a:rPr>
              <a:t>Weblish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Cyberspaek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itd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rvatski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govornik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korisnik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traga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novim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jezičnim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sferama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uporabnim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oblicima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pisanog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govorenog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jezika</a:t>
            </a:r>
            <a:endParaRPr lang="de-A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nternet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informatičko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nazivlje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ulazi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jezik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jezik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internet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378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Sadržaj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Arial" pitchFamily="34" charset="0"/>
              <a:buAutoNum type="arabicParenR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Tvorbeni purizam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Metode purizma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Engleski model tvorbe</a:t>
            </a:r>
            <a:endParaRPr lang="hr-HR" sz="28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AutoNum type="arabicParenR"/>
            </a:pPr>
            <a:r>
              <a:rPr lang="hr-HR" sz="2800" dirty="0" smtClean="0">
                <a:solidFill>
                  <a:srgbClr val="222222"/>
                </a:solidFill>
                <a:latin typeface="Arial" pitchFamily="34" charset="0"/>
                <a:ea typeface="Times New Roman"/>
                <a:cs typeface="Arial" pitchFamily="34" charset="0"/>
              </a:rPr>
              <a:t>Internetski/međumrežni hibridi</a:t>
            </a:r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arenR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Slaganje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Još neki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hibridni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oblici tvorbe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Skraćenice i skraćeni oblici</a:t>
            </a:r>
          </a:p>
          <a:p>
            <a:pPr marL="514350" indent="-514350">
              <a:buAutoNum type="arabicParenR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Prikladnost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prijevoda</a:t>
            </a:r>
            <a:endParaRPr lang="de-AT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arenR"/>
            </a:pPr>
            <a:r>
              <a:rPr lang="de-AT" sz="2800" dirty="0" err="1">
                <a:latin typeface="Arial" pitchFamily="34" charset="0"/>
                <a:cs typeface="Arial" pitchFamily="34" charset="0"/>
              </a:rPr>
              <a:t>Govornik</a:t>
            </a:r>
            <a:r>
              <a:rPr lang="de-AT" sz="2800" dirty="0">
                <a:latin typeface="Arial" pitchFamily="34" charset="0"/>
                <a:cs typeface="Arial" pitchFamily="34" charset="0"/>
              </a:rPr>
              <a:t> – </a:t>
            </a:r>
            <a:r>
              <a:rPr lang="de-AT" sz="2800" dirty="0" err="1">
                <a:latin typeface="Arial" pitchFamily="34" charset="0"/>
                <a:cs typeface="Arial" pitchFamily="34" charset="0"/>
              </a:rPr>
              <a:t>jezik</a:t>
            </a:r>
            <a:r>
              <a:rPr lang="de-AT" sz="2800" dirty="0">
                <a:latin typeface="Arial" pitchFamily="34" charset="0"/>
                <a:cs typeface="Arial" pitchFamily="34" charset="0"/>
              </a:rPr>
              <a:t> – </a:t>
            </a:r>
            <a:r>
              <a:rPr lang="de-AT" sz="2800" dirty="0" err="1">
                <a:latin typeface="Arial" pitchFamily="34" charset="0"/>
                <a:cs typeface="Arial" pitchFamily="34" charset="0"/>
              </a:rPr>
              <a:t>internet</a:t>
            </a:r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AutoNum type="arabicParenR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Globalna angloamerikanizacija</a:t>
            </a:r>
            <a:endParaRPr lang="de-AT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AutoNum type="arabicParenR"/>
            </a:pPr>
            <a:r>
              <a:rPr lang="sv-SE" sz="2800" dirty="0">
                <a:latin typeface="Arial" pitchFamily="34" charset="0"/>
                <a:cs typeface="Arial" pitchFamily="34" charset="0"/>
              </a:rPr>
              <a:t>Andras 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Kornai: </a:t>
            </a:r>
            <a:r>
              <a:rPr lang="sv-SE" sz="2800" cap="small" dirty="0" smtClean="0">
                <a:latin typeface="Arial" pitchFamily="34" charset="0"/>
                <a:cs typeface="Arial" pitchFamily="34" charset="0"/>
              </a:rPr>
              <a:t>Digital </a:t>
            </a:r>
            <a:r>
              <a:rPr lang="sv-SE" sz="2800" cap="small" dirty="0">
                <a:latin typeface="Arial" pitchFamily="34" charset="0"/>
                <a:cs typeface="Arial" pitchFamily="34" charset="0"/>
              </a:rPr>
              <a:t>Language Death </a:t>
            </a:r>
            <a:endParaRPr lang="de-AT" sz="2800" cap="small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AutoNum type="arabicParenR"/>
            </a:pPr>
            <a:r>
              <a:rPr lang="de-AT" sz="2800" dirty="0">
                <a:latin typeface="Arial" pitchFamily="34" charset="0"/>
                <a:cs typeface="Arial" pitchFamily="34" charset="0"/>
              </a:rPr>
              <a:t>D</a:t>
            </a:r>
            <a:r>
              <a:rPr lang="hr-HR" sz="2800" dirty="0">
                <a:latin typeface="Arial" pitchFamily="34" charset="0"/>
                <a:cs typeface="Arial" pitchFamily="34" charset="0"/>
              </a:rPr>
              <a:t>odirn</a:t>
            </a:r>
            <a:r>
              <a:rPr lang="de-AT" sz="2800" dirty="0">
                <a:latin typeface="Arial" pitchFamily="34" charset="0"/>
                <a:cs typeface="Arial" pitchFamily="34" charset="0"/>
              </a:rPr>
              <a:t>e</a:t>
            </a:r>
            <a:r>
              <a:rPr lang="hr-HR" sz="2800" dirty="0">
                <a:latin typeface="Arial" pitchFamily="34" charset="0"/>
                <a:cs typeface="Arial" pitchFamily="34" charset="0"/>
              </a:rPr>
              <a:t> točk</a:t>
            </a:r>
            <a:r>
              <a:rPr lang="de-AT" sz="2800" dirty="0">
                <a:latin typeface="Arial" pitchFamily="34" charset="0"/>
                <a:cs typeface="Arial" pitchFamily="34" charset="0"/>
              </a:rPr>
              <a:t>e </a:t>
            </a:r>
            <a:r>
              <a:rPr lang="de-AT" sz="2800" dirty="0" err="1">
                <a:latin typeface="Arial" pitchFamily="34" charset="0"/>
                <a:cs typeface="Arial" pitchFamily="34" charset="0"/>
              </a:rPr>
              <a:t>analiziranih</a:t>
            </a:r>
            <a:r>
              <a:rPr lang="de-AT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>
                <a:latin typeface="Arial" pitchFamily="34" charset="0"/>
                <a:cs typeface="Arial" pitchFamily="34" charset="0"/>
              </a:rPr>
              <a:t>elemenata</a:t>
            </a:r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arenR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Zaključak</a:t>
            </a:r>
            <a:endParaRPr lang="de-AT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arenR"/>
            </a:pP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Popis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800" dirty="0" err="1" smtClean="0">
                <a:latin typeface="Arial" pitchFamily="34" charset="0"/>
                <a:cs typeface="Arial" pitchFamily="34" charset="0"/>
              </a:rPr>
              <a:t>izvora</a:t>
            </a:r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Globalna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angloamerikanizacija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309482"/>
              </p:ext>
            </p:extLst>
          </p:nvPr>
        </p:nvGraphicFramePr>
        <p:xfrm>
          <a:off x="467544" y="191683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467544" y="1522016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grafi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de-AT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de-A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prikaz</a:t>
            </a:r>
            <a:r>
              <a:rPr lang="de-A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A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20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472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Andras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Kornai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Digital </a:t>
            </a:r>
            <a:r>
              <a:rPr lang="hr-HR" cap="small" dirty="0">
                <a:latin typeface="Arial" panose="020B0604020202020204" pitchFamily="34" charset="0"/>
                <a:cs typeface="Arial" panose="020B0604020202020204" pitchFamily="34" charset="0"/>
              </a:rPr>
              <a:t>Language Death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Autofit/>
          </a:bodyPr>
          <a:lstStyle/>
          <a:p>
            <a:r>
              <a:rPr lang="hr-HR" sz="3000" dirty="0">
                <a:latin typeface="Arial" panose="020B0604020202020204" pitchFamily="34" charset="0"/>
                <a:cs typeface="Arial" panose="020B0604020202020204" pitchFamily="34" charset="0"/>
              </a:rPr>
              <a:t>Andras </a:t>
            </a:r>
            <a:r>
              <a:rPr lang="hr-H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Kornai</a:t>
            </a:r>
            <a:r>
              <a:rPr lang="de-AT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vi-VN" sz="3000" dirty="0">
                <a:latin typeface="Arial" panose="020B0604020202020204" pitchFamily="34" charset="0"/>
                <a:cs typeface="Arial" panose="020B0604020202020204" pitchFamily="34" charset="0"/>
              </a:rPr>
              <a:t>mađarski matematički </a:t>
            </a:r>
            <a:r>
              <a:rPr lang="vi-VN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lingvist</a:t>
            </a:r>
            <a:r>
              <a:rPr lang="de-AT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hr-H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  <a:r>
              <a:rPr lang="hr-HR" sz="3000" dirty="0">
                <a:latin typeface="Arial" panose="020B0604020202020204" pitchFamily="34" charset="0"/>
                <a:cs typeface="Arial" panose="020B0604020202020204" pitchFamily="34" charset="0"/>
              </a:rPr>
              <a:t>% svjetskih jezika nije zastupljeno na internetu (Journals.plos-www</a:t>
            </a:r>
            <a:r>
              <a:rPr lang="hr-H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AT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Prema</a:t>
            </a:r>
            <a:r>
              <a:rPr lang="de-AT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000" dirty="0" err="1">
                <a:latin typeface="Arial" panose="020B0604020202020204" pitchFamily="34" charset="0"/>
                <a:cs typeface="Arial" panose="020B0604020202020204" pitchFamily="34" charset="0"/>
              </a:rPr>
              <a:t>studiji</a:t>
            </a:r>
            <a:r>
              <a:rPr lang="de-AT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000" dirty="0" err="1">
                <a:latin typeface="Arial" panose="020B0604020202020204" pitchFamily="34" charset="0"/>
                <a:cs typeface="Arial" panose="020B0604020202020204" pitchFamily="34" charset="0"/>
              </a:rPr>
              <a:t>koju</a:t>
            </a:r>
            <a:r>
              <a:rPr lang="de-AT" sz="30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de-AT" sz="3000" dirty="0" err="1">
                <a:latin typeface="Arial" panose="020B0604020202020204" pitchFamily="34" charset="0"/>
                <a:cs typeface="Arial" panose="020B0604020202020204" pitchFamily="34" charset="0"/>
              </a:rPr>
              <a:t>izvršio</a:t>
            </a:r>
            <a:r>
              <a:rPr lang="de-AT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000" dirty="0" err="1">
                <a:latin typeface="Arial" panose="020B0604020202020204" pitchFamily="34" charset="0"/>
                <a:cs typeface="Arial" panose="020B0604020202020204" pitchFamily="34" charset="0"/>
              </a:rPr>
              <a:t>Ethnolouge</a:t>
            </a:r>
            <a:r>
              <a:rPr lang="de-AT" sz="3000" dirty="0">
                <a:latin typeface="Arial" panose="020B0604020202020204" pitchFamily="34" charset="0"/>
                <a:cs typeface="Arial" panose="020B0604020202020204" pitchFamily="34" charset="0"/>
              </a:rPr>
              <a:t> 2012. </a:t>
            </a:r>
            <a:r>
              <a:rPr lang="de-AT" sz="3000" dirty="0" err="1">
                <a:latin typeface="Arial" panose="020B0604020202020204" pitchFamily="34" charset="0"/>
                <a:cs typeface="Arial" panose="020B0604020202020204" pitchFamily="34" charset="0"/>
              </a:rPr>
              <a:t>godine</a:t>
            </a:r>
            <a:r>
              <a:rPr lang="de-AT" sz="3000" dirty="0">
                <a:latin typeface="Arial" panose="020B0604020202020204" pitchFamily="34" charset="0"/>
                <a:cs typeface="Arial" panose="020B0604020202020204" pitchFamily="34" charset="0"/>
              </a:rPr>
              <a:t>, na </a:t>
            </a:r>
            <a:r>
              <a:rPr lang="de-AT" sz="3000" dirty="0" err="1">
                <a:latin typeface="Arial" panose="020B0604020202020204" pitchFamily="34" charset="0"/>
                <a:cs typeface="Arial" panose="020B0604020202020204" pitchFamily="34" charset="0"/>
              </a:rPr>
              <a:t>svijetu</a:t>
            </a:r>
            <a:r>
              <a:rPr lang="de-AT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000" dirty="0" err="1">
                <a:latin typeface="Arial" panose="020B0604020202020204" pitchFamily="34" charset="0"/>
                <a:cs typeface="Arial" panose="020B0604020202020204" pitchFamily="34" charset="0"/>
              </a:rPr>
              <a:t>postoji</a:t>
            </a:r>
            <a:r>
              <a:rPr lang="de-AT" sz="3000" dirty="0">
                <a:latin typeface="Arial" panose="020B0604020202020204" pitchFamily="34" charset="0"/>
                <a:cs typeface="Arial" panose="020B0604020202020204" pitchFamily="34" charset="0"/>
              </a:rPr>
              <a:t> 7.776 </a:t>
            </a:r>
            <a:r>
              <a:rPr lang="de-AT" sz="3000" dirty="0" err="1">
                <a:latin typeface="Arial" panose="020B0604020202020204" pitchFamily="34" charset="0"/>
                <a:cs typeface="Arial" panose="020B0604020202020204" pitchFamily="34" charset="0"/>
              </a:rPr>
              <a:t>jezika</a:t>
            </a:r>
            <a:r>
              <a:rPr lang="de-AT" sz="3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AT" sz="3000" dirty="0" err="1">
                <a:latin typeface="Arial" panose="020B0604020202020204" pitchFamily="34" charset="0"/>
                <a:cs typeface="Arial" panose="020B0604020202020204" pitchFamily="34" charset="0"/>
              </a:rPr>
              <a:t>Journals.plos-www</a:t>
            </a:r>
            <a:r>
              <a:rPr lang="de-AT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de-AT" sz="3000" dirty="0">
                <a:latin typeface="Arial" panose="020B0604020202020204" pitchFamily="34" charset="0"/>
                <a:cs typeface="Arial" panose="020B0604020202020204" pitchFamily="34" charset="0"/>
              </a:rPr>
              <a:t>2.500 </a:t>
            </a:r>
            <a:r>
              <a:rPr lang="de-AT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jezika</a:t>
            </a:r>
            <a:r>
              <a:rPr lang="de-AT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ugroženo</a:t>
            </a:r>
            <a:r>
              <a:rPr lang="de-AT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AT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prijeti</a:t>
            </a:r>
            <a:r>
              <a:rPr lang="de-AT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im </a:t>
            </a:r>
            <a:r>
              <a:rPr lang="de-AT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izumiranje</a:t>
            </a:r>
            <a:r>
              <a:rPr lang="de-AT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de-AT" sz="3000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de-AT" sz="3000" dirty="0" err="1">
                <a:latin typeface="Arial" panose="020B0604020202020204" pitchFamily="34" charset="0"/>
                <a:cs typeface="Arial" panose="020B0604020202020204" pitchFamily="34" charset="0"/>
              </a:rPr>
              <a:t>bliskoj</a:t>
            </a:r>
            <a:r>
              <a:rPr lang="de-AT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000" dirty="0" err="1">
                <a:latin typeface="Arial" panose="020B0604020202020204" pitchFamily="34" charset="0"/>
                <a:cs typeface="Arial" panose="020B0604020202020204" pitchFamily="34" charset="0"/>
              </a:rPr>
              <a:t>budućnosti</a:t>
            </a:r>
            <a:r>
              <a:rPr lang="de-AT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000" dirty="0" err="1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de-AT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de-AT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broj</a:t>
            </a:r>
            <a:r>
              <a:rPr lang="de-AT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000" dirty="0" err="1">
                <a:latin typeface="Arial" panose="020B0604020202020204" pitchFamily="34" charset="0"/>
                <a:cs typeface="Arial" panose="020B0604020202020204" pitchFamily="34" charset="0"/>
              </a:rPr>
              <a:t>jezika</a:t>
            </a:r>
            <a:r>
              <a:rPr lang="de-AT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000" dirty="0" err="1">
                <a:latin typeface="Arial" panose="020B0604020202020204" pitchFamily="34" charset="0"/>
                <a:cs typeface="Arial" panose="020B0604020202020204" pitchFamily="34" charset="0"/>
              </a:rPr>
              <a:t>drastično</a:t>
            </a:r>
            <a:r>
              <a:rPr lang="de-AT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000" dirty="0" err="1">
                <a:latin typeface="Arial" panose="020B0604020202020204" pitchFamily="34" charset="0"/>
                <a:cs typeface="Arial" panose="020B0604020202020204" pitchFamily="34" charset="0"/>
              </a:rPr>
              <a:t>reducirati</a:t>
            </a:r>
            <a:endParaRPr lang="de-AT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21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566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Negativne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pozitivne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strane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purizma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006516"/>
              </p:ext>
            </p:extLst>
          </p:nvPr>
        </p:nvGraphicFramePr>
        <p:xfrm>
          <a:off x="467544" y="1700808"/>
          <a:ext cx="8064896" cy="5180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22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469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dirty="0">
                <a:latin typeface="Arial" pitchFamily="34" charset="0"/>
                <a:cs typeface="Arial" pitchFamily="34" charset="0"/>
              </a:rPr>
              <a:t>D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odirn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točk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analiziranih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elemenata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434009"/>
              </p:ext>
            </p:extLst>
          </p:nvPr>
        </p:nvGraphicFramePr>
        <p:xfrm>
          <a:off x="1187624" y="177281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755576" y="1556792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3200" dirty="0" err="1">
                <a:latin typeface="Arial" panose="020B0604020202020204" pitchFamily="34" charset="0"/>
                <a:cs typeface="Arial" panose="020B0604020202020204" pitchFamily="34" charset="0"/>
              </a:rPr>
              <a:t>grafi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de-AT" sz="320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de-AT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dirty="0" err="1">
                <a:latin typeface="Arial" panose="020B0604020202020204" pitchFamily="34" charset="0"/>
                <a:cs typeface="Arial" panose="020B0604020202020204" pitchFamily="34" charset="0"/>
              </a:rPr>
              <a:t>prikaz</a:t>
            </a:r>
            <a:r>
              <a:rPr lang="de-AT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23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Zaključak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rvatski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poput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drugih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jezika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pod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velikim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utjecajem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anglizama</a:t>
            </a:r>
            <a:endParaRPr lang="de-A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implementacija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purističkih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polu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rješenja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šteti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š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nego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š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pomaže</a:t>
            </a:r>
            <a:endParaRPr lang="de-A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sveopćom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jezičnom globalizacijom mijenjaju se i navike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govornika</a:t>
            </a:r>
          </a:p>
          <a:p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govornici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hrvatskog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jezika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danas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koriste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anglizmima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praktičnih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razloga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24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136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Zaključak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Argumenti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korištenj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 posuđenica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prema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Drljača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Margić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2011: 58–62):</a:t>
            </a:r>
          </a:p>
          <a:p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popunjavanje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leksičke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praznine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A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osmoza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jezika</a:t>
            </a:r>
            <a:endParaRPr lang="de-A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bolja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ekonomičnost</a:t>
            </a:r>
            <a:endParaRPr lang="de-A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restiž</a:t>
            </a:r>
            <a:endParaRPr lang="de-A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eutralnost</a:t>
            </a:r>
            <a:endParaRPr lang="de-A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kolokacijski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err="1">
                <a:latin typeface="Arial" panose="020B0604020202020204" pitchFamily="34" charset="0"/>
                <a:cs typeface="Arial" panose="020B0604020202020204" pitchFamily="34" charset="0"/>
              </a:rPr>
              <a:t>potencijal</a:t>
            </a:r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dr.</a:t>
            </a:r>
            <a:endParaRPr lang="de-AT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25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187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Zaključak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/>
              <a:t>Ivo Pranjković smatra da su jezičnu politiku proteklih desetljeća u Hrvatskoj obilježili naglašena površnost, rigidni purizam, ksenofobija i antislavenstvo (Tošović 2012: 415</a:t>
            </a:r>
            <a:r>
              <a:rPr lang="vi-VN" dirty="0" smtClean="0"/>
              <a:t>).</a:t>
            </a:r>
            <a:endParaRPr lang="de-AT" dirty="0" smtClean="0"/>
          </a:p>
          <a:p>
            <a:r>
              <a:rPr lang="vi-VN" dirty="0" smtClean="0"/>
              <a:t>Ako </a:t>
            </a:r>
            <a:r>
              <a:rPr lang="vi-VN" dirty="0"/>
              <a:t>se nastavi s agresivnim pristupom nekih purista, postoji realna opasnost da se hrvatski standardni jezik sutra nađe na jednoj strani, a njegovi govornici na drugoj.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26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828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Zaključak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vi-VN" dirty="0"/>
              <a:t>Valjalo bi promotriti strategiju u drugim jezicima, otvorenijeg karaktera, koji često preuzimaju ili primaju leksičko bogatstvo sa strane (engleski ili srpski jer je </a:t>
            </a:r>
            <a:r>
              <a:rPr lang="vi-VN" dirty="0" smtClean="0"/>
              <a:t>najsrodniji)</a:t>
            </a:r>
            <a:r>
              <a:rPr lang="de-AT" dirty="0" smtClean="0"/>
              <a:t>.</a:t>
            </a:r>
          </a:p>
          <a:p>
            <a:r>
              <a:rPr lang="de-AT" dirty="0"/>
              <a:t>K</a:t>
            </a:r>
            <a:r>
              <a:rPr lang="vi-VN" dirty="0" smtClean="0"/>
              <a:t>ad </a:t>
            </a:r>
            <a:r>
              <a:rPr lang="vi-VN" dirty="0"/>
              <a:t>jezik ima svoje čvrste korijene, kao hrvatski, trebalo bi se s više hrabrosti upustiti u avanturu hibridizacije određenih tvorbenih oblika, uz natuknicu s prihvatljivim hrvatskim rješenjem (ako postoji).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27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078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Izvori</a:t>
            </a:r>
            <a:r>
              <a:rPr lang="de-AT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de-A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internet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25000" lnSpcReduction="20000"/>
          </a:bodyPr>
          <a:lstStyle/>
          <a:p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Bolje.hr: </a:t>
            </a:r>
            <a:r>
              <a:rPr lang="hr-HR" sz="6400" i="1" dirty="0">
                <a:latin typeface="Arial" panose="020B0604020202020204" pitchFamily="34" charset="0"/>
                <a:cs typeface="Arial" panose="020B0604020202020204" pitchFamily="34" charset="0"/>
              </a:rPr>
              <a:t>Bolje je hrvatski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. In: http://bolje.hr/. Stanje 2. 4. 2016.</a:t>
            </a:r>
            <a:endParaRPr lang="de-AT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Facebook-www: [Facebook grupa]. In: https://www.facebook.com/WTF-Opet-na-FACEu-OMG-pa-ja-sam-FACE-junkie-xD-174891969201000/. Stanje 4. 4. 2016.</a:t>
            </a:r>
            <a:endParaRPr lang="de-AT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H-alter-www: </a:t>
            </a:r>
            <a:r>
              <a:rPr lang="hr-HR" sz="6400" i="1" dirty="0">
                <a:latin typeface="Arial" panose="020B0604020202020204" pitchFamily="34" charset="0"/>
                <a:cs typeface="Arial" panose="020B0604020202020204" pitchFamily="34" charset="0"/>
              </a:rPr>
              <a:t>Marketinško fejkanje aktivizma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. In: http://www.h-alter.org/vijesti/marketinsko-fejkanje-aktivizma. Stanje 21. 3. 2016.</a:t>
            </a:r>
            <a:endParaRPr lang="de-AT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HGK-www: </a:t>
            </a:r>
            <a:r>
              <a:rPr lang="hr-HR" sz="6400" i="1" dirty="0">
                <a:latin typeface="Arial" panose="020B0604020202020204" pitchFamily="34" charset="0"/>
                <a:cs typeface="Arial" panose="020B0604020202020204" pitchFamily="34" charset="0"/>
              </a:rPr>
              <a:t>Brendiranje RH i izvoznih proizvoda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. In: http://www.hgk.hr/brendiranje-republike-hrvatske-i-izvoznih-proizvoda-2. Stanje 12. 4. 2016.</a:t>
            </a:r>
            <a:endParaRPr lang="de-AT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Hrt-www:</a:t>
            </a:r>
            <a:r>
              <a:rPr lang="hr-HR" sz="6400" i="1" dirty="0">
                <a:latin typeface="Arial" panose="020B0604020202020204" pitchFamily="34" charset="0"/>
                <a:cs typeface="Arial" panose="020B0604020202020204" pitchFamily="34" charset="0"/>
              </a:rPr>
              <a:t> Hrt Magazin 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r-HR" sz="6400" i="1" dirty="0">
                <a:latin typeface="Arial" panose="020B0604020202020204" pitchFamily="34" charset="0"/>
                <a:cs typeface="Arial" panose="020B0604020202020204" pitchFamily="34" charset="0"/>
              </a:rPr>
              <a:t>Anglizmi u hrvatskom jeziku – 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hr-HR" sz="6400" i="1" dirty="0">
                <a:latin typeface="Arial" panose="020B0604020202020204" pitchFamily="34" charset="0"/>
                <a:cs typeface="Arial" panose="020B0604020202020204" pitchFamily="34" charset="0"/>
              </a:rPr>
              <a:t>like it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hr-HR" sz="6400" i="1" dirty="0">
                <a:latin typeface="Arial" panose="020B0604020202020204" pitchFamily="34" charset="0"/>
                <a:cs typeface="Arial" panose="020B0604020202020204" pitchFamily="34" charset="0"/>
              </a:rPr>
              <a:t> ili 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hr-HR" sz="6400" i="1" dirty="0">
                <a:latin typeface="Arial" panose="020B0604020202020204" pitchFamily="34" charset="0"/>
                <a:cs typeface="Arial" panose="020B0604020202020204" pitchFamily="34" charset="0"/>
              </a:rPr>
              <a:t>hate it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'?). In: http://www.hrt.hr/300416/magazin/anglizmi-u-hrvatskom-jeziku-like-it-ili-hate-it/. Stanje 2. 4. 2016.</a:t>
            </a:r>
            <a:endParaRPr lang="de-AT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Jutarnji.hr-www: </a:t>
            </a:r>
            <a:r>
              <a:rPr lang="hr-HR" sz="6400" i="1" dirty="0">
                <a:latin typeface="Arial" panose="020B0604020202020204" pitchFamily="34" charset="0"/>
                <a:cs typeface="Arial" panose="020B0604020202020204" pitchFamily="34" charset="0"/>
              </a:rPr>
              <a:t>Godišnja inventura Miljenka Jergovića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. In: http://www.jutarnji.hr/12-knjiga-objavljenih-u-hrvatskoj-koje-su-mi-prosle-godine-bile-najvaznije/1504772/. Stanje 2. 2. 2016.</a:t>
            </a:r>
            <a:endParaRPr lang="de-AT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Njuškalo.hr-www: [Oglasi]. In: http://www.njuskalo.hr/korisnik/3gger/. Stanje 5. 2. 2016.</a:t>
            </a:r>
            <a:endParaRPr lang="de-AT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Tportal-www: </a:t>
            </a:r>
            <a:r>
              <a:rPr lang="hr-HR" sz="6400" i="1" dirty="0">
                <a:latin typeface="Arial" panose="020B0604020202020204" pitchFamily="34" charset="0"/>
                <a:cs typeface="Arial" panose="020B0604020202020204" pitchFamily="34" charset="0"/>
              </a:rPr>
              <a:t>Todorić će u Župi Dubrovačkoj keširati 218 milijuna kuna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. In: http://www.tportal.hr/biznis/kompanije/415167/Todoric-ce-u-Zupi-Dubrovackoj-kesirati-218-milijuna-kuna.html. Stanje 8. 2. 2016.</a:t>
            </a:r>
            <a:endParaRPr lang="de-AT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HJP-www: [Pretraživanje riječi]. In: http://hjp.znanje.hr/index.php?show=search. Stanje 12. 3. 2016.</a:t>
            </a:r>
            <a:endParaRPr lang="de-AT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Žargonaut-www: [Skraćenice]. In: http://www.zargonaut.com/sajb. Stanje 18. 3. 2016.</a:t>
            </a:r>
            <a:endParaRPr lang="de-AT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Statista-www: </a:t>
            </a:r>
            <a:r>
              <a:rPr lang="hr-HR" sz="6400" i="1" dirty="0">
                <a:latin typeface="Arial" panose="020B0604020202020204" pitchFamily="34" charset="0"/>
                <a:cs typeface="Arial" panose="020B0604020202020204" pitchFamily="34" charset="0"/>
              </a:rPr>
              <a:t>Number of monthly active Facebook users worldwide as of 4th quarter 2015 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r-HR" sz="6400" i="1" dirty="0">
                <a:latin typeface="Arial" panose="020B0604020202020204" pitchFamily="34" charset="0"/>
                <a:cs typeface="Arial" panose="020B0604020202020204" pitchFamily="34" charset="0"/>
              </a:rPr>
              <a:t>in millions</a:t>
            </a:r>
            <a:r>
              <a:rPr lang="hr-HR" sz="6400" dirty="0">
                <a:latin typeface="Arial" panose="020B0604020202020204" pitchFamily="34" charset="0"/>
                <a:cs typeface="Arial" panose="020B0604020202020204" pitchFamily="34" charset="0"/>
              </a:rPr>
              <a:t>). In: http://www.statista.com/statistics/264810/number-of-monthly-active-facebook-users-worldwide/. Stanje 20. 3. 2016.</a:t>
            </a:r>
            <a:endParaRPr lang="de-AT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28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42765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Literatura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Autofit/>
          </a:bodyPr>
          <a:lstStyle/>
          <a:p>
            <a:r>
              <a:rPr lang="hr-H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Babić 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2001: Babić, Stjepan. 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Hrvatska jezikoslovna prenja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. Zagreb: Globus. 323.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Barić i dr. 2005: Barić, Eugenija; Lončarić, Mijo; Malić, Dragica; Pavešić, Slavko; Peti, Mirko; Zečević, Vesna; Znika, Marija. 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Hrvatska gramatika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. Zagreb: Školska knjiga. 697 s.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Drljača Margić 2012: Drljača: Margić, Branka. Stavovi prema konotativnim posuđenicama engleskoga podrijetla. In: Tošović, Branko; Wonisch, Arno (ur.). 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Hrvatski pogledi na odnose između hrvatskoga, srpskoga i bosanskoga/bošnjačkoga jezika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 (Svezak 2). – Zagreb: Nakladnička kuća Izvori. 558–573.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Drljača Margić 2011: Drljača Margić, Branka. Leksički paralelizam: Je li opravdano govoriti o nepotrebnim posuđenicama (engleskoga podrijetla)? – In: 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Fluminensia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: – Rijeka: Odsjek za kroatistiku Filozofskoga fakulteta Sveučilišta u Rijeci (23/1). 53–66.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Journals-www: Kornai, Andras (Digital Laguage Death)-www: http://journals.plos.org/plosone/article?id=10.1371/journal.pone.0077056. 24.2.2016.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Katičić 1992: Katičić, Radoslav. 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Novi jezikoslovni ogledi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. Zagreb: Školska knjiga. 378 s.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Kiš 2002: Kiš, Miroslav. 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Englesko-hrvatski i hrvatsko-engleski informatički rječnik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. Zagreb: Naklada Ljevak. 1416 s.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Kordić 2010: Kordić, Snježana. 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Jezik i nacionalizam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. Zagreb: Durieux. 430 s.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Opačić 2006: Opačić, Nives. 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Hrvatski u zagradama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Globalizacija jezične politike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. Zagreb: Sveučilišna naklada. 207 s.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Opačić 2007: Opačić, Nives. 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Hrvatski jezični putokazi. Od razdraganosti preko straha do ravnodušnosti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. Zagreb: Hrvatska sveučilišna naklada. 268 s.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Opačić 2012: Opačić, Nives. 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Hrvatski ni u zagradama. Globalizacijska jezična teturanja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. Zagreb: Hrvatska sveučilišna naklada. 206 s</a:t>
            </a:r>
            <a:r>
              <a:rPr lang="hr-H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29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0605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Tvorbeni purizam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Tvorbeni purizam najviše se ispoljava na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leksičkoj i 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tvorbenoj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razini.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Postoje dva pravca djelovanja:</a:t>
            </a:r>
          </a:p>
          <a:p>
            <a:r>
              <a:rPr lang="hr-HR" b="1" dirty="0" smtClean="0">
                <a:latin typeface="Arial" pitchFamily="34" charset="0"/>
                <a:cs typeface="Arial" pitchFamily="34" charset="0"/>
              </a:rPr>
              <a:t>Međujezični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(odnos hrvatskog jezika prema drugim jezicima)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Međudijalekatski (odnos štokavskog prema kajkavskom i ćakavskom dijalektu)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(Tošović 2012: 397)</a:t>
            </a:r>
          </a:p>
          <a:p>
            <a:endParaRPr lang="hr-H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Literatura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25144"/>
          </a:xfrm>
        </p:spPr>
        <p:txBody>
          <a:bodyPr>
            <a:noAutofit/>
          </a:bodyPr>
          <a:lstStyle/>
          <a:p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Samardžija 1993: Samardžija, Marko. 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Hrvatski jezik u Nezavisnoj Državi Hrvatskoj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. Zagreb: Hrvatska sveučilišna naklada 257 s.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Samardžija 1993a: Samardžija, Marko. 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Jezični purizam u NDH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 Savjeti Hrvatskoga državnog ureda za jezik.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 Zagreb: Hrvatska sveučilišna naklada – 150 s.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Samardžija 2004: Samardžija, Marko. 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Iz triju stoljeća hrvatskoga standardnog jezika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. Zagreb: Hrvatska sveučilišna naklada. 250 s.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Silić 2012: Silić, Josip. Novogovor je hrvatskom jeziku učinio medvjeđu uslugu. In: Tošović, Branko; Wonisch, Arno (ur.). 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Hrvatski pogledi na odnose između hrvatskoga, srpskoga i bosanskoga/bošnjačkoga jezika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 (Svezak 2). Zagreb: Nakladnička kuća Izvori. 428–432.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Škiljan 2002: Škiljan, Dubravko. 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Govor nacije. Jezik, nacija, Hrvati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. Zagreb: Golden marketing. 316 s.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Težak 1991: Težak, Stjepko. 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Hrvatski naš svagda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š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nji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. Zagreb: Školske novine. 195 s.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Tošović 2012: Tošović, Branko. Hrvatski tvorbeni purizam. – In: Tošović, Branko; Wonisch, Arno; (ur.). 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Srpski pogledi na odnose između srpskog, hrvatskog i bošnjačkoga jezika / Serbische Sichtweisen des Verhältnisses zwischen dem Serbischen, Kroatischen und Bosniakischen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 I/5. – Graz - Beograd: Institut für Slawistik der Karl-Franzens-Universität Graz - Beogradska knjiga. 415–448 s.</a:t>
            </a:r>
            <a:endParaRPr lang="de-A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AT" sz="1800" dirty="0"/>
          </a:p>
          <a:p>
            <a:endParaRPr lang="de-AT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30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0515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Tvorbeni purizam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dirty="0">
                <a:latin typeface="Arial" pitchFamily="34" charset="0"/>
                <a:cs typeface="Arial" pitchFamily="34" charset="0"/>
              </a:rPr>
              <a:t>T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vorbeni purizam usmjeren je na: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afirmaciju, aktualizaciju i implementaciju nacionalnih, domaćih, autohtonih derivacijskih modela, postupaka i sredstava </a:t>
            </a: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(Tošović 2012: 397) </a:t>
            </a:r>
          </a:p>
          <a:p>
            <a:endParaRPr lang="hr-H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Tvorbeni purizam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Tvorbeni purizam usmjeren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je i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na: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potiskivanje, odbacivanje i izbacivanje derivacijskih modela, postupaka i sredstava koji se smatraju stranim, tuđim, nepotrebnim pa i opasnim za dati jezik </a:t>
            </a: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(Tošović 2012: 397) </a:t>
            </a:r>
          </a:p>
          <a:p>
            <a:endParaRPr lang="hr-H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Purističke metode 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Arial" pitchFamily="34" charset="0"/>
                <a:cs typeface="Arial" pitchFamily="34" charset="0"/>
              </a:rPr>
              <a:t>filtriranje, kontrastiranje, preporučivanje, izbacivanje, eliminiranje, zabranjivanje, razjednačavanje (npr. po hrvatskosti ili srpskosti) itd.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Engleski model tvorbe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lnSpcReduction="10000"/>
          </a:bodyPr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Zamjena </a:t>
            </a:r>
            <a:r>
              <a:rPr lang="hr-HR" dirty="0">
                <a:latin typeface="Arial" pitchFamily="34" charset="0"/>
                <a:cs typeface="Arial" pitchFamily="34" charset="0"/>
              </a:rPr>
              <a:t>pridjevsko-imenskog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spoja</a:t>
            </a:r>
            <a:r>
              <a:rPr lang="de-AT" dirty="0">
                <a:latin typeface="Arial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imensko-imenskim:</a:t>
            </a:r>
          </a:p>
          <a:p>
            <a:pPr>
              <a:buNone/>
            </a:pPr>
            <a:r>
              <a:rPr lang="hr-HR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Pulski filmski festival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koji je 45 godina imao taj naziv i koji se sada zove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Pula Film Festival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ili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 Zagreb Film Festival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“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(Babić 2001: 217, 219).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Frekventni pokazatelj </a:t>
            </a:r>
            <a:r>
              <a:rPr lang="hr-HR" dirty="0">
                <a:latin typeface="Arial" pitchFamily="34" charset="0"/>
                <a:cs typeface="Arial" pitchFamily="34" charset="0"/>
              </a:rPr>
              <a:t>utjecaja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engleskog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jezika </a:t>
            </a:r>
            <a:r>
              <a:rPr lang="hr-HR" dirty="0">
                <a:latin typeface="Arial" pitchFamily="34" charset="0"/>
                <a:cs typeface="Arial" pitchFamily="34" charset="0"/>
              </a:rPr>
              <a:t>na elektroničke medije i javni prostor u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Hrvatskoj.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7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Internetski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međumrežni hibridi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b="1" i="1" dirty="0">
                <a:latin typeface="Arial" pitchFamily="34" charset="0"/>
                <a:cs typeface="Arial" pitchFamily="34" charset="0"/>
              </a:rPr>
              <a:t>f</a:t>
            </a:r>
            <a:r>
              <a:rPr lang="hr-HR" b="1" i="1" dirty="0" smtClean="0">
                <a:latin typeface="Arial" pitchFamily="34" charset="0"/>
                <a:cs typeface="Arial" pitchFamily="34" charset="0"/>
              </a:rPr>
              <a:t>ejkanje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od eng.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fake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(hrv.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fejk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hr-HR" i="1" dirty="0" smtClean="0">
                <a:latin typeface="Arial" pitchFamily="34" charset="0"/>
                <a:cs typeface="Arial" pitchFamily="34" charset="0"/>
              </a:rPr>
              <a:t>fejkati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fejk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ti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sufiksalna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tvorba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) –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Marketinško fejkanje aktivizma-www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Na isti način tvore se i druge riječi: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r-HR" i="1" dirty="0" smtClean="0">
                <a:latin typeface="Arial" pitchFamily="34" charset="0"/>
                <a:cs typeface="Arial" pitchFamily="34" charset="0"/>
              </a:rPr>
              <a:t>lajkanje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sejvanje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šeranje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hejtanje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teganje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tiltanje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brejkanje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repanje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bildanje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forvardiranje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četanje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surfanje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i="1" dirty="0">
                <a:latin typeface="Arial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itd.</a:t>
            </a:r>
          </a:p>
          <a:p>
            <a:pPr>
              <a:buNone/>
            </a:pPr>
            <a:endParaRPr lang="hr-H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8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Internetski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međumrežni hibridi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742294"/>
              </p:ext>
            </p:extLst>
          </p:nvPr>
        </p:nvGraphicFramePr>
        <p:xfrm>
          <a:off x="1979712" y="2924944"/>
          <a:ext cx="4824536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1700808"/>
            <a:ext cx="71287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3200" dirty="0">
                <a:latin typeface="Arial" pitchFamily="34" charset="0"/>
                <a:cs typeface="Arial" pitchFamily="34" charset="0"/>
              </a:rPr>
              <a:t>M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odel</a:t>
            </a:r>
            <a:r>
              <a:rPr lang="de-A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32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de-A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3200" dirty="0" err="1" smtClean="0">
                <a:latin typeface="Arial" pitchFamily="34" charset="0"/>
                <a:cs typeface="Arial" pitchFamily="34" charset="0"/>
              </a:rPr>
              <a:t>sufiksalnu</a:t>
            </a:r>
            <a:r>
              <a:rPr lang="de-A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3200" dirty="0" err="1" smtClean="0">
                <a:latin typeface="Arial" pitchFamily="34" charset="0"/>
                <a:cs typeface="Arial" pitchFamily="34" charset="0"/>
              </a:rPr>
              <a:t>tvorbu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hr-HR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3482-097B-42AA-B4A8-FA14084BD0CA}" type="slidenum">
              <a:rPr lang="hr-HR" smtClean="0"/>
              <a:t>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1883</Words>
  <Application>Microsoft Office PowerPoint</Application>
  <PresentationFormat>Bildschirmpräsentation (4:3)</PresentationFormat>
  <Paragraphs>209</Paragraphs>
  <Slides>30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1" baseType="lpstr">
      <vt:lpstr>Office Theme</vt:lpstr>
      <vt:lpstr>Daniel Dugina (Graz)  Institut für Slawistik Karl-Franzens Universität Graz  danieldugina@gmail.com  Hrvatski purizam i tvorba riječi u raljama interneta  4. Workshop: Das Leben der Jugendlichen im Internet. Sprachliche, literarische, kulturelle und gesellschaftliche Aspekte  Graz, 24.06.2016</vt:lpstr>
      <vt:lpstr>Sadržaj</vt:lpstr>
      <vt:lpstr>Tvorbeni purizam</vt:lpstr>
      <vt:lpstr>Tvorbeni purizam</vt:lpstr>
      <vt:lpstr>Tvorbeni purizam</vt:lpstr>
      <vt:lpstr>Purističke metode </vt:lpstr>
      <vt:lpstr>Engleski model tvorbe</vt:lpstr>
      <vt:lpstr>Internetski/međumrežni hibridi</vt:lpstr>
      <vt:lpstr>Internetski/međumrežni hibridi</vt:lpstr>
      <vt:lpstr>Internetski/međumrežni hibridi</vt:lpstr>
      <vt:lpstr>Internetski ili međumrežni hibridi</vt:lpstr>
      <vt:lpstr>Slaganje</vt:lpstr>
      <vt:lpstr>Slaganje</vt:lpstr>
      <vt:lpstr>Još neki hibridni oblici tvorbe</vt:lpstr>
      <vt:lpstr>Još neki hibridni oblici tvorbe</vt:lpstr>
      <vt:lpstr>Skraćenice i skraćeni oblici</vt:lpstr>
      <vt:lpstr>Skraćenice i skraćeni oblici</vt:lpstr>
      <vt:lpstr>Prikladnost prijevoda</vt:lpstr>
      <vt:lpstr>Govornik – jezik – internet</vt:lpstr>
      <vt:lpstr>Globalna angloamerikanizacija</vt:lpstr>
      <vt:lpstr>Andras Kornai Digital Language Death </vt:lpstr>
      <vt:lpstr>Negativne i pozitivne strane purizma</vt:lpstr>
      <vt:lpstr>Dodirne točke analiziranih elemenata</vt:lpstr>
      <vt:lpstr>Zaključak</vt:lpstr>
      <vt:lpstr>Zaključak</vt:lpstr>
      <vt:lpstr>Zaključak</vt:lpstr>
      <vt:lpstr>Zaključak</vt:lpstr>
      <vt:lpstr>Izvori – internet</vt:lpstr>
      <vt:lpstr>Literatura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Daniel Dugina (Graz)  Institut für Slawistik Karl-Franzens Universität Graz  danieldugina@gmail.com  Hrvatski purizam i tvorba riječi u raljama interneta  69. Forschungsabend   Graz, 24.06.2016</dc:title>
  <dc:creator>Audio</dc:creator>
  <cp:lastModifiedBy>Daniel Dugina</cp:lastModifiedBy>
  <cp:revision>25</cp:revision>
  <dcterms:created xsi:type="dcterms:W3CDTF">2016-06-20T17:07:12Z</dcterms:created>
  <dcterms:modified xsi:type="dcterms:W3CDTF">2016-06-21T10:20:29Z</dcterms:modified>
</cp:coreProperties>
</file>