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60" r:id="rId5"/>
    <p:sldId id="259" r:id="rId6"/>
    <p:sldId id="275" r:id="rId7"/>
    <p:sldId id="273" r:id="rId8"/>
    <p:sldId id="274" r:id="rId9"/>
    <p:sldId id="262" r:id="rId10"/>
    <p:sldId id="263" r:id="rId11"/>
    <p:sldId id="264" r:id="rId12"/>
    <p:sldId id="276" r:id="rId13"/>
    <p:sldId id="277" r:id="rId14"/>
    <p:sldId id="265" r:id="rId15"/>
    <p:sldId id="268" r:id="rId16"/>
    <p:sldId id="266" r:id="rId17"/>
    <p:sldId id="267" r:id="rId18"/>
    <p:sldId id="278" r:id="rId19"/>
    <p:sldId id="269" r:id="rId20"/>
    <p:sldId id="279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6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77602-8644-394B-9718-9E4A9574663A}" type="datetimeFigureOut">
              <a:rPr lang="en-US" smtClean="0"/>
              <a:t>23.06.16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6018D-8438-094E-B899-20BEC8229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949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16CBA-2862-684A-A4B7-DD9AF128669B}" type="datetimeFigureOut">
              <a:rPr lang="en-US" smtClean="0"/>
              <a:t>23.06.16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86EA6-CDBE-BF42-B0A9-5D668357A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291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07A3C-D032-744E-975A-2146DB4EF2C0}" type="datetime1">
              <a:rPr lang="de-AT" smtClean="0"/>
              <a:t>23.06.16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4CE1-B3BA-114B-92A2-995AC6D0441D}" type="datetime1">
              <a:rPr lang="de-AT" smtClean="0"/>
              <a:t>23.06.16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8E0E-F329-9844-9791-720589827337}" type="datetime1">
              <a:rPr lang="de-AT" smtClean="0"/>
              <a:t>23.06.16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1FA6D-08E8-1846-854F-702764DD18FF}" type="datetime1">
              <a:rPr lang="de-AT" smtClean="0"/>
              <a:t>23.06.16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56D8-7CD9-9C43-BFE3-934D5D5CE89D}" type="datetime1">
              <a:rPr lang="de-AT" smtClean="0"/>
              <a:t>23.06.16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51D1-BC29-F14C-BB34-B76F28DD4C2E}" type="datetime1">
              <a:rPr lang="de-AT" smtClean="0"/>
              <a:t>23.06.16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F6AA-7896-8947-9848-688FE3ECB5F6}" type="datetime1">
              <a:rPr lang="de-AT" smtClean="0"/>
              <a:t>23.06.16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7F3C-F5A2-534E-B51B-C293E86ABEA8}" type="datetime1">
              <a:rPr lang="de-AT" smtClean="0"/>
              <a:t>23.06.16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39E1-FC17-8142-B589-C54E78FF3C4A}" type="datetime1">
              <a:rPr lang="de-AT" smtClean="0"/>
              <a:t>23.06.16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EC05-3289-B048-B66D-05F92A3F7A7F}" type="datetime1">
              <a:rPr lang="de-AT" smtClean="0"/>
              <a:t>23.06.16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AT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A9B0-5D42-5D4B-993A-A2298229330C}" type="datetime1">
              <a:rPr lang="de-AT" smtClean="0"/>
              <a:t>23.06.16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B25C8FD-7DD7-AB45-BE8C-8BF3A5E49549}" type="datetime1">
              <a:rPr lang="de-AT" smtClean="0"/>
              <a:t>23.06.16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11494"/>
            <a:ext cx="9144000" cy="842317"/>
          </a:xfrm>
        </p:spPr>
        <p:txBody>
          <a:bodyPr/>
          <a:lstStyle/>
          <a:p>
            <a:r>
              <a:rPr lang="en-US" sz="3400" dirty="0" err="1">
                <a:solidFill>
                  <a:schemeClr val="tx1"/>
                </a:solidFill>
                <a:effectLst/>
                <a:latin typeface="Arial"/>
                <a:cs typeface="Arial"/>
              </a:rPr>
              <a:t>Neologismen</a:t>
            </a:r>
            <a:r>
              <a:rPr lang="en-US" sz="3400" dirty="0">
                <a:solidFill>
                  <a:schemeClr val="tx1"/>
                </a:solidFill>
                <a:effectLst/>
                <a:latin typeface="Arial"/>
                <a:cs typeface="Arial"/>
              </a:rPr>
              <a:t> in der </a:t>
            </a:r>
            <a:r>
              <a:rPr lang="en-US" sz="3400" dirty="0" err="1">
                <a:solidFill>
                  <a:schemeClr val="tx1"/>
                </a:solidFill>
                <a:effectLst/>
                <a:latin typeface="Arial"/>
                <a:cs typeface="Arial"/>
              </a:rPr>
              <a:t>modernen</a:t>
            </a:r>
            <a:r>
              <a:rPr lang="en-US" sz="3400" dirty="0">
                <a:solidFill>
                  <a:schemeClr val="tx1"/>
                </a:solidFill>
                <a:effectLst/>
                <a:latin typeface="Arial"/>
                <a:cs typeface="Arial"/>
              </a:rPr>
              <a:t> Internet-</a:t>
            </a:r>
            <a:r>
              <a:rPr lang="en-US" sz="3400" dirty="0" err="1">
                <a:solidFill>
                  <a:schemeClr val="tx1"/>
                </a:solidFill>
                <a:effectLst/>
                <a:latin typeface="Arial"/>
                <a:cs typeface="Arial"/>
              </a:rPr>
              <a:t>Poesie</a:t>
            </a:r>
            <a:r>
              <a:rPr lang="en-US" sz="3400" dirty="0">
                <a:solidFill>
                  <a:schemeClr val="tx1"/>
                </a:solidFill>
                <a:effectLst/>
                <a:latin typeface="Arial"/>
                <a:cs typeface="Arial"/>
              </a:rPr>
              <a:t> (</a:t>
            </a:r>
            <a:r>
              <a:rPr lang="en-US" sz="3400" dirty="0" err="1" smtClean="0">
                <a:solidFill>
                  <a:schemeClr val="tx1"/>
                </a:solidFill>
                <a:effectLst/>
                <a:latin typeface="Arial"/>
                <a:cs typeface="Arial"/>
              </a:rPr>
              <a:t>anhand</a:t>
            </a:r>
            <a:r>
              <a:rPr lang="en-US" sz="34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 </a:t>
            </a:r>
            <a:r>
              <a:rPr lang="en-US" sz="3400" dirty="0">
                <a:solidFill>
                  <a:schemeClr val="tx1"/>
                </a:solidFill>
                <a:effectLst/>
                <a:latin typeface="Arial"/>
                <a:cs typeface="Arial"/>
              </a:rPr>
              <a:t>von </a:t>
            </a:r>
            <a:r>
              <a:rPr lang="en-US" sz="3400" dirty="0" err="1">
                <a:solidFill>
                  <a:schemeClr val="tx1"/>
                </a:solidFill>
                <a:effectLst/>
                <a:latin typeface="Arial"/>
                <a:cs typeface="Arial"/>
              </a:rPr>
              <a:t>Gedichten</a:t>
            </a:r>
            <a:r>
              <a:rPr lang="en-US" sz="3400" dirty="0">
                <a:solidFill>
                  <a:schemeClr val="tx1"/>
                </a:solidFill>
                <a:effectLst/>
                <a:latin typeface="Arial"/>
                <a:cs typeface="Arial"/>
              </a:rPr>
              <a:t> </a:t>
            </a:r>
            <a:r>
              <a:rPr lang="en-US" sz="3400" dirty="0" err="1">
                <a:solidFill>
                  <a:schemeClr val="tx1"/>
                </a:solidFill>
                <a:effectLst/>
                <a:latin typeface="Arial"/>
                <a:cs typeface="Arial"/>
              </a:rPr>
              <a:t>aus</a:t>
            </a:r>
            <a:r>
              <a:rPr lang="en-US" sz="3400" dirty="0">
                <a:solidFill>
                  <a:schemeClr val="tx1"/>
                </a:solidFill>
                <a:effectLst/>
                <a:latin typeface="Arial"/>
                <a:cs typeface="Arial"/>
              </a:rPr>
              <a:t> </a:t>
            </a:r>
            <a:r>
              <a:rPr lang="en-US" sz="3400" dirty="0" err="1">
                <a:solidFill>
                  <a:schemeClr val="tx1"/>
                </a:solidFill>
                <a:effectLst/>
                <a:latin typeface="Arial"/>
                <a:cs typeface="Arial"/>
              </a:rPr>
              <a:t>dem</a:t>
            </a:r>
            <a:r>
              <a:rPr lang="en-US" sz="3400" dirty="0">
                <a:solidFill>
                  <a:schemeClr val="tx1"/>
                </a:solidFill>
                <a:effectLst/>
                <a:latin typeface="Arial"/>
                <a:cs typeface="Arial"/>
              </a:rPr>
              <a:t> Genre der „</a:t>
            </a:r>
            <a:r>
              <a:rPr lang="en-US" sz="3400" dirty="0" err="1">
                <a:solidFill>
                  <a:schemeClr val="tx1"/>
                </a:solidFill>
                <a:effectLst/>
                <a:latin typeface="Arial"/>
                <a:cs typeface="Arial"/>
              </a:rPr>
              <a:t>Pirožki</a:t>
            </a:r>
            <a:r>
              <a:rPr lang="en-US" sz="34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“) </a:t>
            </a:r>
            <a:endParaRPr lang="en-US" sz="3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92586"/>
            <a:ext cx="6400800" cy="2820059"/>
          </a:xfrm>
        </p:spPr>
        <p:txBody>
          <a:bodyPr>
            <a:normAutofit/>
          </a:bodyPr>
          <a:lstStyle/>
          <a:p>
            <a:r>
              <a:rPr lang="en-US" sz="3400" b="1" dirty="0" err="1" smtClean="0">
                <a:solidFill>
                  <a:schemeClr val="tx1"/>
                </a:solidFill>
                <a:latin typeface="Arial"/>
                <a:cs typeface="Arial"/>
              </a:rPr>
              <a:t>Alina</a:t>
            </a:r>
            <a:r>
              <a:rPr lang="en-US" sz="34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3400" b="1" dirty="0" err="1" smtClean="0">
                <a:solidFill>
                  <a:schemeClr val="tx1"/>
                </a:solidFill>
                <a:latin typeface="Arial"/>
                <a:cs typeface="Arial"/>
              </a:rPr>
              <a:t>Barilko</a:t>
            </a:r>
            <a:r>
              <a:rPr lang="en-US" sz="3400" b="1" dirty="0" smtClean="0">
                <a:solidFill>
                  <a:schemeClr val="tx1"/>
                </a:solidFill>
                <a:latin typeface="Arial"/>
                <a:cs typeface="Arial"/>
              </a:rPr>
              <a:t> (Graz)</a:t>
            </a:r>
            <a:endParaRPr lang="ru-RU" sz="3400" b="1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ru-RU" sz="36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sz="1600" dirty="0" err="1" smtClean="0">
                <a:solidFill>
                  <a:schemeClr val="tx1"/>
                </a:solidFill>
                <a:latin typeface="Arial"/>
                <a:cs typeface="Arial"/>
              </a:rPr>
              <a:t>Institut</a:t>
            </a:r>
            <a:r>
              <a:rPr lang="en-US" sz="16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Arial"/>
                <a:cs typeface="Arial"/>
              </a:rPr>
              <a:t>für</a:t>
            </a:r>
            <a:r>
              <a:rPr lang="en-US" sz="16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Arial"/>
                <a:cs typeface="Arial"/>
              </a:rPr>
              <a:t>Slawistik</a:t>
            </a:r>
            <a:r>
              <a:rPr lang="en-US" sz="16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Arial"/>
                <a:cs typeface="Arial"/>
              </a:rPr>
              <a:t>Karl-</a:t>
            </a:r>
            <a:r>
              <a:rPr lang="en-US" sz="1600" dirty="0" err="1" smtClean="0">
                <a:solidFill>
                  <a:schemeClr val="tx1"/>
                </a:solidFill>
                <a:latin typeface="Arial"/>
                <a:cs typeface="Arial"/>
              </a:rPr>
              <a:t>Franzens</a:t>
            </a:r>
            <a:r>
              <a:rPr lang="en-US" sz="1600" dirty="0" smtClean="0">
                <a:solidFill>
                  <a:schemeClr val="tx1"/>
                </a:solidFill>
                <a:latin typeface="Arial"/>
                <a:cs typeface="Arial"/>
              </a:rPr>
              <a:t>-</a:t>
            </a:r>
            <a:r>
              <a:rPr lang="en-US" sz="1600" dirty="0" err="1" smtClean="0">
                <a:solidFill>
                  <a:schemeClr val="tx1"/>
                </a:solidFill>
                <a:latin typeface="Arial"/>
                <a:cs typeface="Arial"/>
              </a:rPr>
              <a:t>Universität</a:t>
            </a:r>
            <a:r>
              <a:rPr lang="en-US" sz="1600" dirty="0" smtClean="0">
                <a:solidFill>
                  <a:schemeClr val="tx1"/>
                </a:solidFill>
                <a:latin typeface="Arial"/>
                <a:cs typeface="Arial"/>
              </a:rPr>
              <a:t> Graz</a:t>
            </a:r>
            <a:endParaRPr lang="ru-RU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de-AT" sz="1400" dirty="0" err="1" smtClean="0">
                <a:solidFill>
                  <a:schemeClr val="tx1"/>
                </a:solidFill>
                <a:latin typeface="Arial"/>
                <a:cs typeface="Arial"/>
              </a:rPr>
              <a:t>lina.barilko@edu.uni-graz.at</a:t>
            </a:r>
            <a:endParaRPr lang="ru-RU" sz="1400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ru-RU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7160" y="4513586"/>
            <a:ext cx="77185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Arial"/>
                <a:cs typeface="Arial"/>
              </a:rPr>
              <a:t>4. Workshop: Das </a:t>
            </a:r>
            <a:r>
              <a:rPr lang="en-US" sz="2600" dirty="0" err="1">
                <a:latin typeface="Arial"/>
                <a:cs typeface="Arial"/>
              </a:rPr>
              <a:t>Leben</a:t>
            </a:r>
            <a:r>
              <a:rPr lang="en-US" sz="2600" dirty="0">
                <a:latin typeface="Arial"/>
                <a:cs typeface="Arial"/>
              </a:rPr>
              <a:t> der </a:t>
            </a:r>
            <a:r>
              <a:rPr lang="en-US" sz="2600" dirty="0" err="1">
                <a:latin typeface="Arial"/>
                <a:cs typeface="Arial"/>
              </a:rPr>
              <a:t>Jugendlichen</a:t>
            </a:r>
            <a:r>
              <a:rPr lang="en-US" sz="2600" dirty="0">
                <a:latin typeface="Arial"/>
                <a:cs typeface="Arial"/>
              </a:rPr>
              <a:t> </a:t>
            </a:r>
            <a:r>
              <a:rPr lang="en-US" sz="2600" dirty="0" err="1">
                <a:latin typeface="Arial"/>
                <a:cs typeface="Arial"/>
              </a:rPr>
              <a:t>im</a:t>
            </a:r>
            <a:r>
              <a:rPr lang="en-US" sz="2600" dirty="0">
                <a:latin typeface="Arial"/>
                <a:cs typeface="Arial"/>
              </a:rPr>
              <a:t> Internet. </a:t>
            </a:r>
            <a:r>
              <a:rPr lang="en-US" sz="2600" dirty="0" err="1">
                <a:latin typeface="Arial"/>
                <a:cs typeface="Arial"/>
              </a:rPr>
              <a:t>Sprachliche</a:t>
            </a:r>
            <a:r>
              <a:rPr lang="en-US" sz="2600" dirty="0">
                <a:latin typeface="Arial"/>
                <a:cs typeface="Arial"/>
              </a:rPr>
              <a:t>, </a:t>
            </a:r>
            <a:r>
              <a:rPr lang="en-US" sz="2600" dirty="0" err="1">
                <a:latin typeface="Arial"/>
                <a:cs typeface="Arial"/>
              </a:rPr>
              <a:t>literarische</a:t>
            </a:r>
            <a:r>
              <a:rPr lang="en-US" sz="2600" dirty="0">
                <a:latin typeface="Arial"/>
                <a:cs typeface="Arial"/>
              </a:rPr>
              <a:t>, </a:t>
            </a:r>
            <a:r>
              <a:rPr lang="en-US" sz="2600" dirty="0" err="1">
                <a:latin typeface="Arial"/>
                <a:cs typeface="Arial"/>
              </a:rPr>
              <a:t>kulturelle</a:t>
            </a:r>
            <a:r>
              <a:rPr lang="en-US" sz="2600" dirty="0">
                <a:latin typeface="Arial"/>
                <a:cs typeface="Arial"/>
              </a:rPr>
              <a:t> und </a:t>
            </a:r>
            <a:r>
              <a:rPr lang="en-US" sz="2600" dirty="0" err="1">
                <a:latin typeface="Arial"/>
                <a:cs typeface="Arial"/>
              </a:rPr>
              <a:t>gesellschaftliche</a:t>
            </a:r>
            <a:r>
              <a:rPr lang="en-US" sz="2600" dirty="0">
                <a:latin typeface="Arial"/>
                <a:cs typeface="Arial"/>
              </a:rPr>
              <a:t> </a:t>
            </a:r>
            <a:r>
              <a:rPr lang="en-US" sz="2600" dirty="0" err="1">
                <a:latin typeface="Arial"/>
                <a:cs typeface="Arial"/>
              </a:rPr>
              <a:t>Aspekte</a:t>
            </a:r>
            <a:r>
              <a:rPr lang="en-US" sz="2600" dirty="0">
                <a:latin typeface="Arial"/>
                <a:cs typeface="Arial"/>
              </a:rPr>
              <a:t> </a:t>
            </a:r>
          </a:p>
          <a:p>
            <a:endParaRPr lang="ru-RU" dirty="0">
              <a:latin typeface="Arial"/>
              <a:cs typeface="Arial"/>
            </a:endParaRPr>
          </a:p>
          <a:p>
            <a:endParaRPr lang="ru-RU" sz="2400" dirty="0" smtClean="0">
              <a:latin typeface="Arial"/>
              <a:cs typeface="Arial"/>
            </a:endParaRPr>
          </a:p>
          <a:p>
            <a:pPr algn="ctr"/>
            <a:r>
              <a:rPr lang="de-AT" sz="2400" dirty="0" smtClean="0">
                <a:latin typeface="Arial"/>
                <a:cs typeface="Arial"/>
              </a:rPr>
              <a:t>Graz</a:t>
            </a:r>
            <a:r>
              <a:rPr lang="ru-RU" sz="2400" dirty="0" smtClean="0">
                <a:latin typeface="Arial"/>
                <a:cs typeface="Arial"/>
              </a:rPr>
              <a:t>, </a:t>
            </a:r>
            <a:r>
              <a:rPr lang="hr-HR" sz="2400" dirty="0">
                <a:latin typeface="Arial"/>
                <a:cs typeface="Arial"/>
              </a:rPr>
              <a:t>24. 6. </a:t>
            </a:r>
            <a:r>
              <a:rPr lang="hr-HR" sz="2400" dirty="0">
                <a:latin typeface="Arial"/>
                <a:cs typeface="Arial"/>
              </a:rPr>
              <a:t>2016</a:t>
            </a: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5" name="Picture 4" descr="DSC08283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56" t="27882" r="7142" b="16879"/>
          <a:stretch/>
        </p:blipFill>
        <p:spPr>
          <a:xfrm rot="16200000">
            <a:off x="6616039" y="232919"/>
            <a:ext cx="2760880" cy="229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661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 smtClean="0">
                <a:solidFill>
                  <a:srgbClr val="000000"/>
                </a:solidFill>
                <a:latin typeface="Arial"/>
                <a:cs typeface="Arial"/>
              </a:rPr>
              <a:t>Имя существительное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i="1" dirty="0" smtClean="0">
              <a:solidFill>
                <a:srgbClr val="000000"/>
              </a:solidFill>
            </a:endParaRPr>
          </a:p>
          <a:p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Переход из категории имени собственного в нарицательное: </a:t>
            </a:r>
            <a:endParaRPr lang="de-AT" sz="3200" i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давайте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может свет потушим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а что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иван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 отличный план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давно мы с вами не тушили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b="1" i="1" dirty="0" err="1" smtClean="0">
                <a:solidFill>
                  <a:srgbClr val="000000"/>
                </a:solidFill>
                <a:latin typeface="Arial"/>
                <a:cs typeface="Arial"/>
              </a:rPr>
              <a:t>светлан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борго</a:t>
            </a:r>
            <a:r>
              <a:rPr lang="de-DE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194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Имя существительное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Сложение: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я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в темной комнате ни двери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ни стен никак не нахожу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лишь басовитое </a:t>
            </a:r>
            <a:r>
              <a:rPr lang="ru-RU" sz="3200" b="1" i="1" dirty="0" err="1">
                <a:solidFill>
                  <a:srgbClr val="000000"/>
                </a:solidFill>
                <a:latin typeface="Arial"/>
                <a:cs typeface="Arial"/>
              </a:rPr>
              <a:t>уррмяу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перемещается </a:t>
            </a:r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вокруг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Мидори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de-DE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37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Глагол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приставочный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способ: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вжарить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доэволюционировать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понавыдумывать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изменение фонем в исходном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слове: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похужать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возмудеть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09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Глагол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суффиксальный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способ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лайкнуть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(в двух разных значениях),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коровить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бегемотить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свинить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сложение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и 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присоединение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суффикса: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тилитилитраливаливать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циркумфикс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раз-…-</a:t>
            </a:r>
            <a:r>
              <a:rPr lang="ru-RU" sz="3200" dirty="0" err="1">
                <a:solidFill>
                  <a:srgbClr val="000000"/>
                </a:solidFill>
                <a:latin typeface="Arial"/>
                <a:cs typeface="Arial"/>
              </a:rPr>
              <a:t>ся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разжиться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de-DE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74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 smtClean="0">
                <a:solidFill>
                  <a:srgbClr val="000000"/>
                </a:solidFill>
                <a:latin typeface="Arial"/>
                <a:cs typeface="Arial"/>
              </a:rPr>
              <a:t>Глагол</a:t>
            </a:r>
            <a:endParaRPr lang="en-US" sz="4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Приставочный способ: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я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на центавра и обратно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а вы следите чтобы тли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не </a:t>
            </a:r>
            <a:r>
              <a:rPr lang="ru-RU" sz="3200" b="1" i="1" dirty="0" err="1">
                <a:solidFill>
                  <a:srgbClr val="000000"/>
                </a:solidFill>
                <a:latin typeface="Arial"/>
                <a:cs typeface="Arial"/>
              </a:rPr>
              <a:t>доэволюциониро</a:t>
            </a:r>
            <a:r>
              <a:rPr lang="ru-RU" sz="3200" b="1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200" b="1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b="1" i="1" dirty="0" smtClean="0">
                <a:solidFill>
                  <a:srgbClr val="000000"/>
                </a:solidFill>
                <a:latin typeface="Arial"/>
                <a:cs typeface="Arial"/>
              </a:rPr>
              <a:t>вали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crazy_grant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33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Глагол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Суффиксальный способ:</a:t>
            </a:r>
          </a:p>
          <a:p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всё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вкусное ну как нарочно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и привлекает и манит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но так </a:t>
            </a:r>
            <a:r>
              <a:rPr lang="ru-RU" sz="3200" b="1" i="1" dirty="0" err="1">
                <a:solidFill>
                  <a:srgbClr val="000000"/>
                </a:solidFill>
                <a:latin typeface="Arial"/>
                <a:cs typeface="Arial"/>
              </a:rPr>
              <a:t>коровит</a:t>
            </a:r>
            <a:r>
              <a:rPr lang="ru-RU" sz="3200" b="1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b="1" i="1" dirty="0" err="1">
                <a:solidFill>
                  <a:srgbClr val="000000"/>
                </a:solidFill>
                <a:latin typeface="Arial"/>
                <a:cs typeface="Arial"/>
              </a:rPr>
              <a:t>бегемотит</a:t>
            </a:r>
            <a:r>
              <a:rPr lang="ru-RU" sz="3200" b="1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200" b="1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b="1" i="1" dirty="0" err="1" smtClean="0">
                <a:solidFill>
                  <a:srgbClr val="000000"/>
                </a:solidFill>
                <a:latin typeface="Arial"/>
                <a:cs typeface="Arial"/>
              </a:rPr>
              <a:t>свинит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(Татьяна Горюнова)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11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Глагол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Замена фонем: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гляжуся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в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зеркало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и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вижу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как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похудел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и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возмужал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друзья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же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сволочи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считают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что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b="1" i="1" dirty="0" err="1" smtClean="0">
                <a:solidFill>
                  <a:srgbClr val="000000"/>
                </a:solidFill>
                <a:latin typeface="Arial"/>
                <a:cs typeface="Arial"/>
              </a:rPr>
              <a:t>похужал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и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b="1" i="1" dirty="0" err="1" smtClean="0">
                <a:solidFill>
                  <a:srgbClr val="000000"/>
                </a:solidFill>
                <a:latin typeface="Arial"/>
                <a:cs typeface="Arial"/>
              </a:rPr>
              <a:t>возмудел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Глеб Николаев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2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Глагол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Сложение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беспутный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человек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антошка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копать не уломать подчас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а </a:t>
            </a:r>
            <a:r>
              <a:rPr lang="ru-RU" sz="3200" b="1" i="1" dirty="0" err="1">
                <a:solidFill>
                  <a:srgbClr val="000000"/>
                </a:solidFill>
                <a:latin typeface="Arial"/>
                <a:cs typeface="Arial"/>
              </a:rPr>
              <a:t>тилитилитраливалить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хоть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щас</a:t>
            </a:r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Неусита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de-DE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30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Arial"/>
                <a:cs typeface="Arial"/>
              </a:rPr>
              <a:t>Имя прилагательное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вкуснявый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пингвиновый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тощенький,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баобабий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титистый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– суффиксальный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способ </a:t>
            </a:r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0"/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бесштыковый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беспатронный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– приставочно-суффиксальный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способ</a:t>
            </a:r>
            <a:endParaRPr lang="de-DE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60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 smtClean="0">
                <a:solidFill>
                  <a:srgbClr val="000000"/>
                </a:solidFill>
                <a:latin typeface="Arial"/>
                <a:cs typeface="Arial"/>
              </a:rPr>
              <a:t>Имя прилагательное</a:t>
            </a:r>
            <a:endParaRPr lang="en-US" sz="4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Суффиксальный способ: 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на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дне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рождения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оксаны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  <a:b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олег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отъев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b="1" i="1" dirty="0" err="1">
                <a:solidFill>
                  <a:srgbClr val="000000"/>
                </a:solidFill>
                <a:latin typeface="Arial"/>
                <a:cs typeface="Arial"/>
              </a:rPr>
              <a:t>вкуснявый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торт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подумал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повод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ей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родиться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хоть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небольшой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а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все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же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есть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ru-RU" sz="3200" i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de-DE" sz="32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Игорь 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Жувагин</a:t>
            </a:r>
            <a:r>
              <a:rPr lang="de-DE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de-DE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7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2798"/>
            <a:ext cx="8229600" cy="5553366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Что такое пирожки?</a:t>
            </a:r>
          </a:p>
          <a:p>
            <a:pPr marL="457200" indent="-457200">
              <a:buAutoNum type="arabicParenR"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Правила написания</a:t>
            </a:r>
          </a:p>
          <a:p>
            <a:pPr marL="457200" indent="-457200">
              <a:buAutoNum type="arabicParenR"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Имя существительное</a:t>
            </a:r>
          </a:p>
          <a:p>
            <a:pPr marL="457200" indent="-457200">
              <a:buAutoNum type="arabicParenR"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Глагол</a:t>
            </a:r>
          </a:p>
          <a:p>
            <a:pPr marL="457200" indent="-457200">
              <a:buAutoNum type="arabicParenR"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Имя прилагательное</a:t>
            </a:r>
          </a:p>
          <a:p>
            <a:pPr marL="457200" indent="-457200">
              <a:buAutoNum type="arabicParenR"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Причастие</a:t>
            </a:r>
          </a:p>
          <a:p>
            <a:pPr marL="457200" indent="-457200">
              <a:buAutoNum type="arabicParenR"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Междометие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AutoNum type="arabicParenR"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64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 smtClean="0">
                <a:solidFill>
                  <a:srgbClr val="000000"/>
                </a:solidFill>
                <a:latin typeface="Arial"/>
                <a:cs typeface="Arial"/>
              </a:rPr>
              <a:t>Причастия</a:t>
            </a:r>
            <a:endParaRPr lang="en-US" sz="4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залайканный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отхэллоўенный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 –  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приставочно-суффиксальный способ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образования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/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хитротрахнутый</a:t>
            </a:r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–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сложение</a:t>
            </a:r>
            <a:endParaRPr lang="de-DE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62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 smtClean="0">
                <a:solidFill>
                  <a:srgbClr val="000000"/>
                </a:solidFill>
                <a:latin typeface="Arial"/>
                <a:cs typeface="Arial"/>
              </a:rPr>
              <a:t>Междометия</a:t>
            </a:r>
            <a:endParaRPr lang="en-US" sz="4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i="1" dirty="0" err="1" smtClean="0">
                <a:solidFill>
                  <a:schemeClr val="tx1"/>
                </a:solidFill>
                <a:latin typeface="Arial"/>
                <a:cs typeface="Arial"/>
              </a:rPr>
              <a:t>ёк</a:t>
            </a:r>
            <a:r>
              <a:rPr lang="ru-RU" sz="32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Arial"/>
                <a:cs typeface="Arial"/>
              </a:rPr>
              <a:t>– отглагольное </a:t>
            </a:r>
            <a:r>
              <a:rPr lang="ru-RU" sz="3200" dirty="0" smtClean="0">
                <a:solidFill>
                  <a:schemeClr val="tx1"/>
                </a:solidFill>
                <a:latin typeface="Arial"/>
                <a:cs typeface="Arial"/>
              </a:rPr>
              <a:t>междометие</a:t>
            </a:r>
            <a:endParaRPr lang="en-US" sz="32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lvl="0"/>
            <a:r>
              <a:rPr lang="ru-RU" sz="3200" i="1" dirty="0" err="1" smtClean="0">
                <a:solidFill>
                  <a:schemeClr val="tx1"/>
                </a:solidFill>
                <a:latin typeface="Arial"/>
                <a:cs typeface="Arial"/>
              </a:rPr>
              <a:t>плюк</a:t>
            </a:r>
            <a:r>
              <a:rPr lang="ru-RU" sz="3200" i="1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chemeClr val="tx1"/>
                </a:solidFill>
                <a:latin typeface="Arial"/>
                <a:cs typeface="Arial"/>
              </a:rPr>
              <a:t>быдыщ</a:t>
            </a:r>
            <a:r>
              <a:rPr lang="ru-RU" sz="3200" dirty="0">
                <a:solidFill>
                  <a:schemeClr val="tx1"/>
                </a:solidFill>
                <a:latin typeface="Arial"/>
                <a:cs typeface="Arial"/>
              </a:rPr>
              <a:t> – </a:t>
            </a:r>
            <a:r>
              <a:rPr lang="ru-RU" sz="3200" dirty="0" smtClean="0">
                <a:solidFill>
                  <a:schemeClr val="tx1"/>
                </a:solidFill>
                <a:latin typeface="Arial"/>
                <a:cs typeface="Arial"/>
              </a:rPr>
              <a:t>звукоподражания</a:t>
            </a:r>
            <a:endParaRPr lang="de-DE" sz="3200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sz="3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29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19924"/>
          </a:xfrm>
        </p:spPr>
        <p:txBody>
          <a:bodyPr/>
          <a:lstStyle/>
          <a:p>
            <a:r>
              <a:rPr lang="ru-RU" sz="4200" dirty="0" smtClean="0">
                <a:solidFill>
                  <a:srgbClr val="000000"/>
                </a:solidFill>
                <a:latin typeface="Arial"/>
                <a:cs typeface="Arial"/>
              </a:rPr>
              <a:t>История пирожков</a:t>
            </a:r>
            <a:endParaRPr lang="en-US" sz="4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В 2003 году на сайте </a:t>
            </a:r>
            <a:r>
              <a:rPr lang="de-AT" sz="3200" dirty="0" err="1" smtClean="0">
                <a:solidFill>
                  <a:srgbClr val="000000"/>
                </a:solidFill>
                <a:latin typeface="Arial"/>
                <a:cs typeface="Arial"/>
              </a:rPr>
              <a:t>stih.ru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пользователем 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al </a:t>
            </a:r>
            <a:r>
              <a:rPr lang="de-AT" sz="3200" dirty="0" err="1" smtClean="0">
                <a:solidFill>
                  <a:srgbClr val="000000"/>
                </a:solidFill>
                <a:latin typeface="Arial"/>
                <a:cs typeface="Arial"/>
              </a:rPr>
              <a:t>cogol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Владислав 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Кугуров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 было опубликовано стихотворение </a:t>
            </a:r>
            <a:r>
              <a:rPr lang="ru-RU" sz="3200" cap="small" dirty="0" smtClean="0">
                <a:solidFill>
                  <a:srgbClr val="000000"/>
                </a:solidFill>
                <a:latin typeface="Arial"/>
                <a:cs typeface="Arial"/>
              </a:rPr>
              <a:t>пирожки.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just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Четырёхстопный ямб;</a:t>
            </a:r>
          </a:p>
          <a:p>
            <a:pPr algn="just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Строчные буквы;</a:t>
            </a:r>
          </a:p>
          <a:p>
            <a:pPr algn="just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Без рифмы;</a:t>
            </a:r>
          </a:p>
          <a:p>
            <a:pPr algn="just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Без знаков препинания.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62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История пирожков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8093"/>
            <a:ext cx="8229600" cy="3181411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Пирожок становится жанром</a:t>
            </a:r>
          </a:p>
          <a:p>
            <a:r>
              <a:rPr lang="ru-RU" sz="3200" cap="small" dirty="0" err="1" smtClean="0">
                <a:solidFill>
                  <a:srgbClr val="000000"/>
                </a:solidFill>
                <a:latin typeface="Arial"/>
                <a:cs typeface="Arial"/>
              </a:rPr>
              <a:t>Непоэзия</a:t>
            </a:r>
            <a:r>
              <a:rPr lang="ru-RU" sz="3200" cap="small" dirty="0" smtClean="0">
                <a:solidFill>
                  <a:srgbClr val="000000"/>
                </a:solidFill>
                <a:latin typeface="Arial"/>
                <a:cs typeface="Arial"/>
              </a:rPr>
              <a:t>. Избранные пирожки: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В. Кунгуров, В. 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Барковская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, Е. 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Тен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, В. 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Саханенко</a:t>
            </a:r>
            <a:endParaRPr lang="de-AT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Интернет-сообщества и группы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46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 smtClean="0">
                <a:solidFill>
                  <a:srgbClr val="000000"/>
                </a:solidFill>
                <a:latin typeface="Arial"/>
                <a:cs typeface="Arial"/>
              </a:rPr>
              <a:t>Правила написания</a:t>
            </a:r>
            <a:endParaRPr lang="en-US" sz="4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4338"/>
            <a:ext cx="8229600" cy="4532011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Четверостишие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Строчные буквы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Без рифмы, цифр, знаков препинания и дефисов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Четырёхстопный ямб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 неуловимым пирожковым духом,</a:t>
            </a: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Без мата.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11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3160"/>
            <a:ext cx="8229600" cy="4623190"/>
          </a:xfrm>
        </p:spPr>
        <p:txBody>
          <a:bodyPr>
            <a:noAutofit/>
          </a:bodyPr>
          <a:lstStyle/>
          <a:p>
            <a:pPr lvl="0"/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переход из категории имени собственного в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нарицательное: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путен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марс,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дирол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магнит,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светлана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lvl="0"/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суффиксальный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способ:</a:t>
            </a:r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закатанность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муравьинность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небоскрёбность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бескостлявость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невзвешенность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сомиха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дырень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аватарка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разлюбление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Имя существительное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797456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Имя существительное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6601"/>
            <a:ext cx="8229600" cy="3549842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лексическая 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редупликация на «</a:t>
            </a:r>
            <a:r>
              <a:rPr lang="ru-RU" sz="3200" dirty="0" err="1">
                <a:solidFill>
                  <a:srgbClr val="000000"/>
                </a:solidFill>
                <a:latin typeface="Arial"/>
                <a:cs typeface="Arial"/>
              </a:rPr>
              <a:t>шм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»: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шмультура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шмекс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lvl="0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сращение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данунах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/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с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ложение: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уррмяу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нольпять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астропсихотравматолог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электрошкаф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к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онверсия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браво, прости, </a:t>
            </a:r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хочу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47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Имя существительное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5087"/>
            <a:ext cx="8229600" cy="2796178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аббревиатуры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, ставшие полноценными словами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тэвэ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жэкэха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тиви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усечение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винда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коммент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заимствование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лайк</a:t>
            </a:r>
            <a:endParaRPr lang="en-US" sz="3200" i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0"/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п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рибавление фонем</a:t>
            </a:r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звонисимость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20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3160"/>
            <a:ext cx="8229600" cy="462319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Суффиксальный способ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образования:</a:t>
            </a:r>
            <a:endParaRPr lang="de-DE" sz="3200" i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большие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города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комфортны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но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b="1" i="1" dirty="0" err="1">
                <a:solidFill>
                  <a:srgbClr val="000000"/>
                </a:solidFill>
                <a:latin typeface="Arial"/>
                <a:cs typeface="Arial"/>
              </a:rPr>
              <a:t>муравьинность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горожан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  <a:b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и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b="1" i="1" dirty="0" err="1">
                <a:solidFill>
                  <a:srgbClr val="000000"/>
                </a:solidFill>
                <a:latin typeface="Arial"/>
                <a:cs typeface="Arial"/>
              </a:rPr>
              <a:t>небоскрёбность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помещений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уютности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наносят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вред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Владимир </a:t>
            </a:r>
            <a:r>
              <a:rPr lang="en-US" sz="3200" dirty="0" err="1" smtClean="0">
                <a:solidFill>
                  <a:srgbClr val="000000"/>
                </a:solidFill>
                <a:latin typeface="Arial"/>
                <a:cs typeface="Arial"/>
              </a:rPr>
              <a:t>Спругис</a:t>
            </a:r>
            <a:r>
              <a:rPr lang="de-DE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Имя существительное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3626207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519</TotalTime>
  <Words>451</Words>
  <Application>Microsoft Macintosh PowerPoint</Application>
  <PresentationFormat>On-screen Show (4:3)</PresentationFormat>
  <Paragraphs>113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Executive</vt:lpstr>
      <vt:lpstr>Neologismen in der modernen Internet-Poesie (anhand von Gedichten aus dem Genre der „Pirožki“) </vt:lpstr>
      <vt:lpstr>PowerPoint Presentation</vt:lpstr>
      <vt:lpstr>История пирожков</vt:lpstr>
      <vt:lpstr>История пирожков</vt:lpstr>
      <vt:lpstr>Правила написания</vt:lpstr>
      <vt:lpstr>Имя существительное</vt:lpstr>
      <vt:lpstr>Имя существительное</vt:lpstr>
      <vt:lpstr>Имя существительное</vt:lpstr>
      <vt:lpstr>Имя существительное</vt:lpstr>
      <vt:lpstr>Имя существительное</vt:lpstr>
      <vt:lpstr>Имя существительное</vt:lpstr>
      <vt:lpstr>Глагол</vt:lpstr>
      <vt:lpstr>Глагол</vt:lpstr>
      <vt:lpstr>Глагол</vt:lpstr>
      <vt:lpstr>Глагол</vt:lpstr>
      <vt:lpstr>Глагол</vt:lpstr>
      <vt:lpstr>Глагол</vt:lpstr>
      <vt:lpstr>Имя прилагательное</vt:lpstr>
      <vt:lpstr>Имя прилагательное</vt:lpstr>
      <vt:lpstr>Причастия</vt:lpstr>
      <vt:lpstr>Междометия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Пирожковое словообразование</dc:title>
  <dc:creator>Барилко Алина</dc:creator>
  <cp:lastModifiedBy>Барилко Алина</cp:lastModifiedBy>
  <cp:revision>29</cp:revision>
  <dcterms:created xsi:type="dcterms:W3CDTF">2016-03-23T15:07:19Z</dcterms:created>
  <dcterms:modified xsi:type="dcterms:W3CDTF">2016-06-23T10:50:26Z</dcterms:modified>
</cp:coreProperties>
</file>