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FC8D06-BB57-404C-A5F1-8E8528BAC031}" type="datetimeFigureOut">
              <a:rPr lang="sr-Latn-CS" smtClean="0"/>
              <a:pPr/>
              <a:t>7.6.2014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39C91C-DC35-4F65-ADAA-619A575E0E5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b="1" dirty="0" smtClean="0">
                <a:latin typeface="Arial" pitchFamily="34" charset="0"/>
                <a:cs typeface="Arial" pitchFamily="34" charset="0"/>
              </a:rPr>
              <a:t>Maja Savić </a:t>
            </a:r>
            <a:r>
              <a:rPr lang="sr-Latn-CS" sz="3600" dirty="0" smtClean="0">
                <a:latin typeface="Arial" pitchFamily="34" charset="0"/>
                <a:cs typeface="Arial" pitchFamily="34" charset="0"/>
              </a:rPr>
              <a:t>(Novi Sad)</a:t>
            </a:r>
          </a:p>
          <a:p>
            <a:pPr algn="ctr"/>
            <a:endParaRPr lang="sr-Latn-CS" sz="11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Institut za slavistiku</a:t>
            </a:r>
          </a:p>
          <a:p>
            <a:pPr algn="ctr"/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>Univerziteta „Karl Franc“</a:t>
            </a:r>
          </a:p>
          <a:p>
            <a:pPr algn="ctr"/>
            <a:endParaRPr lang="sr-Latn-CS" sz="5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1400" b="1" dirty="0" smtClean="0">
                <a:latin typeface="Arial" pitchFamily="34" charset="0"/>
                <a:cs typeface="Arial" pitchFamily="34" charset="0"/>
              </a:rPr>
              <a:t>majasavic56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@</a:t>
            </a:r>
            <a:r>
              <a:rPr lang="sr-Latn-CS" sz="1400" b="1" dirty="0" smtClean="0">
                <a:latin typeface="Arial" pitchFamily="34" charset="0"/>
                <a:cs typeface="Arial" pitchFamily="34" charset="0"/>
              </a:rPr>
              <a:t>gmail.com</a:t>
            </a:r>
          </a:p>
          <a:p>
            <a:pPr algn="ctr"/>
            <a:endParaRPr lang="sr-Latn-CS" sz="5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Kroz kulturološku optiku o čoveku i ljubavi: korelacijsko osvetljavanje putopisa </a:t>
            </a:r>
            <a:r>
              <a:rPr lang="sr-Latn-CS" sz="4800" b="1" cap="small" spc="100" dirty="0" smtClean="0">
                <a:latin typeface="Arial" pitchFamily="34" charset="0"/>
                <a:cs typeface="Arial" pitchFamily="34" charset="0"/>
              </a:rPr>
              <a:t>Ljubav u </a:t>
            </a:r>
            <a:r>
              <a:rPr lang="sr-Latn-CS" sz="4800" b="1" cap="small" spc="100" dirty="0" smtClean="0">
                <a:latin typeface="Arial" pitchFamily="34" charset="0"/>
                <a:cs typeface="Arial" pitchFamily="34" charset="0"/>
              </a:rPr>
              <a:t>Toskani</a:t>
            </a:r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Miloša Crnjanskog i </a:t>
            </a:r>
            <a:r>
              <a:rPr lang="sr-Latn-CS" sz="4800" b="1" cap="small" dirty="0" smtClean="0">
                <a:latin typeface="Arial" pitchFamily="34" charset="0"/>
                <a:cs typeface="Arial" pitchFamily="34" charset="0"/>
              </a:rPr>
              <a:t>Afrika</a:t>
            </a:r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4800" b="1" dirty="0" smtClean="0">
                <a:latin typeface="Arial" pitchFamily="34" charset="0"/>
                <a:cs typeface="Arial" pitchFamily="34" charset="0"/>
              </a:rPr>
              <a:t>Rastka Petrovića</a:t>
            </a:r>
          </a:p>
          <a:p>
            <a:pPr algn="ctr"/>
            <a:endParaRPr lang="sr-Latn-CS" sz="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2600" b="1" dirty="0" smtClean="0">
                <a:latin typeface="Arial" pitchFamily="34" charset="0"/>
                <a:cs typeface="Arial" pitchFamily="34" charset="0"/>
              </a:rPr>
              <a:t>70</a:t>
            </a:r>
            <a:r>
              <a:rPr lang="sr-Latn-CS" sz="2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sz="2600" b="1" dirty="0" smtClean="0">
                <a:latin typeface="Arial" pitchFamily="34" charset="0"/>
                <a:cs typeface="Arial" pitchFamily="34" charset="0"/>
              </a:rPr>
              <a:t>Istraživačko veče</a:t>
            </a:r>
          </a:p>
          <a:p>
            <a:pPr algn="ctr"/>
            <a:endParaRPr lang="sr-Latn-CS" sz="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2400" b="1" dirty="0" smtClean="0">
                <a:latin typeface="Arial" pitchFamily="34" charset="0"/>
                <a:cs typeface="Arial" pitchFamily="34" charset="0"/>
              </a:rPr>
              <a:t>Grac, 12. 6. 2014.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257174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Izvori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sr-Latn-C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Crnjanski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2008: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Crnjanski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Miloš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Ljubav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Toskani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Beograd. </a:t>
            </a: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Petrović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1955: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Petrović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Rastko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Afrika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Beograd.</a:t>
            </a: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 9.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28604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Literatura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sr-Latn-C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Kovač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1988: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Kovač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Zvonko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Dominantni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semantemi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poetike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In: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Ljubomir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Stefanović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.).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Poetika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Miloša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Crnjanskog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Rijeka. S. 85–kkk109.  </a:t>
            </a: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Lončar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1972: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Lončar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Mate.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Obzori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sumatraizma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In: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Predrag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Palavestra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Svetlana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Radulović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.).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Književno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Miloša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Crnjanskog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Beograd. S. 93–119.</a:t>
            </a: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10.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00100" y="2143116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28605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Mikić 2004: Mikić, Radivoje.  Priča, san i manifest.  Jedan pogled na 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Dnevnik o Čarnojeviću.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In. Radivoje Mikić (ur).  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Dnevnik o Čarnojevoću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Beograd. S.  137-169.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Musabegović 1976: Musabegović, Jasmina. Rastko Petrović i njegovo djelo. Beograd. 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11.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985140"/>
            <a:ext cx="864396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Petrović 1972: Petrović, Rastko. Sava Šumanović i estetika suviše stvarnog u novoj umetnosti. In: I. Andrić (ur.).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Poezija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proza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eseji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 Rastko Petrović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 Novi Sad; Beograd. S. 21–29. 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Raičević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2005: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Raičević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Gorana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Otkrovenje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Rastka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Petrovića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In: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Eseji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Miloša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Crnjanskog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Sremski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Karlovci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; Novi Sad. S. 144–151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12.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8604"/>
            <a:ext cx="8929718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Sadržaj</a:t>
            </a: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predstavljanja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kulture</a:t>
            </a:r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Motiv za preduzimanje putovanja</a:t>
            </a:r>
          </a:p>
          <a:p>
            <a:pPr marL="514350" indent="-514350" algn="just">
              <a:buAutoNum type="arabicPeriod"/>
            </a:pP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Odnos između apolonijskog i dionizijskog</a:t>
            </a:r>
          </a:p>
          <a:p>
            <a:pPr marL="514350" indent="-514350" algn="just">
              <a:buAutoNum type="arabicPeriod"/>
            </a:pP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Susret kultura</a:t>
            </a:r>
          </a:p>
          <a:p>
            <a:pPr marL="514350" indent="-514350" algn="just">
              <a:buAutoNum type="arabicPeriod"/>
            </a:pP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Zaključak</a:t>
            </a:r>
          </a:p>
          <a:p>
            <a:pPr marL="514350" indent="-514350" algn="just"/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1.</a:t>
            </a:r>
          </a:p>
          <a:p>
            <a:pPr marL="514350" indent="-514350" algn="just">
              <a:buAutoNum type="arabicPeriod"/>
            </a:pPr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</a:t>
            </a:r>
            <a:endParaRPr lang="sr-Latn-CS" sz="3200" b="1" dirty="0" smtClean="0">
              <a:latin typeface="Arial" pitchFamily="34" charset="0"/>
              <a:cs typeface="Arial" pitchFamily="34" charset="0"/>
            </a:endParaRPr>
          </a:p>
          <a:p>
            <a:endParaRPr lang="sr-Latn-CS" sz="3200" b="1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sr-Latn-CS" sz="32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28604"/>
            <a:ext cx="8929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Rastko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Petrović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život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kulturu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Afrike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opisujući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kolektivnih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arhetipova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većeg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broja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plemenskih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zajednica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upoznavanje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čitaoca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njihovom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svakodnevicom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Miloš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Crnjanski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svoju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sliku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tradicionalnoj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kulturi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prošlosti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Toskane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reč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slovenskim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stradanjima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ostvaruje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sagledavanjem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kulturnih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znamenitosti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Toskane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njene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istorije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njene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tragike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2.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857232"/>
            <a:ext cx="86439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Motiv za preduzimanje putovanja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Rastko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Petrović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preduzima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putovanje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zbog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čežnje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osvajanjem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nepoznatih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prostora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želji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upozna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različite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kulture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slovenske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Motiv Crnjanskovog putovanja izvire iz želje da se pronađe viši smisao života i stradanja.</a:t>
            </a: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3.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1"/>
            <a:ext cx="88582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Odnos između apolonijskog i dionizijskog</a:t>
            </a:r>
          </a:p>
          <a:p>
            <a:pPr algn="ctr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Ljubavi u Toskani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,,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telesnost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dionizijsko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čoveku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prihvaćeno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oplemenjeno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apolonijskim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aspektom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duhovnosti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dobivši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time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svoje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jedino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opravdanje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smisao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činu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obnove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rađanja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simbolizovanom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liku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Madone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Porodilje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Raičević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2010: 81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4.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84296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Putopis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frika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premda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ostvaruje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apologiju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primarno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naglašava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zanose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čulnog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života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spoznajno–otkrivalački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njihov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karakter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5.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0"/>
            <a:ext cx="821537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3200" b="1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CS" sz="3200" b="1" dirty="0" smtClean="0">
                <a:latin typeface="Arial" pitchFamily="34" charset="0"/>
                <a:cs typeface="Arial" pitchFamily="34" charset="0"/>
              </a:rPr>
              <a:t>Susret kultura</a:t>
            </a:r>
          </a:p>
          <a:p>
            <a:pPr algn="ctr"/>
            <a:endParaRPr lang="sr-Latn-CS" sz="32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došao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drhćućom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rukom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uspostavim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veze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nevidljive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neverovatne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milujući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ovu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crkvu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sr-Latn-C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...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sr-Latn-C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Pitam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o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sudbini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našoj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krv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lešine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okusile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Sredozemnog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Putujem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beznačajan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prašnjav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dušu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dvesta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miliona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nagih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divljih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daljine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mnom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nesvesnim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teškim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zverskim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korakom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jubav u Toskani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77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).</a:t>
            </a:r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6.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000108"/>
            <a:ext cx="842968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2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Smešno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Africi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crnca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prihvate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odevanja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mnogo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bliže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primitivnosti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golotinji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onaj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nosi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evropsku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odeću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sastavljenu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najčudnijeg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komađa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no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onaj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usvaja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svoje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tradicionalne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plašteve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čuvane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dotle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praznike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frika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3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7.</a:t>
            </a: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42918"/>
            <a:ext cx="87154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Zaključak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obzira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brojne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evidentne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razlike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pristupu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odabiru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njenog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idejnog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rešenja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njenoj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stilističkoj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LJUBAV U TOSKANI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Miloša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Crnjanskog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AFRIKU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Rastka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Petrovića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približava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sveprožimajuća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nit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duhovnosti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izatkala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tradicionalno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nasleđe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ovekovečeno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kakvom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kulturološkom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tvorevinom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izražavano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žive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civilizacije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njihove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načine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sagledavanja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stvarnosti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nit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dovoljno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elastična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vitalna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obujmi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različite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mnogobrojne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svetove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otkrivalačko–spoznajna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prodre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univerzalnih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multikulturološki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objedinjavajućih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istina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osnovnim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nepromenljivim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vrednostima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čovekovog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bića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života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sr-Latn-C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8.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704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X</cp:lastModifiedBy>
  <cp:revision>33</cp:revision>
  <dcterms:created xsi:type="dcterms:W3CDTF">2014-06-07T09:59:13Z</dcterms:created>
  <dcterms:modified xsi:type="dcterms:W3CDTF">2014-06-07T20:08:41Z</dcterms:modified>
</cp:coreProperties>
</file>