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E3C871-5AEE-4A6B-B263-EEC6FFDE1E66}" type="datetimeFigureOut">
              <a:rPr lang="sr-Latn-CS" smtClean="0"/>
              <a:pPr/>
              <a:t>4.4.2014</a:t>
            </a:fld>
            <a:endParaRPr lang="sr-Latn-C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36917D-1CB9-4068-B5E2-9BCA424AE6B2}" type="slidenum">
              <a:rPr lang="sr-Latn-CS" smtClean="0"/>
              <a:pPr/>
              <a:t>‹#›</a:t>
            </a:fld>
            <a:endParaRPr lang="sr-Latn-C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785794"/>
            <a:ext cx="8001056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600" b="1" dirty="0" smtClean="0">
                <a:latin typeface="Arial" pitchFamily="34" charset="0"/>
                <a:cs typeface="Arial" pitchFamily="34" charset="0"/>
              </a:rPr>
              <a:t>Maja Savić </a:t>
            </a:r>
            <a:r>
              <a:rPr lang="sr-Latn-CS" sz="3600" dirty="0" smtClean="0">
                <a:latin typeface="Arial" pitchFamily="34" charset="0"/>
                <a:cs typeface="Arial" pitchFamily="34" charset="0"/>
              </a:rPr>
              <a:t>(Novi Sad)</a:t>
            </a:r>
          </a:p>
          <a:p>
            <a:pPr algn="ctr"/>
            <a:endParaRPr lang="sr-Latn-CS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Institut za slavistiku</a:t>
            </a:r>
          </a:p>
          <a:p>
            <a:pPr algn="ctr"/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Univerziteta „Karl Franc“</a:t>
            </a:r>
          </a:p>
          <a:p>
            <a:pPr algn="ctr"/>
            <a:endParaRPr lang="sr-Latn-CS" sz="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majasavic56</a:t>
            </a:r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sr-Latn-C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gmail.com</a:t>
            </a:r>
          </a:p>
          <a:p>
            <a:pPr algn="ctr"/>
            <a:endParaRPr lang="sr-Latn-CS" sz="8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4800" b="1" dirty="0" smtClean="0">
                <a:latin typeface="Arial" pitchFamily="34" charset="0"/>
                <a:cs typeface="Arial" pitchFamily="34" charset="0"/>
              </a:rPr>
              <a:t>Subjekat i objekat u procesu transformacije kulturoloških uloga</a:t>
            </a:r>
          </a:p>
          <a:p>
            <a:pPr algn="ctr"/>
            <a:endParaRPr lang="sr-Latn-CS" sz="105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2600" b="1" dirty="0" smtClean="0">
                <a:latin typeface="Arial" pitchFamily="34" charset="0"/>
                <a:cs typeface="Arial" pitchFamily="34" charset="0"/>
              </a:rPr>
              <a:t>67. Istraživačko veče</a:t>
            </a:r>
          </a:p>
          <a:p>
            <a:pPr algn="ctr"/>
            <a:endParaRPr lang="sr-Latn-CS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2400" b="1" dirty="0" smtClean="0">
                <a:latin typeface="Arial" pitchFamily="34" charset="0"/>
                <a:cs typeface="Arial" pitchFamily="34" charset="0"/>
              </a:rPr>
              <a:t>Grac, 8. 4. 2014.</a:t>
            </a:r>
          </a:p>
          <a:p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2852"/>
            <a:ext cx="892971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Čovečanstvo-svet kao globalna sfera identifikacije: moć tržišta i rasprostranjenost komercijalne literature</a:t>
            </a:r>
          </a:p>
          <a:p>
            <a:pPr algn="just"/>
            <a:endParaRPr lang="sr-Latn-CS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Jedan od produkata ovakvog protoka informacija i, zapravo, identitetskog „raslojavanja“ je rasprostranjenost komercijalne literature. Ona postaje jedna od strategija individualizirane identitetske izgradnje, afirmacije i asimilacije. </a:t>
            </a: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9.</a:t>
            </a: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</a:t>
            </a:r>
            <a:endParaRPr lang="sr-Latn-C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85728"/>
            <a:ext cx="9144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Fenomen otpora književnog polja: u potrazi za kulturološkim identitetom</a:t>
            </a:r>
          </a:p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Književnost otpora je: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– Literarna reakcija na tendencije jednoobraznog i funkcionalizovanog određenja književnog polja.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10.</a:t>
            </a:r>
          </a:p>
          <a:p>
            <a:pPr algn="just"/>
            <a:endParaRPr lang="sr-Latn-C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00108"/>
            <a:ext cx="90011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– Proizvod težnje da se očuvaju kulturološke vrednosti literature i doprinos aktivnom promišljanju subjekta koji ne pristaje na strategije socijalnoekonomske hijerarhizovanosti i asimilacije u pravcu transformacije u objekat delovanja moći.  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11.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1"/>
            <a:ext cx="8929718" cy="1732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Zaključak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Transformacija kulturoloških uloga, kao pokazatelj društvenog stanja, posledica je istorijski konstituisane nužnosti organizovanja strukturalnih elemenata antropološki tumačene proizvodnje simboličkog kapitala.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12.</a:t>
            </a: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12.</a:t>
            </a: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>
              <a:latin typeface="Arial" pitchFamily="34" charset="0"/>
              <a:cs typeface="Arial" pitchFamily="34" charset="0"/>
            </a:endParaRPr>
          </a:p>
          <a:p>
            <a:endParaRPr lang="sr-Latn-C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571612"/>
            <a:ext cx="80724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Identitet tako svedoči o paradoksalnoj svojoj prirodi i svoj složenosti svoga određenja i svoje izgradnje.</a:t>
            </a:r>
            <a:r>
              <a:rPr lang="sr-Latn-CS" sz="3200" dirty="0" smtClean="0"/>
              <a:t> </a:t>
            </a:r>
          </a:p>
          <a:p>
            <a:pPr algn="just"/>
            <a:endParaRPr lang="sr-Latn-CS" sz="3200" dirty="0" smtClean="0"/>
          </a:p>
          <a:p>
            <a:pPr algn="just"/>
            <a:endParaRPr lang="sr-Latn-CS" sz="3200" dirty="0" smtClean="0"/>
          </a:p>
          <a:p>
            <a:pPr algn="just"/>
            <a:r>
              <a:rPr lang="sr-Latn-CS" sz="3200" dirty="0" smtClean="0"/>
              <a:t> </a:t>
            </a:r>
          </a:p>
          <a:p>
            <a:pPr algn="just"/>
            <a:endParaRPr lang="sr-Latn-CS" sz="3200" dirty="0" smtClean="0"/>
          </a:p>
          <a:p>
            <a:pPr algn="just"/>
            <a:endParaRPr lang="sr-Latn-CS" sz="3200" dirty="0" smtClean="0"/>
          </a:p>
          <a:p>
            <a:pPr algn="just"/>
            <a:endParaRPr lang="sr-Latn-CS" sz="3200" dirty="0" smtClean="0"/>
          </a:p>
          <a:p>
            <a:pPr algn="just"/>
            <a:r>
              <a:rPr lang="sr-Latn-CS" sz="3200" dirty="0" smtClean="0"/>
              <a:t>                                                                       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13.</a:t>
            </a:r>
            <a:endParaRPr lang="sr-Latn-C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78684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Literatura</a:t>
            </a:r>
          </a:p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Balibar 2002: Balibar, Etjen. Kultura i identitet. In: Knežević,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Nacija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kultura i građanstvo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47–66.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Fej 2002: Fej, Brajan. Da li nas naša kultura ili društvo čine onim što jesmo. In: Knežević,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Nacija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kultura i građanstvo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67–86.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14.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57232"/>
            <a:ext cx="89297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Halpern 2009: Halpern, Katrin. Treba li prestati da se govori o identitetu?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17–27.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Kamijeri 2009: Kamijeri, Karmel. Kulture i strategije, ili hiljadu načina prilagođavanja.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105–112.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15.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785794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Kimlika 2002: Kimlika, Vil. Sloboda i kultura. In: Knežević,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Nacija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kultura i građanstvo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131–165.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Le Breton 2009: Le Breton, David. Tetovaže i piercings... identitetske majstorije?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132–141.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16.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714356"/>
            <a:ext cx="878687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Lekont 2009: Lekont, Žak. Označiti svoju različitost: razgovor sa Pjerom Tapom.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72–76.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Leluš 2009: Leluš, Serž. Pojedinac i moderno društvo: razgovor sa Čarlsom Tejlorom.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113–122.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17.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714356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Lošonc 2012: Lošonc, Alpar. Da li identitetski obrasci predstavljaju apoteozu kapitalizma? In: Zivlak, Jovan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Otpor i moć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Novi Sad. S. 278–339.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Mark 2009: Mark, Edmond. Identitetska izgradnja pojedinca.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41–50.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18.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500042"/>
            <a:ext cx="821533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Sadržaj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sr-Latn-CS" sz="3200" dirty="0" smtClean="0">
                <a:latin typeface="Arial" pitchFamily="34" charset="0"/>
                <a:cs typeface="Arial" pitchFamily="34" charset="0"/>
              </a:rPr>
              <a:t>Određenje kulturološkog identiteta</a:t>
            </a:r>
          </a:p>
          <a:p>
            <a:pPr marL="342900" indent="-342900" algn="just">
              <a:buAutoNum type="arabicPeriod"/>
            </a:pPr>
            <a:r>
              <a:rPr lang="sr-Latn-CS" sz="3200" dirty="0" smtClean="0">
                <a:latin typeface="Arial" pitchFamily="34" charset="0"/>
                <a:cs typeface="Arial" pitchFamily="34" charset="0"/>
              </a:rPr>
              <a:t>Paradoks u jezgru identiteta</a:t>
            </a:r>
          </a:p>
          <a:p>
            <a:pPr marL="342900" indent="-342900" algn="just">
              <a:buAutoNum type="arabicPeriod"/>
            </a:pPr>
            <a:r>
              <a:rPr lang="sr-Latn-CS" sz="3200" dirty="0" smtClean="0">
                <a:latin typeface="Arial" pitchFamily="34" charset="0"/>
                <a:cs typeface="Arial" pitchFamily="34" charset="0"/>
              </a:rPr>
              <a:t>Identitet u poziciji  između tradicionalne i moderne kulture: odnos konflikta i/ili pomirljivosti?</a:t>
            </a:r>
          </a:p>
          <a:p>
            <a:pPr marL="342900" indent="-342900" algn="just">
              <a:buAutoNum type="arabicPeriod"/>
            </a:pPr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„Napredna sadašnjost“: ulog, smisao i forme ispoljavanja</a:t>
            </a:r>
          </a:p>
          <a:p>
            <a:pPr marL="342900" indent="-342900" algn="just">
              <a:buAutoNum type="arabicPeriod"/>
            </a:pP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1.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2852"/>
            <a:ext cx="9144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Maršan 2009: Maršan, Žil. Traženje sebe, put krsta?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S.123–131.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Martino 2009: Martino, Delfina. JA u socijalnoj psihologiji.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51–60.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Oberle 2009: Oberle, Dominik. Živeti zajedno. Grupa u društvenoj psihologiji.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145–158.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19.</a:t>
            </a:r>
          </a:p>
          <a:p>
            <a:pPr algn="just"/>
            <a:r>
              <a:rPr lang="sr-Latn-CS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</a:t>
            </a:r>
            <a:endParaRPr lang="sr-Latn-C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00115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Ruano-Borbalan 2009: Ruano-Borbalan, Žan-Klod. Izgradnja identiteta.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5–16.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Šovije 2009:  Šovije, Stefan. Filozofsko pitanje ličnog identiteta.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31–40.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Vensono 2009: Vensono, Ženevjev.  Socijalizacija i identitet. In: Hamović, Zoran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grupa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društvo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77–81.                                                         20.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158" y="714356"/>
            <a:ext cx="85011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200" dirty="0" smtClean="0">
                <a:latin typeface="Arial" pitchFamily="34" charset="0"/>
                <a:cs typeface="Arial" pitchFamily="34" charset="0"/>
              </a:rPr>
              <a:t>5. Čovečanstvo–svet </a:t>
            </a:r>
            <a:r>
              <a:rPr lang="sr-Latn-CS" sz="3200" dirty="0">
                <a:latin typeface="Arial" pitchFamily="34" charset="0"/>
                <a:cs typeface="Arial" pitchFamily="34" charset="0"/>
              </a:rPr>
              <a:t>kao globalna sfera identifikacije: moć tržišta i rasprostranjenost komercijalne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literature</a:t>
            </a:r>
          </a:p>
          <a:p>
            <a:r>
              <a:rPr lang="sr-Latn-CS" sz="3200" dirty="0" smtClean="0">
                <a:latin typeface="Arial" pitchFamily="34" charset="0"/>
                <a:cs typeface="Arial" pitchFamily="34" charset="0"/>
              </a:rPr>
              <a:t>6. Fenomen </a:t>
            </a:r>
            <a:r>
              <a:rPr lang="sr-Latn-CS" sz="3200" dirty="0">
                <a:latin typeface="Arial" pitchFamily="34" charset="0"/>
                <a:cs typeface="Arial" pitchFamily="34" charset="0"/>
              </a:rPr>
              <a:t>otpora književnog polja: u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potrazi </a:t>
            </a:r>
            <a:r>
              <a:rPr lang="sr-Latn-CS" sz="3200" dirty="0">
                <a:latin typeface="Arial" pitchFamily="34" charset="0"/>
                <a:cs typeface="Arial" pitchFamily="34" charset="0"/>
              </a:rPr>
              <a:t>za kulturološkim identitetom</a:t>
            </a:r>
          </a:p>
          <a:p>
            <a:r>
              <a:rPr lang="sr-Latn-CS" sz="3200" dirty="0" smtClean="0">
                <a:latin typeface="Arial" pitchFamily="34" charset="0"/>
                <a:cs typeface="Arial" pitchFamily="34" charset="0"/>
              </a:rPr>
              <a:t>7. Zaključak</a:t>
            </a:r>
            <a:endParaRPr lang="sr-Latn-CS" sz="3200" dirty="0">
              <a:latin typeface="Arial" pitchFamily="34" charset="0"/>
              <a:cs typeface="Arial" pitchFamily="34" charset="0"/>
            </a:endParaRPr>
          </a:p>
          <a:p>
            <a:r>
              <a:rPr lang="sr-Latn-CS" sz="3200" dirty="0" smtClean="0">
                <a:latin typeface="Arial" pitchFamily="34" charset="0"/>
                <a:cs typeface="Arial" pitchFamily="34" charset="0"/>
              </a:rPr>
              <a:t>8. Literatura</a:t>
            </a: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2.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500042"/>
            <a:ext cx="80010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dirty="0">
                <a:latin typeface="Arial" pitchFamily="34" charset="0"/>
                <a:cs typeface="Arial" pitchFamily="34" charset="0"/>
              </a:rPr>
              <a:t>Određenje kulturološkog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identiteta</a:t>
            </a:r>
          </a:p>
          <a:p>
            <a:pPr algn="ctr"/>
            <a:endParaRPr lang="sr-Latn-CS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>
                <a:latin typeface="Arial" pitchFamily="34" charset="0"/>
                <a:cs typeface="Arial" pitchFamily="34" charset="0"/>
              </a:rPr>
              <a:t>„Kulturni identitet se pokazuje kao sklop karakteristika, objektivnih struktura (koje se kao takve spontano posmatraju kao nešto što ima kolektivnu, društvenu i istorijsku dimenziju) i kao princip i proces subjektivizacije (koji se spontano posmatra u dimenziji ‛življenog iskustva’, ‛svesnog’ i ‛nesvesnog’ individualiteta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)“, beleži Balibar </a:t>
            </a:r>
            <a:r>
              <a:rPr lang="sr-Latn-CS" sz="3200" dirty="0">
                <a:latin typeface="Arial" pitchFamily="34" charset="0"/>
                <a:cs typeface="Arial" pitchFamily="34" charset="0"/>
              </a:rPr>
              <a:t>(Balibar 2002: 48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3.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85728"/>
            <a:ext cx="892975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Paradoks u jezgru identiteta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>
                <a:latin typeface="Arial" pitchFamily="34" charset="0"/>
                <a:cs typeface="Arial" pitchFamily="34" charset="0"/>
              </a:rPr>
              <a:t>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dentitet „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označava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jedinstveno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činjenicu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izdvajamo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razlikujemo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drugih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 (Mark 2009: 42)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C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„Ali on određuje i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identično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odnosno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savršeno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slično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ostajući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različito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Ta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semantička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dvosmislenost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dubok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smisao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upuć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oscilira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između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sličnosti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razlike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između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onoga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čini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pojed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načnom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individualnošću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isto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čini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sličnim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drugima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 (Mark 2009: 42).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4.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78687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Identitet u poziciji između tradicionalne i moderne kulture: odnos konflikta i/ili pomirljivosti?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„Kulturalistička vizija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smatrala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ritualni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simbolički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elementi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obezbeđuju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integraciju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članova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društva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Danas se pre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misli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pojedinci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održavaju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brojne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raznovrsne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vrlo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promenljive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veze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svojim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zajednicama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verovanjima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Sticanje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kulturnog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identiteta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tradicionalno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obeležavaju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homogenije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zajednice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danas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izgleda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još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otvorenije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Ruano–Borbalan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 2009: 12).                      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5.  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500042"/>
            <a:ext cx="85725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„Napredna sadašnjost“: ulog, smisao i forme ispoljavanja 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„Sposobnost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razmišljanja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sastavni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logike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otvaranja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ruši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izvesnosti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dovodi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pitanje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smatralo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stečenim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naprotiv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ne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prestaje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slaže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kockice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On 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permanentni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ograda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integrisanja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smisla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čiji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je model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sveukupnost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(Kaufman 2009: 24).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6.</a:t>
            </a:r>
          </a:p>
          <a:p>
            <a:pPr algn="just"/>
            <a:endParaRPr lang="sr-Latn-C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857232"/>
            <a:ext cx="814393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„Napredna sadašnjost“: ulog, smisao i forme ispoljavanja </a:t>
            </a:r>
          </a:p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Dati proces se formalno ostvaruje kao „instrumentalizovani um“ (Tejlor 1999: 117).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7.</a:t>
            </a:r>
          </a:p>
          <a:p>
            <a:pPr algn="ctr"/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64399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Čovečanstvo-svet kao globalna sfera identifikacije: moć tržišta i rasprostranjenost komercijalne literature</a:t>
            </a:r>
          </a:p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„Napredni um“ podstiče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„razvoj“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čoveka-Proizvođača.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„Činjenica je da mediji doprinose poznavanju društvenokulturne raznovrsnosti: oni sada stavljaju pojedinca u planetarne mreže gde cirkulišu globalne informacije“ (Vensono 1999: 80).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8.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1242</Words>
  <Application>Microsoft Office PowerPoint</Application>
  <PresentationFormat>On-screen Show (4:3)</PresentationFormat>
  <Paragraphs>168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21</cp:revision>
  <dcterms:created xsi:type="dcterms:W3CDTF">2014-04-03T17:28:55Z</dcterms:created>
  <dcterms:modified xsi:type="dcterms:W3CDTF">2014-04-04T17:43:39Z</dcterms:modified>
</cp:coreProperties>
</file>