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1" r:id="rId5"/>
    <p:sldId id="262" r:id="rId6"/>
    <p:sldId id="263" r:id="rId7"/>
    <p:sldId id="271" r:id="rId8"/>
    <p:sldId id="259" r:id="rId9"/>
    <p:sldId id="264" r:id="rId10"/>
    <p:sldId id="272" r:id="rId11"/>
    <p:sldId id="260" r:id="rId12"/>
    <p:sldId id="265" r:id="rId13"/>
    <p:sldId id="266" r:id="rId14"/>
    <p:sldId id="267" r:id="rId15"/>
    <p:sldId id="273" r:id="rId16"/>
    <p:sldId id="268" r:id="rId17"/>
    <p:sldId id="274" r:id="rId18"/>
    <p:sldId id="269" r:id="rId19"/>
    <p:sldId id="270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776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EE34D-8BD3-46F0-BA79-90C4AA7DFACB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CEBB5-1253-42BC-9874-FDF42D0CE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50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03B3D-A3A8-47D6-812A-CBB6E4F1C2E4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5BE51-F321-4AB6-A932-14F06D471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416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5BE51-F321-4AB6-A932-14F06D4714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123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5BE51-F321-4AB6-A932-14F06D4714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86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88508-83D5-48F1-9927-2958BD25B878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5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C10A-B131-432C-AA52-9D2EB2885ADE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6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F92-898B-45D6-9B22-A76FE6DB3B60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5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C48F-9C4C-4067-B05C-8E9E35B40864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2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6BB9-73FA-4A29-A7AD-A743C4B8E887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6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DF11-137F-4D8D-8AA6-17D1BDC6935B}" type="datetime1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1652-CC2F-428F-A542-4F158957506F}" type="datetime1">
              <a:rPr lang="en-US" smtClean="0"/>
              <a:t>4/8/2014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0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2B0-A1B0-4690-9C47-5BCBF6306DD7}" type="datetime1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6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E0B1-9A7E-497F-98F3-ACCDC7D6147A}" type="datetime1">
              <a:rPr lang="en-US" smtClean="0"/>
              <a:t>4/8/2014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4283-7053-43FD-B151-2DCD76A77B90}" type="datetime1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3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EB82-D8F6-46BC-BC1A-420322BF9684}" type="datetime1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0F51F-75F7-4170-8884-4F977AC31612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21611-E9D5-40C1-8FC8-150E87079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ratkov@ptt.r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RS" sz="4000" b="1" dirty="0" smtClean="0">
                <a:latin typeface="Arial" pitchFamily="34" charset="0"/>
                <a:cs typeface="Arial" pitchFamily="34" charset="0"/>
              </a:rPr>
            </a:br>
            <a:r>
              <a:rPr lang="sr-Latn-RS" sz="4000" b="1" dirty="0">
                <a:latin typeface="Arial" pitchFamily="34" charset="0"/>
                <a:cs typeface="Arial" pitchFamily="34" charset="0"/>
              </a:rPr>
              <a:t/>
            </a:r>
            <a:br>
              <a:rPr lang="sr-Latn-RS" sz="4000" b="1" dirty="0">
                <a:latin typeface="Arial" pitchFamily="34" charset="0"/>
                <a:cs typeface="Arial" pitchFamily="34" charset="0"/>
              </a:rPr>
            </a:br>
            <a:r>
              <a:rPr lang="sr-Cyrl-RS" sz="4000" b="1" dirty="0" smtClean="0">
                <a:latin typeface="Arial" pitchFamily="34" charset="0"/>
                <a:cs typeface="Arial" pitchFamily="34" charset="0"/>
              </a:rPr>
              <a:t>Јелена Ратков Квочка (Сремски Карловци)</a:t>
            </a:r>
            <a:r>
              <a:rPr lang="sr-Latn-RS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RS" sz="4000" b="1" dirty="0" smtClean="0">
                <a:latin typeface="Arial" pitchFamily="34" charset="0"/>
                <a:cs typeface="Arial" pitchFamily="34" charset="0"/>
              </a:rPr>
            </a:br>
            <a:r>
              <a:rPr lang="sr-Cyrl-RS" sz="2700" dirty="0" smtClean="0">
                <a:latin typeface="Arial" pitchFamily="34" charset="0"/>
                <a:cs typeface="Arial" pitchFamily="34" charset="0"/>
              </a:rPr>
              <a:t>Регионални центар за таленте Сремски Карловци</a:t>
            </a:r>
            <a:r>
              <a:rPr lang="sr-Cyrl-R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2200" dirty="0" smtClean="0">
                <a:latin typeface="Arial" pitchFamily="34" charset="0"/>
                <a:cs typeface="Arial" pitchFamily="34" charset="0"/>
              </a:rPr>
            </a:br>
            <a:r>
              <a:rPr lang="sr-Cyrl-RS" sz="2700" dirty="0" smtClean="0">
                <a:latin typeface="Arial" pitchFamily="34" charset="0"/>
                <a:cs typeface="Arial" pitchFamily="34" charset="0"/>
              </a:rPr>
              <a:t>Карловачка гимназија</a:t>
            </a:r>
            <a:br>
              <a:rPr lang="sr-Cyrl-RS" sz="2700" dirty="0" smtClean="0">
                <a:latin typeface="Arial" pitchFamily="34" charset="0"/>
                <a:cs typeface="Arial" pitchFamily="34" charset="0"/>
              </a:rPr>
            </a:br>
            <a:r>
              <a:rPr lang="sr-Latn-RS" sz="2200" dirty="0" smtClean="0">
                <a:latin typeface="Arial" pitchFamily="34" charset="0"/>
                <a:cs typeface="Arial" pitchFamily="34" charset="0"/>
                <a:hlinkClick r:id="rId3"/>
              </a:rPr>
              <a:t>jratkov</a:t>
            </a:r>
            <a:r>
              <a:rPr lang="en-US" sz="2200" dirty="0" smtClean="0">
                <a:latin typeface="Arial" pitchFamily="34" charset="0"/>
                <a:cs typeface="Arial" pitchFamily="34" charset="0"/>
                <a:hlinkClick r:id="rId3"/>
              </a:rPr>
              <a:t>@ptt.rs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sr-Cyrl-RS" b="1" dirty="0" smtClean="0">
                <a:latin typeface="Arial" pitchFamily="34" charset="0"/>
                <a:cs typeface="Arial" pitchFamily="34" charset="0"/>
              </a:rPr>
              <a:t>Парадокс (од бесмислице до апсурда) као израз гротескног у комедијама Јована Стерије Поповића</a:t>
            </a:r>
            <a:br>
              <a:rPr lang="sr-Cyrl-RS" b="1" dirty="0" smtClean="0">
                <a:latin typeface="Arial" pitchFamily="34" charset="0"/>
                <a:cs typeface="Arial" pitchFamily="34" charset="0"/>
              </a:rPr>
            </a:br>
            <a:r>
              <a:rPr lang="sr-Cyrl-RS" sz="2800" dirty="0" smtClean="0">
                <a:latin typeface="Arial" pitchFamily="34" charset="0"/>
                <a:cs typeface="Arial" pitchFamily="34" charset="0"/>
              </a:rPr>
              <a:t>67. Истраживачко вече</a:t>
            </a:r>
            <a:br>
              <a:rPr lang="sr-Cyrl-RS" sz="2800" dirty="0" smtClean="0">
                <a:latin typeface="Arial" pitchFamily="34" charset="0"/>
                <a:cs typeface="Arial" pitchFamily="34" charset="0"/>
              </a:rPr>
            </a:br>
            <a:r>
              <a:rPr lang="sr-Cyrl-RS" sz="2400" dirty="0" smtClean="0">
                <a:latin typeface="Arial" pitchFamily="34" charset="0"/>
                <a:cs typeface="Arial" pitchFamily="34" charset="0"/>
              </a:rPr>
              <a:t>Грац, 8.4.2014.</a:t>
            </a:r>
            <a:endParaRPr lang="en-US" sz="5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Cyrl-R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7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Фема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: Али тамо прости нису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као овде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?</a:t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r>
              <a:rPr lang="ru-RU" sz="4000" b="1" dirty="0">
                <a:latin typeface="Arial" pitchFamily="34" charset="0"/>
                <a:cs typeface="Arial" pitchFamily="34" charset="0"/>
              </a:rPr>
              <a:t>Митар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: А, тамо су последње жене као код нас ти што си.</a:t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r>
              <a:rPr lang="ru-RU" sz="4000" b="1" dirty="0">
                <a:latin typeface="Arial" pitchFamily="34" charset="0"/>
                <a:cs typeface="Arial" pitchFamily="34" charset="0"/>
              </a:rPr>
              <a:t>Фема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: Либри прудер, ја сам већ истерала жељу за ноблесом. Сад оћу мало да будем проста, да видим како се и просто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живи.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r>
              <a:rPr lang="sr-Cyrl-RS" sz="4000" dirty="0" smtClean="0">
                <a:latin typeface="Arial" pitchFamily="34" charset="0"/>
                <a:cs typeface="Arial" pitchFamily="34" charset="0"/>
              </a:rPr>
              <a:t>Да, просто! Сасвим просто!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0" y="685799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05800" y="4343400"/>
            <a:ext cx="1847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r-Cyrl-RS" sz="3600" dirty="0" smtClean="0">
              <a:latin typeface="Arial" pitchFamily="34" charset="0"/>
              <a:cs typeface="Arial" pitchFamily="34" charset="0"/>
            </a:endParaRPr>
          </a:p>
          <a:p>
            <a:endParaRPr lang="sr-Cyrl-R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cap="small" dirty="0" smtClean="0">
                <a:latin typeface="Arial" pitchFamily="34" charset="0"/>
                <a:cs typeface="Arial" pitchFamily="34" charset="0"/>
              </a:rPr>
              <a:t>Тврдица</a:t>
            </a:r>
            <a:r>
              <a:rPr lang="sr-Cyrl-R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Cyrl-RS" sz="3200" b="1" cap="small" dirty="0" smtClean="0">
                <a:latin typeface="Arial" pitchFamily="34" charset="0"/>
                <a:cs typeface="Arial" pitchFamily="34" charset="0"/>
              </a:rPr>
              <a:t>Кир Јања</a:t>
            </a:r>
            <a:r>
              <a:rPr lang="sr-Cyrl-RS" sz="3200" dirty="0" smtClean="0">
                <a:latin typeface="Arial" pitchFamily="34" charset="0"/>
                <a:cs typeface="Arial" pitchFamily="34" charset="0"/>
              </a:rPr>
              <a:t>)</a:t>
            </a:r>
            <a:br>
              <a:rPr lang="sr-Cyrl-RS" sz="3200" dirty="0" smtClean="0">
                <a:latin typeface="Arial" pitchFamily="34" charset="0"/>
                <a:cs typeface="Arial" pitchFamily="34" charset="0"/>
              </a:rPr>
            </a:br>
            <a:r>
              <a:rPr lang="sr-Cyrl-RS" sz="3200" dirty="0" smtClean="0">
                <a:latin typeface="Arial" pitchFamily="34" charset="0"/>
                <a:cs typeface="Arial" pitchFamily="34" charset="0"/>
              </a:rPr>
              <a:t>(кир Дима и кир Јања)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Jelena\Desktop\kirjan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458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0" y="1"/>
            <a:ext cx="9144000" cy="6858000"/>
          </a:xfrm>
        </p:spPr>
        <p:txBody>
          <a:bodyPr>
            <a:noAutofit/>
          </a:bodyPr>
          <a:lstStyle/>
          <a:p>
            <a:r>
              <a:rPr lang="sr-Cyrl-RS" sz="3600" b="1" dirty="0" smtClean="0">
                <a:latin typeface="Arial" pitchFamily="34" charset="0"/>
                <a:cs typeface="Arial" pitchFamily="34" charset="0"/>
              </a:rPr>
              <a:t>Кир Јања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Да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купим више коњи, па да и гојим и после колим. Каква лепа профита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[...]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Кир Јања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: Оћим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и ја да начиним један луфт балон и да идим у Америка. Читао сум едно старо мудро греческо књига да тамо има толико злато и бисер колико и пасуљ у Европи.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[...]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Кир Јања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: Сирото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моје Мишко и Галин! Нису могли да ми носи живу у Америка, да ми носи мртву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elena\Desktop\46-milan-gutovic,-voja-brajovic,-miloš-zutic,-rodoljupci,-jdp,-1986.-(foto-nepoznat-autor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7114" y="-2133600"/>
            <a:ext cx="11639551" cy="1524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7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			</a:t>
            </a:r>
            <a:br>
              <a:rPr lang="ru-RU" sz="3600" b="1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			РОДОЉУПЦИ</a:t>
            </a:r>
            <a:br>
              <a:rPr lang="ru-RU" sz="3600" b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Нанчика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…Послао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ти је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шнајдер конту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.</a:t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r>
              <a:rPr lang="ru-RU" sz="4000" b="1" dirty="0">
                <a:latin typeface="Arial" pitchFamily="34" charset="0"/>
                <a:cs typeface="Arial" pitchFamily="34" charset="0"/>
              </a:rPr>
              <a:t>Жутилов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: Какву конту? У Војводини се не плаћају дугови маџарски.</a:t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r>
              <a:rPr lang="ru-RU" sz="4000" b="1" dirty="0">
                <a:latin typeface="Arial" pitchFamily="34" charset="0"/>
                <a:cs typeface="Arial" pitchFamily="34" charset="0"/>
              </a:rPr>
              <a:t>Нанчика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: Каже да му требају новци.</a:t>
            </a:r>
            <a:br>
              <a:rPr lang="ru-RU" sz="4000" dirty="0">
                <a:latin typeface="Arial" pitchFamily="34" charset="0"/>
                <a:cs typeface="Arial" pitchFamily="34" charset="0"/>
              </a:rPr>
            </a:br>
            <a:r>
              <a:rPr lang="ru-RU" sz="4000" b="1" dirty="0">
                <a:latin typeface="Arial" pitchFamily="34" charset="0"/>
                <a:cs typeface="Arial" pitchFamily="34" charset="0"/>
              </a:rPr>
              <a:t>Жутилов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: А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зна ли 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он да је маџарон?... Сутра се мора у одбору закључити да све што је под Маџарима рађено никакве силе нема. Процеси се уништавају. У младој Војводини треба све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изнова почети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r>
              <a:rPr lang="ru-RU" sz="3600" dirty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0" y="6812280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6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Нанчика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: Добро би било кад би поцепао она писмена по којима смо дужни за аренду.</a:t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atin typeface="Arial" pitchFamily="34" charset="0"/>
                <a:cs typeface="Arial" pitchFamily="34" charset="0"/>
              </a:rPr>
              <a:t>Жутилов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: Сва ће се архива поцепати. Ко може трпити маџарске протоколе у Војводини српској.</a:t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atin typeface="Arial" pitchFamily="34" charset="0"/>
                <a:cs typeface="Arial" pitchFamily="34" charset="0"/>
              </a:rPr>
              <a:t>Нанчика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: А шта ћемо са оном облигацијом код Нађ Пала?</a:t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atin typeface="Arial" pitchFamily="34" charset="0"/>
                <a:cs typeface="Arial" pitchFamily="34" charset="0"/>
              </a:rPr>
              <a:t>Жутилов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: Ја  сам ти казао да је маџарски језик касират, све што је њиме писато, ништа не важи.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8467" y="-3894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sr-Cyrl-R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 smtClean="0">
                <a:latin typeface="Arial" pitchFamily="34" charset="0"/>
                <a:cs typeface="Arial" pitchFamily="34" charset="0"/>
              </a:rPr>
            </a:br>
            <a:r>
              <a:rPr lang="sr-Cyrl-RS" sz="3200" dirty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>
                <a:latin typeface="Arial" pitchFamily="34" charset="0"/>
                <a:cs typeface="Arial" pitchFamily="34" charset="0"/>
              </a:rPr>
            </a:br>
            <a:r>
              <a:rPr lang="sr-Cyrl-R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 smtClean="0">
                <a:latin typeface="Arial" pitchFamily="34" charset="0"/>
                <a:cs typeface="Arial" pitchFamily="34" charset="0"/>
              </a:rPr>
            </a:br>
            <a:r>
              <a:rPr lang="sr-Cyrl-RS" sz="3200" dirty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>
                <a:latin typeface="Arial" pitchFamily="34" charset="0"/>
                <a:cs typeface="Arial" pitchFamily="34" charset="0"/>
              </a:rPr>
            </a:br>
            <a:r>
              <a:rPr lang="sr-Cyrl-R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 smtClean="0">
                <a:latin typeface="Arial" pitchFamily="34" charset="0"/>
                <a:cs typeface="Arial" pitchFamily="34" charset="0"/>
              </a:rPr>
            </a:br>
            <a:r>
              <a:rPr lang="sr-Cyrl-RS" sz="3200" dirty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>
                <a:latin typeface="Arial" pitchFamily="34" charset="0"/>
                <a:cs typeface="Arial" pitchFamily="34" charset="0"/>
              </a:rPr>
            </a:br>
            <a:r>
              <a:rPr lang="sr-Cyrl-R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 smtClean="0">
                <a:latin typeface="Arial" pitchFamily="34" charset="0"/>
                <a:cs typeface="Arial" pitchFamily="34" charset="0"/>
              </a:rPr>
            </a:br>
            <a:r>
              <a:rPr lang="sr-Cyrl-RS" sz="3200" dirty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>
                <a:latin typeface="Arial" pitchFamily="34" charset="0"/>
                <a:cs typeface="Arial" pitchFamily="34" charset="0"/>
              </a:rPr>
            </a:br>
            <a:r>
              <a:rPr lang="sr-Cyrl-R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 smtClean="0">
                <a:latin typeface="Arial" pitchFamily="34" charset="0"/>
                <a:cs typeface="Arial" pitchFamily="34" charset="0"/>
              </a:rPr>
            </a:br>
            <a:r>
              <a:rPr lang="sr-Cyrl-RS" sz="3200" dirty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>
                <a:latin typeface="Arial" pitchFamily="34" charset="0"/>
                <a:cs typeface="Arial" pitchFamily="34" charset="0"/>
              </a:rPr>
            </a:br>
            <a:r>
              <a:rPr lang="sr-Cyrl-RS" sz="4000" dirty="0" smtClean="0">
                <a:latin typeface="Arial" pitchFamily="34" charset="0"/>
                <a:cs typeface="Arial" pitchFamily="34" charset="0"/>
              </a:rPr>
              <a:t>Закључак</a:t>
            </a:r>
            <a:r>
              <a:rPr lang="sr-Cyrl-RS" sz="3200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sr-Cyrl-RS" sz="3200" dirty="0" smtClean="0">
                <a:latin typeface="Arial" pitchFamily="34" charset="0"/>
                <a:cs typeface="Arial" pitchFamily="34" charset="0"/>
              </a:rPr>
            </a:br>
            <a:r>
              <a:rPr lang="sr-Cyrl-RS" sz="4000" dirty="0">
                <a:latin typeface="Arial" pitchFamily="34" charset="0"/>
                <a:cs typeface="Arial" pitchFamily="34" charset="0"/>
              </a:rPr>
              <a:t>К</a:t>
            </a:r>
            <a:r>
              <a:rPr lang="sr-Cyrl-RS" sz="4000" dirty="0" smtClean="0">
                <a:latin typeface="Arial" pitchFamily="34" charset="0"/>
                <a:cs typeface="Arial" pitchFamily="34" charset="0"/>
              </a:rPr>
              <a:t>омизам бесмислице се ствара кроз поступак комичног алогизма.  Парадоксална објашњења никога не изненађују, већ су сасвим уобичајна. Прекиди логичних и узрочно-последичних веза провлаче се кроз читав Стеријин комедиографски ток и указују на способност гротеске да животу приђе на другачији начин.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 flipV="1">
            <a:off x="0" y="3124200"/>
            <a:ext cx="9144000" cy="838200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  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3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/>
              <a:t/>
            </a:r>
            <a:br>
              <a:rPr lang="sr-Cyrl-RS" dirty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/>
              <a:t/>
            </a:r>
            <a:br>
              <a:rPr lang="sr-Cyrl-RS" dirty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/>
              <a:t/>
            </a:r>
            <a:br>
              <a:rPr lang="sr-Cyrl-RS" dirty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>
                <a:latin typeface="Arial" pitchFamily="34" charset="0"/>
                <a:cs typeface="Arial" pitchFamily="34" charset="0"/>
              </a:rPr>
              <a:t>Након вртоглавих узлета услеђују стрмоглави падови, све до великог финалног пада који открива апсурд. Тако завршавају ликови Стеријиних комедија али и сам аутор, који је доживео пропадање свих својих великих и општекултурних настојања и на крају спознао ништавило.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sr-Cyrl-RS" sz="4000" b="1" cap="small" dirty="0" smtClean="0">
                <a:latin typeface="Arial" pitchFamily="34" charset="0"/>
                <a:cs typeface="Arial" pitchFamily="34" charset="0"/>
              </a:rPr>
              <a:t>Надгробије самоме себи</a:t>
            </a:r>
            <a:r>
              <a:rPr lang="sr-Cyrl-R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 smtClean="0">
                <a:latin typeface="Arial" pitchFamily="34" charset="0"/>
                <a:cs typeface="Arial" pitchFamily="34" charset="0"/>
              </a:rPr>
            </a:br>
            <a:r>
              <a:rPr lang="sr-Cyrl-R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dirty="0" smtClean="0">
                <a:latin typeface="Arial" pitchFamily="34" charset="0"/>
                <a:cs typeface="Arial" pitchFamily="34" charset="0"/>
              </a:rPr>
              <a:t>Ништа из ништа,</a:t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dirty="0" smtClean="0">
                <a:latin typeface="Arial" pitchFamily="34" charset="0"/>
                <a:cs typeface="Arial" pitchFamily="34" charset="0"/>
              </a:rPr>
              <a:t>згрувано ништа</a:t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dirty="0" smtClean="0">
                <a:latin typeface="Arial" pitchFamily="34" charset="0"/>
                <a:cs typeface="Arial" pitchFamily="34" charset="0"/>
              </a:rPr>
              <a:t>даје све ништа.</a:t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dirty="0" smtClean="0">
                <a:latin typeface="Arial" pitchFamily="34" charset="0"/>
                <a:cs typeface="Arial" pitchFamily="34" charset="0"/>
              </a:rPr>
              <a:t>Шта желиш више </a:t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dirty="0" smtClean="0">
                <a:latin typeface="Arial" pitchFamily="34" charset="0"/>
                <a:cs typeface="Arial" pitchFamily="34" charset="0"/>
              </a:rPr>
              <a:t>од ишчезлог ништа</a:t>
            </a:r>
            <a:r>
              <a:rPr lang="sr-Cyrl-RS" sz="3600" dirty="0">
                <a:latin typeface="Arial" pitchFamily="34" charset="0"/>
                <a:cs typeface="Arial" pitchFamily="34" charset="0"/>
              </a:rPr>
              <a:t>?[...]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dirty="0" smtClean="0">
                <a:latin typeface="Arial" pitchFamily="34" charset="0"/>
                <a:cs typeface="Arial" pitchFamily="34" charset="0"/>
              </a:rPr>
              <a:t>Јован Стерија Поповић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Jelena\Desktop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5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 smtClean="0">
                <a:latin typeface="Arial" pitchFamily="34" charset="0"/>
                <a:cs typeface="Arial" pitchFamily="34" charset="0"/>
              </a:rPr>
              <a:t>Јован Стерија Поповић (1806-1856)</a:t>
            </a:r>
            <a:r>
              <a:rPr lang="sr-Cyrl-R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Jelena\Desktop\jovan-sterija-popov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3820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5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sr-Cyrl-R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dirty="0">
                <a:latin typeface="Arial" pitchFamily="34" charset="0"/>
                <a:cs typeface="Arial" pitchFamily="34" charset="0"/>
              </a:rPr>
              <a:t/>
            </a:r>
            <a:br>
              <a:rPr lang="sr-Cyrl-RS" sz="3600" dirty="0">
                <a:latin typeface="Arial" pitchFamily="34" charset="0"/>
                <a:cs typeface="Arial" pitchFamily="34" charset="0"/>
              </a:rPr>
            </a:br>
            <a:r>
              <a:rPr lang="sr-Cyrl-R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4000" dirty="0" smtClean="0">
                <a:latin typeface="Arial" pitchFamily="34" charset="0"/>
                <a:cs typeface="Arial" pitchFamily="34" charset="0"/>
              </a:rPr>
              <a:t>Литература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b="1" dirty="0" smtClean="0">
                <a:latin typeface="Arial" pitchFamily="34" charset="0"/>
                <a:cs typeface="Arial" pitchFamily="34" charset="0"/>
              </a:rPr>
              <a:t>Поповић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1987: Поповић, Јован Стерија. </a:t>
            </a:r>
            <a:r>
              <a:rPr lang="sr-Cyrl-RS" sz="3600" i="1" dirty="0" smtClean="0">
                <a:latin typeface="Arial" pitchFamily="34" charset="0"/>
                <a:cs typeface="Arial" pitchFamily="34" charset="0"/>
              </a:rPr>
              <a:t>Изабране комедије и драме 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Cyrl-RS" sz="3600" i="1" dirty="0" smtClean="0">
                <a:latin typeface="Arial" pitchFamily="34" charset="0"/>
                <a:cs typeface="Arial" pitchFamily="34" charset="0"/>
              </a:rPr>
              <a:t> и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II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 Београд: Нолит.</a:t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b="1" dirty="0" smtClean="0">
                <a:latin typeface="Arial" pitchFamily="34" charset="0"/>
                <a:cs typeface="Arial" pitchFamily="34" charset="0"/>
              </a:rPr>
              <a:t>Лешић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 1998:  Лешић, Јосип. </a:t>
            </a:r>
            <a:r>
              <a:rPr lang="sr-Cyrl-RS" sz="3600" i="1" dirty="0" smtClean="0">
                <a:latin typeface="Arial" pitchFamily="34" charset="0"/>
                <a:cs typeface="Arial" pitchFamily="34" charset="0"/>
              </a:rPr>
              <a:t>Стерија драмски писац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. Нови Сад: Стеријино позорје.</a:t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b="1" dirty="0" smtClean="0">
                <a:latin typeface="Arial" pitchFamily="34" charset="0"/>
                <a:cs typeface="Arial" pitchFamily="34" charset="0"/>
              </a:rPr>
              <a:t>Ромчевић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 2004: Ромчевић, Небојша. </a:t>
            </a:r>
            <a:r>
              <a:rPr lang="sr-Cyrl-RS" sz="3600" i="1" dirty="0" smtClean="0">
                <a:latin typeface="Arial" pitchFamily="34" charset="0"/>
                <a:cs typeface="Arial" pitchFamily="34" charset="0"/>
              </a:rPr>
              <a:t>Ране комедије Јована Стерије Поповића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. Нови Сад: Позоришни музеј Војводине.</a:t>
            </a:r>
            <a:br>
              <a:rPr lang="sr-Cyrl-R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3600" b="1" dirty="0" smtClean="0">
                <a:latin typeface="Arial" pitchFamily="34" charset="0"/>
                <a:cs typeface="Arial" pitchFamily="34" charset="0"/>
              </a:rPr>
              <a:t>Јеротић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 2002. Јеротић, Владета. </a:t>
            </a:r>
            <a:r>
              <a:rPr lang="sr-Cyrl-RS" sz="3600" i="1" dirty="0" smtClean="0">
                <a:latin typeface="Arial" pitchFamily="34" charset="0"/>
                <a:cs typeface="Arial" pitchFamily="34" charset="0"/>
              </a:rPr>
              <a:t>Дарови наших рођака 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RS" sz="3600" dirty="0" smtClean="0">
                <a:latin typeface="Arial" pitchFamily="34" charset="0"/>
                <a:cs typeface="Arial" pitchFamily="34" charset="0"/>
              </a:rPr>
              <a:t>Београд: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Ars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libri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87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r>
              <a:rPr lang="sr-Cyrl-RS" sz="3200" dirty="0" smtClean="0">
                <a:latin typeface="Arial" pitchFamily="34" charset="0"/>
                <a:cs typeface="Arial" pitchFamily="34" charset="0"/>
              </a:rPr>
              <a:t>Парадокс (од бесмислице до апсурда) као израз гротескног провераваћемо кроз следеће комедије Јована Стерије Поповића: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9144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Ране комедије: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sr-Cyrl-RS" b="1" cap="small" dirty="0" smtClean="0">
                <a:latin typeface="Arial" pitchFamily="34" charset="0"/>
                <a:cs typeface="Arial" pitchFamily="34" charset="0"/>
              </a:rPr>
              <a:t>Лажа и паралажа</a:t>
            </a:r>
          </a:p>
          <a:p>
            <a:pPr marL="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sr-Cyrl-RS" b="1" cap="small" dirty="0" smtClean="0">
                <a:latin typeface="Arial" pitchFamily="34" charset="0"/>
                <a:cs typeface="Arial" pitchFamily="34" charset="0"/>
              </a:rPr>
              <a:t>Покондирена тиква</a:t>
            </a:r>
          </a:p>
          <a:p>
            <a:pPr marL="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sr-Cyrl-RS" b="1" cap="small" dirty="0" smtClean="0">
                <a:latin typeface="Arial" pitchFamily="34" charset="0"/>
                <a:cs typeface="Arial" pitchFamily="34" charset="0"/>
              </a:rPr>
              <a:t>Тврдица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Cyrl-RS" b="1" cap="small" dirty="0">
                <a:latin typeface="Arial" pitchFamily="34" charset="0"/>
                <a:cs typeface="Arial" pitchFamily="34" charset="0"/>
              </a:rPr>
              <a:t>Кир Јања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) и</a:t>
            </a:r>
          </a:p>
          <a:p>
            <a:pPr marL="0" indent="0">
              <a:buNone/>
            </a:pP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Позну комедију:</a:t>
            </a:r>
          </a:p>
          <a:p>
            <a:pPr marL="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sr-Cyrl-RS" b="1" cap="small" dirty="0" smtClean="0">
                <a:latin typeface="Arial" pitchFamily="34" charset="0"/>
                <a:cs typeface="Arial" pitchFamily="34" charset="0"/>
              </a:rPr>
              <a:t>Родољупци</a:t>
            </a:r>
            <a:endParaRPr lang="en-US" b="1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pPr algn="just"/>
            <a:r>
              <a:rPr lang="sr-Cyrl-RS" sz="3200" dirty="0" smtClean="0"/>
              <a:t/>
            </a:r>
            <a:br>
              <a:rPr lang="sr-Cyrl-RS" sz="3200" dirty="0" smtClean="0"/>
            </a:br>
            <a:r>
              <a:rPr lang="sr-Cyrl-RS" sz="3200" dirty="0" smtClean="0"/>
              <a:t/>
            </a:r>
            <a:br>
              <a:rPr lang="sr-Cyrl-RS" sz="3200" dirty="0" smtClean="0"/>
            </a:br>
            <a:r>
              <a:rPr lang="sr-Cyrl-RS" sz="3200" dirty="0" smtClean="0"/>
              <a:t/>
            </a:r>
            <a:br>
              <a:rPr lang="sr-Cyrl-R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1021050"/>
            <a:ext cx="6400800" cy="7437150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контрасни ломови у комедијама Ј. С. Поповића</a:t>
            </a:r>
          </a:p>
          <a:p>
            <a:pPr marL="514350" indent="-514350" algn="just">
              <a:buAutoNum type="arabicPeriod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Хумор</a:t>
            </a:r>
          </a:p>
          <a:p>
            <a:pPr marL="514350" indent="-514350" algn="just">
              <a:buAutoNum type="arabicPeriod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Нереалистичност - парадокс</a:t>
            </a:r>
          </a:p>
          <a:p>
            <a:pPr marL="514350" indent="-514350" algn="just">
              <a:buAutoNum type="arabicPeriod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Утисак чудног</a:t>
            </a:r>
          </a:p>
          <a:p>
            <a:pPr marL="514350" indent="-514350" algn="just">
              <a:buAutoNum type="arabicPeriod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Комични алогизам и комизам апсурдних закључака</a:t>
            </a:r>
          </a:p>
          <a:p>
            <a:pPr marL="514350" indent="-514350" algn="just">
              <a:buAutoNum type="arabicPeriod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Закључак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34429" y="436275"/>
            <a:ext cx="21054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Cyrl-RS" sz="3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Садржа</a:t>
            </a:r>
            <a:r>
              <a:rPr lang="sr-Cyrl-RS" sz="3600" dirty="0" smtClean="0">
                <a:solidFill>
                  <a:prstClr val="black"/>
                </a:solidFill>
                <a:ea typeface="+mj-ea"/>
                <a:cs typeface="+mj-cs"/>
              </a:rPr>
              <a:t>ј</a:t>
            </a:r>
            <a:r>
              <a:rPr lang="sr-Latn-RS" sz="3600" dirty="0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elena\Desktop\448856_46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73914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600" b="1" cap="small" dirty="0" smtClean="0">
                <a:latin typeface="Arial" pitchFamily="34" charset="0"/>
                <a:cs typeface="Arial" pitchFamily="34" charset="0"/>
              </a:rPr>
              <a:t>Лажа и паралажа</a:t>
            </a:r>
            <a:r>
              <a:rPr lang="sr-Cyrl-RS" sz="3200" b="1" cap="small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200" b="1" cap="small" dirty="0" smtClean="0">
                <a:latin typeface="Arial" pitchFamily="34" charset="0"/>
                <a:cs typeface="Arial" pitchFamily="34" charset="0"/>
              </a:rPr>
            </a:br>
            <a:r>
              <a:rPr lang="sr-Cyrl-RS" sz="3200" dirty="0" smtClean="0">
                <a:latin typeface="Arial" pitchFamily="34" charset="0"/>
                <a:cs typeface="Arial" pitchFamily="34" charset="0"/>
              </a:rPr>
              <a:t>(Алекса Никић – барон Голић, Јелица Вујић)</a:t>
            </a:r>
            <a:endParaRPr lang="en-US" sz="3200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399" cy="4968081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Позориште Стерија - Вршац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Јелица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Господин Барон, ја се не стидим казати да сам готова и пред олтаром моју љубав потврдити: тако је и Цораида   казала свом љубимцу; но само то молим, да се у Беч преселимо.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Алекса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Шта у Беч? Целу Европу морате обићи, да се сви диве вашој лепоти и преизрјадним даровима.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Водићу вас најпосле и у Месец, нека види краљица да је вредно било њену руку одбацити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оваковог ангела ради.</a:t>
            </a:r>
          </a:p>
          <a:p>
            <a:pPr algn="just"/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4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2967335"/>
            <a:ext cx="883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Јелица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: Зар није умрла?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Алекса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: Кад ви дођете, мора проживити да наново од муке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умре.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38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200" b="1" cap="small" dirty="0" smtClean="0">
                <a:latin typeface="Arial" pitchFamily="34" charset="0"/>
                <a:cs typeface="Arial" pitchFamily="34" charset="0"/>
              </a:rPr>
              <a:t>Покондирена тиква</a:t>
            </a:r>
            <a:br>
              <a:rPr lang="sr-Cyrl-RS" sz="3200" b="1" cap="small" dirty="0" smtClean="0">
                <a:latin typeface="Arial" pitchFamily="34" charset="0"/>
                <a:cs typeface="Arial" pitchFamily="34" charset="0"/>
              </a:rPr>
            </a:br>
            <a:r>
              <a:rPr lang="sr-Cyrl-RS" sz="3200" cap="small" dirty="0" smtClean="0">
                <a:latin typeface="Arial" pitchFamily="34" charset="0"/>
                <a:cs typeface="Arial" pitchFamily="34" charset="0"/>
              </a:rPr>
              <a:t>Народно позориште - Београд</a:t>
            </a:r>
            <a:endParaRPr lang="en-US" sz="3200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Jelena\Desktop\slika-9-veli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2296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2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sz="9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9000" b="1" dirty="0" smtClean="0">
                <a:latin typeface="Arial" pitchFamily="34" charset="0"/>
                <a:cs typeface="Arial" pitchFamily="34" charset="0"/>
              </a:rPr>
              <a:t>Митар</a:t>
            </a:r>
            <a:r>
              <a:rPr lang="ru-RU" sz="9000" dirty="0" smtClean="0">
                <a:latin typeface="Arial" pitchFamily="34" charset="0"/>
                <a:cs typeface="Arial" pitchFamily="34" charset="0"/>
              </a:rPr>
              <a:t>: У Паризу свака госпођа има по два мужа.</a:t>
            </a:r>
          </a:p>
          <a:p>
            <a:pPr marL="0" indent="0">
              <a:buNone/>
            </a:pPr>
            <a:r>
              <a:rPr lang="ru-RU" sz="9000" b="1" dirty="0" smtClean="0">
                <a:latin typeface="Arial" pitchFamily="34" charset="0"/>
                <a:cs typeface="Arial" pitchFamily="34" charset="0"/>
              </a:rPr>
              <a:t>Фема</a:t>
            </a:r>
            <a:r>
              <a:rPr lang="ru-RU" sz="9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9000" i="1" dirty="0" smtClean="0">
                <a:latin typeface="Arial" pitchFamily="34" charset="0"/>
                <a:cs typeface="Arial" pitchFamily="34" charset="0"/>
              </a:rPr>
              <a:t>јако</a:t>
            </a:r>
            <a:r>
              <a:rPr lang="ru-RU" sz="9000" dirty="0" smtClean="0">
                <a:latin typeface="Arial" pitchFamily="34" charset="0"/>
                <a:cs typeface="Arial" pitchFamily="34" charset="0"/>
              </a:rPr>
              <a:t>): Ох! (</a:t>
            </a:r>
            <a:r>
              <a:rPr lang="ru-RU" sz="9000" i="1" dirty="0" smtClean="0">
                <a:latin typeface="Arial" pitchFamily="34" charset="0"/>
                <a:cs typeface="Arial" pitchFamily="34" charset="0"/>
              </a:rPr>
              <a:t>Сасвим тихо</a:t>
            </a:r>
            <a:r>
              <a:rPr lang="ru-RU" sz="9000" dirty="0" smtClean="0">
                <a:latin typeface="Arial" pitchFamily="34" charset="0"/>
                <a:cs typeface="Arial" pitchFamily="34" charset="0"/>
              </a:rPr>
              <a:t>) Ох!  (</a:t>
            </a:r>
            <a:r>
              <a:rPr lang="ru-RU" sz="9000" i="1" dirty="0" smtClean="0">
                <a:latin typeface="Arial" pitchFamily="34" charset="0"/>
                <a:cs typeface="Arial" pitchFamily="34" charset="0"/>
              </a:rPr>
              <a:t>С једном терцом више</a:t>
            </a:r>
            <a:r>
              <a:rPr lang="ru-RU" sz="9000" dirty="0" smtClean="0">
                <a:latin typeface="Arial" pitchFamily="34" charset="0"/>
                <a:cs typeface="Arial" pitchFamily="34" charset="0"/>
              </a:rPr>
              <a:t>) Ох!... Либри прудер, води ме у Париз, води ме у Париз. Видиш како ноблес живи? Ах, по два мужа, разумеш? По два мужа, ах, ах, а кукавне просте?</a:t>
            </a:r>
          </a:p>
          <a:p>
            <a:pPr marL="0" indent="0">
              <a:buNone/>
            </a:pPr>
            <a:r>
              <a:rPr lang="ru-RU" sz="9000" b="1" dirty="0" smtClean="0">
                <a:latin typeface="Arial" pitchFamily="34" charset="0"/>
                <a:cs typeface="Arial" pitchFamily="34" charset="0"/>
              </a:rPr>
              <a:t>Митар</a:t>
            </a:r>
            <a:r>
              <a:rPr lang="ru-RU" sz="9000" dirty="0" smtClean="0">
                <a:latin typeface="Arial" pitchFamily="34" charset="0"/>
                <a:cs typeface="Arial" pitchFamily="34" charset="0"/>
              </a:rPr>
              <a:t>: Е оне имају по три.</a:t>
            </a:r>
          </a:p>
          <a:p>
            <a:pPr marL="0" indent="0">
              <a:buNone/>
            </a:pPr>
            <a:r>
              <a:rPr lang="ru-RU" sz="9000" b="1" dirty="0" smtClean="0">
                <a:latin typeface="Arial" pitchFamily="34" charset="0"/>
                <a:cs typeface="Arial" pitchFamily="34" charset="0"/>
              </a:rPr>
              <a:t>Фема</a:t>
            </a:r>
            <a:r>
              <a:rPr lang="ru-RU" sz="9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9000" i="1" dirty="0" smtClean="0">
                <a:latin typeface="Arial" pitchFamily="34" charset="0"/>
                <a:cs typeface="Arial" pitchFamily="34" charset="0"/>
              </a:rPr>
              <a:t>дуго га гледи</a:t>
            </a:r>
            <a:r>
              <a:rPr lang="ru-RU" sz="9000" dirty="0" smtClean="0">
                <a:latin typeface="Arial" pitchFamily="34" charset="0"/>
                <a:cs typeface="Arial" pitchFamily="34" charset="0"/>
              </a:rPr>
              <a:t>): По три?... Мужа?</a:t>
            </a:r>
          </a:p>
          <a:p>
            <a:pPr marL="0" indent="0">
              <a:buNone/>
            </a:pPr>
            <a:r>
              <a:rPr lang="ru-RU" sz="9000" b="1" dirty="0" smtClean="0">
                <a:latin typeface="Arial" pitchFamily="34" charset="0"/>
                <a:cs typeface="Arial" pitchFamily="34" charset="0"/>
              </a:rPr>
              <a:t>Митар</a:t>
            </a:r>
            <a:r>
              <a:rPr lang="ru-RU" sz="9000" dirty="0" smtClean="0">
                <a:latin typeface="Arial" pitchFamily="34" charset="0"/>
                <a:cs typeface="Arial" pitchFamily="34" charset="0"/>
              </a:rPr>
              <a:t>: Питај сваког који је год био у Француској, па ће ти сваки то исто казати.</a:t>
            </a:r>
          </a:p>
          <a:p>
            <a:pPr marL="0" indent="0">
              <a:buNone/>
            </a:pPr>
            <a:endParaRPr lang="ru-RU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1611-E9D5-40C1-8FC8-150E870790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344</Words>
  <Application>Microsoft Office PowerPoint</Application>
  <PresentationFormat>On-screen Show (4:3)</PresentationFormat>
  <Paragraphs>63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 Јелена Ратков Квочка (Сремски Карловци) Регионални центар за таленте Сремски Карловци Карловачка гимназија jratkov@ptt.rs  Парадокс (од бесмислице до апсурда) као израз гротескног у комедијама Јована Стерије Поповића 67. Истраживачко вече Грац, 8.4.2014.</vt:lpstr>
      <vt:lpstr>Јован Стерија Поповић (1806-1856) </vt:lpstr>
      <vt:lpstr>Парадокс (од бесмислице до апсурда) као израз гротескног провераваћемо кроз следеће комедије Јована Стерије Поповића:</vt:lpstr>
      <vt:lpstr>   </vt:lpstr>
      <vt:lpstr>Лажа и паралажа (Алекса Никић – барон Голић, Јелица Вујић)</vt:lpstr>
      <vt:lpstr>PowerPoint Presentation</vt:lpstr>
      <vt:lpstr>PowerPoint Presentation</vt:lpstr>
      <vt:lpstr>Покондирена тиква Народно позориште - Београд</vt:lpstr>
      <vt:lpstr>PowerPoint Presentation</vt:lpstr>
      <vt:lpstr> Фема: Али тамо прости нису као овде? Митар: А, тамо су последње жене као код нас ти што си. Фема: Либри прудер, ја сам већ истерала жељу за ноблесом. Сад оћу мало да будем проста, да видим како се и просто живи. Да, просто! Сасвим просто!</vt:lpstr>
      <vt:lpstr>Тврдица (Кир Јања) (кир Дима и кир Јања)</vt:lpstr>
      <vt:lpstr>Кир Јања: Да купим више коњи, па да и гојим и после колим. Каква лепа профита! [...] Кир Јања: Оћим и ја да начиним један луфт балон и да идим у Америка. Читао сум едно старо мудро греческо књига да тамо има толико злато и бисер колико и пасуљ у Европи. [...] Кир Јања: Сирото моје Мишко и Галин! Нису могли да ми носи живу у Америка, да ми носи мртву. </vt:lpstr>
      <vt:lpstr>PowerPoint Presentation</vt:lpstr>
      <vt:lpstr>        РОДОЉУПЦИ Нанчика: …Послао ти је шнајдер конту. Жутилов: Какву конту? У Војводини се не плаћају дугови маџарски. Нанчика: Каже да му требају новци. Жутилов: А зна ли он да је маџарон?... Сутра се мора у одбору закључити да све што је под Маџарима рађено никакве силе нема. Процеси се уништавају. У младој Војводини треба све изнова почети.  </vt:lpstr>
      <vt:lpstr>  Нанчика: Добро би било кад би поцепао она писмена по којима смо дужни за аренду. Жутилов: Сва ће се архива поцепати. Ко може трпити маџарске протоколе у Војводини српској. Нанчика: А шта ћемо са оном облигацијом код Нађ Пала? Жутилов: Ја  сам ти казао да је маџарски језик касират, све што је њиме писато, ништа не важи.</vt:lpstr>
      <vt:lpstr>          Закључак: Комизам бесмислице се ствара кроз поступак комичног алогизма.  Парадоксална објашњења никога не изненађују, већ су сасвим уобичајна. Прекиди логичних и узрочно-последичних веза провлаче се кроз читав Стеријин комедиографски ток и указују на способност гротеске да животу приђе на другачији начин. </vt:lpstr>
      <vt:lpstr>       Након вртоглавих узлета услеђују стрмоглави падови, све до великог финалног пада који открива апсурд. Тако завршавају ликови Стеријиних комедија али и сам аутор, који је доживео пропадање свих својих великих и општекултурних настојања и на крају спознао ништавило.</vt:lpstr>
      <vt:lpstr>Надгробије самоме себи  Ништа из ништа, згрувано ништа даје све ништа. Шта желиш више  од ишчезлог ништа?[...]  Јован Стерија Поповић</vt:lpstr>
      <vt:lpstr>PowerPoint Presentation</vt:lpstr>
      <vt:lpstr>         Литература:  Поповић1987: Поповић, Јован Стерија. Изабране комедије и драме I и II. Београд: Нолит. Лешић 1998:  Лешић, Јосип. Стерија драмски писац. Нови Сад: Стеријино позорје. Ромчевић 2004: Ромчевић, Небојша. Ране комедије Јована Стерије Поповића. Нови Сад: Позоришни музеј Војводине. Јеротић 2002. Јеротић, Владета. Дарови наших рођака I. Београд: Ars libri.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Јелена Ратков Квочка (Сремски Карловци)  Регионални центар за таленте Сремски Карловци  Карловачка гимназија  jratkov@ptt.rs  Парадокс (од бесмислице до апсурда) као израз гротескног у комедијама Јована Стерије Поповића 67. Истраживачко вече Грац, 8.4.2014.</dc:title>
  <dc:creator>Jelena</dc:creator>
  <cp:lastModifiedBy>Jelena</cp:lastModifiedBy>
  <cp:revision>29</cp:revision>
  <dcterms:created xsi:type="dcterms:W3CDTF">2014-03-30T11:34:39Z</dcterms:created>
  <dcterms:modified xsi:type="dcterms:W3CDTF">2014-04-08T06:21:03Z</dcterms:modified>
</cp:coreProperties>
</file>