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6" r:id="rId19"/>
    <p:sldId id="274" r:id="rId20"/>
    <p:sldId id="275" r:id="rId21"/>
    <p:sldId id="278" r:id="rId22"/>
    <p:sldId id="279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750" autoAdjust="0"/>
  </p:normalViewPr>
  <p:slideViewPr>
    <p:cSldViewPr>
      <p:cViewPr>
        <p:scale>
          <a:sx n="60" d="100"/>
          <a:sy n="60" d="100"/>
        </p:scale>
        <p:origin x="-8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851EF-265F-4EAF-85E4-3D027AF37260}" type="datetimeFigureOut">
              <a:rPr lang="pl-PL" smtClean="0"/>
              <a:pPr/>
              <a:t>2014-04-05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165AC-7B71-4540-A1C5-8F2272ACFF7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165AC-7B71-4540-A1C5-8F2272ACFF7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165AC-7B71-4540-A1C5-8F2272ACFF7A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165AC-7B71-4540-A1C5-8F2272ACFF7A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F781-ACE2-4167-938E-A01E120B9BA2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4988B-FA2A-4312-9990-C2DD745660A1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E3C20-C0F7-434E-91BF-F9BDA3EE87A1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21B9-4589-43A6-8162-EA381CAF050C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A6DC-29EB-4C26-A368-F8A598B1DBC0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4700-C0CA-4568-B1AE-85D01C0C45CB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4D142-7FE5-4504-B346-322C7A56385A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47EA-6053-4557-A2AC-16BE70E9BD7D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FAE40-06C5-411B-970B-A0FB4230628C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CA584-65AE-4D87-A385-8DEC030145C8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B8B368C-EB4D-4FDD-AE68-FA19ACBBEEDE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135D87-103E-4A41-B956-D19B1BF0493F}" type="datetime1">
              <a:rPr lang="pl-PL" smtClean="0"/>
              <a:pPr/>
              <a:t>2014-04-05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39CB88-5850-4CE3-9E88-775684E7992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500034" y="214290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Antonina </a:t>
            </a:r>
            <a:r>
              <a:rPr lang="pl-PL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Kurtok</a:t>
            </a:r>
            <a:r>
              <a:rPr lang="pl-PL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(Katowice)</a:t>
            </a:r>
            <a:endParaRPr lang="pl-PL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00034" y="928670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Instytut Filologii Słowiańskiej</a:t>
            </a:r>
          </a:p>
          <a:p>
            <a:pPr algn="ctr"/>
            <a:r>
              <a:rPr lang="pl-PL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Uniwersytet Śląski w Katowicach</a:t>
            </a:r>
          </a:p>
          <a:p>
            <a:pPr algn="ctr"/>
            <a:endParaRPr lang="pl-PL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l-PL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antonina.kurtok@o2.pl</a:t>
            </a:r>
            <a:endParaRPr lang="pl-PL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357158" y="2000240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Paradoksy sąsiedztwa czyli słów kilka o chorwacko-węgierskich relacjach literackich w XIX wieku</a:t>
            </a:r>
            <a:endParaRPr lang="pl-PL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000100" y="5214950"/>
            <a:ext cx="707236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b="1" dirty="0">
                <a:solidFill>
                  <a:srgbClr val="002060"/>
                </a:solidFill>
              </a:rPr>
              <a:t>67. </a:t>
            </a:r>
            <a:r>
              <a:rPr lang="pl-PL" sz="2600" b="1" dirty="0" err="1">
                <a:solidFill>
                  <a:srgbClr val="002060"/>
                </a:solidFill>
              </a:rPr>
              <a:t>Istraživačko</a:t>
            </a:r>
            <a:r>
              <a:rPr lang="pl-PL" sz="2600" b="1" dirty="0">
                <a:solidFill>
                  <a:srgbClr val="002060"/>
                </a:solidFill>
              </a:rPr>
              <a:t> </a:t>
            </a:r>
            <a:r>
              <a:rPr lang="pl-PL" sz="2600" b="1" dirty="0" err="1" smtClean="0">
                <a:solidFill>
                  <a:srgbClr val="002060"/>
                </a:solidFill>
              </a:rPr>
              <a:t>veče</a:t>
            </a:r>
            <a:endParaRPr lang="pl-PL" sz="2600" b="1" dirty="0" smtClean="0">
              <a:solidFill>
                <a:srgbClr val="002060"/>
              </a:solidFill>
            </a:endParaRPr>
          </a:p>
          <a:p>
            <a:pPr algn="ctr"/>
            <a:endParaRPr lang="pl-PL" b="1" dirty="0">
              <a:solidFill>
                <a:srgbClr val="002060"/>
              </a:solidFill>
            </a:endParaRPr>
          </a:p>
          <a:p>
            <a:pPr algn="ctr"/>
            <a:endParaRPr lang="pl-PL" b="1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b="1" dirty="0" smtClean="0">
                <a:solidFill>
                  <a:srgbClr val="002060"/>
                </a:solidFill>
              </a:rPr>
              <a:t>Zagrzeb, 31.03.2014</a:t>
            </a:r>
            <a:endParaRPr lang="pl-PL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10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14282" y="-24"/>
            <a:ext cx="871543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Paradoks(y) sąsiedztwa </a:t>
            </a:r>
          </a:p>
          <a:p>
            <a:pPr marL="914400" indent="-914400" algn="ctr"/>
            <a:r>
              <a:rPr lang="pl-PL" sz="32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– czyli </a:t>
            </a:r>
            <a:r>
              <a:rPr lang="pl-PL" sz="32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relacje chorwacko-węgierskie</a:t>
            </a:r>
          </a:p>
          <a:p>
            <a:pPr marL="914400" indent="-914400" algn="ctr"/>
            <a:r>
              <a:rPr lang="pl-PL" sz="28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(za: </a:t>
            </a:r>
            <a:r>
              <a:rPr lang="hr-HR" sz="28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Šokčević 2009: 121, 122</a:t>
            </a:r>
            <a:r>
              <a:rPr lang="pl-PL" sz="2800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914400" indent="-914400"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oba narody (przynajmniej na początku) przypadały temu samemu kręgowi kulturowo-cywilizacyjnemu – </a:t>
            </a:r>
            <a:r>
              <a:rPr lang="pl-PL" sz="3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Europa </a:t>
            </a:r>
            <a:r>
              <a:rPr lang="pl-PL" sz="32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Occidens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914400" indent="-914400" algn="just">
              <a:buFontTx/>
              <a:buChar char="-"/>
            </a:pPr>
            <a:endParaRPr lang="pl-PL" sz="3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jednocześnie oba narody różnił w znacznej mierze język (od średniowiecza do XIX w. w niektórych sferach życia posługiwano się łaciną);</a:t>
            </a: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11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571480"/>
            <a:ext cx="82153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Chorwaci i Węgrzy bardzo dobrze się znali, dlatego też mieli podstawy do wysuwania opini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na swój temat, które byłyby oparte na faktach, a nie na utrwalonych stereotypach, wyobrażeniach, stałych epitetach;</a:t>
            </a:r>
          </a:p>
          <a:p>
            <a:pPr algn="just"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paradoksalnie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relacje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chorwacko-węgierskie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(ich rodzaj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charakter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które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znajdywały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swoje odbicie w literaturze, były jednak bardzo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upraszczane,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stereotypowe, schematyczne;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12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14282" y="214290"/>
            <a:ext cx="86439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pojawiające się w tekstach literackich motywy dotyczące obu narodów były najczęściej uzależnione od aktualnej sytuacji społeczno-politycznej;</a:t>
            </a: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wyraźny podział:</a:t>
            </a:r>
          </a:p>
          <a:p>
            <a:pPr algn="just"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lata 1102 – 1790 – (w większości) pozytywny charakter relacji chorwacko-węgierskich; </a:t>
            </a:r>
            <a:b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 epokach renesansu i baroku pozytywny obraz sąsiadów wynikał z poczucia solidarności i odpowiedzialności w walce przeciw wspólnemu wrogowi;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13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14282" y="214290"/>
            <a:ext cx="8215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lata 1790 – 1918 – okres dominacji negatywnych i skrajnie negatywnych wizerunków obu narodów uwarunkowanym pogarszającymi się stosunkami społeczno-politycznymi między oboma narodami;</a:t>
            </a: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krk.fcpages.com/hr/ppb/sabor.jpg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1785918" y="2952823"/>
            <a:ext cx="5357850" cy="36439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14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14282" y="-18948"/>
            <a:ext cx="857256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 algn="ctr"/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(Negatywny) obraz 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Węgrów i Węgier w XIX-wiecznej literaturze 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chorwackiej</a:t>
            </a:r>
          </a:p>
          <a:p>
            <a:pPr marL="914400" indent="-914400" algn="just"/>
            <a:endParaRPr lang="hr-HR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po 1790 r. - rewizja wspólnej historii </a:t>
            </a: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interpretowanie wydarzeń z odległej  </a:t>
            </a: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przeszłości przez pryzmat wydarzeń </a:t>
            </a: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politycznych: „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otkrivanje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tragova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nacionalnih</a:t>
            </a: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sukoba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razdobljima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 doga</a:t>
            </a:r>
            <a:r>
              <a:rPr lang="hr-H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đajima kada ih </a:t>
            </a:r>
          </a:p>
          <a:p>
            <a:pPr marL="914400" indent="-914400" algn="ctr"/>
            <a:r>
              <a:rPr lang="hr-H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nije bilo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Šokčević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2009: 122).</a:t>
            </a:r>
          </a:p>
          <a:p>
            <a:pPr marL="914400" indent="-914400" algn="ctr"/>
            <a:endParaRPr lang="hr-HR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negatywne postaci Węgrów (mężczyzn i </a:t>
            </a: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kobiet) pojawiały się przede wszystkim w </a:t>
            </a:r>
          </a:p>
          <a:p>
            <a:pPr marL="914400" indent="-914400" algn="ctr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utworach o tematyce historycznej;</a:t>
            </a:r>
          </a:p>
          <a:p>
            <a:pPr marL="914400" indent="-914400" algn="ctr"/>
            <a:endParaRPr lang="hr-HR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15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642918"/>
            <a:ext cx="49292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August </a:t>
            </a:r>
            <a:r>
              <a:rPr lang="pl-PL" sz="3200" b="1" dirty="0" err="1" smtClean="0">
                <a:solidFill>
                  <a:srgbClr val="002060"/>
                </a:solidFill>
              </a:rPr>
              <a:t>Šenoa</a:t>
            </a:r>
            <a:r>
              <a:rPr lang="hr-HR" sz="32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hr-HR" sz="3200" b="1" dirty="0" smtClean="0">
                <a:solidFill>
                  <a:srgbClr val="002060"/>
                </a:solidFill>
              </a:rPr>
              <a:t>(1838-1881)</a:t>
            </a:r>
          </a:p>
          <a:p>
            <a:pPr algn="ctr"/>
            <a:endParaRPr lang="hr-HR" sz="32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SELJAČKA </a:t>
            </a:r>
            <a:r>
              <a:rPr lang="hr-HR" sz="3200" dirty="0" smtClean="0">
                <a:solidFill>
                  <a:srgbClr val="002060"/>
                </a:solidFill>
              </a:rPr>
              <a:t>BUNA (1877</a:t>
            </a:r>
            <a:r>
              <a:rPr lang="hr-HR" sz="3200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DIOGENES (1878)</a:t>
            </a:r>
          </a:p>
          <a:p>
            <a:pPr>
              <a:buFont typeface="Arial" pitchFamily="34" charset="0"/>
              <a:buChar char="•"/>
            </a:pPr>
            <a:endParaRPr lang="hr-HR" sz="32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b="1" dirty="0" smtClean="0">
                <a:solidFill>
                  <a:srgbClr val="002060"/>
                </a:solidFill>
              </a:rPr>
              <a:t> </a:t>
            </a:r>
            <a:r>
              <a:rPr lang="hr-HR" sz="3200" dirty="0" smtClean="0">
                <a:solidFill>
                  <a:srgbClr val="002060"/>
                </a:solidFill>
              </a:rPr>
              <a:t>KLETVA (1880)</a:t>
            </a:r>
          </a:p>
          <a:p>
            <a:pPr>
              <a:buFont typeface="Arial" pitchFamily="34" charset="0"/>
              <a:buChar char="•"/>
            </a:pPr>
            <a:endParaRPr lang="hr-HR" sz="3200" dirty="0" smtClean="0">
              <a:solidFill>
                <a:srgbClr val="002060"/>
              </a:solidFill>
            </a:endParaRPr>
          </a:p>
          <a:p>
            <a:endParaRPr lang="pl-PL" sz="3200" dirty="0">
              <a:solidFill>
                <a:srgbClr val="002060"/>
              </a:solidFill>
            </a:endParaRPr>
          </a:p>
        </p:txBody>
      </p:sp>
      <p:pic>
        <p:nvPicPr>
          <p:cNvPr id="32770" name="Picture 2" descr="August Šenoa.jpg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5429256" y="857232"/>
            <a:ext cx="3150247" cy="41955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16</a:t>
            </a:fld>
            <a:endParaRPr lang="pl-PL" sz="14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Datoteka:Eugen Kumicic.jpg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5429256" y="428604"/>
            <a:ext cx="3045946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pole tekstowe 3"/>
          <p:cNvSpPr txBox="1"/>
          <p:nvPr/>
        </p:nvSpPr>
        <p:spPr>
          <a:xfrm>
            <a:off x="214282" y="642918"/>
            <a:ext cx="492922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err="1" smtClean="0">
                <a:solidFill>
                  <a:srgbClr val="002060"/>
                </a:solidFill>
              </a:rPr>
              <a:t>Eugen</a:t>
            </a:r>
            <a:r>
              <a:rPr lang="pl-PL" sz="3200" b="1" dirty="0" smtClean="0">
                <a:solidFill>
                  <a:srgbClr val="002060"/>
                </a:solidFill>
              </a:rPr>
              <a:t> </a:t>
            </a:r>
            <a:r>
              <a:rPr lang="pl-PL" sz="3200" b="1" dirty="0" err="1" smtClean="0">
                <a:solidFill>
                  <a:srgbClr val="002060"/>
                </a:solidFill>
              </a:rPr>
              <a:t>Kumi</a:t>
            </a:r>
            <a:r>
              <a:rPr lang="hr-HR" sz="3200" b="1" dirty="0" smtClean="0">
                <a:solidFill>
                  <a:srgbClr val="002060"/>
                </a:solidFill>
              </a:rPr>
              <a:t>čić </a:t>
            </a:r>
          </a:p>
          <a:p>
            <a:pPr algn="ctr"/>
            <a:r>
              <a:rPr lang="hr-HR" sz="3200" b="1" dirty="0" smtClean="0">
                <a:solidFill>
                  <a:srgbClr val="002060"/>
                </a:solidFill>
              </a:rPr>
              <a:t>(1850-1904)</a:t>
            </a:r>
          </a:p>
          <a:p>
            <a:pPr algn="ctr"/>
            <a:endParaRPr lang="hr-HR" sz="32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OLGA I LINA (1881)</a:t>
            </a:r>
          </a:p>
          <a:p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</a:t>
            </a:r>
            <a:r>
              <a:rPr lang="hr-HR" sz="3200" dirty="0" smtClean="0">
                <a:solidFill>
                  <a:srgbClr val="002060"/>
                </a:solidFill>
              </a:rPr>
              <a:t>UROTA </a:t>
            </a:r>
            <a:r>
              <a:rPr lang="sk-SK" sz="3200" dirty="0" smtClean="0">
                <a:solidFill>
                  <a:srgbClr val="002060"/>
                </a:solidFill>
              </a:rPr>
              <a:t>ZRINSKO-FRANKOPANSKA (1893)</a:t>
            </a:r>
          </a:p>
          <a:p>
            <a:pPr>
              <a:buFont typeface="Arial" pitchFamily="34" charset="0"/>
              <a:buChar char="•"/>
            </a:pPr>
            <a:endParaRPr lang="sk-SK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k-SK" sz="3200" dirty="0" smtClean="0">
                <a:solidFill>
                  <a:srgbClr val="002060"/>
                </a:solidFill>
              </a:rPr>
              <a:t> KRALJICA LEPA (1902)</a:t>
            </a:r>
            <a:endParaRPr lang="hr-HR" sz="3200" dirty="0" smtClean="0">
              <a:solidFill>
                <a:srgbClr val="002060"/>
              </a:solidFill>
            </a:endParaRPr>
          </a:p>
          <a:p>
            <a:endParaRPr lang="hr-HR" sz="3200" b="1" dirty="0" smtClean="0">
              <a:solidFill>
                <a:srgbClr val="002060"/>
              </a:solidFill>
            </a:endParaRPr>
          </a:p>
          <a:p>
            <a:endParaRPr lang="pl-PL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17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57158" y="214290"/>
            <a:ext cx="700092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002060"/>
                </a:solidFill>
              </a:rPr>
              <a:t>	Ksaver Šandor </a:t>
            </a:r>
          </a:p>
          <a:p>
            <a:r>
              <a:rPr lang="hr-HR" sz="3200" b="1" dirty="0" smtClean="0">
                <a:solidFill>
                  <a:srgbClr val="002060"/>
                </a:solidFill>
              </a:rPr>
              <a:t>      Gjalski (1854-1935)</a:t>
            </a:r>
          </a:p>
          <a:p>
            <a:pPr algn="ctr"/>
            <a:endParaRPr lang="hr-HR" sz="32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</a:t>
            </a:r>
            <a:r>
              <a:rPr lang="hr-HR" sz="3200" dirty="0" smtClean="0">
                <a:solidFill>
                  <a:srgbClr val="002060"/>
                </a:solidFill>
              </a:rPr>
              <a:t> POD </a:t>
            </a:r>
            <a:r>
              <a:rPr lang="hr-HR" sz="3200" dirty="0" smtClean="0">
                <a:solidFill>
                  <a:srgbClr val="002060"/>
                </a:solidFill>
              </a:rPr>
              <a:t>STARIM </a:t>
            </a:r>
          </a:p>
          <a:p>
            <a:r>
              <a:rPr lang="hr-HR" sz="3200" dirty="0" smtClean="0">
                <a:solidFill>
                  <a:srgbClr val="002060"/>
                </a:solidFill>
              </a:rPr>
              <a:t>KROVOVIMA </a:t>
            </a:r>
            <a:r>
              <a:rPr lang="hr-HR" sz="3200" dirty="0" smtClean="0">
                <a:solidFill>
                  <a:srgbClr val="002060"/>
                </a:solidFill>
              </a:rPr>
              <a:t>(1886</a:t>
            </a:r>
            <a:r>
              <a:rPr lang="hr-HR" sz="3200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U NOĆI(1887)</a:t>
            </a:r>
          </a:p>
          <a:p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IZ VARMEĐINSKIH </a:t>
            </a:r>
          </a:p>
          <a:p>
            <a:r>
              <a:rPr lang="hr-HR" sz="3200" dirty="0" smtClean="0">
                <a:solidFill>
                  <a:srgbClr val="002060"/>
                </a:solidFill>
              </a:rPr>
              <a:t>DANA (1892)</a:t>
            </a:r>
          </a:p>
          <a:p>
            <a:pPr>
              <a:buFont typeface="Arial" pitchFamily="34" charset="0"/>
              <a:buChar char="•"/>
            </a:pPr>
            <a:endParaRPr lang="hr-HR" sz="32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RUKOVET AUTOBIOGRAFSKIH ZAPISA (1923)</a:t>
            </a:r>
            <a:endParaRPr lang="hr-HR" sz="3200" dirty="0" smtClean="0">
              <a:solidFill>
                <a:srgbClr val="002060"/>
              </a:solidFill>
            </a:endParaRPr>
          </a:p>
          <a:p>
            <a:endParaRPr lang="pl-PL" sz="3200" dirty="0">
              <a:solidFill>
                <a:srgbClr val="002060"/>
              </a:solidFill>
            </a:endParaRPr>
          </a:p>
        </p:txBody>
      </p:sp>
      <p:pic>
        <p:nvPicPr>
          <p:cNvPr id="37890" name="Picture 2" descr="Ksaver Sandor Gjalski.jpeg"/>
          <p:cNvPicPr>
            <a:picLocks noChangeAspect="1" noChangeArrowheads="1"/>
          </p:cNvPicPr>
          <p:nvPr/>
        </p:nvPicPr>
        <p:blipFill>
          <a:blip r:embed="rId2">
            <a:lum bright="-20000"/>
          </a:blip>
          <a:srcRect/>
          <a:stretch>
            <a:fillRect/>
          </a:stretch>
        </p:blipFill>
        <p:spPr bwMode="auto">
          <a:xfrm>
            <a:off x="5579086" y="909639"/>
            <a:ext cx="3136318" cy="43053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18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4282" y="214290"/>
            <a:ext cx="85725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</a:rPr>
              <a:t> obowiązywał wyraźny podział na bohaterów dobrych i złych, charaktery białe i czarne – Chorwatów i Węgrów;</a:t>
            </a:r>
          </a:p>
          <a:p>
            <a:pPr algn="just">
              <a:buFontTx/>
              <a:buChar char="-"/>
            </a:pP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</a:rPr>
              <a:t> postacie </a:t>
            </a:r>
            <a:r>
              <a:rPr lang="pl-PL" sz="3200" dirty="0" smtClean="0">
                <a:solidFill>
                  <a:srgbClr val="002060"/>
                </a:solidFill>
              </a:rPr>
              <a:t>pochodzenia </a:t>
            </a:r>
            <a:r>
              <a:rPr lang="pl-PL" sz="3200" dirty="0" smtClean="0">
                <a:solidFill>
                  <a:srgbClr val="002060"/>
                </a:solidFill>
              </a:rPr>
              <a:t>węgierskiego przedstawiane były </a:t>
            </a:r>
            <a:r>
              <a:rPr lang="pl-PL" sz="3200" dirty="0" smtClean="0">
                <a:solidFill>
                  <a:srgbClr val="002060"/>
                </a:solidFill>
              </a:rPr>
              <a:t>jako źródła wszelkiego zła. Działali oni bowiem na szkodę narodu chorwackiego, byli chciwi, zarozumiali, </a:t>
            </a:r>
            <a:r>
              <a:rPr lang="pl-PL" sz="3200" dirty="0" smtClean="0">
                <a:solidFill>
                  <a:srgbClr val="002060"/>
                </a:solidFill>
              </a:rPr>
              <a:t>grabieżczy;</a:t>
            </a:r>
            <a:endParaRPr lang="pl-PL" sz="3200" dirty="0" smtClean="0">
              <a:solidFill>
                <a:srgbClr val="002060"/>
              </a:solidFill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19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14282" y="356315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p</a:t>
            </a:r>
            <a:r>
              <a:rPr lang="pl-PL" sz="3200" dirty="0" smtClean="0">
                <a:solidFill>
                  <a:srgbClr val="002060"/>
                </a:solidFill>
              </a:rPr>
              <a:t>ostacie </a:t>
            </a:r>
            <a:r>
              <a:rPr lang="pl-PL" sz="3200" dirty="0" smtClean="0">
                <a:solidFill>
                  <a:srgbClr val="002060"/>
                </a:solidFill>
              </a:rPr>
              <a:t>Węgrów uosabiały w </a:t>
            </a:r>
            <a:r>
              <a:rPr lang="pl-PL" sz="3200" dirty="0" smtClean="0">
                <a:solidFill>
                  <a:srgbClr val="002060"/>
                </a:solidFill>
              </a:rPr>
              <a:t>tekstach </a:t>
            </a:r>
            <a:r>
              <a:rPr lang="pl-PL" sz="3200" dirty="0" smtClean="0">
                <a:solidFill>
                  <a:srgbClr val="002060"/>
                </a:solidFill>
              </a:rPr>
              <a:t>zdrajców, złodziei, </a:t>
            </a:r>
            <a:r>
              <a:rPr lang="pl-PL" sz="3200" dirty="0" smtClean="0">
                <a:solidFill>
                  <a:srgbClr val="002060"/>
                </a:solidFill>
              </a:rPr>
              <a:t>niewierzących;</a:t>
            </a:r>
            <a:endParaRPr lang="pl-PL" sz="3200" dirty="0" smtClean="0">
              <a:solidFill>
                <a:srgbClr val="002060"/>
              </a:solidFill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</a:endParaRPr>
          </a:p>
          <a:p>
            <a:pPr algn="just"/>
            <a:r>
              <a:rPr lang="pl-PL" sz="3200" dirty="0" smtClean="0">
                <a:solidFill>
                  <a:srgbClr val="002060"/>
                </a:solidFill>
              </a:rPr>
              <a:t>- przedstawiano </a:t>
            </a:r>
            <a:r>
              <a:rPr lang="pl-PL" sz="3200" i="1" dirty="0" smtClean="0">
                <a:solidFill>
                  <a:srgbClr val="002060"/>
                </a:solidFill>
              </a:rPr>
              <a:t>Madziarów </a:t>
            </a:r>
            <a:r>
              <a:rPr lang="pl-PL" sz="3200" dirty="0" smtClean="0">
                <a:solidFill>
                  <a:srgbClr val="002060"/>
                </a:solidFill>
              </a:rPr>
              <a:t>jako tchórzy, słabych </a:t>
            </a:r>
            <a:r>
              <a:rPr lang="pl-PL" sz="3200" dirty="0" smtClean="0">
                <a:solidFill>
                  <a:srgbClr val="002060"/>
                </a:solidFill>
              </a:rPr>
              <a:t>wojskowych, </a:t>
            </a:r>
            <a:r>
              <a:rPr lang="pl-PL" sz="3200" dirty="0" smtClean="0">
                <a:solidFill>
                  <a:srgbClr val="002060"/>
                </a:solidFill>
              </a:rPr>
              <a:t>niezdolnych do przeciwstawienia się obcym siłom, z łatwością pokonywanych przez </a:t>
            </a:r>
            <a:r>
              <a:rPr lang="pl-PL" sz="3200" dirty="0" smtClean="0">
                <a:solidFill>
                  <a:srgbClr val="002060"/>
                </a:solidFill>
              </a:rPr>
              <a:t>Chorwatów</a:t>
            </a:r>
            <a:r>
              <a:rPr lang="pl-PL" sz="3200" dirty="0" smtClean="0">
                <a:solidFill>
                  <a:srgbClr val="002060"/>
                </a:solidFill>
              </a:rPr>
              <a:t>;</a:t>
            </a: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stworzono </a:t>
            </a:r>
            <a:r>
              <a:rPr lang="pl-PL" sz="3200" dirty="0" smtClean="0">
                <a:solidFill>
                  <a:srgbClr val="002060"/>
                </a:solidFill>
              </a:rPr>
              <a:t>archetyp węgierskiej </a:t>
            </a:r>
            <a:r>
              <a:rPr lang="pl-PL" sz="3200" i="1" dirty="0" err="1" smtClean="0">
                <a:solidFill>
                  <a:srgbClr val="002060"/>
                </a:solidFill>
              </a:rPr>
              <a:t>famme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fatale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dirty="0" smtClean="0">
                <a:solidFill>
                  <a:srgbClr val="002060"/>
                </a:solidFill>
              </a:rPr>
              <a:t>– kobiety złej, </a:t>
            </a:r>
            <a:r>
              <a:rPr lang="pl-PL" sz="3200" dirty="0" smtClean="0">
                <a:solidFill>
                  <a:srgbClr val="002060"/>
                </a:solidFill>
              </a:rPr>
              <a:t>zepsutej</a:t>
            </a:r>
            <a:r>
              <a:rPr lang="pl-PL" sz="3200" dirty="0" smtClean="0">
                <a:solidFill>
                  <a:srgbClr val="002060"/>
                </a:solidFill>
              </a:rPr>
              <a:t>, pozbawionej zasad moralnych, sprzedającej swoje </a:t>
            </a:r>
            <a:r>
              <a:rPr lang="pl-PL" sz="3200" dirty="0" smtClean="0">
                <a:solidFill>
                  <a:srgbClr val="002060"/>
                </a:solidFill>
              </a:rPr>
              <a:t>ciało;</a:t>
            </a: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4282" y="500042"/>
            <a:ext cx="87154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Paradoksi</a:t>
            </a:r>
            <a:r>
              <a:rPr lang="pl-PL" sz="4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susjedstva</a:t>
            </a:r>
            <a:r>
              <a:rPr lang="pl-PL" sz="4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odnosno</a:t>
            </a:r>
            <a:r>
              <a:rPr lang="pl-PL" sz="4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nekoliko</a:t>
            </a:r>
            <a:r>
              <a:rPr lang="pl-PL" sz="4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8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rije</a:t>
            </a:r>
            <a:r>
              <a:rPr lang="hr-HR" sz="48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či na temu hrvatsko-mađarskih književnih veza u 19. stoljeću</a:t>
            </a:r>
            <a:endParaRPr lang="pl-PL" sz="48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2</a:t>
            </a:fld>
            <a:endParaRPr lang="pl-PL" sz="1400" dirty="0">
              <a:solidFill>
                <a:srgbClr val="002060"/>
              </a:solidFill>
            </a:endParaRPr>
          </a:p>
        </p:txBody>
      </p:sp>
      <p:pic>
        <p:nvPicPr>
          <p:cNvPr id="12290" name="Picture 2" descr="http://u.jimdo.com/www38/o/sa2e9dae13ef1ec93/img/i3b8107c0064a5fd0/1371160437/std/image.png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2428860" y="3500438"/>
            <a:ext cx="4000528" cy="2526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20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14282" y="214290"/>
            <a:ext cx="81439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</a:rPr>
              <a:t> poprzez teksty literackie utrwalał się obraz </a:t>
            </a:r>
            <a:r>
              <a:rPr lang="pl-PL" sz="3200" dirty="0" smtClean="0">
                <a:solidFill>
                  <a:srgbClr val="002060"/>
                </a:solidFill>
              </a:rPr>
              <a:t>Węgra fanatycznie kochającego własny naród, lekceważącego zaś pozostałe, demonstrującego swój prymat, marzącego o </a:t>
            </a:r>
            <a:r>
              <a:rPr lang="pl-PL" sz="3200" i="1" dirty="0" smtClean="0">
                <a:solidFill>
                  <a:srgbClr val="002060"/>
                </a:solidFill>
              </a:rPr>
              <a:t>Wielkich Węgrzech</a:t>
            </a:r>
            <a:r>
              <a:rPr lang="pl-PL" sz="3200" dirty="0" smtClean="0">
                <a:solidFill>
                  <a:srgbClr val="002060"/>
                </a:solidFill>
              </a:rPr>
              <a:t>, ciemiężyciela uciskającego swoich poddanych, człowieka porywczego, żarliwego, gwałtownie tłumiącego wszelkie przejawy chorwackich dążeń </a:t>
            </a:r>
            <a:r>
              <a:rPr lang="pl-PL" sz="3200" dirty="0" smtClean="0">
                <a:solidFill>
                  <a:srgbClr val="002060"/>
                </a:solidFill>
              </a:rPr>
              <a:t>niepodległościowych</a:t>
            </a:r>
            <a:r>
              <a:rPr lang="pl-PL" sz="3200" dirty="0" smtClean="0">
                <a:solidFill>
                  <a:srgbClr val="002060"/>
                </a:solidFill>
              </a:rPr>
              <a:t>;</a:t>
            </a: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21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71414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Bibliografia</a:t>
            </a:r>
          </a:p>
          <a:p>
            <a:pPr algn="ctr"/>
            <a:r>
              <a:rPr lang="pl-PL" sz="24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(podstawowa)</a:t>
            </a:r>
          </a:p>
          <a:p>
            <a:pPr algn="ctr"/>
            <a:endParaRPr lang="pl-PL" sz="24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Lőkös </a:t>
            </a:r>
            <a:r>
              <a:rPr lang="hr-HR" sz="3200" dirty="0" smtClean="0">
                <a:solidFill>
                  <a:srgbClr val="002060"/>
                </a:solidFill>
              </a:rPr>
              <a:t>2007: Lőkös, István. </a:t>
            </a:r>
            <a:r>
              <a:rPr lang="hr-HR" sz="3200" i="1" dirty="0" smtClean="0">
                <a:solidFill>
                  <a:srgbClr val="002060"/>
                </a:solidFill>
              </a:rPr>
              <a:t>Kroatističke </a:t>
            </a:r>
            <a:r>
              <a:rPr lang="hr-HR" sz="3200" i="1" dirty="0" smtClean="0">
                <a:solidFill>
                  <a:srgbClr val="002060"/>
                </a:solidFill>
              </a:rPr>
              <a:t/>
            </a:r>
            <a:br>
              <a:rPr lang="hr-HR" sz="3200" i="1" dirty="0" smtClean="0">
                <a:solidFill>
                  <a:srgbClr val="002060"/>
                </a:solidFill>
              </a:rPr>
            </a:br>
            <a:r>
              <a:rPr lang="hr-HR" sz="3200" i="1" dirty="0" smtClean="0">
                <a:solidFill>
                  <a:srgbClr val="002060"/>
                </a:solidFill>
              </a:rPr>
              <a:t>i </a:t>
            </a:r>
            <a:r>
              <a:rPr lang="hr-HR" sz="3200" i="1" dirty="0" smtClean="0">
                <a:solidFill>
                  <a:srgbClr val="002060"/>
                </a:solidFill>
              </a:rPr>
              <a:t>croatohungarološke teme</a:t>
            </a:r>
            <a:r>
              <a:rPr lang="hr-HR" sz="3200" dirty="0" smtClean="0">
                <a:solidFill>
                  <a:srgbClr val="002060"/>
                </a:solidFill>
              </a:rPr>
              <a:t>. Budimpešta.</a:t>
            </a: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002060"/>
                </a:solidFill>
              </a:rPr>
              <a:t> </a:t>
            </a:r>
            <a:r>
              <a:rPr lang="pl-PL" sz="3200" dirty="0" err="1" smtClean="0">
                <a:solidFill>
                  <a:srgbClr val="002060"/>
                </a:solidFill>
              </a:rPr>
              <a:t>Mitosek</a:t>
            </a:r>
            <a:r>
              <a:rPr lang="pl-PL" sz="3200" dirty="0" smtClean="0">
                <a:solidFill>
                  <a:srgbClr val="002060"/>
                </a:solidFill>
              </a:rPr>
              <a:t> </a:t>
            </a:r>
            <a:r>
              <a:rPr lang="pl-PL" sz="3200" dirty="0" smtClean="0">
                <a:solidFill>
                  <a:srgbClr val="002060"/>
                </a:solidFill>
              </a:rPr>
              <a:t>1974: </a:t>
            </a:r>
            <a:r>
              <a:rPr lang="pl-PL" sz="3200" dirty="0" err="1" smtClean="0">
                <a:solidFill>
                  <a:srgbClr val="002060"/>
                </a:solidFill>
              </a:rPr>
              <a:t>Mitosek</a:t>
            </a:r>
            <a:r>
              <a:rPr lang="pl-PL" sz="3200" dirty="0" smtClean="0">
                <a:solidFill>
                  <a:srgbClr val="002060"/>
                </a:solidFill>
              </a:rPr>
              <a:t>, Zofia. </a:t>
            </a:r>
            <a:r>
              <a:rPr lang="pl-PL" sz="3200" i="1" dirty="0" smtClean="0">
                <a:solidFill>
                  <a:srgbClr val="002060"/>
                </a:solidFill>
              </a:rPr>
              <a:t>Stereotypy </a:t>
            </a:r>
            <a:r>
              <a:rPr lang="pl-PL" sz="3200" i="1" dirty="0" smtClean="0">
                <a:solidFill>
                  <a:srgbClr val="002060"/>
                </a:solidFill>
              </a:rPr>
              <a:t/>
            </a:r>
            <a:br>
              <a:rPr lang="pl-PL" sz="3200" i="1" dirty="0" smtClean="0">
                <a:solidFill>
                  <a:srgbClr val="002060"/>
                </a:solidFill>
              </a:rPr>
            </a:br>
            <a:r>
              <a:rPr lang="pl-PL" sz="3200" i="1" dirty="0" smtClean="0">
                <a:solidFill>
                  <a:srgbClr val="002060"/>
                </a:solidFill>
              </a:rPr>
              <a:t>i </a:t>
            </a:r>
            <a:r>
              <a:rPr lang="pl-PL" sz="3200" i="1" dirty="0" smtClean="0">
                <a:solidFill>
                  <a:srgbClr val="002060"/>
                </a:solidFill>
              </a:rPr>
              <a:t>literatura</a:t>
            </a:r>
            <a:r>
              <a:rPr lang="pl-PL" sz="3200" dirty="0" smtClean="0">
                <a:solidFill>
                  <a:srgbClr val="002060"/>
                </a:solidFill>
              </a:rPr>
              <a:t>. </a:t>
            </a:r>
            <a:r>
              <a:rPr lang="pl-PL" sz="3200" dirty="0" err="1" smtClean="0">
                <a:solidFill>
                  <a:srgbClr val="002060"/>
                </a:solidFill>
              </a:rPr>
              <a:t>Wrocław-Warszawa-Kraków-Gdańsk</a:t>
            </a:r>
            <a:r>
              <a:rPr lang="pl-PL" sz="3200" dirty="0" smtClean="0">
                <a:solidFill>
                  <a:srgbClr val="002060"/>
                </a:solidFill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pl-PL" sz="3200" dirty="0" smtClean="0">
                <a:solidFill>
                  <a:srgbClr val="002060"/>
                </a:solidFill>
              </a:rPr>
              <a:t> Rapacka </a:t>
            </a:r>
            <a:r>
              <a:rPr lang="pl-PL" sz="3200" dirty="0" smtClean="0">
                <a:solidFill>
                  <a:srgbClr val="002060"/>
                </a:solidFill>
              </a:rPr>
              <a:t>1996: Rapacka, Joanna. </a:t>
            </a:r>
            <a:r>
              <a:rPr lang="pl-PL" sz="3200" i="1" dirty="0" smtClean="0">
                <a:solidFill>
                  <a:srgbClr val="002060"/>
                </a:solidFill>
              </a:rPr>
              <a:t>Schyłek ideologii szlacheckich w obliczu </a:t>
            </a:r>
            <a:r>
              <a:rPr lang="pl-PL" sz="3200" i="1" dirty="0" smtClean="0">
                <a:solidFill>
                  <a:srgbClr val="002060"/>
                </a:solidFill>
              </a:rPr>
              <a:t>kształtowania </a:t>
            </a:r>
            <a:r>
              <a:rPr lang="pl-PL" sz="3200" i="1" dirty="0" smtClean="0">
                <a:solidFill>
                  <a:srgbClr val="002060"/>
                </a:solidFill>
              </a:rPr>
              <a:t>się ideologii narodowych w krajach Korony św. Stefana (na przykładzie chorwackim</a:t>
            </a:r>
            <a:r>
              <a:rPr lang="pl-PL" sz="3200" i="1" dirty="0" smtClean="0">
                <a:solidFill>
                  <a:srgbClr val="002060"/>
                </a:solidFill>
              </a:rPr>
              <a:t>)</a:t>
            </a:r>
            <a:r>
              <a:rPr lang="pl-PL" sz="3200" dirty="0" smtClean="0">
                <a:solidFill>
                  <a:srgbClr val="002060"/>
                </a:solidFill>
              </a:rPr>
              <a:t>. In</a:t>
            </a:r>
            <a:r>
              <a:rPr lang="pl-PL" sz="3200" dirty="0" smtClean="0">
                <a:solidFill>
                  <a:srgbClr val="002060"/>
                </a:solidFill>
              </a:rPr>
              <a:t>. </a:t>
            </a:r>
            <a:r>
              <a:rPr lang="pl-PL" sz="3200" i="1" dirty="0" smtClean="0">
                <a:solidFill>
                  <a:srgbClr val="002060"/>
                </a:solidFill>
              </a:rPr>
              <a:t>Symbioza kultur słowiańskich i niesłowiańskich w Europie Środkowej</a:t>
            </a:r>
            <a:r>
              <a:rPr lang="pl-PL" sz="3200" dirty="0" smtClean="0">
                <a:solidFill>
                  <a:srgbClr val="002060"/>
                </a:solidFill>
              </a:rPr>
              <a:t>. Ed. Maria Bobrownicka. Kraków.</a:t>
            </a:r>
          </a:p>
          <a:p>
            <a:pPr algn="ctr"/>
            <a:endParaRPr lang="pl-PL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22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-24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Bibliografia</a:t>
            </a:r>
          </a:p>
          <a:p>
            <a:pPr algn="ctr"/>
            <a:r>
              <a:rPr lang="pl-PL" sz="24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(podstawowa)</a:t>
            </a:r>
          </a:p>
          <a:p>
            <a:pPr algn="ctr"/>
            <a:endParaRPr lang="pl-PL" sz="24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Šokčević </a:t>
            </a:r>
            <a:r>
              <a:rPr lang="hr-HR" sz="3200" dirty="0" smtClean="0">
                <a:solidFill>
                  <a:srgbClr val="002060"/>
                </a:solidFill>
              </a:rPr>
              <a:t>2006: Šokčević, Dinko. </a:t>
            </a:r>
            <a:r>
              <a:rPr lang="pl-PL" sz="3200" i="1" dirty="0" err="1" smtClean="0">
                <a:solidFill>
                  <a:srgbClr val="002060"/>
                </a:solidFill>
              </a:rPr>
              <a:t>Hrvati</a:t>
            </a:r>
            <a:r>
              <a:rPr lang="pl-PL" sz="3200" i="1" dirty="0" smtClean="0">
                <a:solidFill>
                  <a:srgbClr val="002060"/>
                </a:solidFill>
              </a:rPr>
              <a:t> u </a:t>
            </a:r>
            <a:r>
              <a:rPr lang="pl-PL" sz="3200" i="1" dirty="0" err="1" smtClean="0">
                <a:solidFill>
                  <a:srgbClr val="002060"/>
                </a:solidFill>
              </a:rPr>
              <a:t>očima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Mađara</a:t>
            </a:r>
            <a:r>
              <a:rPr lang="pl-PL" sz="3200" i="1" dirty="0" smtClean="0">
                <a:solidFill>
                  <a:srgbClr val="002060"/>
                </a:solidFill>
              </a:rPr>
              <a:t>, </a:t>
            </a:r>
            <a:r>
              <a:rPr lang="pl-PL" sz="3200" i="1" dirty="0" err="1" smtClean="0">
                <a:solidFill>
                  <a:srgbClr val="002060"/>
                </a:solidFill>
              </a:rPr>
              <a:t>Mađari</a:t>
            </a:r>
            <a:r>
              <a:rPr lang="pl-PL" sz="3200" i="1" dirty="0" smtClean="0">
                <a:solidFill>
                  <a:srgbClr val="002060"/>
                </a:solidFill>
              </a:rPr>
              <a:t> u </a:t>
            </a:r>
            <a:r>
              <a:rPr lang="pl-PL" sz="3200" i="1" dirty="0" err="1" smtClean="0">
                <a:solidFill>
                  <a:srgbClr val="002060"/>
                </a:solidFill>
              </a:rPr>
              <a:t>očima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Hrvata</a:t>
            </a:r>
            <a:r>
              <a:rPr lang="pl-PL" sz="3200" i="1" dirty="0" smtClean="0">
                <a:solidFill>
                  <a:srgbClr val="002060"/>
                </a:solidFill>
              </a:rPr>
              <a:t>. </a:t>
            </a:r>
            <a:r>
              <a:rPr lang="pl-PL" sz="3200" i="1" dirty="0" err="1" smtClean="0">
                <a:solidFill>
                  <a:srgbClr val="002060"/>
                </a:solidFill>
              </a:rPr>
              <a:t>Kako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se</a:t>
            </a:r>
            <a:r>
              <a:rPr lang="pl-PL" sz="3200" i="1" dirty="0" smtClean="0">
                <a:solidFill>
                  <a:srgbClr val="002060"/>
                </a:solidFill>
              </a:rPr>
              <a:t> u </a:t>
            </a:r>
            <a:r>
              <a:rPr lang="pl-PL" sz="3200" i="1" dirty="0" err="1" smtClean="0">
                <a:solidFill>
                  <a:srgbClr val="002060"/>
                </a:solidFill>
              </a:rPr>
              <a:t>pogledu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preko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Drave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mijenjala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slika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drugoga</a:t>
            </a:r>
            <a:r>
              <a:rPr lang="pl-PL" sz="3200" dirty="0" smtClean="0">
                <a:solidFill>
                  <a:srgbClr val="002060"/>
                </a:solidFill>
              </a:rPr>
              <a:t>. </a:t>
            </a:r>
            <a:r>
              <a:rPr lang="pl-PL" sz="3200" dirty="0" err="1" smtClean="0">
                <a:solidFill>
                  <a:srgbClr val="002060"/>
                </a:solidFill>
              </a:rPr>
              <a:t>Zagreb</a:t>
            </a:r>
            <a:r>
              <a:rPr lang="pl-PL" sz="32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hr-HR" sz="3200" dirty="0" smtClean="0">
                <a:solidFill>
                  <a:srgbClr val="002060"/>
                </a:solidFill>
              </a:rPr>
              <a:t> Šokčević </a:t>
            </a:r>
            <a:r>
              <a:rPr lang="hr-HR" sz="3200" dirty="0" smtClean="0">
                <a:solidFill>
                  <a:srgbClr val="002060"/>
                </a:solidFill>
              </a:rPr>
              <a:t>2009: Šokčević, Dinko. </a:t>
            </a:r>
            <a:r>
              <a:rPr lang="hr-HR" sz="3200" i="1" dirty="0" smtClean="0">
                <a:solidFill>
                  <a:srgbClr val="002060"/>
                </a:solidFill>
              </a:rPr>
              <a:t>Femme fatale, i/ili laka žena (Mađarice u hrvatskoj književnosti u desetljećima najvećih hrvatsko-mađarskih političkih sukoba)</a:t>
            </a:r>
            <a:r>
              <a:rPr lang="hr-HR" sz="3200" dirty="0" smtClean="0">
                <a:solidFill>
                  <a:srgbClr val="002060"/>
                </a:solidFill>
              </a:rPr>
              <a:t>. In. </a:t>
            </a:r>
            <a:r>
              <a:rPr lang="hr-HR" sz="3200" i="1" dirty="0" smtClean="0">
                <a:solidFill>
                  <a:srgbClr val="002060"/>
                </a:solidFill>
              </a:rPr>
              <a:t>Hrvatski kupido: zbornik radova znanstvenog skupa s međunarodnim djelovanjem: Budimpešta 6. ožujak 2008.</a:t>
            </a:r>
            <a:r>
              <a:rPr lang="hr-HR" sz="3200" dirty="0" smtClean="0">
                <a:solidFill>
                  <a:srgbClr val="002060"/>
                </a:solidFill>
              </a:rPr>
              <a:t> Ed. Stjepan Lukač. S. 121-128.</a:t>
            </a:r>
            <a:endParaRPr lang="pl-PL" sz="3200" dirty="0" smtClean="0">
              <a:solidFill>
                <a:srgbClr val="002060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l-PL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4282" y="28572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3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4282" y="285728"/>
            <a:ext cx="87154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Plan projektu:</a:t>
            </a:r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Wstęp</a:t>
            </a: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Rys historyczny – sytuacja społeczno-polityczna</a:t>
            </a: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Paradoks(y) sąsiedztwa – </a:t>
            </a: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czyli relacje chorwacko-węgierskie</a:t>
            </a:r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(Negatywny) obraz </a:t>
            </a: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Węgrów i Węgier w XIX-wiecznej literaturze chorwackiej</a:t>
            </a: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Podsumowanie</a:t>
            </a:r>
          </a:p>
          <a:p>
            <a:pPr marL="914400" indent="-914400">
              <a:buAutoNum type="arabicParenR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Bibliografia</a:t>
            </a:r>
          </a:p>
          <a:p>
            <a:pPr marL="914400" indent="-914400" algn="ctr">
              <a:buAutoNum type="arabicParenR"/>
            </a:pPr>
            <a:endParaRPr lang="pl-PL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4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14282" y="285728"/>
            <a:ext cx="87154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Plan projekta: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Uvod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Povijesna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pozadina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dru</a:t>
            </a: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štveno-politička </a:t>
            </a: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situacija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hr-HR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Paradoks(i) susjedstva – </a:t>
            </a: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odnosno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hrvatsko</a:t>
            </a:r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mađarski odnosi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(Negativna) slika </a:t>
            </a: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Mađara i Mađarske u hrvatskoj književnosti 19. stoljeća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hr-HR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Zaključak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>
              <a:buAutoNum type="arabicParenR"/>
            </a:pPr>
            <a:r>
              <a:rPr lang="pl-PL" sz="3200" b="1" dirty="0" err="1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Bibliografija</a:t>
            </a:r>
            <a:endParaRPr lang="pl-PL" sz="3200" b="1" dirty="0" smtClean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  <a:p>
            <a:pPr marL="914400" indent="-914400" algn="ctr">
              <a:buAutoNum type="arabicParenR"/>
            </a:pPr>
            <a:endParaRPr lang="pl-PL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chemeClr val="bg1"/>
                </a:solidFill>
              </a:rPr>
              <a:pPr/>
              <a:t>5</a:t>
            </a:fld>
            <a:endParaRPr lang="pl-PL" sz="1400" dirty="0">
              <a:solidFill>
                <a:schemeClr val="bg1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285728"/>
            <a:ext cx="857256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3300"/>
                </a:solidFill>
              </a:rPr>
              <a:t>WSTĘP</a:t>
            </a:r>
          </a:p>
          <a:p>
            <a:endParaRPr lang="pl-PL" sz="3200" dirty="0" smtClean="0">
              <a:solidFill>
                <a:srgbClr val="002060"/>
              </a:solidFill>
            </a:endParaRPr>
          </a:p>
          <a:p>
            <a:pPr algn="just"/>
            <a:r>
              <a:rPr lang="pl-PL" sz="3200" dirty="0" smtClean="0">
                <a:solidFill>
                  <a:srgbClr val="002060"/>
                </a:solidFill>
              </a:rPr>
              <a:t>	Narody chorwacki i węgierski przez niemal osiem wieków (w różnych okresach </a:t>
            </a:r>
            <a:br>
              <a:rPr lang="pl-PL" sz="3200" dirty="0" smtClean="0">
                <a:solidFill>
                  <a:srgbClr val="002060"/>
                </a:solidFill>
              </a:rPr>
            </a:br>
            <a:r>
              <a:rPr lang="pl-PL" sz="3200" dirty="0" smtClean="0">
                <a:solidFill>
                  <a:srgbClr val="002060"/>
                </a:solidFill>
              </a:rPr>
              <a:t>i w różnym stopniu) łączyły wspólne struktury państwowe. Leżące w bezpośredniej bliskości terytorialnej ziemie chorwackie i węgierskie z naturalnych zatem względów powiązane były ścisłymi relacjami politycznymi, społecznymi czy kulturalnymi.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6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1285860"/>
            <a:ext cx="835824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solidFill>
                  <a:srgbClr val="002060"/>
                </a:solidFill>
              </a:rPr>
              <a:t>	Przenikanie się elementów rodzimych </a:t>
            </a:r>
            <a:br>
              <a:rPr lang="pl-PL" sz="3200" dirty="0" smtClean="0">
                <a:solidFill>
                  <a:srgbClr val="002060"/>
                </a:solidFill>
              </a:rPr>
            </a:br>
            <a:r>
              <a:rPr lang="pl-PL" sz="3200" dirty="0" smtClean="0">
                <a:solidFill>
                  <a:srgbClr val="002060"/>
                </a:solidFill>
              </a:rPr>
              <a:t>i obcych warunkowało kształt oraz specyfikę egzystencji obu narodów. Płaszczyzny wzajemnych wpływów obejmowały w istocie wszelkie aspekty życia społeczno-politycznego tych krajów, niejednokrotnie mając charakter dalece paradoksalny.</a:t>
            </a:r>
          </a:p>
          <a:p>
            <a:pPr algn="just"/>
            <a:endParaRPr lang="pl-PL" sz="3200" dirty="0" smtClean="0">
              <a:solidFill>
                <a:srgbClr val="00206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7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1285860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solidFill>
                  <a:srgbClr val="002060"/>
                </a:solidFill>
              </a:rPr>
              <a:t>	</a:t>
            </a:r>
            <a:r>
              <a:rPr lang="pl-PL" sz="3200" dirty="0" smtClean="0"/>
              <a:t> </a:t>
            </a:r>
            <a:r>
              <a:rPr lang="pl-PL" sz="3200" dirty="0" smtClean="0">
                <a:solidFill>
                  <a:srgbClr val="002060"/>
                </a:solidFill>
              </a:rPr>
              <a:t>Osiemsetletnia symbioza państwowo-kulturalna obu krajów, sprawiła, iż analizując chorwacko-węgierskie relacje literackie możemy dopatrywać się w nich szeregu nawiązań </a:t>
            </a:r>
            <a:r>
              <a:rPr lang="pl-PL" sz="3200" dirty="0" err="1" smtClean="0">
                <a:solidFill>
                  <a:srgbClr val="002060"/>
                </a:solidFill>
              </a:rPr>
              <a:t>intertekstualnych</a:t>
            </a:r>
            <a:r>
              <a:rPr lang="pl-PL" sz="3200" dirty="0" smtClean="0">
                <a:solidFill>
                  <a:srgbClr val="002060"/>
                </a:solidFill>
              </a:rPr>
              <a:t>, interferencji oraz rozpatrywać je w kontekście wzajemnych recepcji obu literatur. </a:t>
            </a:r>
          </a:p>
          <a:p>
            <a:pPr algn="just"/>
            <a:endParaRPr lang="pl-PL" sz="3200" dirty="0" smtClean="0">
              <a:solidFill>
                <a:srgbClr val="002060"/>
              </a:solidFill>
            </a:endParaRPr>
          </a:p>
          <a:p>
            <a:pPr algn="just"/>
            <a:endParaRPr lang="pl-PL" sz="3200" dirty="0" smtClean="0">
              <a:solidFill>
                <a:srgbClr val="002060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sz="1400" dirty="0" smtClean="0">
                <a:solidFill>
                  <a:schemeClr val="bg1"/>
                </a:solidFill>
              </a:rPr>
              <a:t/>
            </a:r>
            <a:br>
              <a:rPr lang="pl-PL" sz="1400" dirty="0" smtClean="0">
                <a:solidFill>
                  <a:schemeClr val="bg1"/>
                </a:solidFill>
              </a:rPr>
            </a:br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8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285728"/>
            <a:ext cx="8501122" cy="7477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Rys historyczny – sytuacja społeczno-polityczna</a:t>
            </a:r>
          </a:p>
          <a:p>
            <a:pPr algn="ctr"/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1102 r. – koronacja węgierskiego króla 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Kolomana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na króla chorwacko-dalmatyńskiego w </a:t>
            </a:r>
            <a:r>
              <a:rPr lang="pl-PL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Biogradzie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początek jednej z najdłużej trwających unii państwowych w historii Europy;</a:t>
            </a:r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- 29.08.1526 r. – bitwa pod Mohaczem – klęska wojsk Ludwika Jagiellończyka w walce z armią osmańską sułtana Sulejmana Wspaniałego;</a:t>
            </a:r>
          </a:p>
          <a:p>
            <a:pPr algn="ctr"/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B88-5850-4CE3-9E88-775684E7992D}" type="slidenum">
              <a:rPr lang="pl-PL" sz="1400" smtClean="0">
                <a:solidFill>
                  <a:srgbClr val="002060"/>
                </a:solidFill>
              </a:rPr>
              <a:pPr/>
              <a:t>9</a:t>
            </a:fld>
            <a:endParaRPr lang="pl-PL" sz="1400" dirty="0">
              <a:solidFill>
                <a:srgbClr val="002060"/>
              </a:solidFill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85720" y="285728"/>
            <a:ext cx="8501122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pl-PL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Królestwo Węgier staje się osłoną czy też przedmurzem chrześcijaństwa (</a:t>
            </a:r>
            <a:r>
              <a:rPr lang="pl-PL" sz="3200" i="1" dirty="0" err="1" smtClean="0">
                <a:solidFill>
                  <a:srgbClr val="002060"/>
                </a:solidFill>
              </a:rPr>
              <a:t>propugnaculum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christianitatis</a:t>
            </a:r>
            <a:r>
              <a:rPr lang="pl-PL" sz="3200" dirty="0" smtClean="0">
                <a:solidFill>
                  <a:srgbClr val="002060"/>
                </a:solidFill>
              </a:rPr>
              <a:t>,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antemurale</a:t>
            </a:r>
            <a:r>
              <a:rPr lang="pl-PL" sz="3200" i="1" dirty="0" smtClean="0">
                <a:solidFill>
                  <a:srgbClr val="002060"/>
                </a:solidFill>
              </a:rPr>
              <a:t> </a:t>
            </a:r>
            <a:r>
              <a:rPr lang="pl-PL" sz="3200" i="1" dirty="0" err="1" smtClean="0">
                <a:solidFill>
                  <a:srgbClr val="002060"/>
                </a:solidFill>
              </a:rPr>
              <a:t>christianitatis</a:t>
            </a: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FontTx/>
              <a:buChar char="-"/>
            </a:pP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zacieśnienie więzi chorwacko-węgierskich w obliczu licznych zagrożeń zewnętrznych;</a:t>
            </a:r>
          </a:p>
          <a:p>
            <a:pPr>
              <a:buFontTx/>
              <a:buChar char="-"/>
            </a:pPr>
            <a:endParaRPr lang="pl-PL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pl-PL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1790 r. – spór chorwackich i węgierskich posłów podczas zgromadzenia parlamentu w Budapeszcie dotyczący kwestii języka; </a:t>
            </a:r>
          </a:p>
          <a:p>
            <a:endParaRPr lang="pl-PL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zny">
  <a:themeElements>
    <a:clrScheme name="Niestandardowy 8">
      <a:dk1>
        <a:srgbClr val="FF0000"/>
      </a:dk1>
      <a:lt1>
        <a:srgbClr val="FF0000"/>
      </a:lt1>
      <a:dk2>
        <a:srgbClr val="FF0000"/>
      </a:dk2>
      <a:lt2>
        <a:srgbClr val="FFFFFF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FFFFFF"/>
      </a:hlink>
      <a:folHlink>
        <a:srgbClr val="FFFFFF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908</TotalTime>
  <Words>773</Words>
  <Application>Microsoft Office PowerPoint</Application>
  <PresentationFormat>Pokaz na ekranie (4:3)</PresentationFormat>
  <Paragraphs>149</Paragraphs>
  <Slides>22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Techniczny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Tosia</dc:creator>
  <cp:lastModifiedBy>Tosia</cp:lastModifiedBy>
  <cp:revision>112</cp:revision>
  <dcterms:created xsi:type="dcterms:W3CDTF">2014-04-03T16:29:56Z</dcterms:created>
  <dcterms:modified xsi:type="dcterms:W3CDTF">2014-04-05T12:05:04Z</dcterms:modified>
</cp:coreProperties>
</file>