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6"/>
  </p:notesMasterIdLst>
  <p:sldIdLst>
    <p:sldId id="256" r:id="rId2"/>
    <p:sldId id="284" r:id="rId3"/>
    <p:sldId id="285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83" r:id="rId15"/>
    <p:sldId id="271" r:id="rId16"/>
    <p:sldId id="273" r:id="rId17"/>
    <p:sldId id="274" r:id="rId18"/>
    <p:sldId id="278" r:id="rId19"/>
    <p:sldId id="279" r:id="rId20"/>
    <p:sldId id="280" r:id="rId21"/>
    <p:sldId id="276" r:id="rId22"/>
    <p:sldId id="281" r:id="rId23"/>
    <p:sldId id="286" r:id="rId24"/>
    <p:sldId id="287" r:id="rId2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07ED4-3A9F-4E11-8260-DF1F3F337726}" type="datetimeFigureOut">
              <a:rPr lang="de-AT" smtClean="0"/>
              <a:t>11.06.2014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EA9BD-7BBA-4EE4-BA79-F01FF9CF2856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EA9BD-7BBA-4EE4-BA79-F01FF9CF2856}" type="slidenum">
              <a:rPr lang="de-AT" smtClean="0"/>
              <a:t>2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774E-E661-4362-A5DF-F6517B16C5FE}" type="datetime1">
              <a:rPr lang="de-AT" smtClean="0"/>
              <a:t>11.06.2014</a:t>
            </a:fld>
            <a:endParaRPr lang="de-AT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1E28-CDC3-4D67-BA06-DD73A55606C6}" type="datetime1">
              <a:rPr lang="de-AT" smtClean="0"/>
              <a:t>11.06.2014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6C44-C42B-4725-A1A2-406E9E8077D8}" type="datetime1">
              <a:rPr lang="de-AT" smtClean="0"/>
              <a:t>11.06.2014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823E-DD1F-4CD9-B2A5-4D4D60FAA8CE}" type="datetime1">
              <a:rPr lang="de-AT" smtClean="0"/>
              <a:t>11.06.2014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79F3E-D89F-4324-8E11-E36D57291F1F}" type="datetime1">
              <a:rPr lang="de-AT" smtClean="0"/>
              <a:t>11.06.2014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E6AB-8984-404D-8530-1F733DFBD937}" type="datetime1">
              <a:rPr lang="de-AT" smtClean="0"/>
              <a:t>11.06.2014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0162-5718-4264-88AC-10AB14D9DDED}" type="datetime1">
              <a:rPr lang="de-AT" smtClean="0"/>
              <a:t>11.06.2014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1BDD-A1B3-48C3-9A54-5DFF4689B7DD}" type="datetime1">
              <a:rPr lang="de-AT" smtClean="0"/>
              <a:t>11.06.2014</a:t>
            </a:fld>
            <a:endParaRPr lang="de-AT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7E2D-672D-48AC-B7D2-EC264D3BF120}" type="datetime1">
              <a:rPr lang="de-AT" smtClean="0"/>
              <a:t>11.06.2014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BBD8-A1B9-4FF7-94D3-6FE0E7DA4661}" type="datetime1">
              <a:rPr lang="de-AT" smtClean="0"/>
              <a:t>11.06.2014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15D312A-ABF4-4F28-860D-E04EB77B3C7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3CE5186-72FE-48FA-BB73-C6F598E5ECE1}" type="datetime1">
              <a:rPr lang="de-AT" smtClean="0"/>
              <a:t>11.06.2014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ihand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ihand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69B9F9E-89F8-4422-B755-B78705BE3FD8}" type="datetime1">
              <a:rPr lang="de-AT" smtClean="0"/>
              <a:t>11.06.2014</a:t>
            </a:fld>
            <a:endParaRPr lang="de-AT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15D312A-ABF4-4F28-860D-E04EB77B3C7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528" y="2204864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hr-HR" sz="4800" b="1" dirty="0" smtClean="0"/>
              <a:t>Fonetska i fonološka analiza erdeljskog bajaškog dijalekta i hrvatskog </a:t>
            </a:r>
            <a:r>
              <a:rPr lang="hr-HR" sz="4800" b="1" dirty="0" smtClean="0"/>
              <a:t>jezika</a:t>
            </a:r>
            <a:endParaRPr lang="de-AT" sz="48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1547664" y="476672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 err="1" smtClean="0"/>
              <a:t>Darjan</a:t>
            </a:r>
            <a:r>
              <a:rPr lang="de-AT" sz="3600" b="1" dirty="0" smtClean="0"/>
              <a:t> Horvat (Graz)</a:t>
            </a:r>
            <a:endParaRPr lang="de-AT" sz="36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1763688" y="1340768"/>
            <a:ext cx="61206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b="1" dirty="0" smtClean="0"/>
              <a:t>Institut für Slawistik der Karl-Franzens-Universität </a:t>
            </a:r>
            <a:r>
              <a:rPr lang="de-AT" sz="1600" b="1" dirty="0" smtClean="0"/>
              <a:t>Graz</a:t>
            </a:r>
          </a:p>
          <a:p>
            <a:pPr algn="ctr"/>
            <a:r>
              <a:rPr lang="de-AT" sz="1600" b="1" dirty="0" smtClean="0"/>
              <a:t> </a:t>
            </a:r>
            <a:endParaRPr lang="de-AT" sz="1600" b="1" dirty="0" smtClean="0"/>
          </a:p>
          <a:p>
            <a:pPr algn="ctr"/>
            <a:r>
              <a:rPr lang="de-AT" sz="1400" b="1" dirty="0" smtClean="0"/>
              <a:t>d</a:t>
            </a:r>
            <a:r>
              <a:rPr lang="de-AT" sz="1400" b="1" dirty="0" smtClean="0"/>
              <a:t>arjan.horvat@edu.uni-graz.at</a:t>
            </a:r>
            <a:endParaRPr lang="de-AT" sz="14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1043608" y="5301208"/>
            <a:ext cx="712879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600" b="1" dirty="0" smtClean="0"/>
              <a:t>2. Workshop</a:t>
            </a:r>
            <a:endParaRPr lang="de-AT" sz="2600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1187624" y="5733256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b="1" dirty="0" smtClean="0"/>
              <a:t>Graz, 12.06.2013</a:t>
            </a:r>
            <a:endParaRPr lang="de-A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err="1"/>
              <a:t>Samoglasnik</a:t>
            </a:r>
            <a:r>
              <a:rPr lang="de-AT" b="1" dirty="0"/>
              <a:t> ę [ɛ] 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O</a:t>
            </a:r>
            <a:r>
              <a:rPr lang="vi-VN" dirty="0" smtClean="0"/>
              <a:t>tvoreniji od </a:t>
            </a:r>
            <a:r>
              <a:rPr lang="vi-VN" dirty="0"/>
              <a:t>erdeljskog vokala </a:t>
            </a:r>
            <a:r>
              <a:rPr lang="vi-VN" b="1" dirty="0" smtClean="0"/>
              <a:t>e</a:t>
            </a:r>
            <a:r>
              <a:rPr lang="hr-HR" dirty="0" smtClean="0"/>
              <a:t>, p</a:t>
            </a:r>
            <a:r>
              <a:rPr lang="vi-VN" dirty="0" smtClean="0"/>
              <a:t>oložaj </a:t>
            </a:r>
            <a:r>
              <a:rPr lang="vi-VN" dirty="0"/>
              <a:t>mu je jezika prema tvrdom nepcu središnji </a:t>
            </a:r>
            <a:r>
              <a:rPr lang="vi-VN" dirty="0" smtClean="0"/>
              <a:t>te </a:t>
            </a:r>
            <a:r>
              <a:rPr lang="hr-HR" dirty="0" smtClean="0"/>
              <a:t>je </a:t>
            </a:r>
            <a:r>
              <a:rPr lang="vi-VN" dirty="0" smtClean="0"/>
              <a:t>nelabijalan</a:t>
            </a:r>
            <a:r>
              <a:rPr lang="hr-HR" dirty="0" smtClean="0"/>
              <a:t>.</a:t>
            </a:r>
            <a:r>
              <a:rPr lang="vi-VN" dirty="0" smtClean="0"/>
              <a:t> </a:t>
            </a:r>
            <a:endParaRPr lang="hr-HR" dirty="0"/>
          </a:p>
          <a:p>
            <a:r>
              <a:rPr lang="hr-HR" dirty="0"/>
              <a:t>R</a:t>
            </a:r>
            <a:r>
              <a:rPr lang="vi-VN" dirty="0" smtClean="0"/>
              <a:t>ealizira </a:t>
            </a:r>
            <a:r>
              <a:rPr lang="hr-HR" dirty="0" smtClean="0"/>
              <a:t>se </a:t>
            </a:r>
            <a:r>
              <a:rPr lang="vi-VN" dirty="0" smtClean="0"/>
              <a:t>na mjestima</a:t>
            </a:r>
            <a:r>
              <a:rPr lang="hr-HR" dirty="0" smtClean="0"/>
              <a:t>:</a:t>
            </a:r>
            <a:r>
              <a:rPr lang="vi-VN" dirty="0" smtClean="0"/>
              <a:t> </a:t>
            </a:r>
            <a:endParaRPr lang="hr-HR" dirty="0" smtClean="0"/>
          </a:p>
          <a:p>
            <a:pPr lvl="1"/>
            <a:r>
              <a:rPr lang="vi-VN" dirty="0" smtClean="0"/>
              <a:t>gdje </a:t>
            </a:r>
            <a:r>
              <a:rPr lang="vi-VN" dirty="0"/>
              <a:t>u standardnom rumunjskom stoji diftong </a:t>
            </a:r>
            <a:r>
              <a:rPr lang="vi-VN" b="1" dirty="0"/>
              <a:t>ea</a:t>
            </a:r>
            <a:r>
              <a:rPr lang="vi-VN" dirty="0"/>
              <a:t> [</a:t>
            </a:r>
            <a:r>
              <a:rPr lang="vi-VN" dirty="0" smtClean="0"/>
              <a:t>ḙa]</a:t>
            </a:r>
            <a:r>
              <a:rPr lang="hr-HR" dirty="0" smtClean="0"/>
              <a:t>, </a:t>
            </a:r>
            <a:r>
              <a:rPr lang="vi-VN" dirty="0" smtClean="0"/>
              <a:t>npr</a:t>
            </a:r>
            <a:r>
              <a:rPr lang="vi-VN" dirty="0"/>
              <a:t>. </a:t>
            </a:r>
            <a:r>
              <a:rPr lang="vi-VN" i="1" dirty="0"/>
              <a:t>av</a:t>
            </a:r>
            <a:r>
              <a:rPr lang="vi-VN" b="1" i="1" dirty="0"/>
              <a:t>ę</a:t>
            </a:r>
            <a:r>
              <a:rPr lang="vi-VN" dirty="0"/>
              <a:t> naspram avea ʽimao </a:t>
            </a:r>
            <a:r>
              <a:rPr lang="vi-VN" dirty="0" smtClean="0"/>
              <a:t>jeʼ </a:t>
            </a:r>
            <a:endParaRPr lang="hr-HR" dirty="0" smtClean="0"/>
          </a:p>
          <a:p>
            <a:pPr lvl="1"/>
            <a:r>
              <a:rPr lang="vi-VN" dirty="0" smtClean="0"/>
              <a:t>gdje </a:t>
            </a:r>
            <a:r>
              <a:rPr lang="vi-VN" dirty="0"/>
              <a:t>tog diftonga u standardnom rumunjskom </a:t>
            </a:r>
            <a:r>
              <a:rPr lang="vi-VN" dirty="0" smtClean="0"/>
              <a:t>nema</a:t>
            </a:r>
            <a:r>
              <a:rPr lang="hr-HR" dirty="0" smtClean="0"/>
              <a:t>, </a:t>
            </a:r>
            <a:r>
              <a:rPr lang="vi-VN" dirty="0" smtClean="0"/>
              <a:t>npr</a:t>
            </a:r>
            <a:r>
              <a:rPr lang="vi-VN" dirty="0"/>
              <a:t>. </a:t>
            </a:r>
            <a:r>
              <a:rPr lang="vi-VN" b="1" i="1" dirty="0"/>
              <a:t>ę</a:t>
            </a:r>
            <a:r>
              <a:rPr lang="vi-VN" i="1" dirty="0"/>
              <a:t>j </a:t>
            </a:r>
            <a:r>
              <a:rPr lang="vi-VN" dirty="0"/>
              <a:t>naspram </a:t>
            </a:r>
            <a:r>
              <a:rPr lang="vi-VN" i="1" dirty="0"/>
              <a:t>a(n)i</a:t>
            </a:r>
            <a:r>
              <a:rPr lang="vi-VN" dirty="0"/>
              <a:t> </a:t>
            </a:r>
            <a:r>
              <a:rPr lang="vi-VN" dirty="0" smtClean="0"/>
              <a:t>ʽgodineʼ</a:t>
            </a:r>
            <a:endParaRPr lang="hr-HR" dirty="0" smtClean="0"/>
          </a:p>
          <a:p>
            <a:pPr lvl="1"/>
            <a:r>
              <a:rPr lang="vi-VN" dirty="0" smtClean="0"/>
              <a:t>u </a:t>
            </a:r>
            <a:r>
              <a:rPr lang="vi-VN" dirty="0"/>
              <a:t>posuđenicama iz lokalnog hrvatskog </a:t>
            </a:r>
            <a:r>
              <a:rPr lang="vi-VN" dirty="0" smtClean="0"/>
              <a:t>idioma</a:t>
            </a:r>
            <a:r>
              <a:rPr lang="hr-HR" dirty="0" smtClean="0"/>
              <a:t>, </a:t>
            </a:r>
            <a:r>
              <a:rPr lang="vi-VN" dirty="0" smtClean="0"/>
              <a:t>npr</a:t>
            </a:r>
            <a:r>
              <a:rPr lang="vi-VN" dirty="0"/>
              <a:t>. </a:t>
            </a:r>
            <a:r>
              <a:rPr lang="vi-VN" i="1" dirty="0"/>
              <a:t>d</a:t>
            </a:r>
            <a:r>
              <a:rPr lang="vi-VN" b="1" i="1" dirty="0"/>
              <a:t>ę</a:t>
            </a:r>
            <a:r>
              <a:rPr lang="vi-VN" i="1" dirty="0"/>
              <a:t>vet</a:t>
            </a:r>
            <a:r>
              <a:rPr lang="vi-VN" dirty="0"/>
              <a:t> ili </a:t>
            </a:r>
            <a:r>
              <a:rPr lang="vi-VN" i="1" dirty="0" smtClean="0"/>
              <a:t>d</a:t>
            </a:r>
            <a:r>
              <a:rPr lang="vi-VN" b="1" i="1" dirty="0" smtClean="0"/>
              <a:t>ę</a:t>
            </a:r>
            <a:r>
              <a:rPr lang="vi-VN" i="1" dirty="0" smtClean="0"/>
              <a:t>set</a:t>
            </a:r>
            <a:r>
              <a:rPr lang="vi-VN" dirty="0" smtClean="0"/>
              <a:t> 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10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Zatvoreno e [</a:t>
            </a:r>
            <a:r>
              <a:rPr lang="de-AT" b="1" dirty="0" smtClean="0"/>
              <a:t>ẹ</a:t>
            </a:r>
            <a:r>
              <a:rPr lang="hr-HR" b="1" dirty="0" smtClean="0"/>
              <a:t>]</a:t>
            </a:r>
            <a:r>
              <a:rPr lang="de-AT" b="1" dirty="0" smtClean="0"/>
              <a:t> 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Polo</a:t>
            </a:r>
            <a:r>
              <a:rPr lang="hr-HR" dirty="0" smtClean="0"/>
              <a:t>žaj prema tvrdom nepcu </a:t>
            </a:r>
            <a:r>
              <a:rPr lang="hr-HR" dirty="0" smtClean="0"/>
              <a:t>je središnji </a:t>
            </a:r>
            <a:r>
              <a:rPr lang="hr-HR" dirty="0" smtClean="0"/>
              <a:t>te je labijalan.</a:t>
            </a:r>
          </a:p>
          <a:p>
            <a:r>
              <a:rPr lang="hr-HR" dirty="0" smtClean="0"/>
              <a:t>Dolazi </a:t>
            </a:r>
            <a:r>
              <a:rPr lang="vi-VN" dirty="0" smtClean="0"/>
              <a:t>u </a:t>
            </a:r>
            <a:r>
              <a:rPr lang="vi-VN" dirty="0"/>
              <a:t>sva tri položaja u riječi (rjeđe u inicijalnoj ‒ najčešće kod posuđenica</a:t>
            </a:r>
            <a:r>
              <a:rPr lang="vi-VN" dirty="0" smtClean="0"/>
              <a:t>)</a:t>
            </a:r>
            <a:r>
              <a:rPr lang="hr-HR" dirty="0" smtClean="0"/>
              <a:t>.</a:t>
            </a:r>
            <a:endParaRPr lang="hr-HR" dirty="0" smtClean="0"/>
          </a:p>
          <a:p>
            <a:r>
              <a:rPr lang="hr-HR" dirty="0" smtClean="0"/>
              <a:t>Najčešće dolazi u nenaglašenom slogu i to s najvećom učestalošću na kraju riječi, npr. </a:t>
            </a:r>
            <a:r>
              <a:rPr lang="hr-HR" i="1" dirty="0" smtClean="0"/>
              <a:t>ar</a:t>
            </a:r>
            <a:r>
              <a:rPr lang="hr-HR" b="1" i="1" dirty="0" smtClean="0"/>
              <a:t>ẹ </a:t>
            </a:r>
            <a:r>
              <a:rPr lang="hr-HR" dirty="0" smtClean="0"/>
              <a:t>ʽimaʼ.</a:t>
            </a:r>
            <a:endParaRPr lang="hr-HR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11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Polusamoglasnici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Erdeljski fonetski sustav posjeduje i dva jedinstvena poluglasa: </a:t>
            </a:r>
            <a:r>
              <a:rPr lang="hr-HR" b="1" dirty="0" smtClean="0"/>
              <a:t>j</a:t>
            </a:r>
            <a:r>
              <a:rPr lang="hr-HR" dirty="0" smtClean="0"/>
              <a:t> [i̭] i </a:t>
            </a:r>
            <a:r>
              <a:rPr lang="hr-HR" b="1" dirty="0" smtClean="0"/>
              <a:t>u</a:t>
            </a:r>
            <a:r>
              <a:rPr lang="hr-HR" dirty="0" smtClean="0"/>
              <a:t> [w]</a:t>
            </a:r>
          </a:p>
          <a:p>
            <a:r>
              <a:rPr lang="hr-HR" dirty="0" smtClean="0"/>
              <a:t>Oba </a:t>
            </a:r>
            <a:r>
              <a:rPr lang="hr-HR" dirty="0" smtClean="0"/>
              <a:t>su glasa zatvorena, s time da je </a:t>
            </a:r>
            <a:r>
              <a:rPr lang="hr-HR" dirty="0" smtClean="0"/>
              <a:t>[i̭] </a:t>
            </a:r>
            <a:r>
              <a:rPr lang="hr-HR" dirty="0" smtClean="0"/>
              <a:t>prema položaju nastanka prednji i nelabijalni, dok je </a:t>
            </a:r>
            <a:r>
              <a:rPr lang="hr-HR" dirty="0" smtClean="0"/>
              <a:t>[w] stražnji i labijalni.</a:t>
            </a:r>
          </a:p>
          <a:p>
            <a:r>
              <a:rPr lang="hr-HR" dirty="0" smtClean="0"/>
              <a:t>Tvore diftonge i triftonge </a:t>
            </a:r>
            <a:endParaRPr lang="hr-HR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12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Prozodijski sustav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Erdeljski </a:t>
            </a:r>
            <a:r>
              <a:rPr lang="hr-HR" dirty="0" smtClean="0"/>
              <a:t>– </a:t>
            </a:r>
            <a:r>
              <a:rPr lang="vi-VN" dirty="0" smtClean="0"/>
              <a:t>ekspiratorni, dinamički naglas</a:t>
            </a:r>
            <a:r>
              <a:rPr lang="hr-HR" dirty="0" smtClean="0"/>
              <a:t>ak,</a:t>
            </a:r>
            <a:r>
              <a:rPr lang="vi-VN" dirty="0" smtClean="0"/>
              <a:t> naglašeni </a:t>
            </a:r>
            <a:r>
              <a:rPr lang="vi-VN" dirty="0"/>
              <a:t>slog određen samo silinom (jačinom</a:t>
            </a:r>
            <a:r>
              <a:rPr lang="vi-VN" dirty="0" smtClean="0"/>
              <a:t>) </a:t>
            </a:r>
            <a:endParaRPr lang="hr-HR" dirty="0" smtClean="0"/>
          </a:p>
          <a:p>
            <a:r>
              <a:rPr lang="hr-HR" dirty="0" smtClean="0"/>
              <a:t>H</a:t>
            </a:r>
            <a:r>
              <a:rPr lang="vi-VN" dirty="0" smtClean="0"/>
              <a:t>rvatski </a:t>
            </a:r>
            <a:r>
              <a:rPr lang="hr-HR" dirty="0" smtClean="0"/>
              <a:t>– </a:t>
            </a:r>
            <a:r>
              <a:rPr lang="hr-HR" dirty="0" smtClean="0"/>
              <a:t>m</a:t>
            </a:r>
            <a:r>
              <a:rPr lang="vi-VN" dirty="0" smtClean="0"/>
              <a:t>elodični, zvučni </a:t>
            </a:r>
            <a:r>
              <a:rPr lang="vi-VN" dirty="0"/>
              <a:t>(</a:t>
            </a:r>
            <a:r>
              <a:rPr lang="vi-VN" dirty="0" smtClean="0"/>
              <a:t>akustički) naglas</a:t>
            </a:r>
            <a:r>
              <a:rPr lang="hr-HR" dirty="0" smtClean="0"/>
              <a:t>a</a:t>
            </a:r>
            <a:r>
              <a:rPr lang="vi-VN" dirty="0" smtClean="0"/>
              <a:t>k, unutar </a:t>
            </a:r>
            <a:r>
              <a:rPr lang="vi-VN" dirty="0"/>
              <a:t>naglašenog sloga, osim </a:t>
            </a:r>
            <a:r>
              <a:rPr lang="vi-VN" dirty="0" smtClean="0"/>
              <a:t>siline</a:t>
            </a:r>
            <a:r>
              <a:rPr lang="hr-HR" dirty="0" smtClean="0"/>
              <a:t>,</a:t>
            </a:r>
            <a:r>
              <a:rPr lang="vi-VN" dirty="0" smtClean="0"/>
              <a:t> </a:t>
            </a:r>
            <a:r>
              <a:rPr lang="vi-VN" dirty="0"/>
              <a:t>razlikuje kretanje tona (dizanje i spuštanje) i trajanje (dužina i kračina) </a:t>
            </a:r>
            <a:r>
              <a:rPr lang="vi-VN" dirty="0" smtClean="0"/>
              <a:t>sloga </a:t>
            </a:r>
            <a:endParaRPr lang="hr-HR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13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467600" cy="1143000"/>
          </a:xfrm>
        </p:spPr>
        <p:txBody>
          <a:bodyPr/>
          <a:lstStyle/>
          <a:p>
            <a:r>
              <a:rPr lang="hr-HR" b="1" dirty="0" smtClean="0"/>
              <a:t>Akcent kod posuđenica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vi-VN" dirty="0" smtClean="0"/>
          </a:p>
          <a:p>
            <a:r>
              <a:rPr lang="hr-HR" i="1" dirty="0" smtClean="0"/>
              <a:t>Zagreb ‒ Zagréb </a:t>
            </a:r>
          </a:p>
          <a:p>
            <a:r>
              <a:rPr lang="hr-HR" i="1" dirty="0" smtClean="0"/>
              <a:t>Palovec ‒ Palovéc </a:t>
            </a:r>
          </a:p>
          <a:p>
            <a:r>
              <a:rPr lang="hr-HR" i="1" dirty="0" smtClean="0"/>
              <a:t>Subotica ‒ Subotíca </a:t>
            </a:r>
          </a:p>
          <a:p>
            <a:r>
              <a:rPr lang="hr-HR" i="1" dirty="0" smtClean="0"/>
              <a:t>Josip ‒ Josíp </a:t>
            </a:r>
            <a:endParaRPr lang="hr-HR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14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Suglasnici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vi-VN" dirty="0"/>
              <a:t>U erdeljskom dijalektu postoji 24 suglasnika: [b], [p], [d], [t], [g], [k], [v], [f], [z], [s], [ʒ], [ʐ], [ʃ], [ɕ], [dʐ], [tɕ], [ts], [h], [m], [n], [ň], [l], [lʾ], [r]. Grafički po istom sustavu glase: </a:t>
            </a:r>
            <a:r>
              <a:rPr lang="vi-VN" b="1" dirty="0"/>
              <a:t>b, p, d, t, g, k, v, f, z, s, ž, ź, š, ś, đ, ć, c, h, m, n, nj, l, lj, r. </a:t>
            </a:r>
            <a:endParaRPr lang="hr-HR" b="1" dirty="0" smtClean="0"/>
          </a:p>
          <a:p>
            <a:endParaRPr lang="vi-VN" b="1" dirty="0"/>
          </a:p>
          <a:p>
            <a:r>
              <a:rPr lang="vi-VN" dirty="0"/>
              <a:t>Hrvatski razlikuje 25: [b], [p], [d], [t], [g], [k], [v], [f], [z], [s], [ʒ], [ʃ], [ʒ́], [ǯ], [tɕ], [ʧ], [ts], [x], [m], [n], [ń], [l], [ĺ], [r], [j]. Grafički: </a:t>
            </a:r>
            <a:r>
              <a:rPr lang="vi-VN" b="1" dirty="0"/>
              <a:t>b, p, d, t, g, k, v, f, z, s, ž, š, đ, dž, ć, č, c, h, m, n, nj, l, lj, r, j. 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15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Suglasnik</a:t>
            </a:r>
            <a:r>
              <a:rPr lang="hr-HR" dirty="0" smtClean="0"/>
              <a:t> </a:t>
            </a:r>
            <a:r>
              <a:rPr lang="de-AT" b="1" dirty="0" smtClean="0"/>
              <a:t>[v]</a:t>
            </a:r>
            <a:r>
              <a:rPr lang="hr-HR" dirty="0" smtClean="0"/>
              <a:t>  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Iako u oba jezika labiodentalan, u hrvatskom je sonant i zvučni polusamoglasnik, a u erdeljskom nesonant te zvučni frikativ. </a:t>
            </a:r>
            <a:endParaRPr lang="hr-HR" dirty="0" smtClean="0"/>
          </a:p>
          <a:p>
            <a:r>
              <a:rPr lang="hr-HR" dirty="0" smtClean="0"/>
              <a:t>Formira se u sve tri pozicije u riječi, a u finalnoj vrlo često kao </a:t>
            </a:r>
            <a:r>
              <a:rPr lang="hr-HR" b="1" dirty="0" smtClean="0"/>
              <a:t>f</a:t>
            </a:r>
            <a:r>
              <a:rPr lang="hr-HR" dirty="0" smtClean="0"/>
              <a:t>, primjerice </a:t>
            </a:r>
            <a:r>
              <a:rPr lang="hr-HR" i="1" dirty="0" smtClean="0"/>
              <a:t>mlju</a:t>
            </a:r>
            <a:r>
              <a:rPr lang="hr-HR" b="1" i="1" dirty="0" smtClean="0"/>
              <a:t>f</a:t>
            </a:r>
            <a:r>
              <a:rPr lang="hr-HR" i="1" dirty="0" smtClean="0"/>
              <a:t> umjesto mlju</a:t>
            </a:r>
            <a:r>
              <a:rPr lang="hr-HR" b="1" i="1" dirty="0" smtClean="0"/>
              <a:t>v</a:t>
            </a:r>
            <a:r>
              <a:rPr lang="hr-HR" i="1" dirty="0" smtClean="0"/>
              <a:t> ʽmojʼ.</a:t>
            </a:r>
            <a:endParaRPr lang="hr-HR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16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err="1" smtClean="0"/>
              <a:t>Suglasni</a:t>
            </a:r>
            <a:r>
              <a:rPr lang="hr-HR" b="1" dirty="0" smtClean="0"/>
              <a:t>ci</a:t>
            </a:r>
            <a:r>
              <a:rPr lang="de-AT" b="1" dirty="0" smtClean="0"/>
              <a:t> </a:t>
            </a:r>
            <a:r>
              <a:rPr lang="de-AT" b="1" dirty="0" smtClean="0"/>
              <a:t>ź [ʐ</a:t>
            </a:r>
            <a:r>
              <a:rPr lang="de-AT" b="1" dirty="0" smtClean="0"/>
              <a:t>]</a:t>
            </a:r>
            <a:r>
              <a:rPr lang="hr-HR" b="1" dirty="0" smtClean="0"/>
              <a:t> i </a:t>
            </a:r>
            <a:r>
              <a:rPr lang="de-AT" b="1" dirty="0" smtClean="0"/>
              <a:t>ś [ɕ]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Palatalni frikativi, nešto mekši </a:t>
            </a:r>
            <a:r>
              <a:rPr lang="hr-HR" dirty="0" smtClean="0"/>
              <a:t>od </a:t>
            </a:r>
            <a:r>
              <a:rPr lang="hr-HR" dirty="0" smtClean="0"/>
              <a:t>hrvatskih suglasnika </a:t>
            </a:r>
            <a:r>
              <a:rPr lang="hr-HR" b="1" dirty="0" smtClean="0"/>
              <a:t>ž </a:t>
            </a:r>
            <a:r>
              <a:rPr lang="hr-HR" dirty="0" smtClean="0"/>
              <a:t>[ʒ</a:t>
            </a:r>
            <a:r>
              <a:rPr lang="hr-HR" dirty="0" smtClean="0"/>
              <a:t>]</a:t>
            </a:r>
            <a:r>
              <a:rPr lang="de-AT" b="1" dirty="0" smtClean="0"/>
              <a:t> </a:t>
            </a:r>
            <a:r>
              <a:rPr lang="hr-HR" dirty="0" smtClean="0"/>
              <a:t>i</a:t>
            </a:r>
            <a:r>
              <a:rPr lang="hr-HR" b="1" dirty="0" smtClean="0"/>
              <a:t> </a:t>
            </a:r>
            <a:r>
              <a:rPr lang="de-AT" b="1" dirty="0" smtClean="0"/>
              <a:t>š </a:t>
            </a:r>
            <a:r>
              <a:rPr lang="de-AT" dirty="0" smtClean="0"/>
              <a:t>[ʃ]</a:t>
            </a:r>
            <a:r>
              <a:rPr lang="hr-HR" dirty="0" smtClean="0"/>
              <a:t>. 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Specifičnost </a:t>
            </a:r>
            <a:r>
              <a:rPr lang="hr-HR" dirty="0" smtClean="0"/>
              <a:t>erdeljskog dijalekta, npr. </a:t>
            </a:r>
            <a:r>
              <a:rPr lang="hr-HR" b="1" i="1" dirty="0" smtClean="0"/>
              <a:t>ź</a:t>
            </a:r>
            <a:r>
              <a:rPr lang="hr-HR" i="1" dirty="0" smtClean="0"/>
              <a:t>ęmẹnj ʽblizanci’ </a:t>
            </a:r>
            <a:r>
              <a:rPr lang="hr-HR" dirty="0" smtClean="0"/>
              <a:t>ili </a:t>
            </a:r>
            <a:r>
              <a:rPr lang="de-AT" b="1" i="1" dirty="0" err="1" smtClean="0"/>
              <a:t>ś</a:t>
            </a:r>
            <a:r>
              <a:rPr lang="de-AT" i="1" dirty="0" err="1" smtClean="0"/>
              <a:t>inji</a:t>
            </a:r>
            <a:r>
              <a:rPr lang="de-AT" i="1" dirty="0" smtClean="0"/>
              <a:t> </a:t>
            </a:r>
            <a:r>
              <a:rPr lang="de-AT" i="1" dirty="0" err="1" smtClean="0"/>
              <a:t>ʽtko</a:t>
            </a:r>
            <a:r>
              <a:rPr lang="de-AT" i="1" dirty="0" smtClean="0"/>
              <a:t>’</a:t>
            </a:r>
            <a:endParaRPr lang="hr-HR" i="1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17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Suglasnik ć [tɕ]</a:t>
            </a:r>
            <a:endParaRPr lang="hr-HR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Palatalna bezvučna afrikata, npr. </a:t>
            </a:r>
            <a:r>
              <a:rPr lang="hr-HR" i="1" dirty="0" smtClean="0"/>
              <a:t>ješ</a:t>
            </a:r>
            <a:r>
              <a:rPr lang="hr-HR" b="1" i="1" dirty="0" smtClean="0"/>
              <a:t>ć</a:t>
            </a:r>
            <a:r>
              <a:rPr lang="hr-HR" i="1" dirty="0" smtClean="0"/>
              <a:t>(i̭)</a:t>
            </a:r>
            <a:r>
              <a:rPr lang="hr-HR" dirty="0" smtClean="0"/>
              <a:t> ʽjesi’</a:t>
            </a:r>
            <a:endParaRPr lang="hr-HR" dirty="0" smtClean="0"/>
          </a:p>
          <a:p>
            <a:r>
              <a:rPr lang="hr-HR" dirty="0" smtClean="0"/>
              <a:t>Nešto mekša nego slična u hrvatskom, ali i od slivenika u lokalnim kajkavskim govorima u kojima je došlo do jednačenja </a:t>
            </a:r>
            <a:r>
              <a:rPr lang="hr-HR" b="1" dirty="0" smtClean="0"/>
              <a:t>ć</a:t>
            </a:r>
            <a:r>
              <a:rPr lang="hr-HR" dirty="0" smtClean="0"/>
              <a:t> [ʨ] i </a:t>
            </a:r>
            <a:r>
              <a:rPr lang="hr-HR" b="1" dirty="0" smtClean="0"/>
              <a:t>č</a:t>
            </a:r>
            <a:r>
              <a:rPr lang="hr-HR" dirty="0" smtClean="0"/>
              <a:t> [ʧ] te nastanka mekšeg, stridentnijeg </a:t>
            </a:r>
            <a:r>
              <a:rPr lang="hr-HR" b="1" dirty="0" smtClean="0"/>
              <a:t>ćʼ</a:t>
            </a:r>
            <a:r>
              <a:rPr lang="hr-HR" dirty="0" smtClean="0"/>
              <a:t>. </a:t>
            </a:r>
            <a:endParaRPr lang="hr-HR" dirty="0" smtClean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18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 smtClean="0"/>
              <a:t>Suglasnik đ [dʐ]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</a:t>
            </a:r>
            <a:r>
              <a:rPr lang="vi-VN" dirty="0" smtClean="0"/>
              <a:t>alatalna, ali za razliku od antecedentnog glasa, zvučna afrikata</a:t>
            </a:r>
            <a:r>
              <a:rPr lang="hr-HR" dirty="0" smtClean="0"/>
              <a:t>, </a:t>
            </a:r>
            <a:r>
              <a:rPr lang="vi-VN" dirty="0" smtClean="0"/>
              <a:t>npr. </a:t>
            </a:r>
            <a:r>
              <a:rPr lang="vi-VN" i="1" dirty="0" smtClean="0"/>
              <a:t>vi</a:t>
            </a:r>
            <a:r>
              <a:rPr lang="vi-VN" b="1" i="1" dirty="0" smtClean="0"/>
              <a:t>đ</a:t>
            </a:r>
            <a:r>
              <a:rPr lang="vi-VN" i="1" dirty="0" smtClean="0"/>
              <a:t>ala </a:t>
            </a:r>
            <a:r>
              <a:rPr lang="vi-VN" dirty="0" smtClean="0"/>
              <a:t>ʽvid, pogled</a:t>
            </a:r>
            <a:r>
              <a:rPr lang="vi-VN" dirty="0" smtClean="0"/>
              <a:t>’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N</a:t>
            </a:r>
            <a:r>
              <a:rPr lang="vi-VN" dirty="0" smtClean="0"/>
              <a:t>ešto mekša nego ona u hrvatskom jeziku. 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19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Sadr</a:t>
            </a:r>
            <a:r>
              <a:rPr lang="hr-HR" b="1" dirty="0" smtClean="0"/>
              <a:t>žaj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sz="3500" dirty="0" smtClean="0"/>
              <a:t>Uvod</a:t>
            </a:r>
          </a:p>
          <a:p>
            <a:r>
              <a:rPr lang="hr-HR" sz="3500" dirty="0" smtClean="0"/>
              <a:t>Samoglasnici</a:t>
            </a:r>
          </a:p>
          <a:p>
            <a:r>
              <a:rPr lang="hr-HR" sz="3500" dirty="0" smtClean="0"/>
              <a:t>Polusamoglasnici</a:t>
            </a:r>
          </a:p>
          <a:p>
            <a:r>
              <a:rPr lang="hr-HR" sz="3500" dirty="0" smtClean="0"/>
              <a:t>Prozodijski sustav</a:t>
            </a:r>
          </a:p>
          <a:p>
            <a:r>
              <a:rPr lang="hr-HR" sz="3500" dirty="0" smtClean="0"/>
              <a:t>Suglasnici</a:t>
            </a:r>
          </a:p>
          <a:p>
            <a:r>
              <a:rPr lang="hr-HR" sz="3500" dirty="0" smtClean="0"/>
              <a:t>Posuđenice</a:t>
            </a:r>
          </a:p>
          <a:p>
            <a:r>
              <a:rPr lang="hr-HR" sz="3500" dirty="0" smtClean="0"/>
              <a:t>Zaključak</a:t>
            </a:r>
          </a:p>
          <a:p>
            <a:r>
              <a:rPr lang="hr-HR" sz="3500" dirty="0" smtClean="0"/>
              <a:t>Literatura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2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err="1" smtClean="0"/>
              <a:t>Suglasni</a:t>
            </a:r>
            <a:r>
              <a:rPr lang="hr-HR" b="1" dirty="0" smtClean="0"/>
              <a:t>ci</a:t>
            </a:r>
            <a:r>
              <a:rPr lang="de-AT" b="1" dirty="0" smtClean="0"/>
              <a:t> </a:t>
            </a:r>
            <a:r>
              <a:rPr lang="de-AT" b="1" dirty="0" err="1" smtClean="0"/>
              <a:t>nj</a:t>
            </a:r>
            <a:r>
              <a:rPr lang="de-AT" b="1" dirty="0" smtClean="0"/>
              <a:t> [</a:t>
            </a:r>
            <a:r>
              <a:rPr lang="hr-HR" b="1" dirty="0" smtClean="0"/>
              <a:t> </a:t>
            </a:r>
            <a:r>
              <a:rPr lang="de-AT" b="1" dirty="0" smtClean="0"/>
              <a:t>ň</a:t>
            </a:r>
            <a:r>
              <a:rPr lang="hr-HR" b="1" dirty="0" smtClean="0"/>
              <a:t> </a:t>
            </a:r>
            <a:r>
              <a:rPr lang="de-AT" b="1" dirty="0" smtClean="0"/>
              <a:t>]</a:t>
            </a:r>
            <a:r>
              <a:rPr lang="hr-HR" b="1" dirty="0" smtClean="0"/>
              <a:t> </a:t>
            </a:r>
            <a:r>
              <a:rPr lang="hr-HR" b="1" dirty="0" smtClean="0"/>
              <a:t>i </a:t>
            </a:r>
            <a:r>
              <a:rPr lang="hr-HR" b="1" dirty="0" smtClean="0"/>
              <a:t>lj </a:t>
            </a:r>
            <a:r>
              <a:rPr lang="vi-VN" dirty="0" smtClean="0"/>
              <a:t>[l̕]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/>
            <a:r>
              <a:rPr lang="hr-HR" dirty="0" smtClean="0"/>
              <a:t>Suglasnik </a:t>
            </a:r>
            <a:r>
              <a:rPr lang="hr-HR" b="1" dirty="0" smtClean="0"/>
              <a:t>nj</a:t>
            </a:r>
            <a:r>
              <a:rPr lang="hr-HR" dirty="0" smtClean="0"/>
              <a:t> [ň] je dentalni palatalizirani nazal, mekši od hrvatskog </a:t>
            </a:r>
            <a:r>
              <a:rPr lang="hr-HR" b="1" dirty="0" smtClean="0"/>
              <a:t>nj</a:t>
            </a:r>
            <a:r>
              <a:rPr lang="hr-HR" dirty="0" smtClean="0"/>
              <a:t> [ń], npr. </a:t>
            </a:r>
            <a:r>
              <a:rPr lang="hr-HR" i="1" dirty="0" smtClean="0"/>
              <a:t>njime</a:t>
            </a:r>
            <a:r>
              <a:rPr lang="hr-HR" dirty="0" smtClean="0"/>
              <a:t> ʽnitko’. </a:t>
            </a:r>
          </a:p>
          <a:p>
            <a:pPr lvl="1" algn="just"/>
            <a:r>
              <a:rPr lang="hr-HR" dirty="0" smtClean="0"/>
              <a:t>Realizira se u početnoj, središnjoj i završnoj poziciji u riječi. </a:t>
            </a:r>
          </a:p>
          <a:p>
            <a:pPr marL="514350" indent="-514350" algn="just"/>
            <a:r>
              <a:rPr lang="hr-HR" dirty="0" smtClean="0"/>
              <a:t>Suglasnik </a:t>
            </a:r>
            <a:r>
              <a:rPr lang="hr-HR" b="1" dirty="0" smtClean="0"/>
              <a:t>lj</a:t>
            </a:r>
            <a:r>
              <a:rPr lang="hr-HR" dirty="0" smtClean="0"/>
              <a:t> [l̕] je palatalizirani zvučni lateral, palatalniji od hrvatskog parnjaka </a:t>
            </a:r>
            <a:r>
              <a:rPr lang="hr-HR" b="1" dirty="0" smtClean="0"/>
              <a:t>lj </a:t>
            </a:r>
            <a:r>
              <a:rPr lang="hr-HR" dirty="0" smtClean="0"/>
              <a:t>[ĺ], npr. </a:t>
            </a:r>
            <a:r>
              <a:rPr lang="hr-HR" i="1" dirty="0" smtClean="0"/>
              <a:t>lji </a:t>
            </a:r>
            <a:r>
              <a:rPr lang="hr-HR" dirty="0" smtClean="0"/>
              <a:t>ʽim, ih’. </a:t>
            </a:r>
          </a:p>
          <a:p>
            <a:pPr lvl="1" algn="just"/>
            <a:r>
              <a:rPr lang="hr-HR" dirty="0" smtClean="0"/>
              <a:t>Ostvaruje se u sva tri položaja u riječi.</a:t>
            </a:r>
          </a:p>
          <a:p>
            <a:endParaRPr lang="de-AT" b="1" i="1" dirty="0" smtClean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20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err="1" smtClean="0"/>
              <a:t>Suglasnik</a:t>
            </a:r>
            <a:r>
              <a:rPr lang="de-AT" b="1" dirty="0" smtClean="0"/>
              <a:t> h [h]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V</a:t>
            </a:r>
            <a:r>
              <a:rPr lang="vi-VN" dirty="0" smtClean="0"/>
              <a:t>elarni </a:t>
            </a:r>
            <a:r>
              <a:rPr lang="vi-VN" dirty="0"/>
              <a:t>bezvučni </a:t>
            </a:r>
            <a:r>
              <a:rPr lang="vi-VN" dirty="0" smtClean="0"/>
              <a:t>frikativ</a:t>
            </a:r>
            <a:endParaRPr lang="hr-HR" dirty="0" smtClean="0"/>
          </a:p>
          <a:p>
            <a:pPr algn="just"/>
            <a:r>
              <a:rPr lang="hr-HR" dirty="0" smtClean="0"/>
              <a:t>M</a:t>
            </a:r>
            <a:r>
              <a:rPr lang="vi-VN" dirty="0" smtClean="0"/>
              <a:t>ože </a:t>
            </a:r>
            <a:r>
              <a:rPr lang="vi-VN" dirty="0"/>
              <a:t>stajati na sva tri mjesta u riječi, s time da se na kraju realizira jedino u posuđenicama iz </a:t>
            </a:r>
            <a:r>
              <a:rPr lang="vi-VN" dirty="0" smtClean="0"/>
              <a:t>hrvatskog</a:t>
            </a:r>
            <a:r>
              <a:rPr lang="hr-HR" dirty="0" smtClean="0"/>
              <a:t>, npr. </a:t>
            </a:r>
            <a:r>
              <a:rPr lang="vi-VN" i="1" dirty="0" smtClean="0"/>
              <a:t>povr</a:t>
            </a:r>
            <a:r>
              <a:rPr lang="vi-VN" b="1" i="1" dirty="0" smtClean="0"/>
              <a:t>h</a:t>
            </a:r>
            <a:r>
              <a:rPr lang="vi-VN" i="1" dirty="0"/>
              <a:t>, </a:t>
            </a:r>
            <a:r>
              <a:rPr lang="vi-VN" i="1" dirty="0" smtClean="0"/>
              <a:t>odrasli</a:t>
            </a:r>
            <a:r>
              <a:rPr lang="vi-VN" b="1" i="1" dirty="0" smtClean="0"/>
              <a:t>h</a:t>
            </a:r>
            <a:r>
              <a:rPr lang="hr-HR" i="1" dirty="0" smtClean="0"/>
              <a:t> </a:t>
            </a:r>
            <a:r>
              <a:rPr lang="hr-HR" dirty="0" smtClean="0"/>
              <a:t>i sl.</a:t>
            </a:r>
            <a:r>
              <a:rPr lang="vi-VN" dirty="0" smtClean="0"/>
              <a:t> </a:t>
            </a:r>
            <a:endParaRPr lang="hr-HR" dirty="0" smtClean="0"/>
          </a:p>
          <a:p>
            <a:pPr algn="just"/>
            <a:r>
              <a:rPr lang="hr-HR" dirty="0" smtClean="0"/>
              <a:t>V</a:t>
            </a:r>
            <a:r>
              <a:rPr lang="vi-VN" dirty="0" smtClean="0"/>
              <a:t>rlo </a:t>
            </a:r>
            <a:r>
              <a:rPr lang="hr-HR" dirty="0" smtClean="0"/>
              <a:t>se </a:t>
            </a:r>
            <a:r>
              <a:rPr lang="vi-VN" dirty="0" smtClean="0"/>
              <a:t>često </a:t>
            </a:r>
            <a:r>
              <a:rPr lang="vi-VN" dirty="0"/>
              <a:t>ostvaruje </a:t>
            </a:r>
            <a:r>
              <a:rPr lang="vi-VN" dirty="0" smtClean="0"/>
              <a:t>protetički </a:t>
            </a:r>
            <a:r>
              <a:rPr lang="vi-VN" dirty="0"/>
              <a:t>na pozicijama gdje nije etimološki opravdano ili gdje takav glas ne postoji u standardnom </a:t>
            </a:r>
            <a:r>
              <a:rPr lang="vi-VN" dirty="0" smtClean="0"/>
              <a:t>rumunjskom</a:t>
            </a:r>
            <a:r>
              <a:rPr lang="hr-HR" dirty="0" smtClean="0"/>
              <a:t>, </a:t>
            </a:r>
            <a:r>
              <a:rPr lang="vi-VN" dirty="0" smtClean="0"/>
              <a:t>npr</a:t>
            </a:r>
            <a:r>
              <a:rPr lang="vi-VN" dirty="0"/>
              <a:t>. </a:t>
            </a:r>
            <a:r>
              <a:rPr lang="vi-VN" i="1" dirty="0"/>
              <a:t>hunđi</a:t>
            </a:r>
            <a:r>
              <a:rPr lang="vi-VN" dirty="0"/>
              <a:t> ʽgdje’ (u stand. rum</a:t>
            </a:r>
            <a:r>
              <a:rPr lang="vi-VN" dirty="0" smtClean="0"/>
              <a:t>. </a:t>
            </a:r>
            <a:r>
              <a:rPr lang="vi-VN" i="1" dirty="0"/>
              <a:t>unde</a:t>
            </a:r>
            <a:r>
              <a:rPr lang="vi-VN" dirty="0"/>
              <a:t>), </a:t>
            </a:r>
            <a:r>
              <a:rPr lang="vi-VN" i="1" dirty="0"/>
              <a:t>hastmă</a:t>
            </a:r>
            <a:r>
              <a:rPr lang="vi-VN" dirty="0"/>
              <a:t> ʽastma’ (u stand. rum. </a:t>
            </a:r>
            <a:r>
              <a:rPr lang="vi-VN" i="1" dirty="0"/>
              <a:t>astmă</a:t>
            </a:r>
            <a:r>
              <a:rPr lang="vi-VN" dirty="0" smtClean="0"/>
              <a:t>)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21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Posuđenice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Sve veći utjecaj hrvatskog standardnog jezika, ali i lokalnog kajkavskog </a:t>
            </a:r>
            <a:r>
              <a:rPr lang="hr-HR" dirty="0" smtClean="0"/>
              <a:t>idioma</a:t>
            </a:r>
          </a:p>
          <a:p>
            <a:endParaRPr lang="hr-HR" dirty="0" smtClean="0"/>
          </a:p>
          <a:p>
            <a:r>
              <a:rPr lang="hr-HR" dirty="0" smtClean="0"/>
              <a:t>Većina se </a:t>
            </a:r>
            <a:r>
              <a:rPr lang="hr-HR" dirty="0" smtClean="0"/>
              <a:t>uklapa </a:t>
            </a:r>
            <a:r>
              <a:rPr lang="hr-HR" dirty="0" smtClean="0"/>
              <a:t>u fonološku i morfološku strukturu erdeljskog, no postoje i slučajevi gdje se preuzima čitava strana riječ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22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7385248" cy="1143000"/>
          </a:xfrm>
        </p:spPr>
        <p:txBody>
          <a:bodyPr/>
          <a:lstStyle/>
          <a:p>
            <a:r>
              <a:rPr lang="hr-HR" b="1" dirty="0" smtClean="0"/>
              <a:t>Zaključak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Erdeljski posjeduje bogatiji vokalni sustav te dva jedinstvena polusamoglasnika pomoću kojih se tvore diftonzi i triftonzi.</a:t>
            </a:r>
          </a:p>
          <a:p>
            <a:r>
              <a:rPr lang="hr-HR" dirty="0" smtClean="0"/>
              <a:t>Erdeljski ima dva jedinstvena suglasnika koji nisu dio standarda hrvatskog jezika</a:t>
            </a:r>
          </a:p>
          <a:p>
            <a:r>
              <a:rPr lang="hr-HR" dirty="0" smtClean="0"/>
              <a:t>Razlike u naglasnom sustavu</a:t>
            </a:r>
          </a:p>
          <a:p>
            <a:r>
              <a:rPr lang="hr-HR" dirty="0" smtClean="0"/>
              <a:t>Posuđenice najčešće fonološki adaptirane prema erdeljskom sustavu  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23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Literatura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r-HR" dirty="0" smtClean="0"/>
              <a:t>Eugenija Barić, Mijo Lončarić, Dragica Malić, Slavko, Pavešić, Mirko, Peti, Vesna Zečević, Marija Znika 20054. </a:t>
            </a:r>
            <a:r>
              <a:rPr lang="hr-HR" i="1" dirty="0" smtClean="0"/>
              <a:t>Hrvatska gramatika. </a:t>
            </a:r>
            <a:r>
              <a:rPr lang="hr-HR" dirty="0" smtClean="0"/>
              <a:t>Zagreb</a:t>
            </a:r>
            <a:r>
              <a:rPr lang="hr-HR" i="1" dirty="0" smtClean="0"/>
              <a:t>. </a:t>
            </a:r>
          </a:p>
          <a:p>
            <a:r>
              <a:rPr lang="hr-HR" dirty="0" smtClean="0"/>
              <a:t>Lončarić 1996: Lončarić Mijo. </a:t>
            </a:r>
            <a:r>
              <a:rPr lang="hr-HR" i="1" dirty="0" smtClean="0"/>
              <a:t>Kajkavsko narječje. </a:t>
            </a:r>
            <a:r>
              <a:rPr lang="hr-HR" dirty="0" smtClean="0"/>
              <a:t>Zagreb </a:t>
            </a:r>
          </a:p>
          <a:p>
            <a:r>
              <a:rPr lang="hr-HR" dirty="0" smtClean="0"/>
              <a:t>Klein 1972: Horst G. Klein. </a:t>
            </a:r>
            <a:r>
              <a:rPr lang="hr-HR" i="1" dirty="0" smtClean="0"/>
              <a:t>Einführung in die rumänische Sprache, </a:t>
            </a:r>
            <a:r>
              <a:rPr lang="hr-HR" dirty="0" smtClean="0"/>
              <a:t>Tübingen</a:t>
            </a:r>
            <a:r>
              <a:rPr lang="hr-HR" i="1" dirty="0" smtClean="0"/>
              <a:t>. </a:t>
            </a:r>
          </a:p>
          <a:p>
            <a:r>
              <a:rPr lang="hr-HR" dirty="0" smtClean="0"/>
              <a:t>Radosavljević 2010: Radosavljević, Petar. </a:t>
            </a:r>
            <a:r>
              <a:rPr lang="hr-HR" i="1" dirty="0" smtClean="0"/>
              <a:t>Jezik Roma Bajaša na teritoriju Republike Hrvatske. Doktorska disertacija. </a:t>
            </a:r>
            <a:r>
              <a:rPr lang="hr-HR" dirty="0" smtClean="0"/>
              <a:t>Zagreb.</a:t>
            </a:r>
            <a:r>
              <a:rPr lang="hr-HR" i="1" dirty="0" smtClean="0"/>
              <a:t> </a:t>
            </a:r>
          </a:p>
          <a:p>
            <a:r>
              <a:rPr lang="hr-HR" dirty="0" smtClean="0"/>
              <a:t>Stjepko Težak, Stjepan Babić 2005. </a:t>
            </a:r>
            <a:r>
              <a:rPr lang="hr-HR" i="1" dirty="0" smtClean="0"/>
              <a:t>Gramatika hrvatskoga jezika. Priručnik za osnovno jezično obrazovanje. </a:t>
            </a:r>
            <a:r>
              <a:rPr lang="hr-HR" dirty="0" smtClean="0"/>
              <a:t>Zagreb. </a:t>
            </a:r>
          </a:p>
          <a:p>
            <a:r>
              <a:rPr lang="hr-HR" dirty="0" smtClean="0"/>
              <a:t>Tošović 1988: Tošović, Branko. </a:t>
            </a:r>
            <a:r>
              <a:rPr lang="hr-HR" i="1" dirty="0" smtClean="0"/>
              <a:t>Ruska gramatika u poređenju sa srpskohrvatskom. </a:t>
            </a:r>
            <a:r>
              <a:rPr lang="hr-HR" dirty="0" smtClean="0"/>
              <a:t>Sarajevo. </a:t>
            </a:r>
          </a:p>
          <a:p>
            <a:r>
              <a:rPr lang="hr-HR" dirty="0" smtClean="0"/>
              <a:t>Sikimić 2005: Sikimić, Biljana. </a:t>
            </a:r>
            <a:r>
              <a:rPr lang="hr-HR" i="1" dirty="0" smtClean="0"/>
              <a:t>Banjaši u Srbiji. In: Sikimić, Biljana (ur.). Banjaši na Balkanu: Identitet etničke zajednice. </a:t>
            </a:r>
            <a:r>
              <a:rPr lang="hr-HR" dirty="0" smtClean="0"/>
              <a:t>Beograd. S. 249‒275. </a:t>
            </a:r>
          </a:p>
          <a:p>
            <a:r>
              <a:rPr lang="hr-HR" dirty="0" smtClean="0"/>
              <a:t>Blažeka 2003: Blažeka, Đuro. </a:t>
            </a:r>
            <a:r>
              <a:rPr lang="hr-HR" i="1" dirty="0" smtClean="0"/>
              <a:t>Govor Svetog Martina ‒ najsjevernijeg mjesta u Hrvatskoj. In: Nosić, Milan (ur.). Riječ. </a:t>
            </a:r>
            <a:r>
              <a:rPr lang="hr-HR" dirty="0" smtClean="0"/>
              <a:t>Rijeka. S. 9‒18.</a:t>
            </a:r>
          </a:p>
          <a:p>
            <a:r>
              <a:rPr lang="vi-VN" dirty="0" smtClean="0"/>
              <a:t>Blažeka 2007: Blažeka Đuro. </a:t>
            </a:r>
            <a:r>
              <a:rPr lang="vi-VN" i="1" dirty="0" smtClean="0"/>
              <a:t>Međimurski interdijalekt. In: Brozović Rončević, Dunja (ur.). Rasprave instituta za hrvatski jezik i jezikoslovlje </a:t>
            </a:r>
            <a:r>
              <a:rPr lang="vi-VN" dirty="0" smtClean="0"/>
              <a:t>33. Zagreb. 1‒18.</a:t>
            </a:r>
            <a:endParaRPr lang="hr-HR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24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Uvod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484784"/>
            <a:ext cx="7467600" cy="4713387"/>
          </a:xfrm>
        </p:spPr>
        <p:txBody>
          <a:bodyPr>
            <a:noAutofit/>
          </a:bodyPr>
          <a:lstStyle/>
          <a:p>
            <a:pPr algn="just"/>
            <a:r>
              <a:rPr lang="hr-HR" sz="3200" dirty="0" smtClean="0"/>
              <a:t>Analiza fonetskih i fonoloških sustava erdeljskog bajaškog dijalekta te hrvatskog jezika uključuje:</a:t>
            </a:r>
          </a:p>
          <a:p>
            <a:pPr algn="just"/>
            <a:endParaRPr lang="hr-HR" sz="32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hr-HR" sz="3200" dirty="0" smtClean="0"/>
              <a:t>Usporedbu broja fonema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3200" dirty="0" smtClean="0"/>
              <a:t>Njihovu fonetsku različitost (način i mjesto artikulacije)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sz="3200" dirty="0" smtClean="0"/>
              <a:t>Varijante fonema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sz="3200" dirty="0" smtClean="0"/>
              <a:t>Razdiobu (fonemske skupine)</a:t>
            </a:r>
          </a:p>
          <a:p>
            <a:pPr marL="514350" indent="-514350" algn="just">
              <a:buNone/>
            </a:pPr>
            <a:endParaRPr lang="de-AT" sz="3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3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Samoglasnici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algn="just"/>
            <a:r>
              <a:rPr lang="hr-HR" sz="3200" dirty="0" smtClean="0"/>
              <a:t>Erdeljski posjeduje 9 samoglasnika: </a:t>
            </a:r>
          </a:p>
          <a:p>
            <a:pPr algn="just">
              <a:buNone/>
            </a:pPr>
            <a:r>
              <a:rPr lang="hr-HR" sz="3200" dirty="0"/>
              <a:t>	</a:t>
            </a:r>
            <a:r>
              <a:rPr lang="hr-HR" sz="3200" b="1" dirty="0" smtClean="0"/>
              <a:t>a </a:t>
            </a:r>
            <a:r>
              <a:rPr lang="vi-VN" sz="3200" dirty="0" smtClean="0"/>
              <a:t>[</a:t>
            </a:r>
            <a:r>
              <a:rPr lang="vi-VN" sz="3200" dirty="0"/>
              <a:t>a</a:t>
            </a:r>
            <a:r>
              <a:rPr lang="vi-VN" sz="3200" dirty="0" smtClean="0"/>
              <a:t>], </a:t>
            </a:r>
            <a:r>
              <a:rPr lang="vi-VN" sz="3200" b="1" dirty="0" smtClean="0"/>
              <a:t>ă</a:t>
            </a:r>
            <a:r>
              <a:rPr lang="hr-HR" sz="3200" b="1" dirty="0" smtClean="0"/>
              <a:t> </a:t>
            </a:r>
            <a:r>
              <a:rPr lang="vi-VN" sz="3200" dirty="0" smtClean="0"/>
              <a:t>[ǝ], </a:t>
            </a:r>
            <a:r>
              <a:rPr lang="vi-VN" sz="3200" b="1" dirty="0" smtClean="0"/>
              <a:t>î</a:t>
            </a:r>
            <a:r>
              <a:rPr lang="hr-HR" sz="3200" b="1" dirty="0" smtClean="0"/>
              <a:t> </a:t>
            </a:r>
            <a:r>
              <a:rPr lang="vi-VN" sz="3200" dirty="0" smtClean="0"/>
              <a:t>[ɨ], </a:t>
            </a:r>
            <a:r>
              <a:rPr lang="hr-HR" sz="3200" b="1" dirty="0" smtClean="0"/>
              <a:t>e </a:t>
            </a:r>
            <a:r>
              <a:rPr lang="vi-VN" sz="3200" dirty="0" smtClean="0"/>
              <a:t>[e], </a:t>
            </a:r>
            <a:r>
              <a:rPr lang="vi-VN" sz="3200" b="1" dirty="0" smtClean="0"/>
              <a:t>ę</a:t>
            </a:r>
            <a:r>
              <a:rPr lang="hr-HR" sz="3200" b="1" dirty="0" smtClean="0"/>
              <a:t> </a:t>
            </a:r>
            <a:r>
              <a:rPr lang="vi-VN" sz="3200" dirty="0" smtClean="0"/>
              <a:t>[ɛ], </a:t>
            </a:r>
            <a:r>
              <a:rPr lang="hr-HR" sz="3200" b="1" dirty="0" smtClean="0"/>
              <a:t>i </a:t>
            </a:r>
            <a:r>
              <a:rPr lang="vi-VN" sz="3200" dirty="0" smtClean="0"/>
              <a:t>[i], </a:t>
            </a:r>
            <a:r>
              <a:rPr lang="hr-HR" sz="3200" b="1" dirty="0" smtClean="0"/>
              <a:t>o </a:t>
            </a:r>
            <a:r>
              <a:rPr lang="vi-VN" sz="3200" dirty="0" smtClean="0"/>
              <a:t>[o], </a:t>
            </a:r>
            <a:r>
              <a:rPr lang="vi-VN" sz="3200" b="1" dirty="0" smtClean="0"/>
              <a:t>ǫ</a:t>
            </a:r>
            <a:r>
              <a:rPr lang="hr-HR" sz="3200" b="1" dirty="0" smtClean="0"/>
              <a:t> </a:t>
            </a:r>
            <a:r>
              <a:rPr lang="vi-VN" sz="3200" dirty="0" smtClean="0"/>
              <a:t>[ɔ</a:t>
            </a:r>
            <a:r>
              <a:rPr lang="vi-VN" sz="3200" dirty="0" smtClean="0"/>
              <a:t>]</a:t>
            </a:r>
            <a:r>
              <a:rPr lang="hr-HR" sz="3200" dirty="0" smtClean="0"/>
              <a:t> </a:t>
            </a:r>
          </a:p>
          <a:p>
            <a:pPr algn="just">
              <a:buNone/>
            </a:pPr>
            <a:endParaRPr lang="hr-HR" sz="3200" dirty="0" smtClean="0"/>
          </a:p>
          <a:p>
            <a:r>
              <a:rPr lang="hr-HR" sz="3200" dirty="0" smtClean="0"/>
              <a:t>U hrvatskom jeziku postoje pet standardnih (univerzalnih) i dva izvedena samoglasnika: </a:t>
            </a:r>
          </a:p>
          <a:p>
            <a:pPr>
              <a:buNone/>
            </a:pPr>
            <a:r>
              <a:rPr lang="hr-HR" sz="3200" dirty="0" smtClean="0"/>
              <a:t>	</a:t>
            </a:r>
            <a:r>
              <a:rPr lang="hr-HR" sz="3200" b="1" dirty="0" smtClean="0"/>
              <a:t>a </a:t>
            </a:r>
            <a:r>
              <a:rPr lang="de-AT" sz="3200" dirty="0" smtClean="0"/>
              <a:t>[</a:t>
            </a:r>
            <a:r>
              <a:rPr lang="de-AT" sz="3200" dirty="0"/>
              <a:t>a</a:t>
            </a:r>
            <a:r>
              <a:rPr lang="de-AT" sz="3200" dirty="0" smtClean="0"/>
              <a:t>],</a:t>
            </a:r>
            <a:r>
              <a:rPr lang="hr-HR" sz="3200" b="1" dirty="0" smtClean="0"/>
              <a:t> i</a:t>
            </a:r>
            <a:r>
              <a:rPr lang="de-AT" sz="3200" dirty="0" smtClean="0"/>
              <a:t> </a:t>
            </a:r>
            <a:r>
              <a:rPr lang="de-AT" sz="3200" dirty="0"/>
              <a:t>[i</a:t>
            </a:r>
            <a:r>
              <a:rPr lang="de-AT" sz="3200" dirty="0" smtClean="0"/>
              <a:t>], </a:t>
            </a:r>
            <a:r>
              <a:rPr lang="hr-HR" sz="3200" b="1" dirty="0" smtClean="0"/>
              <a:t>e </a:t>
            </a:r>
            <a:r>
              <a:rPr lang="de-AT" sz="3200" dirty="0" smtClean="0"/>
              <a:t>[e], </a:t>
            </a:r>
            <a:r>
              <a:rPr lang="hr-HR" sz="3200" b="1" dirty="0" smtClean="0"/>
              <a:t>u </a:t>
            </a:r>
            <a:r>
              <a:rPr lang="de-AT" sz="3200" dirty="0" smtClean="0"/>
              <a:t>[u],</a:t>
            </a:r>
            <a:r>
              <a:rPr lang="hr-HR" sz="3200" b="1" dirty="0" smtClean="0"/>
              <a:t> o</a:t>
            </a:r>
            <a:r>
              <a:rPr lang="de-AT" sz="3200" dirty="0" smtClean="0"/>
              <a:t> </a:t>
            </a:r>
            <a:r>
              <a:rPr lang="de-AT" sz="3200" dirty="0"/>
              <a:t>[o</a:t>
            </a:r>
            <a:r>
              <a:rPr lang="de-AT" sz="3200" dirty="0" smtClean="0"/>
              <a:t>]</a:t>
            </a:r>
            <a:r>
              <a:rPr lang="hr-HR" sz="3200" dirty="0" smtClean="0"/>
              <a:t> </a:t>
            </a:r>
            <a:r>
              <a:rPr lang="de-AT" sz="3200" dirty="0" smtClean="0"/>
              <a:t>+ </a:t>
            </a:r>
            <a:r>
              <a:rPr lang="hr-HR" sz="3200" b="1" dirty="0" smtClean="0"/>
              <a:t>ie </a:t>
            </a:r>
            <a:r>
              <a:rPr lang="de-AT" sz="3200" dirty="0" smtClean="0"/>
              <a:t>[</a:t>
            </a:r>
            <a:r>
              <a:rPr lang="de-AT" sz="3200" dirty="0"/>
              <a:t>͜</a:t>
            </a:r>
            <a:r>
              <a:rPr lang="de-AT" sz="3200" dirty="0" err="1"/>
              <a:t>ie</a:t>
            </a:r>
            <a:r>
              <a:rPr lang="de-AT" sz="3200" dirty="0"/>
              <a:t>] </a:t>
            </a:r>
            <a:r>
              <a:rPr lang="de-AT" sz="3200" dirty="0" smtClean="0"/>
              <a:t>i </a:t>
            </a:r>
            <a:r>
              <a:rPr lang="hr-HR" sz="3200" b="1" dirty="0" smtClean="0"/>
              <a:t>r </a:t>
            </a:r>
            <a:r>
              <a:rPr lang="de-AT" sz="3200" dirty="0" smtClean="0"/>
              <a:t>[</a:t>
            </a:r>
            <a:r>
              <a:rPr lang="de-AT" sz="3200" dirty="0"/>
              <a:t>r̥</a:t>
            </a:r>
            <a:r>
              <a:rPr lang="de-AT" sz="3200" dirty="0" smtClean="0"/>
              <a:t>]</a:t>
            </a:r>
            <a:r>
              <a:rPr lang="hr-HR" sz="3200" dirty="0" smtClean="0"/>
              <a:t> </a:t>
            </a:r>
          </a:p>
          <a:p>
            <a:pPr>
              <a:buNone/>
            </a:pP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4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N</a:t>
            </a:r>
            <a:r>
              <a:rPr lang="vi-VN" sz="3200" dirty="0" smtClean="0"/>
              <a:t>ajveć</a:t>
            </a:r>
            <a:r>
              <a:rPr lang="hr-HR" sz="3200" dirty="0" smtClean="0"/>
              <a:t>u</a:t>
            </a:r>
            <a:r>
              <a:rPr lang="vi-VN" sz="3200" dirty="0" smtClean="0"/>
              <a:t> </a:t>
            </a:r>
            <a:r>
              <a:rPr lang="vi-VN" sz="3200" dirty="0"/>
              <a:t>specifičnost u </a:t>
            </a:r>
            <a:r>
              <a:rPr lang="vi-VN" sz="3200" dirty="0" smtClean="0"/>
              <a:t>sustavu</a:t>
            </a:r>
            <a:r>
              <a:rPr lang="hr-HR" sz="3200" dirty="0" smtClean="0"/>
              <a:t> </a:t>
            </a:r>
            <a:r>
              <a:rPr lang="vi-VN" sz="3200" dirty="0" smtClean="0"/>
              <a:t>samoglasnika </a:t>
            </a:r>
            <a:r>
              <a:rPr lang="vi-VN" sz="3200" dirty="0"/>
              <a:t>erdeljskog dijalekta predstavlja </a:t>
            </a:r>
            <a:r>
              <a:rPr lang="vi-VN" sz="3200" dirty="0" smtClean="0"/>
              <a:t>postojanje </a:t>
            </a:r>
            <a:r>
              <a:rPr lang="hr-HR" sz="3200" dirty="0" smtClean="0"/>
              <a:t>sljedećih </a:t>
            </a:r>
            <a:r>
              <a:rPr lang="hr-HR" sz="3200" dirty="0" smtClean="0"/>
              <a:t>glasova</a:t>
            </a:r>
            <a:r>
              <a:rPr lang="vi-VN" sz="3200" dirty="0" smtClean="0"/>
              <a:t>: </a:t>
            </a:r>
            <a:endParaRPr lang="hr-HR" sz="3200" dirty="0" smtClean="0"/>
          </a:p>
          <a:p>
            <a:pPr algn="just">
              <a:buNone/>
            </a:pPr>
            <a:endParaRPr lang="hr-HR" sz="3200" b="1" dirty="0" smtClean="0"/>
          </a:p>
          <a:p>
            <a:pPr algn="just">
              <a:buNone/>
            </a:pPr>
            <a:r>
              <a:rPr lang="hr-HR" sz="3200" b="1" dirty="0" smtClean="0"/>
              <a:t>	</a:t>
            </a:r>
            <a:r>
              <a:rPr lang="hr-HR" sz="3200" b="1" dirty="0" smtClean="0"/>
              <a:t>		</a:t>
            </a:r>
            <a:r>
              <a:rPr lang="vi-VN" sz="3200" b="1" dirty="0" smtClean="0"/>
              <a:t>ă</a:t>
            </a:r>
            <a:r>
              <a:rPr lang="vi-VN" sz="3200" dirty="0" smtClean="0"/>
              <a:t> </a:t>
            </a:r>
            <a:r>
              <a:rPr lang="vi-VN" sz="3200" dirty="0"/>
              <a:t>[ǝ], </a:t>
            </a:r>
            <a:r>
              <a:rPr lang="vi-VN" sz="3200" b="1" dirty="0"/>
              <a:t>î</a:t>
            </a:r>
            <a:r>
              <a:rPr lang="vi-VN" sz="3200" dirty="0"/>
              <a:t> [ɨ], </a:t>
            </a:r>
            <a:r>
              <a:rPr lang="vi-VN" sz="3200" b="1" dirty="0"/>
              <a:t>ǫ</a:t>
            </a:r>
            <a:r>
              <a:rPr lang="vi-VN" sz="3200" dirty="0"/>
              <a:t> [ɔ], </a:t>
            </a:r>
            <a:r>
              <a:rPr lang="vi-VN" sz="3200" b="1" dirty="0"/>
              <a:t>ę</a:t>
            </a:r>
            <a:r>
              <a:rPr lang="vi-VN" sz="3200" dirty="0"/>
              <a:t> [ɛ</a:t>
            </a:r>
            <a:r>
              <a:rPr lang="vi-VN" sz="3200" dirty="0" smtClean="0"/>
              <a:t>] </a:t>
            </a:r>
            <a:endParaRPr lang="hr-HR" sz="32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5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>
                <a:latin typeface="Calibri" pitchFamily="34" charset="0"/>
              </a:rPr>
              <a:t>Samoglasnik ă [ǝ] </a:t>
            </a:r>
            <a:endParaRPr lang="de-AT" dirty="0">
              <a:latin typeface="Calibri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hr-HR" sz="2800" dirty="0" smtClean="0"/>
              <a:t>S</a:t>
            </a:r>
            <a:r>
              <a:rPr lang="vi-VN" sz="2800" dirty="0" smtClean="0"/>
              <a:t>rednjeg </a:t>
            </a:r>
            <a:r>
              <a:rPr lang="vi-VN" sz="2800" dirty="0"/>
              <a:t>reda, srednjeg stupnja otvorenosti te </a:t>
            </a:r>
            <a:r>
              <a:rPr lang="vi-VN" sz="2800" dirty="0" smtClean="0"/>
              <a:t>nelabijalan </a:t>
            </a:r>
            <a:endParaRPr lang="hr-HR" sz="2800" dirty="0" smtClean="0"/>
          </a:p>
          <a:p>
            <a:pPr algn="just"/>
            <a:r>
              <a:rPr lang="vi-VN" sz="2800" dirty="0" smtClean="0"/>
              <a:t>Sličan engleskom </a:t>
            </a:r>
            <a:r>
              <a:rPr lang="vi-VN" sz="2800" b="1" dirty="0"/>
              <a:t>e(r) </a:t>
            </a:r>
            <a:r>
              <a:rPr lang="vi-VN" sz="2800" dirty="0"/>
              <a:t>u </a:t>
            </a:r>
            <a:r>
              <a:rPr lang="vi-VN" sz="2800" i="1" dirty="0"/>
              <a:t>fath</a:t>
            </a:r>
            <a:r>
              <a:rPr lang="vi-VN" sz="2800" b="1" i="1" dirty="0"/>
              <a:t>er</a:t>
            </a:r>
            <a:r>
              <a:rPr lang="vi-VN" sz="2800" dirty="0"/>
              <a:t> ʽotacʼ, odnosno </a:t>
            </a:r>
            <a:r>
              <a:rPr lang="vi-VN" sz="2800" i="1" dirty="0"/>
              <a:t>moth</a:t>
            </a:r>
            <a:r>
              <a:rPr lang="vi-VN" sz="2800" b="1" i="1" dirty="0"/>
              <a:t>er</a:t>
            </a:r>
            <a:r>
              <a:rPr lang="vi-VN" sz="2800" dirty="0"/>
              <a:t> ʽmajkaʼ ili francuskom nijemom </a:t>
            </a:r>
            <a:r>
              <a:rPr lang="vi-VN" sz="2800" b="1" dirty="0"/>
              <a:t>e</a:t>
            </a:r>
            <a:r>
              <a:rPr lang="vi-VN" sz="2800" dirty="0"/>
              <a:t> u </a:t>
            </a:r>
            <a:r>
              <a:rPr lang="vi-VN" sz="2800" i="1" dirty="0" smtClean="0"/>
              <a:t>m</a:t>
            </a:r>
            <a:r>
              <a:rPr lang="vi-VN" sz="2800" b="1" i="1" dirty="0" smtClean="0"/>
              <a:t>e</a:t>
            </a:r>
            <a:endParaRPr lang="hr-HR" sz="2800" dirty="0" smtClean="0"/>
          </a:p>
          <a:p>
            <a:pPr algn="just"/>
            <a:r>
              <a:rPr lang="hr-HR" sz="2800" dirty="0" smtClean="0"/>
              <a:t>Može stajati u sve tri pozicije u riječi</a:t>
            </a:r>
            <a:r>
              <a:rPr lang="de-AT" sz="2800" dirty="0" smtClean="0"/>
              <a:t>, </a:t>
            </a:r>
            <a:r>
              <a:rPr lang="vi-VN" sz="2800" dirty="0" smtClean="0"/>
              <a:t>npr. </a:t>
            </a:r>
            <a:r>
              <a:rPr lang="vi-VN" sz="2800" b="1" i="1" dirty="0" smtClean="0"/>
              <a:t>ă</a:t>
            </a:r>
            <a:r>
              <a:rPr lang="vi-VN" sz="2800" i="1" dirty="0" smtClean="0"/>
              <a:t>sta</a:t>
            </a:r>
            <a:r>
              <a:rPr lang="vi-VN" sz="2800" dirty="0" smtClean="0"/>
              <a:t> ʽovaj’, </a:t>
            </a:r>
            <a:r>
              <a:rPr lang="vi-VN" sz="2800" i="1" dirty="0" smtClean="0"/>
              <a:t>b</a:t>
            </a:r>
            <a:r>
              <a:rPr lang="vi-VN" sz="2800" b="1" i="1" dirty="0" smtClean="0"/>
              <a:t>ă</a:t>
            </a:r>
            <a:r>
              <a:rPr lang="vi-VN" sz="2800" i="1" dirty="0" smtClean="0"/>
              <a:t>jaš</a:t>
            </a:r>
            <a:r>
              <a:rPr lang="vi-VN" sz="2800" dirty="0" smtClean="0"/>
              <a:t> ʽRom, čovjekʼ </a:t>
            </a:r>
            <a:r>
              <a:rPr lang="de-AT" sz="2800" dirty="0" err="1" smtClean="0"/>
              <a:t>ili</a:t>
            </a:r>
            <a:r>
              <a:rPr lang="vi-VN" sz="2800" dirty="0" smtClean="0"/>
              <a:t> </a:t>
            </a:r>
            <a:r>
              <a:rPr lang="vi-VN" sz="2800" i="1" dirty="0" smtClean="0"/>
              <a:t>jarb</a:t>
            </a:r>
            <a:r>
              <a:rPr lang="vi-VN" sz="2800" b="1" i="1" dirty="0" smtClean="0"/>
              <a:t>ă</a:t>
            </a:r>
            <a:r>
              <a:rPr lang="vi-VN" sz="2800" dirty="0" smtClean="0"/>
              <a:t> </a:t>
            </a:r>
            <a:r>
              <a:rPr lang="vi-VN" sz="2800" dirty="0" smtClean="0"/>
              <a:t>ʽtravaʼ</a:t>
            </a:r>
            <a:endParaRPr lang="de-AT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6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err="1"/>
              <a:t>Samoglasnik</a:t>
            </a:r>
            <a:r>
              <a:rPr lang="de-AT" b="1" dirty="0"/>
              <a:t> î [ɨ] 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sz="2800" dirty="0" smtClean="0"/>
          </a:p>
          <a:p>
            <a:r>
              <a:rPr lang="hr-HR" sz="2800" dirty="0" smtClean="0"/>
              <a:t>S</a:t>
            </a:r>
            <a:r>
              <a:rPr lang="vi-VN" sz="2800" dirty="0" smtClean="0"/>
              <a:t>rednjeg </a:t>
            </a:r>
            <a:r>
              <a:rPr lang="vi-VN" sz="2800" dirty="0"/>
              <a:t>reda, zatvoren i </a:t>
            </a:r>
            <a:r>
              <a:rPr lang="vi-VN" sz="2800" dirty="0" smtClean="0"/>
              <a:t>nelabijalan</a:t>
            </a:r>
            <a:endParaRPr lang="hr-HR" sz="2800" dirty="0"/>
          </a:p>
          <a:p>
            <a:r>
              <a:rPr lang="vi-VN" sz="2800" dirty="0" smtClean="0"/>
              <a:t>Izgovor </a:t>
            </a:r>
            <a:r>
              <a:rPr lang="vi-VN" sz="2800" dirty="0"/>
              <a:t>mu je sličan glasu </a:t>
            </a:r>
            <a:r>
              <a:rPr lang="vi-VN" sz="2800" b="1" dirty="0"/>
              <a:t>ǎ</a:t>
            </a:r>
            <a:r>
              <a:rPr lang="vi-VN" sz="2800" dirty="0"/>
              <a:t> [ǝ], no ipak dalje iza i zatvorenije, nešto kao spoj između </a:t>
            </a:r>
            <a:r>
              <a:rPr lang="vi-VN" sz="2800" b="1" dirty="0"/>
              <a:t>i</a:t>
            </a:r>
            <a:r>
              <a:rPr lang="vi-VN" sz="2800" dirty="0"/>
              <a:t> i </a:t>
            </a:r>
            <a:r>
              <a:rPr lang="vi-VN" sz="2800" b="1" dirty="0"/>
              <a:t>u</a:t>
            </a:r>
            <a:r>
              <a:rPr lang="vi-VN" sz="2800" dirty="0"/>
              <a:t>. </a:t>
            </a:r>
            <a:endParaRPr lang="hr-HR" sz="2800" dirty="0" smtClean="0"/>
          </a:p>
          <a:p>
            <a:r>
              <a:rPr lang="hr-HR" sz="2800" dirty="0" smtClean="0"/>
              <a:t>Dolazi u sve tri pozicije u riječi</a:t>
            </a:r>
            <a:r>
              <a:rPr lang="de-AT" sz="2800" dirty="0" smtClean="0"/>
              <a:t>: </a:t>
            </a:r>
            <a:r>
              <a:rPr lang="de-AT" sz="2800" b="1" i="1" dirty="0" err="1" smtClean="0"/>
              <a:t>î</a:t>
            </a:r>
            <a:r>
              <a:rPr lang="de-AT" sz="2800" i="1" dirty="0" err="1" smtClean="0"/>
              <a:t>s</a:t>
            </a:r>
            <a:r>
              <a:rPr lang="de-AT" sz="2800" dirty="0" smtClean="0"/>
              <a:t> </a:t>
            </a:r>
            <a:r>
              <a:rPr lang="de-AT" sz="2800" dirty="0" err="1" smtClean="0"/>
              <a:t>ʽsuʼ</a:t>
            </a:r>
            <a:r>
              <a:rPr lang="de-AT" sz="2800" dirty="0" smtClean="0"/>
              <a:t>, </a:t>
            </a:r>
            <a:r>
              <a:rPr lang="de-AT" sz="2800" i="1" dirty="0" err="1" smtClean="0"/>
              <a:t>k</a:t>
            </a:r>
            <a:r>
              <a:rPr lang="de-AT" sz="2800" b="1" i="1" dirty="0" err="1" smtClean="0"/>
              <a:t>î</a:t>
            </a:r>
            <a:r>
              <a:rPr lang="de-AT" sz="2800" i="1" dirty="0" err="1" smtClean="0"/>
              <a:t>nva</a:t>
            </a:r>
            <a:r>
              <a:rPr lang="de-AT" sz="2800" dirty="0" smtClean="0"/>
              <a:t> </a:t>
            </a:r>
            <a:r>
              <a:rPr lang="de-AT" sz="2800" dirty="0" err="1" smtClean="0"/>
              <a:t>ʽnekoćʼ</a:t>
            </a:r>
            <a:r>
              <a:rPr lang="de-AT" sz="2800" dirty="0" smtClean="0"/>
              <a:t>, </a:t>
            </a:r>
            <a:r>
              <a:rPr lang="de-AT" sz="2800" i="1" dirty="0" err="1" smtClean="0"/>
              <a:t>z</a:t>
            </a:r>
            <a:r>
              <a:rPr lang="de-AT" sz="2800" b="1" i="1" dirty="0" err="1" smtClean="0"/>
              <a:t>î</a:t>
            </a:r>
            <a:r>
              <a:rPr lang="de-AT" sz="2800" dirty="0" smtClean="0"/>
              <a:t> </a:t>
            </a:r>
            <a:r>
              <a:rPr lang="de-AT" sz="2800" dirty="0" err="1" smtClean="0"/>
              <a:t>ʽdanʼ</a:t>
            </a:r>
            <a:r>
              <a:rPr lang="de-AT" sz="2800" dirty="0" smtClean="0"/>
              <a:t> </a:t>
            </a:r>
            <a:endParaRPr lang="de-AT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7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err="1" smtClean="0"/>
              <a:t>Samoglasnik</a:t>
            </a:r>
            <a:r>
              <a:rPr lang="de-AT" b="1" dirty="0" smtClean="0"/>
              <a:t> </a:t>
            </a:r>
            <a:r>
              <a:rPr lang="de-AT" b="1" dirty="0"/>
              <a:t>ǫ [ɔ] 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412776"/>
            <a:ext cx="8373616" cy="4968552"/>
          </a:xfrm>
        </p:spPr>
        <p:txBody>
          <a:bodyPr>
            <a:noAutofit/>
          </a:bodyPr>
          <a:lstStyle/>
          <a:p>
            <a:pPr algn="just"/>
            <a:r>
              <a:rPr lang="hr-HR" sz="2600" dirty="0" smtClean="0"/>
              <a:t>S</a:t>
            </a:r>
            <a:r>
              <a:rPr lang="de-AT" sz="2600" dirty="0" err="1" smtClean="0"/>
              <a:t>tražnjeg</a:t>
            </a:r>
            <a:r>
              <a:rPr lang="de-AT" sz="2600" dirty="0" smtClean="0"/>
              <a:t> </a:t>
            </a:r>
            <a:r>
              <a:rPr lang="de-AT" sz="2600" dirty="0" err="1"/>
              <a:t>reda</a:t>
            </a:r>
            <a:r>
              <a:rPr lang="de-AT" sz="2600" dirty="0"/>
              <a:t>, </a:t>
            </a:r>
            <a:r>
              <a:rPr lang="de-AT" sz="2600" dirty="0" err="1"/>
              <a:t>otvoreniji</a:t>
            </a:r>
            <a:r>
              <a:rPr lang="de-AT" sz="2600" dirty="0"/>
              <a:t> </a:t>
            </a:r>
            <a:r>
              <a:rPr lang="de-AT" sz="2600" dirty="0" err="1"/>
              <a:t>od</a:t>
            </a:r>
            <a:r>
              <a:rPr lang="de-AT" sz="2600" dirty="0"/>
              <a:t> </a:t>
            </a:r>
            <a:r>
              <a:rPr lang="de-AT" sz="2600" dirty="0" err="1"/>
              <a:t>erdeljskog</a:t>
            </a:r>
            <a:r>
              <a:rPr lang="de-AT" sz="2600" dirty="0"/>
              <a:t>, </a:t>
            </a:r>
            <a:r>
              <a:rPr lang="de-AT" sz="2600" dirty="0" err="1"/>
              <a:t>ali</a:t>
            </a:r>
            <a:r>
              <a:rPr lang="de-AT" sz="2600" dirty="0"/>
              <a:t> i </a:t>
            </a:r>
            <a:r>
              <a:rPr lang="de-AT" sz="2600" dirty="0" err="1"/>
              <a:t>od</a:t>
            </a:r>
            <a:r>
              <a:rPr lang="de-AT" sz="2600" dirty="0"/>
              <a:t> </a:t>
            </a:r>
            <a:r>
              <a:rPr lang="de-AT" sz="2600" dirty="0" err="1"/>
              <a:t>hrvatskog</a:t>
            </a:r>
            <a:r>
              <a:rPr lang="de-AT" sz="2600" dirty="0"/>
              <a:t> </a:t>
            </a:r>
            <a:r>
              <a:rPr lang="de-AT" sz="2600" dirty="0" err="1"/>
              <a:t>samoglasnika</a:t>
            </a:r>
            <a:r>
              <a:rPr lang="de-AT" sz="2600" dirty="0"/>
              <a:t> </a:t>
            </a:r>
            <a:r>
              <a:rPr lang="de-AT" sz="2600" b="1" dirty="0"/>
              <a:t>o</a:t>
            </a:r>
            <a:r>
              <a:rPr lang="de-AT" sz="2600" dirty="0"/>
              <a:t> </a:t>
            </a:r>
            <a:r>
              <a:rPr lang="de-AT" sz="2600" dirty="0" err="1"/>
              <a:t>te</a:t>
            </a:r>
            <a:r>
              <a:rPr lang="de-AT" sz="2600" dirty="0"/>
              <a:t> </a:t>
            </a:r>
            <a:r>
              <a:rPr lang="de-AT" sz="2600" dirty="0" err="1" smtClean="0"/>
              <a:t>labijalan</a:t>
            </a:r>
            <a:r>
              <a:rPr lang="de-AT" sz="2600" dirty="0" smtClean="0"/>
              <a:t> </a:t>
            </a:r>
            <a:endParaRPr lang="hr-HR" sz="2600" dirty="0" smtClean="0"/>
          </a:p>
          <a:p>
            <a:pPr algn="just"/>
            <a:r>
              <a:rPr lang="vi-VN" sz="2600" dirty="0"/>
              <a:t>Ostvaruje </a:t>
            </a:r>
            <a:r>
              <a:rPr lang="vi-VN" sz="2600" dirty="0" smtClean="0"/>
              <a:t>se</a:t>
            </a:r>
            <a:r>
              <a:rPr lang="hr-HR" sz="2600" dirty="0"/>
              <a:t>:</a:t>
            </a:r>
            <a:r>
              <a:rPr lang="vi-VN" sz="2600" dirty="0" smtClean="0"/>
              <a:t> </a:t>
            </a:r>
            <a:endParaRPr lang="hr-HR" sz="2600" dirty="0" smtClean="0"/>
          </a:p>
          <a:p>
            <a:pPr algn="just"/>
            <a:endParaRPr lang="hr-HR" sz="2600" dirty="0" smtClean="0"/>
          </a:p>
          <a:p>
            <a:pPr lvl="1" algn="just"/>
            <a:r>
              <a:rPr lang="vi-VN" sz="2400" dirty="0" smtClean="0"/>
              <a:t>Na</a:t>
            </a:r>
            <a:r>
              <a:rPr lang="hr-HR" sz="2400" dirty="0" smtClean="0"/>
              <a:t> </a:t>
            </a:r>
            <a:r>
              <a:rPr lang="vi-VN" sz="2400" dirty="0" smtClean="0"/>
              <a:t>mjestima </a:t>
            </a:r>
            <a:r>
              <a:rPr lang="vi-VN" sz="2400" dirty="0"/>
              <a:t>gdje u standardnom rumunjskom, ali i u ludarskom muntenskom stoji diftong </a:t>
            </a:r>
            <a:r>
              <a:rPr lang="vi-VN" sz="2400" b="1" dirty="0"/>
              <a:t>oa</a:t>
            </a:r>
            <a:r>
              <a:rPr lang="vi-VN" sz="2400" dirty="0"/>
              <a:t> [o̭</a:t>
            </a:r>
            <a:r>
              <a:rPr lang="vi-VN" sz="2400" dirty="0" smtClean="0"/>
              <a:t>a]</a:t>
            </a:r>
            <a:r>
              <a:rPr lang="hr-HR" sz="2400" dirty="0" smtClean="0"/>
              <a:t>, </a:t>
            </a:r>
            <a:r>
              <a:rPr lang="vi-VN" sz="2400" dirty="0" smtClean="0"/>
              <a:t>npr</a:t>
            </a:r>
            <a:r>
              <a:rPr lang="vi-VN" sz="2400" dirty="0"/>
              <a:t>. </a:t>
            </a:r>
            <a:r>
              <a:rPr lang="vi-VN" sz="2400" i="1" dirty="0"/>
              <a:t>p</a:t>
            </a:r>
            <a:r>
              <a:rPr lang="vi-VN" sz="2400" b="1" i="1" dirty="0"/>
              <a:t>ǫ</a:t>
            </a:r>
            <a:r>
              <a:rPr lang="vi-VN" sz="2400" i="1" dirty="0"/>
              <a:t>rtă</a:t>
            </a:r>
            <a:r>
              <a:rPr lang="vi-VN" sz="2400" dirty="0"/>
              <a:t> umjesto rumunjski </a:t>
            </a:r>
            <a:r>
              <a:rPr lang="vi-VN" sz="2400" i="1" dirty="0"/>
              <a:t>p</a:t>
            </a:r>
            <a:r>
              <a:rPr lang="vi-VN" sz="2400" b="1" i="1" dirty="0"/>
              <a:t>oa</a:t>
            </a:r>
            <a:r>
              <a:rPr lang="vi-VN" sz="2400" i="1" dirty="0"/>
              <a:t>rtă</a:t>
            </a:r>
            <a:r>
              <a:rPr lang="vi-VN" sz="2400" dirty="0"/>
              <a:t> </a:t>
            </a:r>
            <a:r>
              <a:rPr lang="vi-VN" sz="2400" dirty="0" smtClean="0"/>
              <a:t>ʽ(on)nosiʼ </a:t>
            </a:r>
            <a:endParaRPr lang="hr-HR" sz="2400" dirty="0" smtClean="0"/>
          </a:p>
          <a:p>
            <a:pPr lvl="1" algn="just"/>
            <a:r>
              <a:rPr lang="hr-HR" sz="2400" dirty="0" smtClean="0"/>
              <a:t>N</a:t>
            </a:r>
            <a:r>
              <a:rPr lang="vi-VN" sz="2400" dirty="0" smtClean="0"/>
              <a:t>a </a:t>
            </a:r>
            <a:r>
              <a:rPr lang="vi-VN" sz="2400" dirty="0"/>
              <a:t>mjestima gdje tog diftonga u standardu </a:t>
            </a:r>
            <a:r>
              <a:rPr lang="vi-VN" sz="2400" dirty="0" smtClean="0"/>
              <a:t>rumunjskog nema</a:t>
            </a:r>
            <a:r>
              <a:rPr lang="hr-HR" sz="2400" dirty="0" smtClean="0"/>
              <a:t>, npr. </a:t>
            </a:r>
            <a:r>
              <a:rPr lang="vi-VN" sz="2400" i="1" dirty="0" smtClean="0"/>
              <a:t>papir</a:t>
            </a:r>
            <a:r>
              <a:rPr lang="vi-VN" sz="2400" b="1" i="1" dirty="0" smtClean="0"/>
              <a:t>ǫ</a:t>
            </a:r>
            <a:r>
              <a:rPr lang="vi-VN" sz="2400" i="1" dirty="0" smtClean="0"/>
              <a:t>šilje</a:t>
            </a:r>
            <a:r>
              <a:rPr lang="vi-VN" sz="2400" dirty="0" smtClean="0"/>
              <a:t> ʽdokumentiʼ </a:t>
            </a:r>
            <a:endParaRPr lang="hr-HR" sz="2400" dirty="0" smtClean="0"/>
          </a:p>
          <a:p>
            <a:pPr lvl="1" algn="just"/>
            <a:r>
              <a:rPr lang="hr-HR" sz="2400" dirty="0" smtClean="0"/>
              <a:t>Na </a:t>
            </a:r>
            <a:r>
              <a:rPr lang="hr-HR" sz="2400" dirty="0" smtClean="0"/>
              <a:t>mjestima gdje</a:t>
            </a:r>
            <a:r>
              <a:rPr lang="vi-VN" sz="2400" dirty="0" smtClean="0"/>
              <a:t> </a:t>
            </a:r>
            <a:r>
              <a:rPr lang="vi-VN" sz="2400" dirty="0"/>
              <a:t>stoje diftonzi </a:t>
            </a:r>
            <a:r>
              <a:rPr lang="vi-VN" sz="2400" b="1" dirty="0"/>
              <a:t>au</a:t>
            </a:r>
            <a:r>
              <a:rPr lang="vi-VN" sz="2400" dirty="0"/>
              <a:t> [aw] (</a:t>
            </a:r>
            <a:r>
              <a:rPr lang="vi-VN" sz="2400" b="1" i="1" dirty="0"/>
              <a:t>ǫ</a:t>
            </a:r>
            <a:r>
              <a:rPr lang="vi-VN" sz="2400" i="1" dirty="0"/>
              <a:t>uzit</a:t>
            </a:r>
            <a:r>
              <a:rPr lang="vi-VN" sz="2400" dirty="0"/>
              <a:t> naspram </a:t>
            </a:r>
            <a:r>
              <a:rPr lang="vi-VN" sz="2400" b="1" i="1" dirty="0"/>
              <a:t>au</a:t>
            </a:r>
            <a:r>
              <a:rPr lang="vi-VN" sz="2400" i="1" dirty="0"/>
              <a:t>zit</a:t>
            </a:r>
            <a:r>
              <a:rPr lang="vi-VN" sz="2400" dirty="0"/>
              <a:t> ʽčuoʼ) i </a:t>
            </a:r>
            <a:r>
              <a:rPr lang="vi-VN" sz="2400" b="1" dirty="0"/>
              <a:t>ua</a:t>
            </a:r>
            <a:r>
              <a:rPr lang="vi-VN" sz="2400" dirty="0"/>
              <a:t> [wa] (</a:t>
            </a:r>
            <a:r>
              <a:rPr lang="vi-VN" sz="2400" i="1" dirty="0"/>
              <a:t>l</a:t>
            </a:r>
            <a:r>
              <a:rPr lang="vi-VN" sz="2400" b="1" i="1" dirty="0"/>
              <a:t>ǫ</a:t>
            </a:r>
            <a:r>
              <a:rPr lang="vi-VN" sz="2400" i="1" dirty="0"/>
              <a:t>t</a:t>
            </a:r>
            <a:r>
              <a:rPr lang="vi-VN" sz="2400" dirty="0"/>
              <a:t> naspram </a:t>
            </a:r>
            <a:r>
              <a:rPr lang="vi-VN" sz="2400" i="1" dirty="0"/>
              <a:t>l</a:t>
            </a:r>
            <a:r>
              <a:rPr lang="vi-VN" sz="2400" b="1" i="1" dirty="0"/>
              <a:t>ua</a:t>
            </a:r>
            <a:r>
              <a:rPr lang="vi-VN" sz="2400" i="1" dirty="0"/>
              <a:t>t</a:t>
            </a:r>
            <a:r>
              <a:rPr lang="vi-VN" sz="2400" dirty="0"/>
              <a:t> ʽuzeoʼ</a:t>
            </a:r>
            <a:r>
              <a:rPr lang="vi-VN" sz="2400" dirty="0" smtClean="0"/>
              <a:t>) </a:t>
            </a:r>
            <a:endParaRPr lang="hr-HR" sz="24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8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Zatvoreno o</a:t>
            </a:r>
            <a:r>
              <a:rPr lang="de-AT" b="1" dirty="0" smtClean="0"/>
              <a:t> [ọ]</a:t>
            </a:r>
            <a:r>
              <a:rPr lang="de-AT" dirty="0" smtClean="0"/>
              <a:t> 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Z</a:t>
            </a:r>
            <a:r>
              <a:rPr lang="vi-VN" sz="2800" dirty="0" smtClean="0"/>
              <a:t>atvorenije </a:t>
            </a:r>
            <a:r>
              <a:rPr lang="vi-VN" sz="2800" dirty="0"/>
              <a:t>od </a:t>
            </a:r>
            <a:r>
              <a:rPr lang="hr-HR" sz="2800" dirty="0" smtClean="0"/>
              <a:t>hrvatskog, ali i erdeljskog samoglasnika </a:t>
            </a:r>
            <a:r>
              <a:rPr lang="vi-VN" sz="2800" b="1" dirty="0" smtClean="0"/>
              <a:t>o</a:t>
            </a:r>
            <a:r>
              <a:rPr lang="hr-HR" sz="2800" dirty="0" smtClean="0"/>
              <a:t>.</a:t>
            </a:r>
            <a:endParaRPr lang="hr-HR" sz="2800" dirty="0" smtClean="0"/>
          </a:p>
          <a:p>
            <a:r>
              <a:rPr lang="hr-HR" sz="2800" dirty="0"/>
              <a:t>P</a:t>
            </a:r>
            <a:r>
              <a:rPr lang="vi-VN" sz="2800" dirty="0" smtClean="0"/>
              <a:t>oložaj </a:t>
            </a:r>
            <a:r>
              <a:rPr lang="vi-VN" sz="2800" dirty="0"/>
              <a:t>mu je jezika prema nepcu stražnji te je </a:t>
            </a:r>
            <a:r>
              <a:rPr lang="vi-VN" sz="2800" dirty="0" smtClean="0"/>
              <a:t>labijalan</a:t>
            </a:r>
            <a:r>
              <a:rPr lang="hr-HR" sz="2800" dirty="0" smtClean="0"/>
              <a:t>.</a:t>
            </a:r>
            <a:endParaRPr lang="hr-HR" sz="2800" dirty="0" smtClean="0"/>
          </a:p>
          <a:p>
            <a:r>
              <a:rPr lang="hr-HR" sz="2800" dirty="0" smtClean="0"/>
              <a:t>Dolazi u sve tri pozicije u </a:t>
            </a:r>
            <a:r>
              <a:rPr lang="hr-HR" sz="2800" dirty="0" smtClean="0"/>
              <a:t>riječi: </a:t>
            </a:r>
            <a:r>
              <a:rPr lang="hr-HR" sz="2800" i="1" dirty="0" smtClean="0"/>
              <a:t>k</a:t>
            </a:r>
            <a:r>
              <a:rPr lang="hr-HR" sz="2800" b="1" i="1" dirty="0" smtClean="0"/>
              <a:t>ọ</a:t>
            </a:r>
            <a:r>
              <a:rPr lang="hr-HR" sz="2800" i="1" dirty="0" smtClean="0"/>
              <a:t>pil</a:t>
            </a:r>
            <a:r>
              <a:rPr lang="hr-HR" sz="2800" dirty="0" smtClean="0"/>
              <a:t> ʽdijeteʼ, </a:t>
            </a:r>
            <a:r>
              <a:rPr lang="hr-HR" sz="2800" i="1" dirty="0" smtClean="0"/>
              <a:t>slob</a:t>
            </a:r>
            <a:r>
              <a:rPr lang="hr-HR" sz="2800" b="1" i="1" dirty="0" smtClean="0"/>
              <a:t>ọ</a:t>
            </a:r>
            <a:r>
              <a:rPr lang="hr-HR" sz="2800" i="1" dirty="0" smtClean="0"/>
              <a:t>d</a:t>
            </a:r>
            <a:r>
              <a:rPr lang="hr-HR" sz="2800" dirty="0" smtClean="0"/>
              <a:t> ʽbiti slobodan, dopušteno jeʼ i </a:t>
            </a:r>
            <a:r>
              <a:rPr lang="hr-HR" sz="2800" i="1" dirty="0" smtClean="0"/>
              <a:t>tęšk</a:t>
            </a:r>
            <a:r>
              <a:rPr lang="hr-HR" sz="2800" b="1" i="1" dirty="0" smtClean="0"/>
              <a:t>ọ</a:t>
            </a:r>
            <a:r>
              <a:rPr lang="hr-HR" sz="2800" dirty="0" smtClean="0"/>
              <a:t> ʽteško’. </a:t>
            </a:r>
            <a:endParaRPr lang="hr-HR" sz="28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312A-ABF4-4F28-860D-E04EB77B3C72}" type="slidenum">
              <a:rPr lang="de-AT" smtClean="0"/>
              <a:pPr/>
              <a:t>9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emera">
  <a:themeElements>
    <a:clrScheme name="Haemer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Haemer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aemer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0</TotalTime>
  <Words>1503</Words>
  <Application>Microsoft Office PowerPoint</Application>
  <PresentationFormat>Bildschirmpräsentation (4:3)</PresentationFormat>
  <Paragraphs>146</Paragraphs>
  <Slides>24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5" baseType="lpstr">
      <vt:lpstr>Haemera</vt:lpstr>
      <vt:lpstr>Fonetska i fonološka analiza erdeljskog bajaškog dijalekta i hrvatskog jezika</vt:lpstr>
      <vt:lpstr>Sadržaj</vt:lpstr>
      <vt:lpstr>Uvod</vt:lpstr>
      <vt:lpstr>Samoglasnici</vt:lpstr>
      <vt:lpstr>Folie 5</vt:lpstr>
      <vt:lpstr>Samoglasnik ă [ǝ] </vt:lpstr>
      <vt:lpstr>Samoglasnik î [ɨ] </vt:lpstr>
      <vt:lpstr>Samoglasnik ǫ [ɔ] </vt:lpstr>
      <vt:lpstr>Zatvoreno o [ọ] </vt:lpstr>
      <vt:lpstr>Samoglasnik ę [ɛ] </vt:lpstr>
      <vt:lpstr>Zatvoreno e [ẹ] </vt:lpstr>
      <vt:lpstr>Polusamoglasnici</vt:lpstr>
      <vt:lpstr>Prozodijski sustav</vt:lpstr>
      <vt:lpstr>Akcent kod posuđenica</vt:lpstr>
      <vt:lpstr>Suglasnici</vt:lpstr>
      <vt:lpstr>Suglasnik [v]  </vt:lpstr>
      <vt:lpstr>Suglasnici ź [ʐ] i ś [ɕ]</vt:lpstr>
      <vt:lpstr>Suglasnik ć [tɕ]</vt:lpstr>
      <vt:lpstr>Suglasnik đ [dʐ]</vt:lpstr>
      <vt:lpstr>Suglasnici nj [ ň ] i lj [l̕]</vt:lpstr>
      <vt:lpstr>Suglasnik h [h]</vt:lpstr>
      <vt:lpstr>Posuđenice</vt:lpstr>
      <vt:lpstr>Zaključak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Darjan</dc:creator>
  <cp:lastModifiedBy>Darjan</cp:lastModifiedBy>
  <cp:revision>45</cp:revision>
  <dcterms:created xsi:type="dcterms:W3CDTF">2014-06-10T11:31:57Z</dcterms:created>
  <dcterms:modified xsi:type="dcterms:W3CDTF">2014-06-11T17:40:46Z</dcterms:modified>
</cp:coreProperties>
</file>