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3E329B-33C3-46B8-827D-976729CEC30A}" type="datetimeFigureOut">
              <a:rPr lang="hr-HR" smtClean="0"/>
              <a:t>3.4.2014.</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9D716B-6A02-4B3E-82A4-4AB461BD09AC}" type="slidenum">
              <a:rPr lang="hr-HR" smtClean="0"/>
              <a:t>‹#›</a:t>
            </a:fld>
            <a:endParaRPr lang="hr-HR"/>
          </a:p>
        </p:txBody>
      </p:sp>
    </p:spTree>
    <p:extLst>
      <p:ext uri="{BB962C8B-B14F-4D97-AF65-F5344CB8AC3E}">
        <p14:creationId xmlns:p14="http://schemas.microsoft.com/office/powerpoint/2010/main" val="2995700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1F9D716B-6A02-4B3E-82A4-4AB461BD09AC}" type="slidenum">
              <a:rPr lang="hr-HR" smtClean="0"/>
              <a:t>2</a:t>
            </a:fld>
            <a:endParaRPr lang="hr-HR"/>
          </a:p>
        </p:txBody>
      </p:sp>
    </p:spTree>
    <p:extLst>
      <p:ext uri="{BB962C8B-B14F-4D97-AF65-F5344CB8AC3E}">
        <p14:creationId xmlns:p14="http://schemas.microsoft.com/office/powerpoint/2010/main" val="508956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0EF33465-2339-4430-B2D5-5EE539132D7D}" type="datetime1">
              <a:rPr lang="hr-HR" smtClean="0"/>
              <a:t>3.4.2014.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333055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589DD93-A068-4576-877B-76CC9413292A}" type="datetime1">
              <a:rPr lang="hr-HR" smtClean="0"/>
              <a:t>3.4.2014.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1573910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B050F29B-D336-4F96-8451-3CBF8619068D}" type="datetime1">
              <a:rPr lang="hr-HR" smtClean="0"/>
              <a:t>3.4.2014.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216705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3BCCD3B4-0315-4D72-A8D6-E47526B0DF16}" type="datetime1">
              <a:rPr lang="hr-HR" smtClean="0"/>
              <a:t>3.4.2014.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370041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7B1981-95A6-4AC3-A3A4-E10997AE141E}" type="datetime1">
              <a:rPr lang="hr-HR" smtClean="0"/>
              <a:t>3.4.2014.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2174811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272D0ECE-8899-46EC-A2F8-DA611A80DB5A}" type="datetime1">
              <a:rPr lang="hr-HR" smtClean="0"/>
              <a:t>3.4.2014.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877913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9D7B459D-6D3D-4F6D-95D8-29F8D5F3736C}" type="datetime1">
              <a:rPr lang="hr-HR" smtClean="0"/>
              <a:t>3.4.2014.</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69029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34870C60-1B6A-4AE2-A3CE-0D23793C2A74}" type="datetime1">
              <a:rPr lang="hr-HR" smtClean="0"/>
              <a:t>3.4.2014.</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387583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D4907-D988-47CE-B10F-451153AC713A}" type="datetime1">
              <a:rPr lang="hr-HR" smtClean="0"/>
              <a:t>3.4.2014.</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427407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706A0-EA5E-41F5-82B1-3740F4125DCF}" type="datetime1">
              <a:rPr lang="hr-HR" smtClean="0"/>
              <a:t>3.4.2014.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557328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72131-D5B3-4167-8048-0FFB8B74682A}" type="datetime1">
              <a:rPr lang="hr-HR" smtClean="0"/>
              <a:t>3.4.2014.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081DD4D-D354-4010-9903-8DB980122473}" type="slidenum">
              <a:rPr lang="hr-HR" smtClean="0"/>
              <a:t>‹#›</a:t>
            </a:fld>
            <a:endParaRPr lang="hr-HR"/>
          </a:p>
        </p:txBody>
      </p:sp>
    </p:spTree>
    <p:extLst>
      <p:ext uri="{BB962C8B-B14F-4D97-AF65-F5344CB8AC3E}">
        <p14:creationId xmlns:p14="http://schemas.microsoft.com/office/powerpoint/2010/main" val="1227562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80FACD-D9E3-4C31-959C-4B61B2836987}" type="datetime1">
              <a:rPr lang="hr-HR" smtClean="0"/>
              <a:t>3.4.2014.</a:t>
            </a:fld>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1DD4D-D354-4010-9903-8DB980122473}" type="slidenum">
              <a:rPr lang="hr-HR" smtClean="0"/>
              <a:t>‹#›</a:t>
            </a:fld>
            <a:endParaRPr lang="hr-HR"/>
          </a:p>
        </p:txBody>
      </p:sp>
    </p:spTree>
    <p:extLst>
      <p:ext uri="{BB962C8B-B14F-4D97-AF65-F5344CB8AC3E}">
        <p14:creationId xmlns:p14="http://schemas.microsoft.com/office/powerpoint/2010/main" val="1153735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JhFQwLZ71DE" TargetMode="External"/><Relationship Id="rId2" Type="http://schemas.openxmlformats.org/officeDocument/2006/relationships/hyperlink" Target="https://www.youtube.com/watch?v=3wTZfCjhY9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r-HR" sz="3600" b="1" dirty="0" smtClean="0">
                <a:latin typeface="Arial" panose="020B0604020202020204" pitchFamily="34" charset="0"/>
                <a:cs typeface="Arial" panose="020B0604020202020204" pitchFamily="34" charset="0"/>
              </a:rPr>
              <a:t>Eni Buljubašić (Split)</a:t>
            </a:r>
            <a:br>
              <a:rPr lang="hr-HR" sz="3600" b="1" dirty="0" smtClean="0">
                <a:latin typeface="Arial" panose="020B0604020202020204" pitchFamily="34" charset="0"/>
                <a:cs typeface="Arial" panose="020B0604020202020204" pitchFamily="34" charset="0"/>
              </a:rPr>
            </a:br>
            <a:r>
              <a:rPr lang="hr-HR" sz="3600" b="1" dirty="0" smtClean="0">
                <a:latin typeface="Arial" panose="020B0604020202020204" pitchFamily="34" charset="0"/>
                <a:cs typeface="Arial" panose="020B0604020202020204" pitchFamily="34" charset="0"/>
              </a:rPr>
              <a:t/>
            </a:r>
            <a:br>
              <a:rPr lang="hr-HR" sz="3600" b="1" dirty="0" smtClean="0">
                <a:latin typeface="Arial" panose="020B0604020202020204" pitchFamily="34" charset="0"/>
                <a:cs typeface="Arial" panose="020B0604020202020204" pitchFamily="34" charset="0"/>
              </a:rPr>
            </a:br>
            <a:r>
              <a:rPr lang="hr-HR" sz="1600" b="1" dirty="0" smtClean="0">
                <a:latin typeface="Arial" panose="020B0604020202020204" pitchFamily="34" charset="0"/>
                <a:cs typeface="Arial" panose="020B0604020202020204" pitchFamily="34" charset="0"/>
              </a:rPr>
              <a:t>Filozofski fakultet Sveučilišta u Splitu</a:t>
            </a:r>
            <a:br>
              <a:rPr lang="hr-HR" sz="1600" b="1" dirty="0" smtClean="0">
                <a:latin typeface="Arial" panose="020B0604020202020204" pitchFamily="34" charset="0"/>
                <a:cs typeface="Arial" panose="020B0604020202020204" pitchFamily="34" charset="0"/>
              </a:rPr>
            </a:br>
            <a:r>
              <a:rPr lang="hr-HR" sz="1600" b="1" dirty="0">
                <a:latin typeface="Arial" panose="020B0604020202020204" pitchFamily="34" charset="0"/>
                <a:cs typeface="Arial" panose="020B0604020202020204" pitchFamily="34" charset="0"/>
              </a:rPr>
              <a:t/>
            </a:r>
            <a:br>
              <a:rPr lang="hr-HR" sz="1600" b="1" dirty="0">
                <a:latin typeface="Arial" panose="020B0604020202020204" pitchFamily="34" charset="0"/>
                <a:cs typeface="Arial" panose="020B0604020202020204" pitchFamily="34" charset="0"/>
              </a:rPr>
            </a:br>
            <a:r>
              <a:rPr lang="hr-HR" sz="1400" b="1" dirty="0" smtClean="0">
                <a:latin typeface="Arial" panose="020B0604020202020204" pitchFamily="34" charset="0"/>
                <a:cs typeface="Arial" panose="020B0604020202020204" pitchFamily="34" charset="0"/>
              </a:rPr>
              <a:t>e.buljubasic@gmail.com</a:t>
            </a:r>
            <a:endParaRPr lang="hr-HR" sz="14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24000" y="3602038"/>
            <a:ext cx="9144000" cy="2857128"/>
          </a:xfrm>
        </p:spPr>
        <p:txBody>
          <a:bodyPr>
            <a:normAutofit/>
          </a:bodyPr>
          <a:lstStyle/>
          <a:p>
            <a:r>
              <a:rPr lang="hr-HR" sz="4800" b="1" dirty="0" smtClean="0"/>
              <a:t>Paradoksi u modernom klapskom diskursu I.</a:t>
            </a:r>
          </a:p>
          <a:p>
            <a:r>
              <a:rPr lang="hr-HR" sz="2600" b="1" dirty="0" smtClean="0"/>
              <a:t>67. Istraživačko veče</a:t>
            </a:r>
          </a:p>
          <a:p>
            <a:r>
              <a:rPr lang="hr-HR" b="1" dirty="0" smtClean="0"/>
              <a:t>Graz, 8. 4. 2014.</a:t>
            </a:r>
          </a:p>
        </p:txBody>
      </p:sp>
    </p:spTree>
    <p:extLst>
      <p:ext uri="{BB962C8B-B14F-4D97-AF65-F5344CB8AC3E}">
        <p14:creationId xmlns:p14="http://schemas.microsoft.com/office/powerpoint/2010/main" val="1422105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p:txBody>
          <a:bodyPr>
            <a:normAutofit fontScale="85000" lnSpcReduction="10000"/>
          </a:bodyPr>
          <a:lstStyle/>
          <a:p>
            <a:pPr marL="0" indent="0">
              <a:buNone/>
            </a:pPr>
            <a:r>
              <a:rPr lang="hr-HR" dirty="0"/>
              <a:t>Pjesma je gotovo nerazumljiva suvremenom štokavskom govorniku, makar on/a bili stanovnici nekog većeg dalmatinskog grada. Vokativ </a:t>
            </a:r>
            <a:r>
              <a:rPr lang="hr-HR" i="1" dirty="0"/>
              <a:t>Dalmatino</a:t>
            </a:r>
            <a:r>
              <a:rPr lang="hr-HR" dirty="0"/>
              <a:t> u naslovu upućuje se Dalmaciji, te se popularno smatra da je riječ </a:t>
            </a:r>
            <a:r>
              <a:rPr lang="hr-HR" i="1" dirty="0"/>
              <a:t>Dalmatina</a:t>
            </a:r>
            <a:r>
              <a:rPr lang="hr-HR" dirty="0"/>
              <a:t> arhaičan naziv za Dalmaciju</a:t>
            </a:r>
            <a:r>
              <a:rPr lang="hr-HR" dirty="0" smtClean="0"/>
              <a:t>. No</a:t>
            </a:r>
            <a:r>
              <a:rPr lang="hr-HR" dirty="0"/>
              <a:t>, paradoksalno, </a:t>
            </a:r>
            <a:r>
              <a:rPr lang="hr-HR" i="1" dirty="0"/>
              <a:t>Dalmatina</a:t>
            </a:r>
            <a:r>
              <a:rPr lang="hr-HR" dirty="0"/>
              <a:t> na arhaičnom talijanskom </a:t>
            </a:r>
            <a:r>
              <a:rPr lang="hr-HR" dirty="0" smtClean="0"/>
              <a:t>(svojedobno prisutnom u Dalmaciji) </a:t>
            </a:r>
            <a:r>
              <a:rPr lang="hr-HR" dirty="0"/>
              <a:t>zapravo znači </a:t>
            </a:r>
            <a:r>
              <a:rPr lang="hr-HR" i="1" dirty="0"/>
              <a:t>Dalmatinka</a:t>
            </a:r>
            <a:r>
              <a:rPr lang="hr-HR" dirty="0"/>
              <a:t>. O tome </a:t>
            </a:r>
            <a:r>
              <a:rPr lang="hr-HR" dirty="0" smtClean="0"/>
              <a:t>svjedoče </a:t>
            </a:r>
            <a:r>
              <a:rPr lang="hr-HR" dirty="0"/>
              <a:t>drama </a:t>
            </a:r>
            <a:r>
              <a:rPr lang="hr-HR" dirty="0" smtClean="0"/>
              <a:t>LA DALMATINA </a:t>
            </a:r>
            <a:r>
              <a:rPr lang="hr-HR" dirty="0"/>
              <a:t>C. Goldonija (18. st.) i </a:t>
            </a:r>
            <a:r>
              <a:rPr lang="hr-HR" dirty="0" smtClean="0"/>
              <a:t>istoimena arija iz operete POVRATAK MORNARA (</a:t>
            </a:r>
            <a:r>
              <a:rPr lang="hr-HR" dirty="0"/>
              <a:t>1885.) bečkog skladatelja F. Von Suppéa, porijeklom Dalmatinca koji je svoje djelo smjestio u rodnom kraju. Dakle, </a:t>
            </a:r>
            <a:r>
              <a:rPr lang="hr-HR" dirty="0" smtClean="0"/>
              <a:t>Stipišićeva </a:t>
            </a:r>
            <a:r>
              <a:rPr lang="hr-HR" dirty="0"/>
              <a:t>pjesma </a:t>
            </a:r>
            <a:r>
              <a:rPr lang="hr-HR" dirty="0" smtClean="0"/>
              <a:t>je oda </a:t>
            </a:r>
            <a:r>
              <a:rPr lang="hr-HR" dirty="0"/>
              <a:t>Dalmaciji, pritrujenoj (pritisnutoj, umornoj) teškom poviješću i </a:t>
            </a:r>
            <a:r>
              <a:rPr lang="hr-HR" dirty="0" smtClean="0"/>
              <a:t>nedaćama, no ključna je riječ umjesto  horonima – etnik za žensku osobu! Pjesma tako dobiva nova značenja, no je li riječ o grešci ili o svjesnom odabiru stilski impresivnije varijante, ne znamo. </a:t>
            </a:r>
          </a:p>
          <a:p>
            <a:pPr marL="0" indent="0">
              <a:buNone/>
            </a:pPr>
            <a:r>
              <a:rPr lang="hr-HR" dirty="0" smtClean="0"/>
              <a:t>Popularnost DALMATINE je </a:t>
            </a:r>
            <a:r>
              <a:rPr lang="hr-HR" dirty="0"/>
              <a:t>tolika da se i autocesta A1 koja povezuje Zagreb s Dalmacijom nazvala </a:t>
            </a:r>
            <a:r>
              <a:rPr lang="hr-HR" dirty="0" smtClean="0"/>
              <a:t>Dalmatinom. </a:t>
            </a:r>
            <a:r>
              <a:rPr lang="hr-HR" dirty="0"/>
              <a:t>Cestu </a:t>
            </a:r>
            <a:r>
              <a:rPr lang="hr-HR" dirty="0" smtClean="0"/>
              <a:t>Dalmatinu </a:t>
            </a:r>
            <a:r>
              <a:rPr lang="hr-HR" dirty="0"/>
              <a:t>je opjevala i splitska skupina TBF u pjesmi u kojoj joj se također vokativno </a:t>
            </a:r>
            <a:r>
              <a:rPr lang="hr-HR" dirty="0" smtClean="0"/>
              <a:t>obraća.</a:t>
            </a:r>
            <a:endParaRPr lang="hr-HR" dirty="0"/>
          </a:p>
        </p:txBody>
      </p:sp>
      <p:sp>
        <p:nvSpPr>
          <p:cNvPr id="4" name="Slide Number Placeholder 3"/>
          <p:cNvSpPr>
            <a:spLocks noGrp="1"/>
          </p:cNvSpPr>
          <p:nvPr>
            <p:ph type="sldNum" sz="quarter" idx="12"/>
          </p:nvPr>
        </p:nvSpPr>
        <p:spPr/>
        <p:txBody>
          <a:bodyPr/>
          <a:lstStyle/>
          <a:p>
            <a:fld id="{4081DD4D-D354-4010-9903-8DB980122473}" type="slidenum">
              <a:rPr lang="hr-HR" smtClean="0"/>
              <a:t>10</a:t>
            </a:fld>
            <a:endParaRPr lang="hr-HR"/>
          </a:p>
        </p:txBody>
      </p:sp>
    </p:spTree>
    <p:extLst>
      <p:ext uri="{BB962C8B-B14F-4D97-AF65-F5344CB8AC3E}">
        <p14:creationId xmlns:p14="http://schemas.microsoft.com/office/powerpoint/2010/main" val="2437924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3. Zaključak: </a:t>
            </a:r>
            <a:r>
              <a:rPr lang="hr-HR" dirty="0" smtClean="0">
                <a:solidFill>
                  <a:prstClr val="black"/>
                </a:solidFill>
              </a:rPr>
              <a:t>Paradoksi </a:t>
            </a:r>
            <a:r>
              <a:rPr lang="hr-HR" spc="300" dirty="0" smtClean="0">
                <a:solidFill>
                  <a:prstClr val="black"/>
                </a:solidFill>
              </a:rPr>
              <a:t>autentičnosti</a:t>
            </a:r>
            <a:r>
              <a:rPr lang="hr-HR" dirty="0" smtClean="0">
                <a:solidFill>
                  <a:prstClr val="black"/>
                </a:solidFill>
              </a:rPr>
              <a:t> u tekstovima klapskih pjesama</a:t>
            </a:r>
            <a:endParaRPr lang="hr-HR" dirty="0"/>
          </a:p>
        </p:txBody>
      </p:sp>
      <p:sp>
        <p:nvSpPr>
          <p:cNvPr id="3" name="Content Placeholder 2"/>
          <p:cNvSpPr>
            <a:spLocks noGrp="1"/>
          </p:cNvSpPr>
          <p:nvPr>
            <p:ph idx="1"/>
          </p:nvPr>
        </p:nvSpPr>
        <p:spPr/>
        <p:txBody>
          <a:bodyPr>
            <a:normAutofit fontScale="85000" lnSpcReduction="10000"/>
          </a:bodyPr>
          <a:lstStyle/>
          <a:p>
            <a:pPr marL="0" indent="0">
              <a:buNone/>
            </a:pPr>
            <a:r>
              <a:rPr lang="hr-HR" dirty="0" smtClean="0"/>
              <a:t>Oba primjera na različit način pokazuju paradokse </a:t>
            </a:r>
            <a:r>
              <a:rPr lang="hr-HR" spc="300" dirty="0" smtClean="0"/>
              <a:t>autentičnosti</a:t>
            </a:r>
            <a:r>
              <a:rPr lang="hr-HR" dirty="0" smtClean="0"/>
              <a:t>. </a:t>
            </a:r>
          </a:p>
          <a:p>
            <a:pPr marL="0" indent="0">
              <a:buNone/>
            </a:pPr>
            <a:r>
              <a:rPr lang="hr-HR" dirty="0" smtClean="0"/>
              <a:t>U prvom primjeru vidimo kako se, na podlozi suvremenog idioma, tekst nastoji čakavizirati umetanjem izraza talijanskog porijekla i onih vezanih za more (molati). No, inkongruentnost dvaju idioma djeluje artificijelno a ne autentično, tim više što je tekst zasićeniji niskofrekventnim čakavskim izrazima.</a:t>
            </a:r>
          </a:p>
          <a:p>
            <a:pPr marL="0" indent="0">
              <a:buNone/>
            </a:pPr>
            <a:r>
              <a:rPr lang="hr-HR" dirty="0" smtClean="0"/>
              <a:t>U drugom primjeru vidimo da pjesma koja se smatra dalmatinskim klasikom i uzorom dalmatinskom/klapskom izričaju sadrži </a:t>
            </a:r>
            <a:r>
              <a:rPr lang="hr-HR" spc="300" dirty="0" smtClean="0"/>
              <a:t>grešku</a:t>
            </a:r>
            <a:r>
              <a:rPr lang="hr-HR" dirty="0" smtClean="0"/>
              <a:t> ali je usprkos tome postala važan dio popularne kulture. </a:t>
            </a:r>
          </a:p>
          <a:p>
            <a:pPr marL="0" indent="0">
              <a:buNone/>
            </a:pPr>
            <a:r>
              <a:rPr lang="hr-HR" dirty="0" smtClean="0"/>
              <a:t>U oba slučaja, čini se da je određena doza nerazumljivosti poželjna: što nerazumljivije, to arhaičnije, odnosno bolje i autentičnije. Ovakva formula za </a:t>
            </a:r>
            <a:r>
              <a:rPr lang="hr-HR" spc="300" dirty="0" smtClean="0"/>
              <a:t>uspješan moderni klapski tekst </a:t>
            </a:r>
            <a:r>
              <a:rPr lang="hr-HR" dirty="0" smtClean="0"/>
              <a:t>tradicijsku vrijednost svodi na površan dojam a katkad suvremenu (štokavsku) publiku istodobno odvaja i približava klapskoj pjesmi.</a:t>
            </a:r>
            <a:endParaRPr lang="hr-HR" dirty="0"/>
          </a:p>
        </p:txBody>
      </p:sp>
      <p:sp>
        <p:nvSpPr>
          <p:cNvPr id="4" name="Slide Number Placeholder 3"/>
          <p:cNvSpPr>
            <a:spLocks noGrp="1"/>
          </p:cNvSpPr>
          <p:nvPr>
            <p:ph type="sldNum" sz="quarter" idx="12"/>
          </p:nvPr>
        </p:nvSpPr>
        <p:spPr/>
        <p:txBody>
          <a:bodyPr/>
          <a:lstStyle/>
          <a:p>
            <a:fld id="{4081DD4D-D354-4010-9903-8DB980122473}" type="slidenum">
              <a:rPr lang="hr-HR" smtClean="0"/>
              <a:t>11</a:t>
            </a:fld>
            <a:endParaRPr lang="hr-HR"/>
          </a:p>
        </p:txBody>
      </p:sp>
    </p:spTree>
    <p:extLst>
      <p:ext uri="{BB962C8B-B14F-4D97-AF65-F5344CB8AC3E}">
        <p14:creationId xmlns:p14="http://schemas.microsoft.com/office/powerpoint/2010/main" val="2812794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4. Bibliografija i izvori</a:t>
            </a:r>
            <a:endParaRPr lang="hr-HR" dirty="0"/>
          </a:p>
        </p:txBody>
      </p:sp>
      <p:sp>
        <p:nvSpPr>
          <p:cNvPr id="3" name="Content Placeholder 2"/>
          <p:cNvSpPr>
            <a:spLocks noGrp="1"/>
          </p:cNvSpPr>
          <p:nvPr>
            <p:ph idx="1"/>
          </p:nvPr>
        </p:nvSpPr>
        <p:spPr/>
        <p:txBody>
          <a:bodyPr>
            <a:normAutofit fontScale="70000" lnSpcReduction="20000"/>
          </a:bodyPr>
          <a:lstStyle/>
          <a:p>
            <a:pPr marL="0" indent="0">
              <a:buNone/>
            </a:pPr>
            <a:r>
              <a:rPr lang="hr-HR" dirty="0" smtClean="0"/>
              <a:t>Biti 2010: Biti, Marina, Grgurić, Diana. </a:t>
            </a:r>
            <a:r>
              <a:rPr lang="hr-HR" i="1" dirty="0" smtClean="0"/>
              <a:t>Tvorinca privida</a:t>
            </a:r>
            <a:r>
              <a:rPr lang="hr-HR" dirty="0" smtClean="0"/>
              <a:t>. Rijeka.</a:t>
            </a:r>
          </a:p>
          <a:p>
            <a:pPr marL="0" indent="0">
              <a:buNone/>
            </a:pPr>
            <a:r>
              <a:rPr lang="hr-HR" dirty="0" smtClean="0"/>
              <a:t>Ćaleta 1997:  Ćaleta, Joško. </a:t>
            </a:r>
            <a:r>
              <a:rPr lang="hr-HR" dirty="0"/>
              <a:t>Klapa singing, a traditional folk phenomenon of Dalmatia. </a:t>
            </a:r>
            <a:r>
              <a:rPr lang="hr-HR" dirty="0" smtClean="0"/>
              <a:t>U: </a:t>
            </a:r>
            <a:r>
              <a:rPr lang="hr-HR" i="1" dirty="0" smtClean="0"/>
              <a:t>Narodna </a:t>
            </a:r>
            <a:r>
              <a:rPr lang="hr-HR" i="1" dirty="0"/>
              <a:t>umjetnost </a:t>
            </a:r>
            <a:r>
              <a:rPr lang="hr-HR" dirty="0" smtClean="0"/>
              <a:t>34/1. Zagreb. S. 127-145.</a:t>
            </a:r>
            <a:endParaRPr lang="hr-HR" dirty="0"/>
          </a:p>
          <a:p>
            <a:pPr marL="0" indent="0">
              <a:buNone/>
            </a:pPr>
            <a:r>
              <a:rPr lang="hr-HR" dirty="0" smtClean="0"/>
              <a:t>Ćaleta 2008: Ćaleta, </a:t>
            </a:r>
            <a:r>
              <a:rPr lang="hr-HR" dirty="0"/>
              <a:t>Joško. T</a:t>
            </a:r>
            <a:r>
              <a:rPr lang="hr-HR" dirty="0" smtClean="0"/>
              <a:t>he </a:t>
            </a:r>
            <a:r>
              <a:rPr lang="hr-HR" dirty="0"/>
              <a:t>'klapa movement' – multipart singing as a popular tradition. </a:t>
            </a:r>
            <a:r>
              <a:rPr lang="hr-HR" dirty="0" smtClean="0"/>
              <a:t>U: </a:t>
            </a:r>
            <a:r>
              <a:rPr lang="hr-HR" i="1" dirty="0" smtClean="0"/>
              <a:t>Narodna </a:t>
            </a:r>
            <a:r>
              <a:rPr lang="hr-HR" i="1" dirty="0"/>
              <a:t>umjetnost </a:t>
            </a:r>
            <a:r>
              <a:rPr lang="hr-HR" dirty="0" smtClean="0"/>
              <a:t>45/1. Zagreb. S. 125-148.</a:t>
            </a:r>
            <a:endParaRPr lang="hr-HR" dirty="0"/>
          </a:p>
          <a:p>
            <a:pPr marL="0" indent="0">
              <a:buNone/>
            </a:pPr>
            <a:r>
              <a:rPr lang="hr-HR" dirty="0" smtClean="0"/>
              <a:t>Milošević 2011: Milošević, Maja. </a:t>
            </a:r>
            <a:r>
              <a:rPr lang="hr-HR" dirty="0"/>
              <a:t>Repertoar za klape na festivalu Večeri dalmatinske pisme – Kaštela (1999.– 2008</a:t>
            </a:r>
            <a:r>
              <a:rPr lang="hr-HR" dirty="0" smtClean="0"/>
              <a:t>.). U: </a:t>
            </a:r>
            <a:r>
              <a:rPr lang="hr-HR" dirty="0"/>
              <a:t>A</a:t>
            </a:r>
            <a:r>
              <a:rPr lang="hr-HR" i="1" dirty="0"/>
              <a:t>RMUD</a:t>
            </a:r>
            <a:r>
              <a:rPr lang="hr-HR" dirty="0"/>
              <a:t> </a:t>
            </a:r>
            <a:r>
              <a:rPr lang="hr-HR" dirty="0" smtClean="0"/>
              <a:t>42/2. S. 209-235.</a:t>
            </a:r>
            <a:endParaRPr lang="hr-HR" dirty="0"/>
          </a:p>
          <a:p>
            <a:pPr marL="0" indent="0">
              <a:buNone/>
            </a:pPr>
            <a:r>
              <a:rPr lang="hr-HR" dirty="0" smtClean="0"/>
              <a:t>Povrzanović 1989: Povrzanović</a:t>
            </a:r>
            <a:r>
              <a:rPr lang="hr-HR" dirty="0"/>
              <a:t>, </a:t>
            </a:r>
            <a:r>
              <a:rPr lang="hr-HR" dirty="0" smtClean="0"/>
              <a:t>Maja. </a:t>
            </a:r>
            <a:r>
              <a:rPr lang="hr-HR" dirty="0"/>
              <a:t>Dalmatinsko klapsko pjevanje, promjene </a:t>
            </a:r>
            <a:r>
              <a:rPr lang="hr-HR" dirty="0" smtClean="0"/>
              <a:t>konteksta.U: </a:t>
            </a:r>
            <a:r>
              <a:rPr lang="hr-HR" i="1" dirty="0"/>
              <a:t>Etnološka tribina </a:t>
            </a:r>
            <a:r>
              <a:rPr lang="hr-HR" dirty="0" smtClean="0"/>
              <a:t>12. Zagreb. S. 89-98.</a:t>
            </a:r>
          </a:p>
          <a:p>
            <a:pPr marL="0" indent="0">
              <a:buNone/>
            </a:pPr>
            <a:endParaRPr lang="hr-HR" dirty="0"/>
          </a:p>
          <a:p>
            <a:pPr marL="0" indent="0">
              <a:buNone/>
            </a:pPr>
            <a:r>
              <a:rPr lang="hr-HR" dirty="0" smtClean="0"/>
              <a:t>Internetski izvori:</a:t>
            </a:r>
          </a:p>
          <a:p>
            <a:pPr marL="0" indent="0">
              <a:buNone/>
            </a:pPr>
            <a:r>
              <a:rPr lang="hr-HR" dirty="0" smtClean="0"/>
              <a:t>Prvi primjer. Klapa Rišpet: KAD JE POŠLA ĆA: </a:t>
            </a:r>
            <a:r>
              <a:rPr lang="hr-HR" dirty="0" smtClean="0">
                <a:hlinkClick r:id="rId2"/>
              </a:rPr>
              <a:t>https://www.youtube.com/watch?v=3wTZfCjhY9s</a:t>
            </a:r>
            <a:r>
              <a:rPr lang="hr-HR" dirty="0" smtClean="0"/>
              <a:t>. Stanje 3. travnja 2014.</a:t>
            </a:r>
          </a:p>
          <a:p>
            <a:pPr marL="0" indent="0">
              <a:buNone/>
            </a:pPr>
            <a:r>
              <a:rPr lang="hr-HR" dirty="0" smtClean="0"/>
              <a:t>Drugi primjer. Klapa Cambi: DALMATINO POVIŠĆU PRITRUJENA: </a:t>
            </a:r>
            <a:r>
              <a:rPr lang="hr-HR" dirty="0" smtClean="0">
                <a:hlinkClick r:id="rId3"/>
              </a:rPr>
              <a:t>https://www.youtube.com/watch?v=JhFQwLZ71DE</a:t>
            </a:r>
            <a:r>
              <a:rPr lang="hr-HR" dirty="0" smtClean="0"/>
              <a:t>. Stanje 3. travnja 2014.</a:t>
            </a:r>
          </a:p>
          <a:p>
            <a:pPr marL="0" indent="0">
              <a:buNone/>
            </a:pPr>
            <a:endParaRPr lang="hr-HR" dirty="0" smtClean="0"/>
          </a:p>
          <a:p>
            <a:pPr marL="0" indent="0">
              <a:buNone/>
            </a:pPr>
            <a:endParaRPr lang="hr-HR" dirty="0"/>
          </a:p>
          <a:p>
            <a:pPr marL="0" indent="0">
              <a:buNone/>
            </a:pPr>
            <a:endParaRPr lang="hr-HR" dirty="0" smtClean="0"/>
          </a:p>
          <a:p>
            <a:pPr marL="0" indent="0">
              <a:buNone/>
            </a:pPr>
            <a:endParaRPr lang="hr-HR" dirty="0"/>
          </a:p>
          <a:p>
            <a:pPr marL="0" indent="0">
              <a:buNone/>
            </a:pPr>
            <a:endParaRPr lang="hr-HR" dirty="0"/>
          </a:p>
          <a:p>
            <a:endParaRPr lang="hr-HR" dirty="0"/>
          </a:p>
        </p:txBody>
      </p:sp>
      <p:sp>
        <p:nvSpPr>
          <p:cNvPr id="4" name="Slide Number Placeholder 3"/>
          <p:cNvSpPr>
            <a:spLocks noGrp="1"/>
          </p:cNvSpPr>
          <p:nvPr>
            <p:ph type="sldNum" sz="quarter" idx="12"/>
          </p:nvPr>
        </p:nvSpPr>
        <p:spPr/>
        <p:txBody>
          <a:bodyPr/>
          <a:lstStyle/>
          <a:p>
            <a:fld id="{4081DD4D-D354-4010-9903-8DB980122473}" type="slidenum">
              <a:rPr lang="hr-HR" smtClean="0"/>
              <a:t>12</a:t>
            </a:fld>
            <a:endParaRPr lang="hr-HR"/>
          </a:p>
        </p:txBody>
      </p:sp>
    </p:spTree>
    <p:extLst>
      <p:ext uri="{BB962C8B-B14F-4D97-AF65-F5344CB8AC3E}">
        <p14:creationId xmlns:p14="http://schemas.microsoft.com/office/powerpoint/2010/main" val="3804588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dirty="0" smtClean="0">
                <a:latin typeface="Arial" panose="020B0604020202020204" pitchFamily="34" charset="0"/>
                <a:cs typeface="Arial" panose="020B0604020202020204" pitchFamily="34" charset="0"/>
              </a:rPr>
              <a:t>Sadržaj prezentacije</a:t>
            </a:r>
            <a:endParaRPr lang="hr-HR"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hr-HR" sz="3200" dirty="0" smtClean="0">
                <a:latin typeface="Arial" panose="020B0604020202020204" pitchFamily="34" charset="0"/>
                <a:cs typeface="Arial" panose="020B0604020202020204" pitchFamily="34" charset="0"/>
              </a:rPr>
              <a:t>1) Uvod: </a:t>
            </a:r>
            <a:r>
              <a:rPr lang="hr-HR" sz="3200" dirty="0" smtClean="0"/>
              <a:t>od tradicionalne do moderne klape</a:t>
            </a:r>
            <a:endParaRPr lang="hr-HR" sz="3200" dirty="0" smtClean="0">
              <a:latin typeface="Arial" panose="020B0604020202020204" pitchFamily="34" charset="0"/>
              <a:cs typeface="Arial" panose="020B0604020202020204" pitchFamily="34" charset="0"/>
            </a:endParaRPr>
          </a:p>
          <a:p>
            <a:pPr marL="0" indent="0">
              <a:buNone/>
            </a:pPr>
            <a:r>
              <a:rPr lang="hr-HR" sz="3200" dirty="0" smtClean="0">
                <a:latin typeface="Arial" panose="020B0604020202020204" pitchFamily="34" charset="0"/>
                <a:cs typeface="Arial" panose="020B0604020202020204" pitchFamily="34" charset="0"/>
              </a:rPr>
              <a:t>2) </a:t>
            </a:r>
            <a:r>
              <a:rPr lang="hr-HR" sz="3200" dirty="0" smtClean="0"/>
              <a:t>Moderna klapa i odnos prema tradiciji </a:t>
            </a:r>
            <a:endParaRPr lang="hr-HR" sz="3200" dirty="0" smtClean="0">
              <a:latin typeface="Arial" panose="020B0604020202020204" pitchFamily="34" charset="0"/>
              <a:cs typeface="Arial" panose="020B0604020202020204" pitchFamily="34" charset="0"/>
            </a:endParaRPr>
          </a:p>
          <a:p>
            <a:pPr marL="0" indent="0">
              <a:buNone/>
            </a:pPr>
            <a:r>
              <a:rPr lang="hr-HR" sz="3200" dirty="0" smtClean="0"/>
              <a:t>2.1. Tekst: suvremen i/li arhaičan</a:t>
            </a:r>
          </a:p>
          <a:p>
            <a:pPr marL="0" indent="0">
              <a:buNone/>
            </a:pPr>
            <a:r>
              <a:rPr lang="hr-HR" sz="3200" dirty="0" smtClean="0"/>
              <a:t>2.1.1. Prvi primjer</a:t>
            </a:r>
          </a:p>
          <a:p>
            <a:pPr marL="0" indent="0">
              <a:buNone/>
            </a:pPr>
            <a:r>
              <a:rPr lang="hr-HR" sz="3200" dirty="0" smtClean="0"/>
              <a:t>2.1.2. </a:t>
            </a:r>
            <a:r>
              <a:rPr lang="hr-HR" sz="3200" dirty="0"/>
              <a:t>D</a:t>
            </a:r>
            <a:r>
              <a:rPr lang="hr-HR" sz="3200" dirty="0" smtClean="0"/>
              <a:t>rugi primjer</a:t>
            </a:r>
          </a:p>
          <a:p>
            <a:pPr marL="0" indent="0">
              <a:buNone/>
            </a:pPr>
            <a:r>
              <a:rPr lang="hr-HR" sz="3200" dirty="0">
                <a:latin typeface="Arial" panose="020B0604020202020204" pitchFamily="34" charset="0"/>
                <a:cs typeface="Arial" panose="020B0604020202020204" pitchFamily="34" charset="0"/>
              </a:rPr>
              <a:t>3</a:t>
            </a:r>
            <a:r>
              <a:rPr lang="hr-HR" sz="3200" dirty="0" smtClean="0">
                <a:latin typeface="Arial" panose="020B0604020202020204" pitchFamily="34" charset="0"/>
                <a:cs typeface="Arial" panose="020B0604020202020204" pitchFamily="34" charset="0"/>
              </a:rPr>
              <a:t>) </a:t>
            </a:r>
            <a:r>
              <a:rPr lang="hr-HR" sz="3200" dirty="0" smtClean="0"/>
              <a:t>Zaključak: </a:t>
            </a:r>
            <a:r>
              <a:rPr lang="hr-HR" sz="3200" dirty="0">
                <a:solidFill>
                  <a:prstClr val="black"/>
                </a:solidFill>
              </a:rPr>
              <a:t>Paradoksi ‘autentičnosti’ u tekstovima klapskih </a:t>
            </a:r>
            <a:r>
              <a:rPr lang="hr-HR" sz="3200" dirty="0" smtClean="0">
                <a:solidFill>
                  <a:prstClr val="black"/>
                </a:solidFill>
              </a:rPr>
              <a:t>pjesama</a:t>
            </a:r>
          </a:p>
          <a:p>
            <a:pPr marL="0" indent="0">
              <a:buNone/>
            </a:pPr>
            <a:r>
              <a:rPr lang="hr-HR" sz="3200" dirty="0" smtClean="0">
                <a:solidFill>
                  <a:prstClr val="black"/>
                </a:solidFill>
                <a:latin typeface="Arial" panose="020B0604020202020204" pitchFamily="34" charset="0"/>
                <a:cs typeface="Arial" panose="020B0604020202020204" pitchFamily="34" charset="0"/>
              </a:rPr>
              <a:t>4) Bibliografija i izvori</a:t>
            </a:r>
            <a:endParaRPr lang="hr-HR" sz="3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081DD4D-D354-4010-9903-8DB980122473}" type="slidenum">
              <a:rPr lang="hr-HR" smtClean="0"/>
              <a:t>2</a:t>
            </a:fld>
            <a:endParaRPr lang="hr-HR"/>
          </a:p>
        </p:txBody>
      </p:sp>
    </p:spTree>
    <p:extLst>
      <p:ext uri="{BB962C8B-B14F-4D97-AF65-F5344CB8AC3E}">
        <p14:creationId xmlns:p14="http://schemas.microsoft.com/office/powerpoint/2010/main" val="2551975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1. Uvod: od tradicionalne do moderne klape</a:t>
            </a:r>
            <a:endParaRPr lang="hr-HR" dirty="0"/>
          </a:p>
        </p:txBody>
      </p:sp>
      <p:sp>
        <p:nvSpPr>
          <p:cNvPr id="3" name="Content Placeholder 2"/>
          <p:cNvSpPr>
            <a:spLocks noGrp="1"/>
          </p:cNvSpPr>
          <p:nvPr>
            <p:ph idx="1"/>
          </p:nvPr>
        </p:nvSpPr>
        <p:spPr/>
        <p:txBody>
          <a:bodyPr>
            <a:normAutofit lnSpcReduction="10000"/>
          </a:bodyPr>
          <a:lstStyle/>
          <a:p>
            <a:pPr marL="0" indent="0">
              <a:buNone/>
            </a:pPr>
            <a:r>
              <a:rPr lang="hr-HR" dirty="0"/>
              <a:t>Klapa je naziv za tradicionalno dalmatinsko višeglasno a capella pjevanje koje se od 2012. godine nalazi se na Unescovoj listi nematerijalne kulturne baštine. Klape su kao društveni fenomen u posljednjih dvadesetak godina doživjele kulturni boom i značajnu transformaciju. Joško Ćaleta, etnomuzikolog i aranžer festivalskih i modernih klapskih pjesama, primjećuje pomak u shvaćanju klapske pjesme od 1997., kada naslov njegova rada glasi </a:t>
            </a:r>
            <a:r>
              <a:rPr lang="hr-HR" dirty="0" smtClean="0"/>
              <a:t>KLAPA SINGING, A TRADITIONAL FOLK PHENOMENON OF DALMATIA, </a:t>
            </a:r>
            <a:r>
              <a:rPr lang="hr-HR" dirty="0"/>
              <a:t>do 2008. kada piše o  </a:t>
            </a:r>
            <a:r>
              <a:rPr lang="hr-HR" dirty="0" smtClean="0"/>
              <a:t>THE „KLAPA MOVEMENT” – MULTIPART SINGING AS A POPULAR TRADITION.  </a:t>
            </a:r>
            <a:r>
              <a:rPr lang="hr-HR" dirty="0"/>
              <a:t>Klapsko pjevanje je u međuvremenu doživljelo transformaciju od tradicionalnog narodnog fenomena do </a:t>
            </a:r>
            <a:r>
              <a:rPr lang="hr-HR" b="1" dirty="0"/>
              <a:t>popularnog</a:t>
            </a:r>
            <a:r>
              <a:rPr lang="hr-HR" dirty="0"/>
              <a:t> </a:t>
            </a:r>
            <a:r>
              <a:rPr lang="hr-HR" b="1" dirty="0"/>
              <a:t>pokreta</a:t>
            </a:r>
            <a:r>
              <a:rPr lang="hr-HR" dirty="0"/>
              <a:t>. </a:t>
            </a:r>
          </a:p>
        </p:txBody>
      </p:sp>
      <p:sp>
        <p:nvSpPr>
          <p:cNvPr id="4" name="Slide Number Placeholder 3"/>
          <p:cNvSpPr>
            <a:spLocks noGrp="1"/>
          </p:cNvSpPr>
          <p:nvPr>
            <p:ph type="sldNum" sz="quarter" idx="12"/>
          </p:nvPr>
        </p:nvSpPr>
        <p:spPr/>
        <p:txBody>
          <a:bodyPr/>
          <a:lstStyle/>
          <a:p>
            <a:fld id="{4081DD4D-D354-4010-9903-8DB980122473}" type="slidenum">
              <a:rPr lang="hr-HR" smtClean="0"/>
              <a:t>3</a:t>
            </a:fld>
            <a:endParaRPr lang="hr-HR"/>
          </a:p>
        </p:txBody>
      </p:sp>
    </p:spTree>
    <p:extLst>
      <p:ext uri="{BB962C8B-B14F-4D97-AF65-F5344CB8AC3E}">
        <p14:creationId xmlns:p14="http://schemas.microsoft.com/office/powerpoint/2010/main" val="2731801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hr-HR"/>
          </a:p>
        </p:txBody>
      </p:sp>
      <p:sp>
        <p:nvSpPr>
          <p:cNvPr id="5" name="Content Placeholder 4"/>
          <p:cNvSpPr>
            <a:spLocks noGrp="1"/>
          </p:cNvSpPr>
          <p:nvPr>
            <p:ph idx="1"/>
          </p:nvPr>
        </p:nvSpPr>
        <p:spPr/>
        <p:txBody>
          <a:bodyPr/>
          <a:lstStyle/>
          <a:p>
            <a:pPr marL="0" indent="0">
              <a:buNone/>
            </a:pPr>
            <a:r>
              <a:rPr lang="hr-HR" dirty="0"/>
              <a:t>Ćaleta </a:t>
            </a:r>
            <a:r>
              <a:rPr lang="hr-HR" dirty="0" smtClean="0"/>
              <a:t>(2008) klapsko </a:t>
            </a:r>
            <a:r>
              <a:rPr lang="hr-HR" dirty="0"/>
              <a:t>pjevanje tako dijeli na tradicionalnu, festivalsku i, od 2003. godine, modernu klapsku pjesmu. Modernu klapu od tradicionalne razlikuje uporaba instrumenata, glazbeni aranžman i razne fuzije. Međutim, ovaj rad se bavi modernim klapskim diskursom pri čemu se razumijeva sveukupnost teksta, glazbe, videospotova, načina izvođenja i prezentacije novokomponiranih klapskih pjesama s jedne strane, te diskurzivni odnosi moderne klape s drugim diskursnim i društvenim praksama u društvu. </a:t>
            </a:r>
          </a:p>
        </p:txBody>
      </p:sp>
      <p:sp>
        <p:nvSpPr>
          <p:cNvPr id="6" name="Slide Number Placeholder 5"/>
          <p:cNvSpPr>
            <a:spLocks noGrp="1"/>
          </p:cNvSpPr>
          <p:nvPr>
            <p:ph type="sldNum" sz="quarter" idx="12"/>
          </p:nvPr>
        </p:nvSpPr>
        <p:spPr/>
        <p:txBody>
          <a:bodyPr/>
          <a:lstStyle/>
          <a:p>
            <a:fld id="{4081DD4D-D354-4010-9903-8DB980122473}" type="slidenum">
              <a:rPr lang="hr-HR" smtClean="0"/>
              <a:t>4</a:t>
            </a:fld>
            <a:endParaRPr lang="hr-HR"/>
          </a:p>
        </p:txBody>
      </p:sp>
    </p:spTree>
    <p:extLst>
      <p:ext uri="{BB962C8B-B14F-4D97-AF65-F5344CB8AC3E}">
        <p14:creationId xmlns:p14="http://schemas.microsoft.com/office/powerpoint/2010/main" val="2138703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2. Moderna klapa i odnos prema tradiciji </a:t>
            </a:r>
            <a:endParaRPr lang="hr-HR" dirty="0"/>
          </a:p>
        </p:txBody>
      </p:sp>
      <p:sp>
        <p:nvSpPr>
          <p:cNvPr id="3" name="Content Placeholder 2"/>
          <p:cNvSpPr>
            <a:spLocks noGrp="1"/>
          </p:cNvSpPr>
          <p:nvPr>
            <p:ph idx="1"/>
          </p:nvPr>
        </p:nvSpPr>
        <p:spPr/>
        <p:txBody>
          <a:bodyPr>
            <a:normAutofit/>
          </a:bodyPr>
          <a:lstStyle/>
          <a:p>
            <a:pPr marL="0" indent="0">
              <a:buNone/>
            </a:pPr>
            <a:r>
              <a:rPr lang="hr-HR" dirty="0"/>
              <a:t>Klapsko pjevanje nastalo je sredinom 19. stoljeća u Dalmaciji. S etnomuzikološkog aspekta klapska pjesma je definirana kao </a:t>
            </a:r>
            <a:r>
              <a:rPr lang="hr-HR" dirty="0" smtClean="0"/>
              <a:t>„dalmatinska </a:t>
            </a:r>
            <a:r>
              <a:rPr lang="hr-HR" dirty="0"/>
              <a:t>folklorna urbana </a:t>
            </a:r>
            <a:r>
              <a:rPr lang="hr-HR" dirty="0" smtClean="0"/>
              <a:t>pjesma, </a:t>
            </a:r>
            <a:r>
              <a:rPr lang="hr-HR" dirty="0"/>
              <a:t>pjevana </a:t>
            </a:r>
            <a:r>
              <a:rPr lang="hr-HR" i="1" dirty="0"/>
              <a:t>a capella</a:t>
            </a:r>
            <a:r>
              <a:rPr lang="hr-HR" dirty="0"/>
              <a:t> četveroglasno, rjeđe troglasno; s lirskim, najčešće ljubavnim </a:t>
            </a:r>
            <a:r>
              <a:rPr lang="hr-HR" dirty="0" smtClean="0"/>
              <a:t>tekstovima” </a:t>
            </a:r>
            <a:r>
              <a:rPr lang="hr-HR" dirty="0"/>
              <a:t>(Povrzanović 1989</a:t>
            </a:r>
            <a:r>
              <a:rPr lang="hr-HR" dirty="0" smtClean="0"/>
              <a:t>: 90</a:t>
            </a:r>
            <a:r>
              <a:rPr lang="hr-HR" dirty="0"/>
              <a:t>). Moderna klapa se na svim razinama udaljava od tradicionalne. </a:t>
            </a:r>
            <a:r>
              <a:rPr lang="hr-HR" dirty="0" smtClean="0"/>
              <a:t>S </a:t>
            </a:r>
            <a:r>
              <a:rPr lang="hr-HR" dirty="0"/>
              <a:t>glazbene strane, koriste se instrumenti, narušava homofonija, rade se fuzije itd. pa, primjerice, Milošević (2011), u ispitivanju repertoara za klape na festivalu </a:t>
            </a:r>
            <a:r>
              <a:rPr lang="hr-HR" i="1" dirty="0"/>
              <a:t>Večeri dalmatinske pisme </a:t>
            </a:r>
            <a:r>
              <a:rPr lang="hr-HR" dirty="0"/>
              <a:t>u Kaštelima u razdoblju 1999.—2008., koristi izraz </a:t>
            </a:r>
            <a:r>
              <a:rPr lang="hr-HR" b="1" dirty="0" smtClean="0"/>
              <a:t>deklapizacija</a:t>
            </a:r>
            <a:r>
              <a:rPr lang="hr-HR" dirty="0" smtClean="0"/>
              <a:t> klape, </a:t>
            </a:r>
            <a:r>
              <a:rPr lang="hr-HR" dirty="0"/>
              <a:t>prvenstveno komentirajući način izvođenja, primjerice momente kada homofonija proklizava u polifoniju, uvođenje sinkopiranog ritma itd.</a:t>
            </a:r>
          </a:p>
        </p:txBody>
      </p:sp>
      <p:sp>
        <p:nvSpPr>
          <p:cNvPr id="4" name="Slide Number Placeholder 3"/>
          <p:cNvSpPr>
            <a:spLocks noGrp="1"/>
          </p:cNvSpPr>
          <p:nvPr>
            <p:ph type="sldNum" sz="quarter" idx="12"/>
          </p:nvPr>
        </p:nvSpPr>
        <p:spPr/>
        <p:txBody>
          <a:bodyPr/>
          <a:lstStyle/>
          <a:p>
            <a:fld id="{4081DD4D-D354-4010-9903-8DB980122473}" type="slidenum">
              <a:rPr lang="hr-HR" smtClean="0"/>
              <a:t>5</a:t>
            </a:fld>
            <a:endParaRPr lang="hr-HR"/>
          </a:p>
        </p:txBody>
      </p:sp>
    </p:spTree>
    <p:extLst>
      <p:ext uri="{BB962C8B-B14F-4D97-AF65-F5344CB8AC3E}">
        <p14:creationId xmlns:p14="http://schemas.microsoft.com/office/powerpoint/2010/main" val="1253423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2.1. </a:t>
            </a:r>
            <a:r>
              <a:rPr lang="hr-HR" dirty="0"/>
              <a:t>T</a:t>
            </a:r>
            <a:r>
              <a:rPr lang="hr-HR" dirty="0" smtClean="0"/>
              <a:t>ekst: suvremen i/li arhaičan</a:t>
            </a:r>
            <a:endParaRPr lang="hr-HR" dirty="0"/>
          </a:p>
        </p:txBody>
      </p:sp>
      <p:sp>
        <p:nvSpPr>
          <p:cNvPr id="3" name="Content Placeholder 2"/>
          <p:cNvSpPr>
            <a:spLocks noGrp="1"/>
          </p:cNvSpPr>
          <p:nvPr>
            <p:ph idx="1"/>
          </p:nvPr>
        </p:nvSpPr>
        <p:spPr/>
        <p:txBody>
          <a:bodyPr>
            <a:normAutofit fontScale="92500" lnSpcReduction="20000"/>
          </a:bodyPr>
          <a:lstStyle/>
          <a:p>
            <a:pPr marL="0" indent="0">
              <a:buNone/>
            </a:pPr>
            <a:r>
              <a:rPr lang="hr-HR" dirty="0"/>
              <a:t>Tekstovi su novokomponirani, uz ljubavne se pojavljuju i domoljubni, a neki se bave i suvremenim društvenim fenomenima (Klapa Florijan, Klapa Iskon), dok nastup (najčešće) više nije spontan, u konobi ili pod djevojčinim prozorom, već na pozornici, na stadionu ili organiziran za turiste. Iz nastojanja da se ovim promjenama doskoči te da se moderna klapa prikaže tradicionalnom izranjaju zanimljivi paradoksi. M. Biti i D. Grgurić </a:t>
            </a:r>
            <a:r>
              <a:rPr lang="hr-HR" dirty="0" smtClean="0"/>
              <a:t>u </a:t>
            </a:r>
            <a:r>
              <a:rPr lang="hr-HR" dirty="0"/>
              <a:t>knjizi </a:t>
            </a:r>
            <a:r>
              <a:rPr lang="hr-HR" dirty="0" smtClean="0"/>
              <a:t>TVORNICA PRIVIDA (2010) klapu </a:t>
            </a:r>
            <a:r>
              <a:rPr lang="hr-HR" dirty="0"/>
              <a:t>promatraju </a:t>
            </a:r>
            <a:r>
              <a:rPr lang="hr-HR" dirty="0" smtClean="0"/>
              <a:t>prvenstveno </a:t>
            </a:r>
            <a:r>
              <a:rPr lang="hr-HR" dirty="0"/>
              <a:t>kao </a:t>
            </a:r>
            <a:r>
              <a:rPr lang="hr-HR" b="1" dirty="0"/>
              <a:t>tržišni</a:t>
            </a:r>
            <a:r>
              <a:rPr lang="hr-HR" dirty="0"/>
              <a:t> fenomen čija je diverzifikacija dovela do toga da su se pojedini primjeri tzv. klapskog pjevanja toliko udaljili od ishodišta da se više ne mogu nazivati klapama.  Autorice smatraju da je potrebno, kako bi se i u popularizaciji klape očuvao tradicionalni temelj, </a:t>
            </a:r>
            <a:r>
              <a:rPr lang="hr-HR" b="1" dirty="0"/>
              <a:t>ostati vjeran ili građi ili načinu izvođenja</a:t>
            </a:r>
            <a:r>
              <a:rPr lang="hr-HR" dirty="0"/>
              <a:t> klapske pjesme: „[...] nešto izvorno treba biti sačuvano da bi se uopće moglo govoriti o tradicijskoj vrijednosti. Ako se odustaje od građe, onda se treba vratiti načinu – onom klapskom, izvornom, spontanom. Sama homofonija naprosto nije dostatna“ (2010</a:t>
            </a:r>
            <a:r>
              <a:rPr lang="hr-HR" dirty="0" smtClean="0"/>
              <a:t>: 140</a:t>
            </a:r>
            <a:r>
              <a:rPr lang="hr-HR" dirty="0"/>
              <a:t>). </a:t>
            </a:r>
          </a:p>
        </p:txBody>
      </p:sp>
      <p:sp>
        <p:nvSpPr>
          <p:cNvPr id="4" name="Slide Number Placeholder 3"/>
          <p:cNvSpPr>
            <a:spLocks noGrp="1"/>
          </p:cNvSpPr>
          <p:nvPr>
            <p:ph type="sldNum" sz="quarter" idx="12"/>
          </p:nvPr>
        </p:nvSpPr>
        <p:spPr/>
        <p:txBody>
          <a:bodyPr/>
          <a:lstStyle/>
          <a:p>
            <a:fld id="{4081DD4D-D354-4010-9903-8DB980122473}" type="slidenum">
              <a:rPr lang="hr-HR" smtClean="0"/>
              <a:t>6</a:t>
            </a:fld>
            <a:endParaRPr lang="hr-HR"/>
          </a:p>
        </p:txBody>
      </p:sp>
    </p:spTree>
    <p:extLst>
      <p:ext uri="{BB962C8B-B14F-4D97-AF65-F5344CB8AC3E}">
        <p14:creationId xmlns:p14="http://schemas.microsoft.com/office/powerpoint/2010/main" val="829581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2.1.1. Prvi primjer</a:t>
            </a:r>
            <a:endParaRPr lang="hr-HR" dirty="0"/>
          </a:p>
        </p:txBody>
      </p:sp>
      <p:sp>
        <p:nvSpPr>
          <p:cNvPr id="3" name="Content Placeholder 2"/>
          <p:cNvSpPr>
            <a:spLocks noGrp="1"/>
          </p:cNvSpPr>
          <p:nvPr>
            <p:ph idx="1"/>
          </p:nvPr>
        </p:nvSpPr>
        <p:spPr/>
        <p:txBody>
          <a:bodyPr/>
          <a:lstStyle/>
          <a:p>
            <a:pPr marL="0" indent="0">
              <a:buNone/>
            </a:pPr>
            <a:r>
              <a:rPr lang="hr-HR" dirty="0"/>
              <a:t>Shodno tome, budući da spontanost izvedbe suvremeni izvođači ne mogu </a:t>
            </a:r>
            <a:r>
              <a:rPr lang="hr-HR" dirty="0" smtClean="0"/>
              <a:t>(lako) simulirati</a:t>
            </a:r>
            <a:r>
              <a:rPr lang="hr-HR" dirty="0"/>
              <a:t>, često se okreću tradicionalizaciji svojih tekstova. Tradicionalne klapske pjesme bile su dakle na čakavskom idiomu. Na području Dalmacije čakavski idiom je danas generalno sačuvan na otocima dok je na obali prevladao štokavski.  Suvremene klape bliske pop glazbi nastoje zvučati tradicionalno te zato </a:t>
            </a:r>
            <a:r>
              <a:rPr lang="hr-HR" b="1" dirty="0" smtClean="0"/>
              <a:t>čakaviziraju</a:t>
            </a:r>
            <a:r>
              <a:rPr lang="hr-HR" dirty="0" smtClean="0"/>
              <a:t> </a:t>
            </a:r>
            <a:r>
              <a:rPr lang="hr-HR" dirty="0"/>
              <a:t>svoje </a:t>
            </a:r>
            <a:r>
              <a:rPr lang="hr-HR" dirty="0" smtClean="0"/>
              <a:t>tekstove, </a:t>
            </a:r>
            <a:r>
              <a:rPr lang="hr-HR" dirty="0"/>
              <a:t>odnosno ubacuju u njih riječi čakavskog i starinskog prizvuka. Jedan takav primjer je tekst </a:t>
            </a:r>
            <a:r>
              <a:rPr lang="hr-HR" dirty="0" smtClean="0"/>
              <a:t>KAD JE POŠLA ĆA klape </a:t>
            </a:r>
            <a:r>
              <a:rPr lang="hr-HR" dirty="0"/>
              <a:t>Rišpet. Prva strofa glasi:</a:t>
            </a:r>
          </a:p>
          <a:p>
            <a:endParaRPr lang="hr-HR" dirty="0"/>
          </a:p>
        </p:txBody>
      </p:sp>
      <p:sp>
        <p:nvSpPr>
          <p:cNvPr id="4" name="Slide Number Placeholder 3"/>
          <p:cNvSpPr>
            <a:spLocks noGrp="1"/>
          </p:cNvSpPr>
          <p:nvPr>
            <p:ph type="sldNum" sz="quarter" idx="12"/>
          </p:nvPr>
        </p:nvSpPr>
        <p:spPr/>
        <p:txBody>
          <a:bodyPr/>
          <a:lstStyle/>
          <a:p>
            <a:fld id="{4081DD4D-D354-4010-9903-8DB980122473}" type="slidenum">
              <a:rPr lang="hr-HR" smtClean="0"/>
              <a:t>7</a:t>
            </a:fld>
            <a:endParaRPr lang="hr-HR"/>
          </a:p>
        </p:txBody>
      </p:sp>
    </p:spTree>
    <p:extLst>
      <p:ext uri="{BB962C8B-B14F-4D97-AF65-F5344CB8AC3E}">
        <p14:creationId xmlns:p14="http://schemas.microsoft.com/office/powerpoint/2010/main" val="1645377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p:txBody>
          <a:bodyPr>
            <a:normAutofit fontScale="85000" lnSpcReduction="10000"/>
          </a:bodyPr>
          <a:lstStyle/>
          <a:p>
            <a:pPr marL="0" indent="0">
              <a:buNone/>
            </a:pPr>
            <a:r>
              <a:rPr lang="hr-HR" dirty="0" smtClean="0"/>
              <a:t>„Sunce </a:t>
            </a:r>
            <a:r>
              <a:rPr lang="hr-HR" dirty="0"/>
              <a:t>se skalalo, sve se išporkalo</a:t>
            </a:r>
            <a:br>
              <a:rPr lang="hr-HR" dirty="0"/>
            </a:br>
            <a:r>
              <a:rPr lang="hr-HR" dirty="0"/>
              <a:t>kad je pošla ća </a:t>
            </a:r>
            <a:br>
              <a:rPr lang="hr-HR" dirty="0"/>
            </a:br>
            <a:r>
              <a:rPr lang="hr-HR" dirty="0"/>
              <a:t>More se povuklo, u srcu zatuklo</a:t>
            </a:r>
            <a:br>
              <a:rPr lang="hr-HR" dirty="0"/>
            </a:br>
            <a:r>
              <a:rPr lang="hr-HR" dirty="0"/>
              <a:t>kad je pošla ća</a:t>
            </a:r>
            <a:br>
              <a:rPr lang="hr-HR" dirty="0"/>
            </a:br>
            <a:r>
              <a:rPr lang="hr-HR" dirty="0"/>
              <a:t>Zvona su fermala i umukla vala</a:t>
            </a:r>
            <a:br>
              <a:rPr lang="hr-HR" dirty="0"/>
            </a:br>
            <a:r>
              <a:rPr lang="hr-HR" dirty="0"/>
              <a:t>kad je pošla ća</a:t>
            </a:r>
            <a:br>
              <a:rPr lang="hr-HR" dirty="0"/>
            </a:br>
            <a:r>
              <a:rPr lang="hr-HR" dirty="0"/>
              <a:t>Sve se išempjalo, od kraja molalo</a:t>
            </a:r>
            <a:br>
              <a:rPr lang="hr-HR" dirty="0"/>
            </a:br>
            <a:r>
              <a:rPr lang="hr-HR" dirty="0"/>
              <a:t>kad je pošla </a:t>
            </a:r>
            <a:r>
              <a:rPr lang="hr-HR" dirty="0" smtClean="0"/>
              <a:t>ća [...]”</a:t>
            </a:r>
            <a:r>
              <a:rPr lang="hr-HR" dirty="0"/>
              <a:t/>
            </a:r>
            <a:br>
              <a:rPr lang="hr-HR" dirty="0"/>
            </a:br>
            <a:endParaRPr lang="hr-HR" dirty="0" smtClean="0"/>
          </a:p>
          <a:p>
            <a:pPr marL="0" indent="0">
              <a:buNone/>
            </a:pPr>
            <a:r>
              <a:rPr lang="hr-HR" dirty="0" smtClean="0"/>
              <a:t>Izrazi </a:t>
            </a:r>
            <a:r>
              <a:rPr lang="hr-HR" i="1" dirty="0"/>
              <a:t>išporkati</a:t>
            </a:r>
            <a:r>
              <a:rPr lang="hr-HR" dirty="0"/>
              <a:t> (isprljati), </a:t>
            </a:r>
            <a:r>
              <a:rPr lang="hr-HR" i="1" dirty="0"/>
              <a:t>fermati</a:t>
            </a:r>
            <a:r>
              <a:rPr lang="hr-HR" dirty="0"/>
              <a:t> (zaustaviti se), </a:t>
            </a:r>
            <a:r>
              <a:rPr lang="hr-HR" i="1" dirty="0"/>
              <a:t>išempjati</a:t>
            </a:r>
            <a:r>
              <a:rPr lang="hr-HR" dirty="0"/>
              <a:t> </a:t>
            </a:r>
            <a:r>
              <a:rPr lang="hr-HR" i="1" dirty="0"/>
              <a:t>se</a:t>
            </a:r>
            <a:r>
              <a:rPr lang="hr-HR" dirty="0"/>
              <a:t> (poludjeti), </a:t>
            </a:r>
            <a:r>
              <a:rPr lang="hr-HR" i="1" dirty="0"/>
              <a:t>molati</a:t>
            </a:r>
            <a:r>
              <a:rPr lang="hr-HR" dirty="0"/>
              <a:t> (otpustiti) talijanskog su podrijetla i pripadaju dalmtinskom podneblju, no njihova je frekvencija u opadanju, a svojim brojem u ovoj pjesmi ostavljaju dojam usiljenog katalogiziranja dalmatinskih </a:t>
            </a:r>
            <a:r>
              <a:rPr lang="hr-HR" dirty="0" smtClean="0"/>
              <a:t>izraza te </a:t>
            </a:r>
            <a:r>
              <a:rPr lang="hr-HR" dirty="0"/>
              <a:t>suvremenom </a:t>
            </a:r>
            <a:r>
              <a:rPr lang="hr-HR" dirty="0" smtClean="0"/>
              <a:t>„uhu” </a:t>
            </a:r>
            <a:r>
              <a:rPr lang="hr-HR" dirty="0"/>
              <a:t>paradoksalno prije ostavljaju takav dojam umjesto dojma autentičnosti.</a:t>
            </a:r>
          </a:p>
          <a:p>
            <a:endParaRPr lang="hr-HR" dirty="0"/>
          </a:p>
        </p:txBody>
      </p:sp>
      <p:sp>
        <p:nvSpPr>
          <p:cNvPr id="4" name="Slide Number Placeholder 3"/>
          <p:cNvSpPr>
            <a:spLocks noGrp="1"/>
          </p:cNvSpPr>
          <p:nvPr>
            <p:ph type="sldNum" sz="quarter" idx="12"/>
          </p:nvPr>
        </p:nvSpPr>
        <p:spPr/>
        <p:txBody>
          <a:bodyPr/>
          <a:lstStyle/>
          <a:p>
            <a:fld id="{4081DD4D-D354-4010-9903-8DB980122473}" type="slidenum">
              <a:rPr lang="hr-HR" smtClean="0"/>
              <a:t>8</a:t>
            </a:fld>
            <a:endParaRPr lang="hr-HR"/>
          </a:p>
        </p:txBody>
      </p:sp>
    </p:spTree>
    <p:extLst>
      <p:ext uri="{BB962C8B-B14F-4D97-AF65-F5344CB8AC3E}">
        <p14:creationId xmlns:p14="http://schemas.microsoft.com/office/powerpoint/2010/main" val="4045307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2.1.2. </a:t>
            </a:r>
            <a:r>
              <a:rPr lang="hr-HR" dirty="0"/>
              <a:t>D</a:t>
            </a:r>
            <a:r>
              <a:rPr lang="hr-HR" dirty="0" smtClean="0"/>
              <a:t>rugi primjer</a:t>
            </a:r>
            <a:endParaRPr lang="hr-HR" dirty="0"/>
          </a:p>
        </p:txBody>
      </p:sp>
      <p:sp>
        <p:nvSpPr>
          <p:cNvPr id="3" name="Content Placeholder 2"/>
          <p:cNvSpPr>
            <a:spLocks noGrp="1"/>
          </p:cNvSpPr>
          <p:nvPr>
            <p:ph idx="1"/>
          </p:nvPr>
        </p:nvSpPr>
        <p:spPr/>
        <p:txBody>
          <a:bodyPr/>
          <a:lstStyle/>
          <a:p>
            <a:pPr marL="0" indent="0">
              <a:buNone/>
            </a:pPr>
            <a:r>
              <a:rPr lang="hr-HR" dirty="0"/>
              <a:t>Drukčiji je primjer pjesme koja nije napisana za klapu, no jest novokomponirana </a:t>
            </a:r>
            <a:r>
              <a:rPr lang="hr-HR" spc="300" dirty="0" smtClean="0"/>
              <a:t>na starinski</a:t>
            </a:r>
            <a:r>
              <a:rPr lang="hr-HR" dirty="0" smtClean="0"/>
              <a:t>, </a:t>
            </a:r>
            <a:r>
              <a:rPr lang="hr-HR" dirty="0"/>
              <a:t>a poslije ju je klapski obradila klapa Cambi. Pjesmu </a:t>
            </a:r>
            <a:r>
              <a:rPr lang="hr-HR" dirty="0" smtClean="0"/>
              <a:t>DALMATINO POVIŠĆU PRITRUJENA napisao </a:t>
            </a:r>
            <a:r>
              <a:rPr lang="hr-HR" dirty="0"/>
              <a:t>je Ljubo Stipišić Delmata, a druga strofa u kojoj se ponavlja naslovni stih glasi:</a:t>
            </a:r>
          </a:p>
          <a:p>
            <a:pPr marL="0" indent="0">
              <a:buNone/>
            </a:pPr>
            <a:r>
              <a:rPr lang="hr-HR" dirty="0"/>
              <a:t/>
            </a:r>
            <a:br>
              <a:rPr lang="hr-HR" dirty="0"/>
            </a:br>
            <a:r>
              <a:rPr lang="hr-HR" dirty="0" smtClean="0"/>
              <a:t>„[...] Prage </a:t>
            </a:r>
            <a:r>
              <a:rPr lang="hr-HR" dirty="0"/>
              <a:t>kalet žnjutin dubli puntari</a:t>
            </a:r>
            <a:br>
              <a:rPr lang="hr-HR" dirty="0"/>
            </a:br>
            <a:r>
              <a:rPr lang="hr-HR" dirty="0"/>
              <a:t>naboj Dalmatine rebati na drači</a:t>
            </a:r>
            <a:br>
              <a:rPr lang="hr-HR" dirty="0"/>
            </a:br>
            <a:r>
              <a:rPr lang="hr-HR" dirty="0"/>
              <a:t>kroz kadene dicu čičan pasli</a:t>
            </a:r>
            <a:br>
              <a:rPr lang="hr-HR" dirty="0"/>
            </a:br>
            <a:r>
              <a:rPr lang="hr-HR" dirty="0"/>
              <a:t>a judi driti ka kolone</a:t>
            </a:r>
            <a:br>
              <a:rPr lang="hr-HR" dirty="0"/>
            </a:br>
            <a:r>
              <a:rPr lang="hr-HR" dirty="0"/>
              <a:t>Dalmatino, povišću </a:t>
            </a:r>
            <a:r>
              <a:rPr lang="hr-HR" dirty="0" smtClean="0"/>
              <a:t>pritrujena </a:t>
            </a:r>
            <a:r>
              <a:rPr lang="hr-HR" dirty="0" smtClean="0"/>
              <a:t>[...]”</a:t>
            </a:r>
            <a:endParaRPr lang="hr-HR" dirty="0"/>
          </a:p>
          <a:p>
            <a:endParaRPr lang="hr-HR" dirty="0"/>
          </a:p>
        </p:txBody>
      </p:sp>
      <p:sp>
        <p:nvSpPr>
          <p:cNvPr id="4" name="Slide Number Placeholder 3"/>
          <p:cNvSpPr>
            <a:spLocks noGrp="1"/>
          </p:cNvSpPr>
          <p:nvPr>
            <p:ph type="sldNum" sz="quarter" idx="12"/>
          </p:nvPr>
        </p:nvSpPr>
        <p:spPr/>
        <p:txBody>
          <a:bodyPr/>
          <a:lstStyle/>
          <a:p>
            <a:fld id="{4081DD4D-D354-4010-9903-8DB980122473}" type="slidenum">
              <a:rPr lang="hr-HR" smtClean="0"/>
              <a:t>9</a:t>
            </a:fld>
            <a:endParaRPr lang="hr-HR"/>
          </a:p>
        </p:txBody>
      </p:sp>
    </p:spTree>
    <p:extLst>
      <p:ext uri="{BB962C8B-B14F-4D97-AF65-F5344CB8AC3E}">
        <p14:creationId xmlns:p14="http://schemas.microsoft.com/office/powerpoint/2010/main" val="3435328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TotalTime>
  <Words>1281</Words>
  <Application>Microsoft Office PowerPoint</Application>
  <PresentationFormat>Widescreen</PresentationFormat>
  <Paragraphs>59</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Eni Buljubašić (Split)  Filozofski fakultet Sveučilišta u Splitu  e.buljubasic@gmail.com</vt:lpstr>
      <vt:lpstr>Sadržaj prezentacije</vt:lpstr>
      <vt:lpstr>1. Uvod: od tradicionalne do moderne klape</vt:lpstr>
      <vt:lpstr>PowerPoint Presentation</vt:lpstr>
      <vt:lpstr>2. Moderna klapa i odnos prema tradiciji </vt:lpstr>
      <vt:lpstr>2.1. Tekst: suvremen i/li arhaičan</vt:lpstr>
      <vt:lpstr>2.1.1. Prvi primjer</vt:lpstr>
      <vt:lpstr>PowerPoint Presentation</vt:lpstr>
      <vt:lpstr>2.1.2. Drugi primjer</vt:lpstr>
      <vt:lpstr>PowerPoint Presentation</vt:lpstr>
      <vt:lpstr>3. Zaključak: Paradoksi autentičnosti u tekstovima klapskih pjesama</vt:lpstr>
      <vt:lpstr>4. Bibliografija i izvori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Eni Buljubašić (Split)  Filozofski fakultet Sveučilišta u Splitu  e.buljubasic@gmail.com</dc:title>
  <dc:creator>Eni Buljubašić</dc:creator>
  <cp:lastModifiedBy>Eni Buljubašić</cp:lastModifiedBy>
  <cp:revision>17</cp:revision>
  <dcterms:created xsi:type="dcterms:W3CDTF">2014-04-03T07:35:49Z</dcterms:created>
  <dcterms:modified xsi:type="dcterms:W3CDTF">2014-04-03T13:48:21Z</dcterms:modified>
</cp:coreProperties>
</file>