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1" d="100"/>
          <a:sy n="31" d="100"/>
        </p:scale>
        <p:origin x="-64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EEB0E9-D42D-4FB8-9016-BA8D3AA08EB4}" type="datetimeFigureOut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351AEB-9F37-4ABD-9709-D27F2157E8A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C64007-8DA3-4ABA-BA96-1DC317D39934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9D378-82C0-4E2D-B6CA-CCD5BC8837F0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FB828-D3FA-4A65-B626-194B772A9C7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439EA-89F7-4828-8B10-2472DE80D1CA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5A17-FADA-4656-B7B6-4A9CC22FAED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86339-B31F-45F4-9F05-40CB920BDB7E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CFC0-65BE-4CF0-A438-554B67C70E4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1CA08-49D4-4A68-A3EC-2636D60D7693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F964C-C78A-4239-931A-503062F89A34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36F94-46F1-4445-9BD7-59CB44C2ED49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4755F-9B82-4E3F-9882-404B89836D9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239E5-4E84-41D5-BDF7-5AE5996C26C8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63F27-080D-4D48-856A-A53223A9CD6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369-39FB-43F6-AB00-68DB1747D0FE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5E15B-97C1-4935-B849-EDF3FF106BD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0106F-6B56-4E02-9350-837FFDFE403A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CB876-308E-4569-B57F-137192BCC8A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31DCE-A30A-4E55-8A01-F519A361BE36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652F-03FE-43FD-B7E7-8B7E0058D1E0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9088-DF94-42BF-9BCA-3C5D88DDE801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F6054-CA44-42DF-A185-EC2151D4D2E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4117-E1AE-42A7-9F29-ADEAA3189F3E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78B50-0A6C-48AA-A10C-FD0C28D2C5A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BA3BC-421D-4D14-B7E2-759B058B2BAE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D248B-65E6-4E08-A9C5-7D8821CB8A0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1597-91BB-47AB-B1F3-AFEEBE957A02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8ED4-EECC-4CEB-A5EF-5D5144A27020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B8EF2-B5B2-45B4-B7AE-F4B70747E111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9BDA3-4776-4385-86E2-42746AF0153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8AC40-CC82-48E2-9182-73EC8CE4B461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81F29-C1DA-4AF0-91EC-C28DD0C9FC5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EB39F-55B5-4704-829C-ED0C8DF0E6A3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13564-13BD-4AB3-AA07-425C9D9C8D2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610"/>
            <a:chExt cx="1952625" cy="5678141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751376-1E7E-404E-A430-0150B95C6B3E}" type="datetime1">
              <a:rPr lang="de-AT"/>
              <a:pPr>
                <a:defRPr/>
              </a:pPr>
              <a:t>07.06.2014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09918-719F-4421-9C9E-B1E088AA494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  <p:sldLayoutId id="2147484099" r:id="rId12"/>
    <p:sldLayoutId id="2147484100" r:id="rId13"/>
    <p:sldLayoutId id="2147484101" r:id="rId14"/>
    <p:sldLayoutId id="2147484102" r:id="rId15"/>
    <p:sldLayoutId id="2147484103" r:id="rId16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3477B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3477B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3477B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3477B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3477B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ctrTitle"/>
          </p:nvPr>
        </p:nvSpPr>
        <p:spPr>
          <a:xfrm>
            <a:off x="823913" y="304800"/>
            <a:ext cx="7767637" cy="2271713"/>
          </a:xfrm>
        </p:spPr>
        <p:txBody>
          <a:bodyPr/>
          <a:lstStyle/>
          <a:p>
            <a:r>
              <a:rPr lang="de-AT" sz="2400" smtClean="0">
                <a:solidFill>
                  <a:schemeClr val="tx1"/>
                </a:solidFill>
              </a:rPr>
              <a:t/>
            </a:r>
            <a:br>
              <a:rPr lang="de-AT" sz="2400" smtClean="0">
                <a:solidFill>
                  <a:schemeClr val="tx1"/>
                </a:solidFill>
              </a:rPr>
            </a:br>
            <a:r>
              <a:rPr lang="de-AT" sz="2400" smtClean="0">
                <a:solidFill>
                  <a:schemeClr val="tx1"/>
                </a:solidFill>
              </a:rPr>
              <a:t/>
            </a:r>
            <a:br>
              <a:rPr lang="de-AT" sz="2400" smtClean="0">
                <a:solidFill>
                  <a:schemeClr val="tx1"/>
                </a:solidFill>
              </a:rPr>
            </a:br>
            <a:r>
              <a:rPr lang="de-AT" sz="2400" smtClean="0">
                <a:solidFill>
                  <a:schemeClr val="tx1"/>
                </a:solidFill>
              </a:rPr>
              <a:t/>
            </a:r>
            <a:br>
              <a:rPr lang="de-AT" sz="2400" smtClean="0">
                <a:solidFill>
                  <a:schemeClr val="tx1"/>
                </a:solidFill>
              </a:rPr>
            </a:br>
            <a:r>
              <a:rPr lang="de-AT" sz="2400" smtClean="0">
                <a:solidFill>
                  <a:schemeClr val="tx1"/>
                </a:solidFill>
              </a:rPr>
              <a:t/>
            </a:r>
            <a:br>
              <a:rPr lang="de-AT" sz="2400" smtClean="0">
                <a:solidFill>
                  <a:schemeClr val="tx1"/>
                </a:solidFill>
              </a:rPr>
            </a:br>
            <a:r>
              <a:rPr lang="de-AT" sz="2000" smtClean="0">
                <a:solidFill>
                  <a:schemeClr val="tx1"/>
                </a:solidFill>
              </a:rPr>
              <a:t>Institut für Slawistik der Karl-Franzens Universität </a:t>
            </a:r>
            <a:r>
              <a:rPr lang="sl-SI" sz="2000" smtClean="0">
                <a:solidFill>
                  <a:schemeClr val="tx1"/>
                </a:solidFill>
              </a:rPr>
              <a:t>Graz</a:t>
            </a:r>
            <a:r>
              <a:rPr lang="de-AT" sz="2000" smtClean="0">
                <a:solidFill>
                  <a:schemeClr val="tx1"/>
                </a:solidFill>
              </a:rPr>
              <a:t/>
            </a:r>
            <a:br>
              <a:rPr lang="de-AT" sz="2000" smtClean="0">
                <a:solidFill>
                  <a:schemeClr val="tx1"/>
                </a:solidFill>
              </a:rPr>
            </a:br>
            <a:r>
              <a:rPr lang="sl-SI" sz="2000" smtClean="0">
                <a:solidFill>
                  <a:schemeClr val="tx1"/>
                </a:solidFill>
              </a:rPr>
              <a:t>Neue slawistische Horizonte</a:t>
            </a:r>
            <a:r>
              <a:rPr lang="de-AT" sz="2000" smtClean="0">
                <a:solidFill>
                  <a:schemeClr val="tx1"/>
                </a:solidFill>
              </a:rPr>
              <a:t/>
            </a:r>
            <a:br>
              <a:rPr lang="de-AT" sz="2000" smtClean="0">
                <a:solidFill>
                  <a:schemeClr val="tx1"/>
                </a:solidFill>
              </a:rPr>
            </a:br>
            <a:r>
              <a:rPr lang="sl-SI" sz="2000" smtClean="0">
                <a:solidFill>
                  <a:schemeClr val="tx1"/>
                </a:solidFill>
              </a:rPr>
              <a:t>Slawistisches zu Sprache, Literatur und Kultur</a:t>
            </a:r>
            <a:r>
              <a:rPr lang="de-AT" sz="2000" smtClean="0">
                <a:solidFill>
                  <a:schemeClr val="tx1"/>
                </a:solidFill>
              </a:rPr>
              <a:t/>
            </a:r>
            <a:br>
              <a:rPr lang="de-AT" sz="2000" smtClean="0">
                <a:solidFill>
                  <a:schemeClr val="tx1"/>
                </a:solidFill>
              </a:rPr>
            </a:br>
            <a:r>
              <a:rPr lang="sl-SI" sz="2000" smtClean="0">
                <a:solidFill>
                  <a:schemeClr val="tx1"/>
                </a:solidFill>
              </a:rPr>
              <a:t>Workshop am 6. Juni 2014</a:t>
            </a:r>
            <a:r>
              <a:rPr lang="de-AT" sz="2000" smtClean="0">
                <a:solidFill>
                  <a:schemeClr val="tx1"/>
                </a:solidFill>
              </a:rPr>
              <a:t/>
            </a:r>
            <a:br>
              <a:rPr lang="de-AT" sz="2000" smtClean="0">
                <a:solidFill>
                  <a:schemeClr val="tx1"/>
                </a:solidFill>
              </a:rPr>
            </a:br>
            <a:r>
              <a:rPr lang="sl-SI" sz="2400" smtClean="0">
                <a:solidFill>
                  <a:schemeClr val="tx1"/>
                </a:solidFill>
              </a:rPr>
              <a:t> </a:t>
            </a:r>
            <a:r>
              <a:rPr lang="de-AT" sz="2400" smtClean="0">
                <a:solidFill>
                  <a:schemeClr val="tx1"/>
                </a:solidFill>
              </a:rPr>
              <a:t/>
            </a:r>
            <a:br>
              <a:rPr lang="de-AT" sz="2400" smtClean="0">
                <a:solidFill>
                  <a:schemeClr val="tx1"/>
                </a:solidFill>
              </a:rPr>
            </a:br>
            <a:endParaRPr lang="de-AT" sz="2400" smtClean="0">
              <a:solidFill>
                <a:schemeClr val="tx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06538" y="1970088"/>
            <a:ext cx="7767637" cy="488791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de-AT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de-AT" sz="4400" b="1" dirty="0" smtClean="0">
                <a:solidFill>
                  <a:schemeClr val="tx1"/>
                </a:solidFill>
              </a:rPr>
              <a:t>	</a:t>
            </a:r>
            <a:r>
              <a:rPr lang="sl-SI" sz="4400" b="1" dirty="0" smtClean="0">
                <a:solidFill>
                  <a:schemeClr val="tx1"/>
                </a:solidFill>
              </a:rPr>
              <a:t>OPĆENITO </a:t>
            </a:r>
            <a:r>
              <a:rPr lang="sl-SI" sz="4400" b="1" dirty="0">
                <a:solidFill>
                  <a:schemeClr val="tx1"/>
                </a:solidFill>
              </a:rPr>
              <a:t>O UZVICIMA U </a:t>
            </a:r>
            <a:r>
              <a:rPr lang="de-AT" sz="4400" b="1" dirty="0" smtClean="0">
                <a:solidFill>
                  <a:schemeClr val="tx1"/>
                </a:solidFill>
              </a:rPr>
              <a:t>	</a:t>
            </a:r>
            <a:r>
              <a:rPr lang="sl-SI" sz="4400" b="1" dirty="0" smtClean="0">
                <a:solidFill>
                  <a:schemeClr val="tx1"/>
                </a:solidFill>
              </a:rPr>
              <a:t>JUŽNOSLAVENSKIM </a:t>
            </a:r>
            <a:r>
              <a:rPr lang="de-AT" sz="4400" b="1" dirty="0" smtClean="0">
                <a:solidFill>
                  <a:schemeClr val="tx1"/>
                </a:solidFill>
              </a:rPr>
              <a:t>	</a:t>
            </a:r>
            <a:r>
              <a:rPr lang="sl-SI" sz="4400" b="1" dirty="0" smtClean="0">
                <a:solidFill>
                  <a:schemeClr val="tx1"/>
                </a:solidFill>
              </a:rPr>
              <a:t>JEZICIMA</a:t>
            </a:r>
            <a:endParaRPr lang="de-AT" sz="4400" b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4400" b="1" dirty="0"/>
              <a:t> </a:t>
            </a:r>
            <a:r>
              <a:rPr lang="sl-SI" dirty="0"/>
              <a:t> </a:t>
            </a:r>
            <a:endParaRPr lang="de-AT" dirty="0"/>
          </a:p>
          <a:p>
            <a:pPr algn="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2400" dirty="0">
                <a:solidFill>
                  <a:schemeClr val="tx1"/>
                </a:solidFill>
              </a:rPr>
              <a:t>Nina Zavašnik</a:t>
            </a:r>
            <a:endParaRPr lang="de-AT" sz="2400" dirty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2400" dirty="0">
                <a:solidFill>
                  <a:schemeClr val="tx1"/>
                </a:solidFill>
              </a:rPr>
              <a:t>O. Univ.-Prof. </a:t>
            </a:r>
            <a:r>
              <a:rPr lang="de-AT" sz="2400" dirty="0" err="1" smtClean="0">
                <a:solidFill>
                  <a:schemeClr val="tx1"/>
                </a:solidFill>
              </a:rPr>
              <a:t>Dr</a:t>
            </a:r>
            <a:r>
              <a:rPr lang="sl-SI" sz="2400" dirty="0" smtClean="0">
                <a:solidFill>
                  <a:schemeClr val="tx1"/>
                </a:solidFill>
              </a:rPr>
              <a:t>. </a:t>
            </a:r>
            <a:r>
              <a:rPr lang="sl-SI" sz="2400" dirty="0">
                <a:solidFill>
                  <a:schemeClr val="tx1"/>
                </a:solidFill>
              </a:rPr>
              <a:t>Branko Tošović</a:t>
            </a:r>
            <a:endParaRPr lang="de-AT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de-AT" dirty="0"/>
          </a:p>
        </p:txBody>
      </p:sp>
      <p:sp>
        <p:nvSpPr>
          <p:cNvPr id="1945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4D1DF3-1C86-489B-BED3-371A2E3305B8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el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42950"/>
          </a:xfrm>
        </p:spPr>
        <p:txBody>
          <a:bodyPr/>
          <a:lstStyle/>
          <a:p>
            <a:r>
              <a:rPr lang="de-AT" sz="4000" b="1" smtClean="0">
                <a:solidFill>
                  <a:schemeClr val="tx1"/>
                </a:solidFill>
              </a:rPr>
              <a:t>							</a:t>
            </a:r>
            <a:r>
              <a:rPr lang="sl-SI" sz="4000" b="1" smtClean="0">
                <a:solidFill>
                  <a:schemeClr val="tx1"/>
                </a:solidFill>
              </a:rPr>
              <a:t>LITERATURA</a:t>
            </a:r>
            <a:endParaRPr lang="de-AT" sz="4000" b="1" smtClean="0">
              <a:solidFill>
                <a:schemeClr val="tx1"/>
              </a:solidFill>
            </a:endParaRPr>
          </a:p>
        </p:txBody>
      </p:sp>
      <p:pic>
        <p:nvPicPr>
          <p:cNvPr id="29698" name="Inhaltsplatzhalter 6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57388" y="1468438"/>
            <a:ext cx="8551862" cy="5048250"/>
          </a:xfrm>
        </p:spPr>
      </p:pic>
      <p:sp>
        <p:nvSpPr>
          <p:cNvPr id="29699" name="Foliennummernplatzhalter 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197CFF-AC0B-4993-863D-80F784A50146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de-AT" b="1" smtClean="0">
                <a:solidFill>
                  <a:schemeClr val="tx1"/>
                </a:solidFill>
              </a:rPr>
              <a:t>			</a:t>
            </a:r>
            <a:r>
              <a:rPr lang="sl-SI" sz="4000" b="1" smtClean="0">
                <a:solidFill>
                  <a:schemeClr val="tx1"/>
                </a:solidFill>
              </a:rPr>
              <a:t>LITERATURA</a:t>
            </a:r>
            <a:endParaRPr lang="de-AT" sz="4000" smtClean="0"/>
          </a:p>
        </p:txBody>
      </p:sp>
      <p:pic>
        <p:nvPicPr>
          <p:cNvPr id="30722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16100" y="1558925"/>
            <a:ext cx="9350375" cy="5111750"/>
          </a:xfrm>
        </p:spPr>
      </p:pic>
      <p:sp>
        <p:nvSpPr>
          <p:cNvPr id="3072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B929A-E3AA-414C-801F-5E9CF5001A9D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SADRŽAJ</a:t>
            </a:r>
            <a:r>
              <a:rPr lang="de-AT" sz="4000" b="1" smtClean="0">
                <a:solidFill>
                  <a:schemeClr val="tx1"/>
                </a:solidFill>
              </a:rPr>
              <a:t/>
            </a:r>
            <a:br>
              <a:rPr lang="de-AT" sz="4000" b="1" smtClean="0">
                <a:solidFill>
                  <a:schemeClr val="tx1"/>
                </a:solidFill>
              </a:rPr>
            </a:b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21506" name="Inhaltsplatzhalt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sl-SI" sz="2800" smtClean="0">
                <a:solidFill>
                  <a:schemeClr val="tx1"/>
                </a:solidFill>
              </a:rPr>
              <a:t>UVOD</a:t>
            </a:r>
            <a:endParaRPr lang="de-AT" sz="2800" smtClean="0">
              <a:solidFill>
                <a:schemeClr val="tx1"/>
              </a:solidFill>
            </a:endParaRPr>
          </a:p>
          <a:p>
            <a:r>
              <a:rPr lang="sl-SI" sz="2800" smtClean="0">
                <a:solidFill>
                  <a:schemeClr val="tx1"/>
                </a:solidFill>
              </a:rPr>
              <a:t>PODJELA UZVIKA</a:t>
            </a:r>
            <a:endParaRPr lang="de-AT" sz="2800" smtClean="0">
              <a:solidFill>
                <a:schemeClr val="tx1"/>
              </a:solidFill>
            </a:endParaRPr>
          </a:p>
          <a:p>
            <a:r>
              <a:rPr lang="sl-SI" sz="2800" smtClean="0">
                <a:solidFill>
                  <a:schemeClr val="tx1"/>
                </a:solidFill>
              </a:rPr>
              <a:t>KARAKTERISTIKE UZVIKA U JUŽNOSLAVENSKIM JEZICIMA</a:t>
            </a:r>
            <a:endParaRPr lang="de-AT" sz="2800" smtClean="0">
              <a:solidFill>
                <a:schemeClr val="tx1"/>
              </a:solidFill>
            </a:endParaRPr>
          </a:p>
          <a:p>
            <a:r>
              <a:rPr lang="sl-SI" sz="2800" smtClean="0">
                <a:solidFill>
                  <a:schemeClr val="tx1"/>
                </a:solidFill>
              </a:rPr>
              <a:t>VRSTE UZVIKA</a:t>
            </a:r>
            <a:endParaRPr lang="de-AT" sz="2800" smtClean="0">
              <a:solidFill>
                <a:schemeClr val="tx1"/>
              </a:solidFill>
            </a:endParaRPr>
          </a:p>
          <a:p>
            <a:r>
              <a:rPr lang="sl-SI" sz="2800" smtClean="0">
                <a:solidFill>
                  <a:schemeClr val="tx1"/>
                </a:solidFill>
              </a:rPr>
              <a:t>ZAKLJUČAK</a:t>
            </a:r>
            <a:endParaRPr lang="de-AT" sz="2800" smtClean="0">
              <a:solidFill>
                <a:schemeClr val="tx1"/>
              </a:solidFill>
            </a:endParaRPr>
          </a:p>
          <a:p>
            <a:r>
              <a:rPr lang="sl-SI" sz="2800" smtClean="0">
                <a:solidFill>
                  <a:schemeClr val="tx1"/>
                </a:solidFill>
              </a:rPr>
              <a:t>LITERATURA</a:t>
            </a:r>
            <a:endParaRPr lang="de-AT" sz="2800" smtClean="0">
              <a:solidFill>
                <a:schemeClr val="tx1"/>
              </a:solidFill>
            </a:endParaRPr>
          </a:p>
          <a:p>
            <a:endParaRPr lang="de-AT" smtClean="0"/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D36755-DCE5-4CC7-8A10-9D3CE4C7C700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826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1"/>
                </a:solidFill>
              </a:rPr>
              <a:t>UVOD</a:t>
            </a:r>
            <a:r>
              <a:rPr lang="de-AT" sz="4000" dirty="0">
                <a:solidFill>
                  <a:schemeClr val="tx1"/>
                </a:solidFill>
              </a:rPr>
              <a:t/>
            </a:r>
            <a:br>
              <a:rPr lang="de-AT" sz="4000" dirty="0">
                <a:solidFill>
                  <a:schemeClr val="tx1"/>
                </a:solidFill>
              </a:rPr>
            </a:br>
            <a:endParaRPr lang="de-AT" sz="40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600" dirty="0">
                <a:solidFill>
                  <a:schemeClr val="tx1"/>
                </a:solidFill>
              </a:rPr>
              <a:t>Riječi velikog stupnja samostalnosti</a:t>
            </a:r>
            <a:endParaRPr lang="de-AT" sz="36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sz="3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600" dirty="0">
                <a:solidFill>
                  <a:schemeClr val="tx1"/>
                </a:solidFill>
              </a:rPr>
              <a:t>Samostalne rečenice</a:t>
            </a:r>
            <a:endParaRPr lang="de-AT" sz="36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sz="3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600" dirty="0">
                <a:solidFill>
                  <a:schemeClr val="tx1"/>
                </a:solidFill>
              </a:rPr>
              <a:t>Nepromijenljiva vrsta riječi</a:t>
            </a:r>
            <a:endParaRPr lang="de-AT" sz="3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de-A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B98385-EB5C-4E2A-A5A9-F50A072AACA4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PODJELA UZVIKA</a:t>
            </a:r>
            <a:r>
              <a:rPr lang="de-AT" sz="4000" b="1" smtClean="0">
                <a:solidFill>
                  <a:schemeClr val="tx1"/>
                </a:solidFill>
              </a:rPr>
              <a:t/>
            </a:r>
            <a:br>
              <a:rPr lang="de-AT" sz="4000" b="1" smtClean="0">
                <a:solidFill>
                  <a:schemeClr val="tx1"/>
                </a:solidFill>
              </a:rPr>
            </a:b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3" y="1905000"/>
            <a:ext cx="8915400" cy="3997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Gramatička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Semantička</a:t>
            </a:r>
            <a:endParaRPr lang="de-AT" sz="28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Pravi, primarni uzvici (uzvici u užem smislu riječi)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Sekundarni uzvici (uzvici u širem smislu riječi)</a:t>
            </a:r>
            <a:endParaRPr lang="de-AT" sz="28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Tradicionalni / konvencionalni uzvici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de-A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79D708-D2CE-4D56-AEF9-B20F2CF3CEF0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KARAKTERISTIKE UZVIKA U JUŽNOSLAVENSKIM JEZICIMA</a:t>
            </a: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24578" name="Inhaltsplatzhalt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4724400"/>
          </a:xfrm>
        </p:spPr>
        <p:txBody>
          <a:bodyPr/>
          <a:lstStyle/>
          <a:p>
            <a:r>
              <a:rPr lang="sl-SI" sz="2400" smtClean="0">
                <a:solidFill>
                  <a:schemeClr val="tx1"/>
                </a:solidFill>
              </a:rPr>
              <a:t>Većina onomatopejskih uzvika završava na suglasnik;</a:t>
            </a:r>
            <a:endParaRPr lang="de-AT" sz="2400" smtClean="0">
              <a:solidFill>
                <a:schemeClr val="tx1"/>
              </a:solidFill>
            </a:endParaRPr>
          </a:p>
          <a:p>
            <a:r>
              <a:rPr lang="sl-SI" sz="2400" smtClean="0">
                <a:solidFill>
                  <a:schemeClr val="tx1"/>
                </a:solidFill>
              </a:rPr>
              <a:t>nerijetko može nositelj onomatopeje biti slogotvorno r;</a:t>
            </a:r>
            <a:endParaRPr lang="de-AT" sz="2400" smtClean="0">
              <a:solidFill>
                <a:schemeClr val="tx1"/>
              </a:solidFill>
            </a:endParaRPr>
          </a:p>
          <a:p>
            <a:r>
              <a:rPr lang="sl-SI" sz="2400" smtClean="0">
                <a:solidFill>
                  <a:schemeClr val="tx1"/>
                </a:solidFill>
              </a:rPr>
              <a:t>malobrojne suglasničke onomatopeje;</a:t>
            </a:r>
            <a:endParaRPr lang="de-AT" sz="2400" smtClean="0">
              <a:solidFill>
                <a:schemeClr val="tx1"/>
              </a:solidFill>
            </a:endParaRPr>
          </a:p>
          <a:p>
            <a:r>
              <a:rPr lang="sl-SI" sz="2400" smtClean="0">
                <a:solidFill>
                  <a:schemeClr val="tx1"/>
                </a:solidFill>
              </a:rPr>
              <a:t>složene onomatopeje čiji svaki dio završava vokalom;</a:t>
            </a:r>
            <a:endParaRPr lang="de-AT" sz="2400" smtClean="0">
              <a:solidFill>
                <a:schemeClr val="tx1"/>
              </a:solidFill>
            </a:endParaRPr>
          </a:p>
          <a:p>
            <a:r>
              <a:rPr lang="sl-SI" sz="2400" smtClean="0">
                <a:solidFill>
                  <a:schemeClr val="tx1"/>
                </a:solidFill>
              </a:rPr>
              <a:t>ponekad reduplicirani impulzivi, tvoreni od dvaju suglasnika, grupe njih ili kombinacije konsonant + vokal;</a:t>
            </a:r>
            <a:endParaRPr lang="de-AT" sz="2400" smtClean="0">
              <a:solidFill>
                <a:schemeClr val="tx1"/>
              </a:solidFill>
            </a:endParaRPr>
          </a:p>
          <a:p>
            <a:r>
              <a:rPr lang="sl-SI" sz="2400" smtClean="0">
                <a:solidFill>
                  <a:schemeClr val="tx1"/>
                </a:solidFill>
              </a:rPr>
              <a:t>potpune reduplikacije emocionalno obojenih uzvika, reduplikacije koje su izgubile ili dobile glasovni element i reduplikacije stupnjem superlativa;</a:t>
            </a:r>
            <a:endParaRPr lang="de-AT" sz="2400" smtClean="0">
              <a:solidFill>
                <a:schemeClr val="tx1"/>
              </a:solidFill>
            </a:endParaRPr>
          </a:p>
          <a:p>
            <a:r>
              <a:rPr lang="sl-SI" sz="2400" smtClean="0">
                <a:solidFill>
                  <a:schemeClr val="tx1"/>
                </a:solidFill>
              </a:rPr>
              <a:t>riječi kojima se vrši socijalna funkcija.</a:t>
            </a:r>
            <a:endParaRPr lang="de-AT" sz="2400" smtClean="0">
              <a:solidFill>
                <a:schemeClr val="tx1"/>
              </a:solidFill>
            </a:endParaRPr>
          </a:p>
          <a:p>
            <a:endParaRPr lang="de-AT" sz="2400" smtClean="0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09FE50-8CC8-43BB-8103-154EAD247C30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VRSTE UZVIKA</a:t>
            </a: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3" y="1712913"/>
            <a:ext cx="8915400" cy="4198937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3200" u="sng" dirty="0">
                <a:solidFill>
                  <a:schemeClr val="tx1"/>
                </a:solidFill>
              </a:rPr>
              <a:t>Emocionalni uzvici</a:t>
            </a:r>
            <a:r>
              <a:rPr lang="sl-SI" sz="3200" u="sng" dirty="0" smtClean="0">
                <a:solidFill>
                  <a:schemeClr val="tx1"/>
                </a:solidFill>
              </a:rPr>
              <a:t>:</a:t>
            </a:r>
            <a:endParaRPr lang="de-AT" sz="3200" u="sng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sz="3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uzvici u užem smislu riječi (izražavaju duševna i emocionalna stanja</a:t>
            </a:r>
            <a:r>
              <a:rPr lang="sl-SI" sz="2800" dirty="0" smtClean="0">
                <a:solidFill>
                  <a:schemeClr val="tx1"/>
                </a:solidFill>
              </a:rPr>
              <a:t>);</a:t>
            </a:r>
            <a:endParaRPr lang="de-AT" sz="2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 smtClean="0">
                <a:solidFill>
                  <a:schemeClr val="tx1"/>
                </a:solidFill>
              </a:rPr>
              <a:t>eksklamativi</a:t>
            </a:r>
            <a:r>
              <a:rPr lang="sl-SI" sz="2800" dirty="0">
                <a:solidFill>
                  <a:schemeClr val="tx1"/>
                </a:solidFill>
              </a:rPr>
              <a:t>;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psovke i vulgarizmi</a:t>
            </a:r>
            <a:r>
              <a:rPr lang="sl-SI" sz="2800" dirty="0" smtClean="0">
                <a:solidFill>
                  <a:schemeClr val="tx1"/>
                </a:solidFill>
              </a:rPr>
              <a:t>.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de-AT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439EAE-5DE0-4052-A987-FBEA78F7A2FB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VRSTE UZVIKA</a:t>
            </a:r>
            <a:r>
              <a:rPr lang="de-AT" sz="4000" b="1" smtClean="0">
                <a:solidFill>
                  <a:schemeClr val="tx1"/>
                </a:solidFill>
              </a:rPr>
              <a:t/>
            </a:r>
            <a:br>
              <a:rPr lang="de-AT" sz="4000" b="1" smtClean="0">
                <a:solidFill>
                  <a:schemeClr val="tx1"/>
                </a:solidFill>
              </a:rPr>
            </a:b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3" y="1597025"/>
            <a:ext cx="8915400" cy="51260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3200" u="sng" dirty="0" smtClean="0">
                <a:solidFill>
                  <a:schemeClr val="tx1"/>
                </a:solidFill>
              </a:rPr>
              <a:t>Onomatopejski uzvici</a:t>
            </a:r>
            <a:r>
              <a:rPr lang="sl-SI" sz="3200" u="sng" dirty="0">
                <a:solidFill>
                  <a:schemeClr val="tx1"/>
                </a:solidFill>
              </a:rPr>
              <a:t>:</a:t>
            </a:r>
            <a:endParaRPr lang="de-AT" sz="3200" u="sng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400" dirty="0">
                <a:solidFill>
                  <a:schemeClr val="tx1"/>
                </a:solidFill>
              </a:rPr>
              <a:t>čovjekovi glasovi </a:t>
            </a:r>
            <a:r>
              <a:rPr lang="sl-SI" sz="2400" dirty="0" smtClean="0">
                <a:solidFill>
                  <a:schemeClr val="tx1"/>
                </a:solidFill>
              </a:rPr>
              <a:t>kao </a:t>
            </a:r>
            <a:r>
              <a:rPr lang="sl-SI" sz="2400" dirty="0">
                <a:solidFill>
                  <a:schemeClr val="tx1"/>
                </a:solidFill>
              </a:rPr>
              <a:t>reakcija na određeno emocionalno stanje;</a:t>
            </a:r>
            <a:endParaRPr lang="de-AT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400" dirty="0">
                <a:solidFill>
                  <a:schemeClr val="tx1"/>
                </a:solidFill>
              </a:rPr>
              <a:t>reproduciranje zvukova vezanih za određene fiziološke reakcije čovjekova tijela;</a:t>
            </a:r>
            <a:endParaRPr lang="de-AT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400" dirty="0">
                <a:solidFill>
                  <a:schemeClr val="tx1"/>
                </a:solidFill>
              </a:rPr>
              <a:t>reproduciranje najtipičnije jedinice životinjskog glasanja;</a:t>
            </a:r>
            <a:endParaRPr lang="de-AT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400" dirty="0">
                <a:solidFill>
                  <a:schemeClr val="tx1"/>
                </a:solidFill>
              </a:rPr>
              <a:t>pružanje tipičnih slušnih dojmova različitih naprava;</a:t>
            </a:r>
            <a:endParaRPr lang="de-AT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400" dirty="0">
                <a:solidFill>
                  <a:schemeClr val="tx1"/>
                </a:solidFill>
              </a:rPr>
              <a:t>reproduciranje različitih šumova i zvukova iz prirode i okoline.</a:t>
            </a:r>
            <a:endParaRPr lang="de-AT" sz="24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C7557D-75DF-4934-B6D6-E66270C6F656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VRSTE UZVIKA</a:t>
            </a:r>
            <a:r>
              <a:rPr lang="de-AT" sz="4000" b="1" smtClean="0">
                <a:solidFill>
                  <a:schemeClr val="tx1"/>
                </a:solidFill>
              </a:rPr>
              <a:t/>
            </a:r>
            <a:br>
              <a:rPr lang="de-AT" sz="4000" b="1" smtClean="0">
                <a:solidFill>
                  <a:schemeClr val="tx1"/>
                </a:solidFill>
              </a:rPr>
            </a:b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3" y="1778000"/>
            <a:ext cx="8915400" cy="44942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3200" u="sng" dirty="0">
                <a:solidFill>
                  <a:schemeClr val="tx1"/>
                </a:solidFill>
              </a:rPr>
              <a:t>Imperativni uzvici</a:t>
            </a:r>
            <a:r>
              <a:rPr lang="sl-SI" sz="3200" u="sng" dirty="0" smtClean="0">
                <a:solidFill>
                  <a:schemeClr val="tx1"/>
                </a:solidFill>
              </a:rPr>
              <a:t>:</a:t>
            </a:r>
            <a:endParaRPr lang="de-AT" sz="3200" u="sng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za ljude;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za životinje;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pueritivi (kojima se pokušava postići da dijete obavi svoje fiziološke potrebe);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vokativne forme (uzvici za skretanje pažnje);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2800" dirty="0">
                <a:solidFill>
                  <a:schemeClr val="tx1"/>
                </a:solidFill>
              </a:rPr>
              <a:t>pozdravi.</a:t>
            </a:r>
            <a:endParaRPr lang="de-AT" sz="2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de-A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651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B9A5EC-A5BD-4C4E-8AD9-D72C2221872F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sl-SI" sz="4000" b="1" smtClean="0">
                <a:solidFill>
                  <a:schemeClr val="tx1"/>
                </a:solidFill>
              </a:rPr>
              <a:t>ZAKLJUČAK</a:t>
            </a:r>
            <a:r>
              <a:rPr lang="de-AT" sz="4000" b="1" smtClean="0">
                <a:solidFill>
                  <a:schemeClr val="tx1"/>
                </a:solidFill>
              </a:rPr>
              <a:t/>
            </a:r>
            <a:br>
              <a:rPr lang="de-AT" sz="4000" b="1" smtClean="0">
                <a:solidFill>
                  <a:schemeClr val="tx1"/>
                </a:solidFill>
              </a:rPr>
            </a:br>
            <a:endParaRPr lang="de-AT" sz="4000" b="1" smtClean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200" dirty="0" smtClean="0">
                <a:solidFill>
                  <a:schemeClr val="tx1"/>
                </a:solidFill>
              </a:rPr>
              <a:t>Emocionalno obojeni razgovori</a:t>
            </a:r>
            <a:endParaRPr lang="de-AT" sz="32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200" dirty="0" smtClean="0">
                <a:solidFill>
                  <a:schemeClr val="tx1"/>
                </a:solidFill>
              </a:rPr>
              <a:t>Umjetnost </a:t>
            </a:r>
            <a:r>
              <a:rPr lang="sl-SI" sz="3200" dirty="0">
                <a:solidFill>
                  <a:schemeClr val="tx1"/>
                </a:solidFill>
              </a:rPr>
              <a:t>(literatura)</a:t>
            </a:r>
            <a:endParaRPr lang="de-AT" sz="32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200" dirty="0">
                <a:solidFill>
                  <a:schemeClr val="tx1"/>
                </a:solidFill>
              </a:rPr>
              <a:t>Imena proizvoda</a:t>
            </a:r>
            <a:endParaRPr lang="de-AT" sz="32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200" dirty="0">
                <a:solidFill>
                  <a:schemeClr val="tx1"/>
                </a:solidFill>
              </a:rPr>
              <a:t>Mediji (socijalne mreže, novine, žuta štampa…)</a:t>
            </a:r>
            <a:endParaRPr lang="de-AT" sz="32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l-SI" sz="3200" dirty="0">
                <a:solidFill>
                  <a:schemeClr val="tx1"/>
                </a:solidFill>
              </a:rPr>
              <a:t>Tekstovi narodnih i suvremenih pjesama</a:t>
            </a:r>
            <a:endParaRPr lang="de-AT" sz="32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de-A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de-A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9DD524-7556-4ACB-B64B-DE9FA17B88D0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etze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262</Words>
  <Application>Microsoft Office PowerPoint</Application>
  <PresentationFormat>Custom</PresentationFormat>
  <Paragraphs>77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2" baseType="lpstr">
      <vt:lpstr>Century Gothic</vt:lpstr>
      <vt:lpstr>Arial</vt:lpstr>
      <vt:lpstr>Wingdings 3</vt:lpstr>
      <vt:lpstr>Calibri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Fetzen</vt:lpstr>
      <vt:lpstr>    Institut für Slawistik der Karl-Franzens Universität Graz Neue slawistische Horizonte Slawistisches zu Sprache, Literatur und Kultur Workshop am 6. Juni 2014   </vt:lpstr>
      <vt:lpstr>SADRŽAJ </vt:lpstr>
      <vt:lpstr>UVOD </vt:lpstr>
      <vt:lpstr>PODJELA UZVIKA </vt:lpstr>
      <vt:lpstr>KARAKTERISTIKE UZVIKA U JUŽNOSLAVENSKIM JEZICIMA</vt:lpstr>
      <vt:lpstr>VRSTE UZVIKA</vt:lpstr>
      <vt:lpstr>VRSTE UZVIKA </vt:lpstr>
      <vt:lpstr>VRSTE UZVIKA </vt:lpstr>
      <vt:lpstr>ZAKLJUČAK </vt:lpstr>
      <vt:lpstr>       LITERATURA</vt:lpstr>
      <vt:lpstr>   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 für Slawistik der Karl-Franzens-Universität Graz Neue slawistische Horizonte Slawistisches zu Sprache, Literatur und Kultur Workshop am 6. Juni 2014</dc:title>
  <dc:creator>user</dc:creator>
  <cp:lastModifiedBy>Nina Zavašnik</cp:lastModifiedBy>
  <cp:revision>12</cp:revision>
  <dcterms:created xsi:type="dcterms:W3CDTF">2014-06-07T11:58:03Z</dcterms:created>
  <dcterms:modified xsi:type="dcterms:W3CDTF">2014-06-07T18:06:01Z</dcterms:modified>
</cp:coreProperties>
</file>