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  <p:sp>
        <p:nvSpPr>
          <p:cNvPr id="307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  <p:sp>
        <p:nvSpPr>
          <p:cNvPr id="307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307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  <p:sp>
        <p:nvSpPr>
          <p:cNvPr id="307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307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  <p:sp>
        <p:nvSpPr>
          <p:cNvPr id="308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sl-SI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sl-SI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7329E761-29D4-491F-AA45-309B2B857EEC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42493-0BAD-4193-8764-E4E8A10C06DC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6A44C-E3BF-4D65-A0EA-F1BAD886C5B9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71D1B-1134-46FE-855A-CBE8775A6BE4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BD408-12EC-414B-A636-8959E130C4BF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EA51E-12DC-4F16-8E31-CF0FB7F3DF87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4D5A1-EEC6-4271-9EF4-9F1AB2127E57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6622B-F639-405D-ACCB-0F37FBDDFD83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BD491-209C-414A-8216-3C36F06A79B3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AB6A1-281B-43EB-8B6E-4985673B12FE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01585-8CA1-49D1-9C75-046EC9A432A1}" type="slidenum">
              <a:rPr lang="sl-SI" smtClean="0"/>
              <a:pPr/>
              <a:t>‹Nr.›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		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sl-SI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sl-SI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038C87E-B033-4970-ADDF-B041D331EBA9}" type="slidenum">
              <a:rPr lang="sl-SI" smtClean="0"/>
              <a:pPr/>
              <a:t>‹Nr.›</a:t>
            </a:fld>
            <a:endParaRPr 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4390256" cy="1647056"/>
          </a:xfrm>
        </p:spPr>
        <p:txBody>
          <a:bodyPr/>
          <a:lstStyle/>
          <a:p>
            <a:pPr algn="l"/>
            <a:r>
              <a:rPr lang="sl-SI" sz="2400" dirty="0" err="1"/>
              <a:t>Neue</a:t>
            </a:r>
            <a:r>
              <a:rPr lang="sl-SI" sz="2400" dirty="0"/>
              <a:t> </a:t>
            </a:r>
            <a:r>
              <a:rPr lang="sl-SI" sz="2400" dirty="0" err="1"/>
              <a:t>slawistische</a:t>
            </a:r>
            <a:r>
              <a:rPr lang="sl-SI" sz="2400" dirty="0"/>
              <a:t> Horizonte</a:t>
            </a:r>
            <a:br>
              <a:rPr lang="sl-SI" sz="2400" dirty="0"/>
            </a:br>
            <a:r>
              <a:rPr lang="sl-SI" sz="2400" dirty="0"/>
              <a:t>O. Univ.-Prof. dr. Branko </a:t>
            </a:r>
            <a:r>
              <a:rPr lang="sl-SI" sz="2400" dirty="0" err="1"/>
              <a:t>Tošović</a:t>
            </a:r>
            <a:r>
              <a:rPr lang="sl-SI" sz="2400" dirty="0"/>
              <a:t/>
            </a:r>
            <a:br>
              <a:rPr lang="sl-SI" sz="2400" dirty="0"/>
            </a:br>
            <a:endParaRPr lang="sl-SI" sz="2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7504" y="2492896"/>
            <a:ext cx="8856984" cy="3240360"/>
          </a:xfrm>
        </p:spPr>
        <p:txBody>
          <a:bodyPr/>
          <a:lstStyle/>
          <a:p>
            <a:r>
              <a:rPr lang="sl-SI" sz="3600" b="1" dirty="0" smtClean="0"/>
              <a:t>HRVATSKI LAŽNI PRIJATELJI </a:t>
            </a:r>
          </a:p>
          <a:p>
            <a:r>
              <a:rPr lang="sl-SI" sz="3600" b="1" dirty="0" smtClean="0"/>
              <a:t>U SLOVENSKOME JEZIKU </a:t>
            </a:r>
          </a:p>
          <a:p>
            <a:r>
              <a:rPr lang="sl-SI" sz="3600" b="1" dirty="0" smtClean="0"/>
              <a:t>I SLOVENSKI LAŽNI PRIJATELJI </a:t>
            </a:r>
          </a:p>
          <a:p>
            <a:r>
              <a:rPr lang="sl-SI" sz="3600" b="1" dirty="0" smtClean="0"/>
              <a:t>U HRVATSKOME JEZIKU</a:t>
            </a:r>
          </a:p>
          <a:p>
            <a:r>
              <a:rPr lang="sl-SI" dirty="0"/>
              <a:t> </a:t>
            </a:r>
            <a:endParaRPr lang="sl-SI" dirty="0" smtClean="0"/>
          </a:p>
          <a:p>
            <a:r>
              <a:rPr lang="sl-SI" sz="2800" dirty="0" smtClean="0"/>
              <a:t>Nina </a:t>
            </a:r>
            <a:r>
              <a:rPr lang="sl-SI" sz="2800" dirty="0"/>
              <a:t>Zavašnik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1143000"/>
          </a:xfrm>
        </p:spPr>
        <p:txBody>
          <a:bodyPr/>
          <a:lstStyle/>
          <a:p>
            <a:r>
              <a:rPr lang="sl-SI" dirty="0" smtClean="0"/>
              <a:t>SLOVENSKI I HRVATSKI U KONTAKTU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11560" y="148478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sl-SI" sz="2800" dirty="0" smtClean="0"/>
              <a:t>Morfološka </a:t>
            </a:r>
            <a:r>
              <a:rPr lang="sl-SI" sz="2800" dirty="0" err="1"/>
              <a:t>razina</a:t>
            </a:r>
            <a:r>
              <a:rPr lang="sl-SI" sz="2800" dirty="0"/>
              <a:t>:</a:t>
            </a:r>
          </a:p>
          <a:p>
            <a:pPr>
              <a:buNone/>
            </a:pPr>
            <a:endParaRPr lang="sl-SI" sz="2800" dirty="0"/>
          </a:p>
          <a:p>
            <a:r>
              <a:rPr lang="sl-SI" sz="2800" i="1" dirty="0" err="1"/>
              <a:t>Kada</a:t>
            </a:r>
            <a:r>
              <a:rPr lang="sl-SI" sz="2800" i="1" dirty="0"/>
              <a:t> </a:t>
            </a:r>
            <a:r>
              <a:rPr lang="sl-SI" sz="2800" i="1" dirty="0" err="1"/>
              <a:t>misa</a:t>
            </a:r>
            <a:r>
              <a:rPr lang="sl-SI" sz="2800" i="1" dirty="0"/>
              <a:t> </a:t>
            </a:r>
            <a:r>
              <a:rPr lang="sl-SI" sz="2800" b="1" i="1" dirty="0"/>
              <a:t>bi</a:t>
            </a:r>
            <a:r>
              <a:rPr lang="sl-SI" sz="2800" i="1" dirty="0"/>
              <a:t> gotova vrati se on doma</a:t>
            </a:r>
            <a:r>
              <a:rPr lang="sl-SI" sz="2800" dirty="0"/>
              <a:t>.</a:t>
            </a:r>
          </a:p>
          <a:p>
            <a:r>
              <a:rPr lang="sl-SI" sz="2800" i="1" dirty="0"/>
              <a:t>Če bi bila maša gotova</a:t>
            </a:r>
            <a:r>
              <a:rPr lang="sl-SI" sz="2800" dirty="0"/>
              <a:t>, </a:t>
            </a:r>
            <a:r>
              <a:rPr lang="sl-SI" sz="2800" i="1" dirty="0"/>
              <a:t>bi se vrnil domov</a:t>
            </a:r>
            <a:r>
              <a:rPr lang="sl-SI" sz="2800" dirty="0"/>
              <a:t>.</a:t>
            </a:r>
          </a:p>
          <a:p>
            <a:pPr>
              <a:buNone/>
            </a:pPr>
            <a:endParaRPr lang="sl-SI" sz="2800" dirty="0"/>
          </a:p>
          <a:p>
            <a:r>
              <a:rPr lang="sl-SI" sz="2800" b="1" i="1" dirty="0" err="1"/>
              <a:t>Hoćeš</a:t>
            </a:r>
            <a:r>
              <a:rPr lang="sl-SI" sz="2800" i="1" dirty="0"/>
              <a:t> </a:t>
            </a:r>
            <a:r>
              <a:rPr lang="sl-SI" sz="2800" i="1" dirty="0" err="1"/>
              <a:t>li</a:t>
            </a:r>
            <a:r>
              <a:rPr lang="sl-SI" sz="2800" i="1" dirty="0"/>
              <a:t> </a:t>
            </a:r>
            <a:r>
              <a:rPr lang="sl-SI" sz="2800" i="1" dirty="0" err="1"/>
              <a:t>doći</a:t>
            </a:r>
            <a:r>
              <a:rPr lang="sl-SI" sz="2800" dirty="0"/>
              <a:t>?</a:t>
            </a:r>
          </a:p>
          <a:p>
            <a:r>
              <a:rPr lang="sl-SI" sz="2800" b="1" i="1" dirty="0"/>
              <a:t>Hočeš </a:t>
            </a:r>
            <a:r>
              <a:rPr lang="sl-SI" sz="2800" i="1" dirty="0"/>
              <a:t>priti</a:t>
            </a:r>
            <a:r>
              <a:rPr lang="sl-SI" sz="2800" dirty="0"/>
              <a:t>?</a:t>
            </a:r>
          </a:p>
          <a:p>
            <a:pPr>
              <a:buNone/>
            </a:pPr>
            <a:endParaRPr lang="sl-SI" sz="2800" dirty="0"/>
          </a:p>
          <a:p>
            <a:r>
              <a:rPr lang="sl-SI" sz="2800" i="1" dirty="0" err="1"/>
              <a:t>Ovaj</a:t>
            </a:r>
            <a:r>
              <a:rPr lang="sl-SI" sz="2800" i="1" dirty="0"/>
              <a:t> je most </a:t>
            </a:r>
            <a:r>
              <a:rPr lang="sl-SI" sz="2800" b="1" i="1" dirty="0"/>
              <a:t>od</a:t>
            </a:r>
            <a:r>
              <a:rPr lang="sl-SI" sz="2800" i="1" dirty="0"/>
              <a:t> </a:t>
            </a:r>
            <a:r>
              <a:rPr lang="sl-SI" sz="2800" i="1" dirty="0" err="1"/>
              <a:t>željeza</a:t>
            </a:r>
            <a:r>
              <a:rPr lang="sl-SI" sz="2800" dirty="0"/>
              <a:t>?</a:t>
            </a:r>
          </a:p>
          <a:p>
            <a:r>
              <a:rPr lang="sl-SI" sz="2800" i="1" dirty="0"/>
              <a:t>Je ta most </a:t>
            </a:r>
            <a:r>
              <a:rPr lang="sl-SI" sz="2800" b="1" i="1" dirty="0"/>
              <a:t>od</a:t>
            </a:r>
            <a:r>
              <a:rPr lang="sl-SI" sz="2800" i="1" dirty="0"/>
              <a:t> železa</a:t>
            </a:r>
            <a:r>
              <a:rPr lang="sl-SI" sz="2800" dirty="0"/>
              <a:t>?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sl-SI" sz="3200" dirty="0" smtClean="0"/>
              <a:t>SLOVENSKI I HRVATSKI U KONTAKTU</a:t>
            </a:r>
            <a:endParaRPr lang="sl-SI" sz="32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11560" y="1340768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sl-SI" sz="2400" dirty="0" err="1"/>
              <a:t>Leksička</a:t>
            </a:r>
            <a:r>
              <a:rPr lang="sl-SI" sz="2400" dirty="0"/>
              <a:t> </a:t>
            </a:r>
            <a:r>
              <a:rPr lang="sl-SI" sz="2400" dirty="0" err="1"/>
              <a:t>razina</a:t>
            </a:r>
            <a:r>
              <a:rPr lang="sl-SI" sz="2400" dirty="0"/>
              <a:t>:</a:t>
            </a:r>
          </a:p>
          <a:p>
            <a:pPr>
              <a:buNone/>
            </a:pPr>
            <a:r>
              <a:rPr lang="sl-SI" sz="2400" dirty="0"/>
              <a:t> </a:t>
            </a:r>
          </a:p>
          <a:p>
            <a:pPr>
              <a:buNone/>
            </a:pPr>
            <a:r>
              <a:rPr lang="sl-SI" sz="2400" dirty="0"/>
              <a:t>Jezična </a:t>
            </a:r>
            <a:r>
              <a:rPr lang="sl-SI" sz="2400" dirty="0" err="1"/>
              <a:t>homonimija</a:t>
            </a:r>
            <a:r>
              <a:rPr lang="sl-SI" sz="2400" dirty="0"/>
              <a:t>:</a:t>
            </a:r>
          </a:p>
          <a:p>
            <a:pPr>
              <a:buNone/>
            </a:pPr>
            <a:r>
              <a:rPr lang="sl-SI" sz="2400" dirty="0"/>
              <a:t> </a:t>
            </a:r>
          </a:p>
          <a:p>
            <a:pPr lvl="0"/>
            <a:r>
              <a:rPr lang="sl-SI" sz="2400" dirty="0" err="1"/>
              <a:t>potpuni</a:t>
            </a:r>
            <a:r>
              <a:rPr lang="sl-SI" sz="2400" dirty="0"/>
              <a:t> homonimi (nogavica, rumen)</a:t>
            </a:r>
          </a:p>
          <a:p>
            <a:pPr lvl="0"/>
            <a:r>
              <a:rPr lang="sl-SI" sz="2400" dirty="0" err="1"/>
              <a:t>nepotpuni</a:t>
            </a:r>
            <a:r>
              <a:rPr lang="sl-SI" sz="2400" dirty="0"/>
              <a:t> homonimi </a:t>
            </a:r>
          </a:p>
          <a:p>
            <a:pPr>
              <a:buNone/>
            </a:pPr>
            <a:r>
              <a:rPr lang="sl-SI" sz="2400" dirty="0"/>
              <a:t> </a:t>
            </a:r>
          </a:p>
          <a:p>
            <a:pPr>
              <a:buNone/>
            </a:pPr>
            <a:r>
              <a:rPr lang="sl-SI" sz="2400" i="1" dirty="0" err="1"/>
              <a:t>Nemojte</a:t>
            </a:r>
            <a:r>
              <a:rPr lang="sl-SI" sz="2400" i="1" dirty="0"/>
              <a:t> </a:t>
            </a:r>
            <a:r>
              <a:rPr lang="sl-SI" sz="2400" i="1" dirty="0" err="1"/>
              <a:t>zaboraviti</a:t>
            </a:r>
            <a:r>
              <a:rPr lang="sl-SI" sz="2400" i="1" dirty="0"/>
              <a:t> svoje </a:t>
            </a:r>
            <a:r>
              <a:rPr lang="sl-SI" sz="2400" b="1" i="1" dirty="0"/>
              <a:t>ljubimce</a:t>
            </a:r>
            <a:r>
              <a:rPr lang="sl-SI" sz="2400" dirty="0"/>
              <a:t>!</a:t>
            </a:r>
          </a:p>
          <a:p>
            <a:pPr>
              <a:buNone/>
            </a:pPr>
            <a:r>
              <a:rPr lang="sl-SI" sz="2400" i="1" dirty="0"/>
              <a:t>Nikar ne pozabite na svoje </a:t>
            </a:r>
            <a:r>
              <a:rPr lang="sl-SI" sz="2400" b="1" i="1" dirty="0"/>
              <a:t>ljubimce</a:t>
            </a:r>
            <a:r>
              <a:rPr lang="sl-SI" sz="2400" dirty="0"/>
              <a:t>!</a:t>
            </a:r>
          </a:p>
          <a:p>
            <a:pPr>
              <a:buNone/>
            </a:pPr>
            <a:r>
              <a:rPr lang="sl-SI" sz="2400" dirty="0"/>
              <a:t> </a:t>
            </a:r>
          </a:p>
          <a:p>
            <a:pPr>
              <a:buNone/>
            </a:pPr>
            <a:r>
              <a:rPr lang="sl-SI" sz="2400" i="1" dirty="0" err="1"/>
              <a:t>Ljubav</a:t>
            </a:r>
            <a:r>
              <a:rPr lang="sl-SI" sz="2400" i="1" dirty="0"/>
              <a:t> na </a:t>
            </a:r>
            <a:r>
              <a:rPr lang="sl-SI" sz="2400" b="1" i="1" dirty="0"/>
              <a:t>odru</a:t>
            </a:r>
            <a:endParaRPr lang="sl-SI" sz="2400" dirty="0"/>
          </a:p>
          <a:p>
            <a:pPr>
              <a:buNone/>
            </a:pPr>
            <a:r>
              <a:rPr lang="sl-SI" sz="2400" i="1" dirty="0"/>
              <a:t>Ljubezen na </a:t>
            </a:r>
            <a:r>
              <a:rPr lang="sl-SI" sz="2400" b="1" i="1" dirty="0"/>
              <a:t>odru</a:t>
            </a:r>
            <a:endParaRPr lang="sl-SI" sz="2400" dirty="0"/>
          </a:p>
          <a:p>
            <a:endParaRPr lang="sl-SI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ZAKLJUČAK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/>
              <a:t>Kvalificirani </a:t>
            </a:r>
            <a:r>
              <a:rPr lang="sl-SI" dirty="0" err="1"/>
              <a:t>prevoditelji</a:t>
            </a:r>
            <a:endParaRPr lang="sl-SI" dirty="0"/>
          </a:p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 err="1"/>
              <a:t>Bolja</a:t>
            </a:r>
            <a:r>
              <a:rPr lang="sl-SI" dirty="0"/>
              <a:t> organizacija </a:t>
            </a:r>
            <a:r>
              <a:rPr lang="sl-SI" dirty="0" err="1"/>
              <a:t>prevodilačkih</a:t>
            </a:r>
            <a:r>
              <a:rPr lang="sl-SI" dirty="0"/>
              <a:t> kolegija na </a:t>
            </a:r>
            <a:r>
              <a:rPr lang="sl-SI" dirty="0" err="1"/>
              <a:t>fakultetima</a:t>
            </a:r>
            <a:endParaRPr lang="sl-SI" dirty="0"/>
          </a:p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 err="1"/>
              <a:t>Riječnik</a:t>
            </a:r>
            <a:r>
              <a:rPr lang="sl-SI" dirty="0"/>
              <a:t> lažnih prijatelja</a:t>
            </a: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sl-SI" dirty="0" smtClean="0"/>
              <a:t>LITERATURA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764704"/>
            <a:ext cx="8424936" cy="4114800"/>
          </a:xfrm>
        </p:spPr>
        <p:txBody>
          <a:bodyPr/>
          <a:lstStyle/>
          <a:p>
            <a:pPr>
              <a:buNone/>
            </a:pPr>
            <a:r>
              <a:rPr lang="sl-SI" sz="1200" dirty="0"/>
              <a:t> </a:t>
            </a:r>
          </a:p>
          <a:p>
            <a:pPr>
              <a:buNone/>
            </a:pPr>
            <a:r>
              <a:rPr lang="sl-SI" sz="1500" dirty="0" err="1"/>
              <a:t>Anić</a:t>
            </a:r>
            <a:r>
              <a:rPr lang="sl-SI" sz="1500" dirty="0"/>
              <a:t> 2006: </a:t>
            </a:r>
            <a:r>
              <a:rPr lang="sl-SI" sz="1500" dirty="0" err="1"/>
              <a:t>Anić</a:t>
            </a:r>
            <a:r>
              <a:rPr lang="sl-SI" sz="1500" dirty="0"/>
              <a:t>, Vladimir. </a:t>
            </a:r>
            <a:r>
              <a:rPr lang="sl-SI" sz="1500" i="1" dirty="0"/>
              <a:t>Veliki </a:t>
            </a:r>
            <a:r>
              <a:rPr lang="sl-SI" sz="1500" i="1" dirty="0" err="1"/>
              <a:t>rječnik</a:t>
            </a:r>
            <a:r>
              <a:rPr lang="sl-SI" sz="1500" i="1" dirty="0"/>
              <a:t> </a:t>
            </a:r>
            <a:r>
              <a:rPr lang="sl-SI" sz="1500" i="1" dirty="0" err="1"/>
              <a:t>hrvatskoga</a:t>
            </a:r>
            <a:r>
              <a:rPr lang="sl-SI" sz="1500" i="1" dirty="0"/>
              <a:t> jezika</a:t>
            </a:r>
            <a:r>
              <a:rPr lang="sl-SI" sz="1500" dirty="0"/>
              <a:t>. Zagreb.</a:t>
            </a:r>
          </a:p>
          <a:p>
            <a:pPr>
              <a:buNone/>
            </a:pPr>
            <a:r>
              <a:rPr lang="sl-SI" sz="1500" dirty="0"/>
              <a:t>Bajec 1998: Bajec, Anton e tal. (ur.). </a:t>
            </a:r>
            <a:r>
              <a:rPr lang="sl-SI" sz="1500" i="1" dirty="0"/>
              <a:t>Slovar slovenskega knjižnega jezika z odzadnjim slovarjem slovenskega jezika in besediščem slovenskega jezika z oblikoslovnimi </a:t>
            </a:r>
            <a:r>
              <a:rPr lang="sl-SI" sz="1500" i="1" dirty="0" err="1"/>
              <a:t>poatki</a:t>
            </a:r>
            <a:r>
              <a:rPr lang="sl-SI" sz="1500" dirty="0"/>
              <a:t>. Ljubljana.</a:t>
            </a:r>
          </a:p>
          <a:p>
            <a:pPr>
              <a:buNone/>
            </a:pPr>
            <a:r>
              <a:rPr lang="sl-SI" sz="1500" dirty="0"/>
              <a:t>Đukanović 2007: Đukanović, Maja. </a:t>
            </a:r>
            <a:r>
              <a:rPr lang="sl-SI" sz="1500" dirty="0" err="1"/>
              <a:t>Srpsko</a:t>
            </a:r>
            <a:r>
              <a:rPr lang="sl-SI" sz="1500" dirty="0"/>
              <a:t>-</a:t>
            </a:r>
            <a:r>
              <a:rPr lang="sl-SI" sz="1500" dirty="0" err="1"/>
              <a:t>slovenačka</a:t>
            </a:r>
            <a:r>
              <a:rPr lang="sl-SI" sz="1500" dirty="0"/>
              <a:t> </a:t>
            </a:r>
            <a:r>
              <a:rPr lang="sl-SI" sz="1500" dirty="0" err="1"/>
              <a:t>međujezikovna</a:t>
            </a:r>
            <a:r>
              <a:rPr lang="sl-SI" sz="1500" dirty="0"/>
              <a:t> </a:t>
            </a:r>
            <a:r>
              <a:rPr lang="sl-SI" sz="1500" dirty="0" err="1"/>
              <a:t>homonimija</a:t>
            </a:r>
            <a:r>
              <a:rPr lang="sl-SI" sz="1500" dirty="0"/>
              <a:t>. In: </a:t>
            </a:r>
            <a:r>
              <a:rPr lang="sl-SI" sz="1500" i="1" dirty="0"/>
              <a:t>Gramatika i leksika – deskriptivni i normativni </a:t>
            </a:r>
            <a:r>
              <a:rPr lang="sl-SI" sz="1500" i="1" dirty="0" err="1"/>
              <a:t>pristup</a:t>
            </a:r>
            <a:r>
              <a:rPr lang="sl-SI" sz="1500" dirty="0"/>
              <a:t>. Beograd. S 477–483.</a:t>
            </a:r>
          </a:p>
          <a:p>
            <a:pPr>
              <a:buNone/>
            </a:pPr>
            <a:r>
              <a:rPr lang="sl-SI" sz="1500" dirty="0"/>
              <a:t>Filipović 1986: Filipović, Rudolf. </a:t>
            </a:r>
            <a:r>
              <a:rPr lang="sl-SI" sz="1500" i="1" dirty="0"/>
              <a:t>Teorija jezika u kontaktu</a:t>
            </a:r>
            <a:r>
              <a:rPr lang="sl-SI" sz="1500" dirty="0"/>
              <a:t>. Zagreb.</a:t>
            </a:r>
          </a:p>
          <a:p>
            <a:pPr>
              <a:buNone/>
            </a:pPr>
            <a:r>
              <a:rPr lang="sl-SI" sz="1500" dirty="0"/>
              <a:t>Gabrovšek 1992: Gabrovšek, Dušan. Splošni in posebni vidiki </a:t>
            </a:r>
            <a:r>
              <a:rPr lang="sl-SI" sz="1500" dirty="0" err="1"/>
              <a:t>kontrastivne</a:t>
            </a:r>
            <a:r>
              <a:rPr lang="sl-SI" sz="1500" dirty="0"/>
              <a:t> </a:t>
            </a:r>
            <a:r>
              <a:rPr lang="sl-SI" sz="1500" dirty="0" err="1"/>
              <a:t>leksikologije</a:t>
            </a:r>
            <a:r>
              <a:rPr lang="sl-SI" sz="1500" dirty="0"/>
              <a:t>. In: </a:t>
            </a:r>
            <a:r>
              <a:rPr lang="sl-SI" sz="1500" i="1" dirty="0"/>
              <a:t>Vestnik</a:t>
            </a:r>
            <a:r>
              <a:rPr lang="sl-SI" sz="1500" dirty="0"/>
              <a:t>, J. 26, </a:t>
            </a:r>
            <a:r>
              <a:rPr lang="sl-SI" sz="1500" dirty="0" err="1"/>
              <a:t>Nr</a:t>
            </a:r>
            <a:r>
              <a:rPr lang="sl-SI" sz="1500" dirty="0"/>
              <a:t>. 1/2, S. 167–192.</a:t>
            </a:r>
          </a:p>
          <a:p>
            <a:pPr>
              <a:buNone/>
            </a:pPr>
            <a:r>
              <a:rPr lang="sl-SI" sz="1500" dirty="0"/>
              <a:t>Hafner 1992: Hafner, Stanislav e tal. Slovenski jezik v stiku s slovanskimi in neslovanskimi jeziki in književnostmi. In: </a:t>
            </a:r>
            <a:r>
              <a:rPr lang="sl-SI" sz="1500" i="1" dirty="0"/>
              <a:t>Zborovanje slavistov ob stoletnici smrti Frana Miklošiča</a:t>
            </a:r>
            <a:r>
              <a:rPr lang="sl-SI" sz="1500" dirty="0"/>
              <a:t>. Ljubljana.</a:t>
            </a:r>
          </a:p>
          <a:p>
            <a:pPr>
              <a:buNone/>
            </a:pPr>
            <a:r>
              <a:rPr lang="sl-SI" sz="1500" dirty="0"/>
              <a:t>Leban 1998: Leban, Ksenija. Lažni prijatelji – možne rešitve za njihovo slovarsko obravnavo. In: </a:t>
            </a:r>
            <a:r>
              <a:rPr lang="sl-SI" sz="1500" i="1" dirty="0"/>
              <a:t>Vestnik, J</a:t>
            </a:r>
            <a:r>
              <a:rPr lang="sl-SI" sz="1500" dirty="0"/>
              <a:t>. 32, </a:t>
            </a:r>
            <a:r>
              <a:rPr lang="sl-SI" sz="1500" dirty="0" err="1"/>
              <a:t>Nr.1/2</a:t>
            </a:r>
            <a:r>
              <a:rPr lang="sl-SI" sz="1500" dirty="0"/>
              <a:t>, S. 239–253.</a:t>
            </a:r>
          </a:p>
          <a:p>
            <a:pPr>
              <a:buNone/>
            </a:pPr>
            <a:r>
              <a:rPr lang="sl-SI" sz="1500" dirty="0"/>
              <a:t>Lewis 2008: Lewis, </a:t>
            </a:r>
            <a:r>
              <a:rPr lang="sl-SI" sz="1500" dirty="0" err="1"/>
              <a:t>Kristian</a:t>
            </a:r>
            <a:r>
              <a:rPr lang="sl-SI" sz="1500" dirty="0"/>
              <a:t>. Dva aspekta </a:t>
            </a:r>
            <a:r>
              <a:rPr lang="sl-SI" sz="1500" dirty="0" err="1"/>
              <a:t>neodređenosti</a:t>
            </a:r>
            <a:r>
              <a:rPr lang="sl-SI" sz="1500" dirty="0"/>
              <a:t> pojma lažni prijatelji. In: </a:t>
            </a:r>
            <a:r>
              <a:rPr lang="sl-SI" sz="1500" i="1" dirty="0"/>
              <a:t>Slavistika </a:t>
            </a:r>
            <a:r>
              <a:rPr lang="sl-SI" sz="1500" i="1" dirty="0" err="1"/>
              <a:t>dnes</a:t>
            </a:r>
            <a:r>
              <a:rPr lang="sl-SI" sz="1500" i="1" dirty="0"/>
              <a:t>: </a:t>
            </a:r>
            <a:r>
              <a:rPr lang="sl-SI" sz="1500" i="1" dirty="0" err="1"/>
              <a:t>Vlivy</a:t>
            </a:r>
            <a:r>
              <a:rPr lang="sl-SI" sz="1500" i="1" dirty="0"/>
              <a:t> a </a:t>
            </a:r>
            <a:r>
              <a:rPr lang="sl-SI" sz="1500" i="1" dirty="0" err="1"/>
              <a:t>kontexty</a:t>
            </a:r>
            <a:r>
              <a:rPr lang="sl-SI" sz="1500" i="1" dirty="0"/>
              <a:t> II; Konference </a:t>
            </a:r>
            <a:r>
              <a:rPr lang="sl-SI" sz="1500" i="1" dirty="0" err="1"/>
              <a:t>mladých</a:t>
            </a:r>
            <a:r>
              <a:rPr lang="sl-SI" sz="1500" i="1" dirty="0"/>
              <a:t> </a:t>
            </a:r>
            <a:r>
              <a:rPr lang="sl-SI" sz="1500" i="1" dirty="0" err="1"/>
              <a:t>slavistů</a:t>
            </a:r>
            <a:r>
              <a:rPr lang="sl-SI" sz="1500" i="1" dirty="0"/>
              <a:t> – </a:t>
            </a:r>
            <a:r>
              <a:rPr lang="sl-SI" sz="1500" i="1" dirty="0" err="1"/>
              <a:t>říjen</a:t>
            </a:r>
            <a:r>
              <a:rPr lang="sl-SI" sz="1500" i="1" dirty="0"/>
              <a:t> 2006.</a:t>
            </a:r>
            <a:r>
              <a:rPr lang="sl-SI" sz="1500" dirty="0"/>
              <a:t> </a:t>
            </a:r>
            <a:r>
              <a:rPr lang="sl-SI" sz="1500" dirty="0" err="1"/>
              <a:t>Červený</a:t>
            </a:r>
            <a:r>
              <a:rPr lang="sl-SI" sz="1500" dirty="0"/>
              <a:t> Kostelec/Praha S. 173–189</a:t>
            </a:r>
          </a:p>
          <a:p>
            <a:pPr>
              <a:buNone/>
            </a:pPr>
            <a:r>
              <a:rPr lang="sl-SI" sz="1500" dirty="0" err="1"/>
              <a:t>Opačić</a:t>
            </a:r>
            <a:r>
              <a:rPr lang="sl-SI" sz="1500" dirty="0"/>
              <a:t> 1995: </a:t>
            </a:r>
            <a:r>
              <a:rPr lang="sl-SI" sz="1500" dirty="0" err="1"/>
              <a:t>Opačić</a:t>
            </a:r>
            <a:r>
              <a:rPr lang="sl-SI" sz="1500" dirty="0"/>
              <a:t>, Nives. </a:t>
            </a:r>
            <a:r>
              <a:rPr lang="sl-SI" sz="1500" dirty="0" err="1"/>
              <a:t>Primjeri</a:t>
            </a:r>
            <a:r>
              <a:rPr lang="sl-SI" sz="1500" dirty="0"/>
              <a:t> </a:t>
            </a:r>
            <a:r>
              <a:rPr lang="sl-SI" sz="1500" dirty="0" err="1"/>
              <a:t>homonimije</a:t>
            </a:r>
            <a:r>
              <a:rPr lang="sl-SI" sz="1500" dirty="0"/>
              <a:t> u nekim </a:t>
            </a:r>
            <a:r>
              <a:rPr lang="sl-SI" sz="1500" dirty="0" err="1"/>
              <a:t>slavenskim</a:t>
            </a:r>
            <a:r>
              <a:rPr lang="sl-SI" sz="1500" dirty="0"/>
              <a:t> </a:t>
            </a:r>
            <a:r>
              <a:rPr lang="sl-SI" sz="1500" dirty="0" err="1"/>
              <a:t>jezicima</a:t>
            </a:r>
            <a:r>
              <a:rPr lang="sl-SI" sz="1500" dirty="0"/>
              <a:t> prema </a:t>
            </a:r>
            <a:r>
              <a:rPr lang="sl-SI" sz="1500" dirty="0" err="1"/>
              <a:t>hrvatskom</a:t>
            </a:r>
            <a:r>
              <a:rPr lang="sl-SI" sz="1500" dirty="0"/>
              <a:t>. In: </a:t>
            </a:r>
            <a:r>
              <a:rPr lang="sl-SI" sz="1500" i="1" dirty="0" err="1"/>
              <a:t>Prevođenje</a:t>
            </a:r>
            <a:r>
              <a:rPr lang="sl-SI" sz="1500" i="1" dirty="0"/>
              <a:t>: </a:t>
            </a:r>
            <a:r>
              <a:rPr lang="sl-SI" sz="1500" i="1" dirty="0" err="1"/>
              <a:t>suvremena</a:t>
            </a:r>
            <a:r>
              <a:rPr lang="sl-SI" sz="1500" i="1" dirty="0"/>
              <a:t> </a:t>
            </a:r>
            <a:r>
              <a:rPr lang="sl-SI" sz="1500" i="1" dirty="0" err="1"/>
              <a:t>strujanja</a:t>
            </a:r>
            <a:r>
              <a:rPr lang="sl-SI" sz="1500" i="1" dirty="0"/>
              <a:t> i </a:t>
            </a:r>
            <a:r>
              <a:rPr lang="sl-SI" sz="1500" i="1" dirty="0" err="1"/>
              <a:t>tendencije</a:t>
            </a:r>
            <a:r>
              <a:rPr lang="sl-SI" sz="1500" dirty="0"/>
              <a:t>. Zagreb. S. 367–370.</a:t>
            </a:r>
          </a:p>
          <a:p>
            <a:pPr>
              <a:buNone/>
            </a:pPr>
            <a:r>
              <a:rPr lang="sl-SI" sz="1500" dirty="0"/>
              <a:t>Požgaj Hadži 2002: Požgaj Hadži, Vesna. </a:t>
            </a:r>
            <a:r>
              <a:rPr lang="sl-SI" sz="1500" i="1" dirty="0"/>
              <a:t>Slovenščina in hrvaščina v stiku / Slovenski i </a:t>
            </a:r>
            <a:r>
              <a:rPr lang="sl-SI" sz="1500" i="1" dirty="0" err="1"/>
              <a:t>hrvatski</a:t>
            </a:r>
            <a:r>
              <a:rPr lang="sl-SI" sz="1500" i="1" dirty="0"/>
              <a:t> u kontaktu</a:t>
            </a:r>
            <a:r>
              <a:rPr lang="sl-SI" sz="1500" dirty="0"/>
              <a:t>. Ljubljana.</a:t>
            </a:r>
          </a:p>
          <a:p>
            <a:pPr>
              <a:buNone/>
            </a:pPr>
            <a:r>
              <a:rPr lang="sl-SI" sz="1500" dirty="0"/>
              <a:t>Silić/</a:t>
            </a:r>
            <a:r>
              <a:rPr lang="sl-SI" sz="1500" dirty="0" err="1"/>
              <a:t>Pranjković</a:t>
            </a:r>
            <a:r>
              <a:rPr lang="sl-SI" sz="1500" dirty="0"/>
              <a:t> 2005: Silić, Josip; </a:t>
            </a:r>
            <a:r>
              <a:rPr lang="sl-SI" sz="1500" dirty="0" err="1"/>
              <a:t>Pranjković</a:t>
            </a:r>
            <a:r>
              <a:rPr lang="sl-SI" sz="1500" dirty="0"/>
              <a:t>, Ivo. </a:t>
            </a:r>
            <a:r>
              <a:rPr lang="sl-SI" sz="1500" i="1" dirty="0"/>
              <a:t>Gramatika </a:t>
            </a:r>
            <a:r>
              <a:rPr lang="sl-SI" sz="1500" i="1" dirty="0" err="1"/>
              <a:t>hrvatskoga</a:t>
            </a:r>
            <a:r>
              <a:rPr lang="sl-SI" sz="1500" i="1" dirty="0"/>
              <a:t> jezika za gimnazije i visoka </a:t>
            </a:r>
            <a:r>
              <a:rPr lang="sl-SI" sz="1500" i="1" dirty="0" err="1"/>
              <a:t>učilišta</a:t>
            </a:r>
            <a:r>
              <a:rPr lang="sl-SI" sz="1500" dirty="0"/>
              <a:t>. Zagreb.</a:t>
            </a:r>
          </a:p>
          <a:p>
            <a:pPr>
              <a:buNone/>
            </a:pPr>
            <a:r>
              <a:rPr lang="sl-SI" sz="1500" dirty="0" err="1"/>
              <a:t>Weinreich</a:t>
            </a:r>
            <a:r>
              <a:rPr lang="sl-SI" sz="1500" dirty="0"/>
              <a:t> 1968: </a:t>
            </a:r>
            <a:r>
              <a:rPr lang="sl-SI" sz="1500" dirty="0" err="1"/>
              <a:t>Weinreich</a:t>
            </a:r>
            <a:r>
              <a:rPr lang="sl-SI" sz="1500" dirty="0"/>
              <a:t>, </a:t>
            </a:r>
            <a:r>
              <a:rPr lang="sl-SI" sz="1500" dirty="0" err="1"/>
              <a:t>Uriel</a:t>
            </a:r>
            <a:r>
              <a:rPr lang="sl-SI" sz="1500" dirty="0"/>
              <a:t>. </a:t>
            </a:r>
            <a:r>
              <a:rPr lang="sl-SI" sz="1500" i="1" dirty="0" err="1"/>
              <a:t>Languages</a:t>
            </a:r>
            <a:r>
              <a:rPr lang="sl-SI" sz="1500" i="1" dirty="0"/>
              <a:t> in </a:t>
            </a:r>
            <a:r>
              <a:rPr lang="sl-SI" sz="1500" i="1" dirty="0" err="1"/>
              <a:t>contact</a:t>
            </a:r>
            <a:r>
              <a:rPr lang="sl-SI" sz="1500" dirty="0"/>
              <a:t>. </a:t>
            </a:r>
            <a:r>
              <a:rPr lang="sl-SI" sz="1500" dirty="0" err="1"/>
              <a:t>The</a:t>
            </a:r>
            <a:r>
              <a:rPr lang="sl-SI" sz="1500" dirty="0"/>
              <a:t> </a:t>
            </a:r>
            <a:r>
              <a:rPr lang="sl-SI" sz="1500" dirty="0" err="1"/>
              <a:t>Hague</a:t>
            </a:r>
            <a:r>
              <a:rPr lang="sl-SI" sz="1500" dirty="0"/>
              <a:t>.</a:t>
            </a:r>
          </a:p>
          <a:p>
            <a:pPr>
              <a:buNone/>
            </a:pPr>
            <a:r>
              <a:rPr lang="sl-SI" sz="1500" dirty="0"/>
              <a:t>Toporišič 2000: Toporišič, Jože. </a:t>
            </a:r>
            <a:r>
              <a:rPr lang="sl-SI" sz="1500" i="1" dirty="0"/>
              <a:t>Slovenska slovnica</a:t>
            </a:r>
            <a:r>
              <a:rPr lang="sl-SI" sz="1500" dirty="0"/>
              <a:t>. Maribor.</a:t>
            </a:r>
          </a:p>
          <a:p>
            <a:endParaRPr lang="sl-SI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1143000"/>
          </a:xfrm>
        </p:spPr>
        <p:txBody>
          <a:bodyPr/>
          <a:lstStyle/>
          <a:p>
            <a:r>
              <a:rPr lang="sl-SI" dirty="0" smtClean="0"/>
              <a:t>SADRŽAJ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83568" y="119675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sl-SI" dirty="0"/>
              <a:t> </a:t>
            </a:r>
            <a:endParaRPr lang="sl-SI" sz="2800" dirty="0"/>
          </a:p>
          <a:p>
            <a:r>
              <a:rPr lang="sl-SI" sz="2800" dirty="0" err="1"/>
              <a:t>Sadržaj</a:t>
            </a:r>
            <a:endParaRPr lang="sl-SI" sz="2800" dirty="0"/>
          </a:p>
          <a:p>
            <a:r>
              <a:rPr lang="sl-SI" sz="2800" dirty="0"/>
              <a:t>Uvod</a:t>
            </a:r>
          </a:p>
          <a:p>
            <a:r>
              <a:rPr lang="sl-SI" sz="2800" dirty="0"/>
              <a:t>Jezici u kontaktu</a:t>
            </a:r>
          </a:p>
          <a:p>
            <a:r>
              <a:rPr lang="sl-SI" sz="2800" dirty="0" err="1"/>
              <a:t>Interferencija</a:t>
            </a:r>
            <a:endParaRPr lang="sl-SI" sz="2800" dirty="0"/>
          </a:p>
          <a:p>
            <a:r>
              <a:rPr lang="sl-SI" sz="2800" dirty="0"/>
              <a:t>Lažni prijatelji</a:t>
            </a:r>
          </a:p>
          <a:p>
            <a:r>
              <a:rPr lang="sl-SI" sz="2800" dirty="0"/>
              <a:t>Slovenski i </a:t>
            </a:r>
            <a:r>
              <a:rPr lang="sl-SI" sz="2800" dirty="0" err="1"/>
              <a:t>hrvatski</a:t>
            </a:r>
            <a:r>
              <a:rPr lang="sl-SI" sz="2800" dirty="0"/>
              <a:t> u kontaktu</a:t>
            </a:r>
          </a:p>
          <a:p>
            <a:r>
              <a:rPr lang="sl-SI" sz="2800" dirty="0" err="1"/>
              <a:t>Zaključak</a:t>
            </a:r>
            <a:endParaRPr lang="sl-SI" sz="2800" dirty="0"/>
          </a:p>
          <a:p>
            <a:r>
              <a:rPr lang="sl-SI" sz="2800" dirty="0"/>
              <a:t>Literatura</a:t>
            </a:r>
          </a:p>
          <a:p>
            <a:endParaRPr lang="sl-SI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/>
              <a:t>Jezik = živi </a:t>
            </a:r>
            <a:r>
              <a:rPr lang="sl-SI" dirty="0" err="1"/>
              <a:t>organizam</a:t>
            </a:r>
            <a:endParaRPr lang="sl-SI" dirty="0"/>
          </a:p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/>
              <a:t>Kontakt s drugim </a:t>
            </a:r>
            <a:r>
              <a:rPr lang="sl-SI" dirty="0" err="1"/>
              <a:t>jezicima</a:t>
            </a:r>
            <a:endParaRPr lang="sl-SI" dirty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Društveno-kulturni </a:t>
            </a:r>
            <a:r>
              <a:rPr lang="sl-SI" dirty="0"/>
              <a:t>kontekst govornika</a:t>
            </a:r>
          </a:p>
          <a:p>
            <a:pPr>
              <a:buNone/>
            </a:pPr>
            <a:endParaRPr lang="sl-SI" dirty="0"/>
          </a:p>
          <a:p>
            <a:pPr>
              <a:buNone/>
            </a:pPr>
            <a:r>
              <a:rPr lang="sl-SI" dirty="0" err="1"/>
              <a:t>Utjecaj</a:t>
            </a:r>
            <a:r>
              <a:rPr lang="sl-SI" dirty="0"/>
              <a:t> na razvoj jezika</a:t>
            </a: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JEZICI U KONTAKTU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l-SI" dirty="0"/>
          </a:p>
          <a:p>
            <a:pPr>
              <a:buNone/>
            </a:pPr>
            <a:r>
              <a:rPr lang="sl-SI" dirty="0" err="1"/>
              <a:t>Uriel</a:t>
            </a:r>
            <a:r>
              <a:rPr lang="sl-SI" dirty="0"/>
              <a:t> </a:t>
            </a:r>
            <a:r>
              <a:rPr lang="sl-SI" dirty="0" err="1"/>
              <a:t>Weinreich</a:t>
            </a:r>
            <a:r>
              <a:rPr lang="sl-SI" dirty="0"/>
              <a:t> (1953): </a:t>
            </a:r>
            <a:r>
              <a:rPr lang="sl-SI" dirty="0" err="1"/>
              <a:t>Languages</a:t>
            </a:r>
            <a:r>
              <a:rPr lang="sl-SI" dirty="0"/>
              <a:t> in </a:t>
            </a:r>
            <a:r>
              <a:rPr lang="sl-SI" dirty="0" err="1"/>
              <a:t>contact</a:t>
            </a:r>
            <a:endParaRPr lang="sl-SI" dirty="0"/>
          </a:p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/>
              <a:t>Jezično / </a:t>
            </a:r>
            <a:r>
              <a:rPr lang="sl-SI" dirty="0" err="1"/>
              <a:t>lingvističko</a:t>
            </a:r>
            <a:r>
              <a:rPr lang="sl-SI" dirty="0"/>
              <a:t> </a:t>
            </a:r>
            <a:r>
              <a:rPr lang="sl-SI" dirty="0" err="1"/>
              <a:t>posuđivanje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JEZICI U KONTAKTU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/>
              <a:t>Pojava </a:t>
            </a:r>
            <a:r>
              <a:rPr lang="sl-SI" dirty="0" err="1"/>
              <a:t>koja</a:t>
            </a:r>
            <a:r>
              <a:rPr lang="sl-SI" dirty="0"/>
              <a:t> </a:t>
            </a:r>
            <a:r>
              <a:rPr lang="sl-SI" dirty="0" err="1"/>
              <a:t>nastaje</a:t>
            </a:r>
            <a:r>
              <a:rPr lang="sl-SI" dirty="0"/>
              <a:t>:</a:t>
            </a:r>
          </a:p>
          <a:p>
            <a:pPr>
              <a:buNone/>
            </a:pPr>
            <a:endParaRPr lang="sl-SI" dirty="0"/>
          </a:p>
          <a:p>
            <a:pPr lvl="0">
              <a:buNone/>
            </a:pPr>
            <a:r>
              <a:rPr lang="sl-SI" dirty="0" smtClean="0"/>
              <a:t>a) u </a:t>
            </a:r>
            <a:r>
              <a:rPr lang="sl-SI" dirty="0"/>
              <a:t>procesu </a:t>
            </a:r>
            <a:r>
              <a:rPr lang="sl-SI" dirty="0" err="1"/>
              <a:t>jezičnog</a:t>
            </a:r>
            <a:r>
              <a:rPr lang="sl-SI" dirty="0"/>
              <a:t> </a:t>
            </a:r>
            <a:r>
              <a:rPr lang="sl-SI" dirty="0" err="1"/>
              <a:t>posuđivanja</a:t>
            </a:r>
            <a:endParaRPr lang="sl-SI" dirty="0"/>
          </a:p>
          <a:p>
            <a:pPr lvl="0">
              <a:buNone/>
            </a:pPr>
            <a:r>
              <a:rPr lang="sl-SI" dirty="0" smtClean="0"/>
              <a:t>b) u </a:t>
            </a:r>
            <a:r>
              <a:rPr lang="sl-SI" dirty="0"/>
              <a:t>procesu usvajanja </a:t>
            </a:r>
            <a:r>
              <a:rPr lang="sl-SI" dirty="0" err="1"/>
              <a:t>stranoga</a:t>
            </a:r>
            <a:r>
              <a:rPr lang="sl-SI" dirty="0"/>
              <a:t> jezika</a:t>
            </a:r>
          </a:p>
          <a:p>
            <a:pPr>
              <a:buNone/>
            </a:pPr>
            <a:r>
              <a:rPr lang="sl-SI" sz="2800" dirty="0"/>
              <a:t> </a:t>
            </a:r>
            <a:r>
              <a:rPr lang="sl-SI" sz="2800" dirty="0" smtClean="0"/>
              <a:t>                                                    (</a:t>
            </a:r>
            <a:r>
              <a:rPr lang="sl-SI" sz="2800" dirty="0"/>
              <a:t>Rudolf Filipović)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INTERFERENCIJA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/>
              <a:t> </a:t>
            </a:r>
            <a:endParaRPr lang="sl-SI" dirty="0" smtClean="0"/>
          </a:p>
          <a:p>
            <a:pPr>
              <a:buNone/>
            </a:pPr>
            <a:r>
              <a:rPr lang="sl-SI" i="1" dirty="0" err="1" smtClean="0"/>
              <a:t>Devijacija</a:t>
            </a:r>
            <a:r>
              <a:rPr lang="sl-SI" i="1" dirty="0" smtClean="0"/>
              <a:t> </a:t>
            </a:r>
            <a:r>
              <a:rPr lang="sl-SI" i="1" dirty="0"/>
              <a:t>od norme jezika do </a:t>
            </a:r>
            <a:r>
              <a:rPr lang="sl-SI" i="1" dirty="0" err="1"/>
              <a:t>koje</a:t>
            </a:r>
            <a:r>
              <a:rPr lang="sl-SI" i="1" dirty="0"/>
              <a:t> </a:t>
            </a:r>
            <a:r>
              <a:rPr lang="sl-SI" i="1" dirty="0" err="1"/>
              <a:t>dolazi</a:t>
            </a:r>
            <a:r>
              <a:rPr lang="sl-SI" i="1" dirty="0"/>
              <a:t> </a:t>
            </a:r>
            <a:r>
              <a:rPr lang="sl-SI" i="1" dirty="0" smtClean="0"/>
              <a:t>u govoru </a:t>
            </a:r>
            <a:r>
              <a:rPr lang="sl-SI" i="1" dirty="0" err="1"/>
              <a:t>bilingva</a:t>
            </a:r>
            <a:r>
              <a:rPr lang="sl-SI" i="1" dirty="0"/>
              <a:t> </a:t>
            </a:r>
            <a:r>
              <a:rPr lang="sl-SI" i="1" dirty="0" err="1"/>
              <a:t>kao</a:t>
            </a:r>
            <a:r>
              <a:rPr lang="sl-SI" i="1" dirty="0"/>
              <a:t> rezultat njegova poznavanja dva </a:t>
            </a:r>
            <a:r>
              <a:rPr lang="sl-SI" i="1" dirty="0" err="1"/>
              <a:t>ili</a:t>
            </a:r>
            <a:r>
              <a:rPr lang="sl-SI" i="1" dirty="0"/>
              <a:t> više jezika</a:t>
            </a:r>
            <a:r>
              <a:rPr lang="sl-SI" dirty="0"/>
              <a:t>. </a:t>
            </a:r>
            <a:endParaRPr lang="sl-SI" dirty="0" smtClean="0"/>
          </a:p>
          <a:p>
            <a:pPr>
              <a:buNone/>
            </a:pPr>
            <a:r>
              <a:rPr lang="sl-SI" dirty="0"/>
              <a:t> </a:t>
            </a:r>
            <a:r>
              <a:rPr lang="sl-SI" dirty="0" smtClean="0"/>
              <a:t>                                           (</a:t>
            </a:r>
            <a:r>
              <a:rPr lang="sl-SI" dirty="0" err="1"/>
              <a:t>Uriel</a:t>
            </a:r>
            <a:r>
              <a:rPr lang="sl-SI" dirty="0"/>
              <a:t> </a:t>
            </a:r>
            <a:r>
              <a:rPr lang="sl-SI" dirty="0" err="1"/>
              <a:t>Weinreich</a:t>
            </a:r>
            <a:r>
              <a:rPr lang="sl-SI" dirty="0" smtClean="0"/>
              <a:t>)</a:t>
            </a:r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INTERFERENCIJA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 err="1"/>
              <a:t>Interferencija</a:t>
            </a:r>
            <a:r>
              <a:rPr lang="sl-SI" dirty="0"/>
              <a:t> u govoru</a:t>
            </a:r>
          </a:p>
          <a:p>
            <a:pPr>
              <a:buNone/>
            </a:pPr>
            <a:r>
              <a:rPr lang="sl-SI" dirty="0" err="1"/>
              <a:t>Interferencija</a:t>
            </a:r>
            <a:r>
              <a:rPr lang="sl-SI" dirty="0"/>
              <a:t> u jeziku</a:t>
            </a:r>
          </a:p>
          <a:p>
            <a:pPr>
              <a:buNone/>
            </a:pPr>
            <a:r>
              <a:rPr lang="sl-SI" dirty="0" err="1"/>
              <a:t>Intralingualna</a:t>
            </a:r>
            <a:r>
              <a:rPr lang="sl-SI" dirty="0"/>
              <a:t> </a:t>
            </a:r>
            <a:r>
              <a:rPr lang="sl-SI" dirty="0" err="1"/>
              <a:t>interferencija</a:t>
            </a:r>
            <a:endParaRPr lang="sl-SI" dirty="0"/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LAŽNI PRIJATELJI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i="1" dirty="0" err="1"/>
              <a:t>Parovi</a:t>
            </a:r>
            <a:r>
              <a:rPr lang="sl-SI" i="1" dirty="0"/>
              <a:t> </a:t>
            </a:r>
            <a:r>
              <a:rPr lang="sl-SI" i="1" dirty="0" err="1"/>
              <a:t>leksema</a:t>
            </a:r>
            <a:r>
              <a:rPr lang="sl-SI" i="1" dirty="0"/>
              <a:t> iz </a:t>
            </a:r>
            <a:r>
              <a:rPr lang="sl-SI" i="1" dirty="0" err="1"/>
              <a:t>dvaju</a:t>
            </a:r>
            <a:r>
              <a:rPr lang="sl-SI" i="1" dirty="0"/>
              <a:t> </a:t>
            </a:r>
            <a:r>
              <a:rPr lang="sl-SI" i="1" dirty="0" err="1"/>
              <a:t>različitih</a:t>
            </a:r>
            <a:r>
              <a:rPr lang="sl-SI" i="1" dirty="0"/>
              <a:t> jezika</a:t>
            </a:r>
            <a:r>
              <a:rPr lang="sl-SI" dirty="0"/>
              <a:t>, </a:t>
            </a:r>
            <a:r>
              <a:rPr lang="sl-SI" i="1" dirty="0" err="1"/>
              <a:t>oblikom</a:t>
            </a:r>
            <a:r>
              <a:rPr lang="sl-SI" i="1" dirty="0"/>
              <a:t> isti</a:t>
            </a:r>
            <a:r>
              <a:rPr lang="sl-SI" dirty="0"/>
              <a:t>, </a:t>
            </a:r>
            <a:r>
              <a:rPr lang="sl-SI" i="1" dirty="0"/>
              <a:t>a </a:t>
            </a:r>
            <a:r>
              <a:rPr lang="sl-SI" i="1" dirty="0" err="1"/>
              <a:t>značenjski</a:t>
            </a:r>
            <a:r>
              <a:rPr lang="sl-SI" i="1" dirty="0"/>
              <a:t> </a:t>
            </a:r>
            <a:r>
              <a:rPr lang="sl-SI" i="1" dirty="0" err="1"/>
              <a:t>različiti</a:t>
            </a:r>
            <a:r>
              <a:rPr lang="sl-SI" dirty="0"/>
              <a:t>. (Lewis 2008.)</a:t>
            </a:r>
          </a:p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 err="1"/>
              <a:t>Posljedica</a:t>
            </a:r>
            <a:r>
              <a:rPr lang="sl-SI" dirty="0"/>
              <a:t> </a:t>
            </a:r>
            <a:r>
              <a:rPr lang="sl-SI" dirty="0" err="1"/>
              <a:t>jezičnog</a:t>
            </a:r>
            <a:r>
              <a:rPr lang="sl-SI" dirty="0"/>
              <a:t> </a:t>
            </a:r>
            <a:r>
              <a:rPr lang="sl-SI" dirty="0" err="1"/>
              <a:t>posuđivanja</a:t>
            </a:r>
            <a:r>
              <a:rPr lang="sl-SI" dirty="0"/>
              <a:t> i </a:t>
            </a:r>
            <a:r>
              <a:rPr lang="sl-SI" dirty="0" err="1"/>
              <a:t>jezičnog</a:t>
            </a:r>
            <a:r>
              <a:rPr lang="sl-SI" dirty="0"/>
              <a:t> kontakta</a:t>
            </a: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SLOVENSKI I HRVATSKI U KONTAKTU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 err="1"/>
              <a:t>Srodni</a:t>
            </a:r>
            <a:r>
              <a:rPr lang="sl-SI" dirty="0"/>
              <a:t> jezici</a:t>
            </a:r>
          </a:p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/>
              <a:t>Bivša </a:t>
            </a:r>
            <a:r>
              <a:rPr lang="sl-SI" dirty="0" err="1"/>
              <a:t>zajednička</a:t>
            </a:r>
            <a:r>
              <a:rPr lang="sl-SI" dirty="0"/>
              <a:t> država</a:t>
            </a:r>
          </a:p>
          <a:p>
            <a:pPr>
              <a:buNone/>
            </a:pPr>
            <a:r>
              <a:rPr lang="sl-SI" dirty="0"/>
              <a:t> </a:t>
            </a:r>
          </a:p>
          <a:p>
            <a:pPr>
              <a:buNone/>
            </a:pPr>
            <a:r>
              <a:rPr lang="sl-SI" dirty="0" err="1"/>
              <a:t>Srpskohrvatski</a:t>
            </a:r>
            <a:r>
              <a:rPr lang="sl-SI" dirty="0"/>
              <a:t> </a:t>
            </a:r>
            <a:r>
              <a:rPr lang="sl-SI" dirty="0" err="1"/>
              <a:t>kao</a:t>
            </a:r>
            <a:r>
              <a:rPr lang="sl-SI" dirty="0"/>
              <a:t> nastavni predmet u osnovnim </a:t>
            </a:r>
            <a:r>
              <a:rPr lang="sl-SI" dirty="0" err="1"/>
              <a:t>školama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001069061">
  <a:themeElements>
    <a:clrScheme name="Officeova tema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Officeova tem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ova tema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ova tema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ova tema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ova tema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ova tema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ova tema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TP001069061</AuthoringAssetId>
    <AssetId xmlns="145c5697-5eb5-440b-b2f1-a8273fb59250">TS001069061</AssetId>
  </documentManagement>
</p:properties>
</file>

<file path=customXml/itemProps1.xml><?xml version="1.0" encoding="utf-8"?>
<ds:datastoreItem xmlns:ds="http://schemas.openxmlformats.org/officeDocument/2006/customXml" ds:itemID="{95E435F4-8B24-492C-AF75-151E380994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1A96C98-C0BA-420C-A164-E6EE6F6D4DAC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35BCCB1F-B1A5-4AB6-AE23-B254B62BF60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93DD51B-67F5-47E0-ADE2-AEB5FC24ACF1}">
  <ds:schemaRefs>
    <ds:schemaRef ds:uri="http://schemas.microsoft.com/office/2006/metadata/properties"/>
    <ds:schemaRef ds:uri="http://schemas.microsoft.com/office/2006/documentManagement/types"/>
    <ds:schemaRef ds:uri="145c5697-5eb5-440b-b2f1-a8273fb59250"/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TS001069061</Template>
  <TotalTime>0</TotalTime>
  <Words>102</Words>
  <Application>Microsoft Office PowerPoint</Application>
  <PresentationFormat>Bildschirmpräsentation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TS001069061</vt:lpstr>
      <vt:lpstr>Neue slawistische Horizonte O. Univ.-Prof. dr. Branko Tošović </vt:lpstr>
      <vt:lpstr>SADRŽAJ </vt:lpstr>
      <vt:lpstr>UVOD</vt:lpstr>
      <vt:lpstr>JEZICI U KONTAKTU </vt:lpstr>
      <vt:lpstr>JEZICI U KONTAKTU </vt:lpstr>
      <vt:lpstr>INTERFERENCIJA </vt:lpstr>
      <vt:lpstr>INTERFERENCIJA </vt:lpstr>
      <vt:lpstr>LAŽNI PRIJATELJI </vt:lpstr>
      <vt:lpstr>SLOVENSKI I HRVATSKI U KONTAKTU </vt:lpstr>
      <vt:lpstr>SLOVENSKI I HRVATSKI U KONTAKTU </vt:lpstr>
      <vt:lpstr>SLOVENSKI I HRVATSKI U KONTAKTU</vt:lpstr>
      <vt:lpstr>ZAKLJUČAK </vt:lpstr>
      <vt:lpstr>LITERATURA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PC1</dc:creator>
  <cp:lastModifiedBy>tata</cp:lastModifiedBy>
  <cp:revision>6</cp:revision>
  <cp:lastPrinted>1601-01-01T00:00:00Z</cp:lastPrinted>
  <dcterms:created xsi:type="dcterms:W3CDTF">2013-06-05T20:13:42Z</dcterms:created>
  <dcterms:modified xsi:type="dcterms:W3CDTF">2013-06-05T22:07:53Z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Markets">
    <vt:lpwstr/>
  </property>
  <property fmtid="{D5CDD505-2E9C-101B-9397-08002B2CF9AE}" pid="4" name="AssetType">
    <vt:lpwstr>TP</vt:lpwstr>
  </property>
  <property fmtid="{D5CDD505-2E9C-101B-9397-08002B2CF9AE}" pid="5" name="TPInstallLocation">
    <vt:lpwstr>{Document Themes}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{FilePath}</vt:lpwstr>
  </property>
  <property fmtid="{D5CDD505-2E9C-101B-9397-08002B2CF9AE}" pid="12" name="AssetId">
    <vt:lpwstr>TS001069061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Ribbons design template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Ribbons design template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64;#PowerPoint 2003;#67;#PowerPoint - Design Templt 12;#182;#Office XP;#184;#Office 2000;#66;#PowerPoint - Design Templt 2003;#65;#Microsoft Office PowerPoint 2007;#79;#Template 12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UANotes">
    <vt:lpwstr>LEGACY PPTDT. 421488L. June 2003 retrofit</vt:lpwstr>
  </property>
  <property fmtid="{D5CDD505-2E9C-101B-9397-08002B2CF9AE}" pid="33" name="PublishStatusLookup">
    <vt:lpwstr>255996</vt:lpwstr>
  </property>
  <property fmtid="{D5CDD505-2E9C-101B-9397-08002B2CF9AE}" pid="34" name="TPComponent">
    <vt:lpwstr>PPTFiles</vt:lpwstr>
  </property>
  <property fmtid="{D5CDD505-2E9C-101B-9397-08002B2CF9AE}" pid="35" name="TPNamespace">
    <vt:lpwstr>POWERPNT</vt:lpwstr>
  </property>
  <property fmtid="{D5CDD505-2E9C-101B-9397-08002B2CF9AE}" pid="36" name="TPClientViewer">
    <vt:lpwstr>Microsoft Office PowerPoint</vt:lpwstr>
  </property>
  <property fmtid="{D5CDD505-2E9C-101B-9397-08002B2CF9AE}" pid="37" name="APTrustLevel">
    <vt:lpwstr>1.00000000000000</vt:lpwstr>
  </property>
  <property fmtid="{D5CDD505-2E9C-101B-9397-08002B2CF9AE}" pid="38" name="TrustLevel">
    <vt:lpwstr>Microsoft Managed Content</vt:lpwstr>
  </property>
  <property fmtid="{D5CDD505-2E9C-101B-9397-08002B2CF9AE}" pid="39" name="Content Type">
    <vt:lpwstr>OOFile</vt:lpwstr>
  </property>
  <property fmtid="{D5CDD505-2E9C-101B-9397-08002B2CF9AE}" pid="40" name="AuthoringAssetId">
    <vt:lpwstr>TP001069061</vt:lpwstr>
  </property>
  <property fmtid="{D5CDD505-2E9C-101B-9397-08002B2CF9AE}" pid="41" name="NumericAssetId">
    <vt:lpwstr/>
  </property>
  <property fmtid="{D5CDD505-2E9C-101B-9397-08002B2CF9AE}" pid="42" name="AppVer">
    <vt:lpwstr/>
  </property>
</Properties>
</file>