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1D8BD707-D9CF-40AE-B4C6-C98DA3205C09}" type="datetimeFigureOut">
              <a:rPr lang="en-US" smtClean="0"/>
              <a:pPr/>
              <a:t>6/6/2013</a:t>
            </a:fld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6/6/2013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6/6/2013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6/6/2013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1D8BD707-D9CF-40AE-B4C6-C98DA3205C09}" type="datetimeFigureOut">
              <a:rPr lang="en-US" smtClean="0"/>
              <a:pPr/>
              <a:t>6/6/2013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6/6/2013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6/6/2013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6/6/2013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6/6/2013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1D8BD707-D9CF-40AE-B4C6-C98DA3205C09}" type="datetimeFigureOut">
              <a:rPr lang="en-US" smtClean="0"/>
              <a:pPr/>
              <a:t>6/6/2013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1D8BD707-D9CF-40AE-B4C6-C98DA3205C09}" type="datetimeFigureOut">
              <a:rPr lang="en-US" smtClean="0"/>
              <a:pPr/>
              <a:t>6/6/2013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6/6/2013</a:t>
            </a:fld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533400"/>
            <a:ext cx="7772400" cy="2362200"/>
          </a:xfrm>
        </p:spPr>
        <p:txBody>
          <a:bodyPr>
            <a:normAutofit fontScale="90000"/>
          </a:bodyPr>
          <a:lstStyle/>
          <a:p>
            <a:r>
              <a:rPr lang="de-DE" dirty="0" smtClean="0">
                <a:latin typeface="Times New Roman" pitchFamily="18" charset="0"/>
                <a:cs typeface="Times New Roman" pitchFamily="18" charset="0"/>
              </a:rPr>
              <a:t>Institut für Slawistik </a:t>
            </a:r>
            <a:r>
              <a:rPr lang="hr-HR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hr-HR" dirty="0" smtClean="0">
                <a:latin typeface="Times New Roman" pitchFamily="18" charset="0"/>
                <a:cs typeface="Times New Roman" pitchFamily="18" charset="0"/>
              </a:rPr>
            </a:br>
            <a:r>
              <a:rPr lang="de-DE" dirty="0" smtClean="0">
                <a:latin typeface="Times New Roman" pitchFamily="18" charset="0"/>
                <a:cs typeface="Times New Roman" pitchFamily="18" charset="0"/>
              </a:rPr>
              <a:t>der Karl-Franzens-Universität</a:t>
            </a:r>
            <a:r>
              <a:rPr lang="hr-H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de-DE" dirty="0" smtClean="0">
                <a:latin typeface="Times New Roman" pitchFamily="18" charset="0"/>
                <a:cs typeface="Times New Roman" pitchFamily="18" charset="0"/>
              </a:rPr>
              <a:t>Graz</a:t>
            </a:r>
            <a:r>
              <a:rPr lang="hr-HR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hr-HR" dirty="0" smtClean="0">
                <a:latin typeface="Times New Roman" pitchFamily="18" charset="0"/>
                <a:cs typeface="Times New Roman" pitchFamily="18" charset="0"/>
              </a:rPr>
            </a:br>
            <a:r>
              <a:rPr lang="hr-HR" dirty="0" smtClean="0">
                <a:latin typeface="Times New Roman" pitchFamily="18" charset="0"/>
                <a:cs typeface="Times New Roman" pitchFamily="18" charset="0"/>
              </a:rPr>
              <a:t>1. Workshop</a:t>
            </a:r>
            <a:br>
              <a:rPr lang="hr-HR" dirty="0" smtClean="0">
                <a:latin typeface="Times New Roman" pitchFamily="18" charset="0"/>
                <a:cs typeface="Times New Roman" pitchFamily="18" charset="0"/>
              </a:rPr>
            </a:br>
            <a:r>
              <a:rPr lang="hr-HR" dirty="0" smtClean="0">
                <a:latin typeface="Times New Roman" pitchFamily="18" charset="0"/>
                <a:cs typeface="Times New Roman" pitchFamily="18" charset="0"/>
              </a:rPr>
              <a:t>Wort - Text - Stil</a:t>
            </a:r>
            <a:endParaRPr lang="en-US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3200400"/>
            <a:ext cx="6400800" cy="3124200"/>
          </a:xfrm>
        </p:spPr>
        <p:txBody>
          <a:bodyPr>
            <a:normAutofit/>
          </a:bodyPr>
          <a:lstStyle/>
          <a:p>
            <a:r>
              <a:rPr lang="sr-Latn-RS" dirty="0" smtClean="0">
                <a:latin typeface="Times New Roman" pitchFamily="18" charset="0"/>
                <a:cs typeface="Times New Roman" pitchFamily="18" charset="0"/>
              </a:rPr>
              <a:t>Tišina u ratnim dnevnicima Andrića i Crnjanskog na primjeru</a:t>
            </a:r>
            <a:br>
              <a:rPr lang="sr-Latn-RS" dirty="0" smtClean="0">
                <a:latin typeface="Times New Roman" pitchFamily="18" charset="0"/>
                <a:cs typeface="Times New Roman" pitchFamily="18" charset="0"/>
              </a:rPr>
            </a:br>
            <a:r>
              <a:rPr lang="sr-Latn-RS" i="1" dirty="0" smtClean="0">
                <a:latin typeface="Times New Roman" pitchFamily="18" charset="0"/>
                <a:cs typeface="Times New Roman" pitchFamily="18" charset="0"/>
              </a:rPr>
              <a:t>Dnevnika o Čarnojeviću </a:t>
            </a:r>
            <a:r>
              <a:rPr lang="sr-Latn-RS" dirty="0" smtClean="0">
                <a:latin typeface="Times New Roman" pitchFamily="18" charset="0"/>
                <a:cs typeface="Times New Roman" pitchFamily="18" charset="0"/>
              </a:rPr>
              <a:t>i </a:t>
            </a:r>
            <a:r>
              <a:rPr lang="sr-Latn-RS" i="1" dirty="0" smtClean="0">
                <a:latin typeface="Times New Roman" pitchFamily="18" charset="0"/>
                <a:cs typeface="Times New Roman" pitchFamily="18" charset="0"/>
              </a:rPr>
              <a:t>Ex </a:t>
            </a:r>
            <a:r>
              <a:rPr lang="sr-Latn-RS" i="1" dirty="0" smtClean="0">
                <a:latin typeface="Times New Roman" pitchFamily="18" charset="0"/>
                <a:cs typeface="Times New Roman" pitchFamily="18" charset="0"/>
              </a:rPr>
              <a:t>Pontu</a:t>
            </a:r>
          </a:p>
          <a:p>
            <a:r>
              <a:rPr lang="sr-Latn-RS" sz="2800" dirty="0" smtClean="0">
                <a:latin typeface="Times New Roman" pitchFamily="18" charset="0"/>
                <a:cs typeface="Times New Roman" pitchFamily="18" charset="0"/>
              </a:rPr>
              <a:t>Marija Nenezić</a:t>
            </a:r>
          </a:p>
          <a:p>
            <a:r>
              <a:rPr lang="sr-Latn-RS" sz="2000" dirty="0" smtClean="0">
                <a:latin typeface="Times New Roman" pitchFamily="18" charset="0"/>
                <a:cs typeface="Times New Roman" pitchFamily="18" charset="0"/>
              </a:rPr>
              <a:t>marijanenezic8</a:t>
            </a:r>
            <a:r>
              <a:rPr lang="hr-HR" sz="2000" dirty="0" smtClean="0">
                <a:latin typeface="Times New Roman" pitchFamily="18" charset="0"/>
                <a:cs typeface="Times New Roman" pitchFamily="18" charset="0"/>
              </a:rPr>
              <a:t>@gmail.com</a:t>
            </a:r>
            <a:endParaRPr lang="sr-Latn-RS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sr-Latn-RS" sz="1600" dirty="0" smtClean="0">
                <a:latin typeface="Times New Roman" pitchFamily="18" charset="0"/>
                <a:cs typeface="Times New Roman" pitchFamily="18" charset="0"/>
              </a:rPr>
              <a:t>Grac, jun, 2013.</a:t>
            </a:r>
          </a:p>
          <a:p>
            <a:endParaRPr lang="sr-Latn-RS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Sadržaj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RS" dirty="0" smtClean="0"/>
              <a:t>Uvod</a:t>
            </a:r>
          </a:p>
          <a:p>
            <a:r>
              <a:rPr lang="sr-Latn-RS" dirty="0" smtClean="0"/>
              <a:t>Istorijat romana, vrsta romana</a:t>
            </a:r>
          </a:p>
          <a:p>
            <a:r>
              <a:rPr lang="sr-Latn-RS" dirty="0" smtClean="0"/>
              <a:t>Kohezivni motivi</a:t>
            </a:r>
          </a:p>
          <a:p>
            <a:r>
              <a:rPr lang="en-US" dirty="0" smtClean="0"/>
              <a:t>M</a:t>
            </a:r>
            <a:r>
              <a:rPr lang="sr-Latn-RS" dirty="0" smtClean="0"/>
              <a:t>otiv tišine i njeno oblikovanje</a:t>
            </a:r>
          </a:p>
          <a:p>
            <a:r>
              <a:rPr lang="en-US" dirty="0" smtClean="0"/>
              <a:t>Z</a:t>
            </a:r>
            <a:r>
              <a:rPr lang="sr-Latn-RS" dirty="0" smtClean="0"/>
              <a:t>aključak</a:t>
            </a:r>
          </a:p>
          <a:p>
            <a:pPr>
              <a:buNone/>
            </a:pPr>
            <a:endParaRPr lang="sr-Latn-RS" dirty="0" smtClean="0"/>
          </a:p>
          <a:p>
            <a:endParaRPr lang="sr-Latn-R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U</a:t>
            </a:r>
            <a:r>
              <a:rPr lang="sr-Latn-RS" dirty="0" smtClean="0"/>
              <a:t>vod</a:t>
            </a:r>
            <a:br>
              <a:rPr lang="sr-Latn-R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RS" dirty="0" smtClean="0"/>
              <a:t>Predstaviti pisce, vrijeme, uslove stvaranja romana</a:t>
            </a:r>
          </a:p>
          <a:p>
            <a:pPr>
              <a:buNone/>
            </a:pPr>
            <a:endParaRPr lang="sr-Latn-RS" dirty="0" smtClean="0"/>
          </a:p>
          <a:p>
            <a:pPr>
              <a:buNone/>
            </a:pPr>
            <a:r>
              <a:rPr lang="sr-Latn-RS" dirty="0" smtClean="0"/>
              <a:t>Dva pisca u očima kritičara Petra Dzadzića</a:t>
            </a:r>
          </a:p>
          <a:p>
            <a:pPr>
              <a:buNone/>
            </a:pPr>
            <a:endParaRPr lang="sr-Latn-RS" dirty="0" smtClean="0"/>
          </a:p>
          <a:p>
            <a:pPr>
              <a:buNone/>
            </a:pPr>
            <a:r>
              <a:rPr lang="sr-Latn-RS" dirty="0" smtClean="0"/>
              <a:t>CILJ: dokazati povezanost Andrića i Crnjanskog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Vrsta romana i njihov istorijat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r-Latn-RS" dirty="0" smtClean="0"/>
          </a:p>
          <a:p>
            <a:r>
              <a:rPr lang="sr-Latn-RS" dirty="0" smtClean="0"/>
              <a:t>Lirski romani, meditativna proza</a:t>
            </a:r>
            <a:endParaRPr lang="sr-Latn-RS" dirty="0" smtClean="0"/>
          </a:p>
          <a:p>
            <a:r>
              <a:rPr lang="sr-Latn-RS" dirty="0" smtClean="0"/>
              <a:t>Rat: motivacija za pisanje, duševno preživljavanje</a:t>
            </a:r>
            <a:endParaRPr lang="en-US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Kohezivni motivi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RS" dirty="0" smtClean="0"/>
              <a:t>Rat, strahota rata i umiranje</a:t>
            </a:r>
          </a:p>
          <a:p>
            <a:r>
              <a:rPr lang="en-US" dirty="0" smtClean="0"/>
              <a:t>L</a:t>
            </a:r>
            <a:r>
              <a:rPr lang="sr-Latn-RS" dirty="0" smtClean="0"/>
              <a:t>utanja</a:t>
            </a:r>
          </a:p>
          <a:p>
            <a:r>
              <a:rPr lang="en-US" dirty="0" smtClean="0"/>
              <a:t>P</a:t>
            </a:r>
            <a:r>
              <a:rPr lang="sr-Latn-RS" dirty="0" smtClean="0"/>
              <a:t>lanine</a:t>
            </a:r>
          </a:p>
          <a:p>
            <a:r>
              <a:rPr lang="en-US" dirty="0" smtClean="0"/>
              <a:t>B</a:t>
            </a:r>
            <a:r>
              <a:rPr lang="sr-Latn-RS" dirty="0" smtClean="0"/>
              <a:t>oje</a:t>
            </a:r>
          </a:p>
          <a:p>
            <a:r>
              <a:rPr lang="en-US" dirty="0" smtClean="0"/>
              <a:t>Ž</a:t>
            </a:r>
            <a:r>
              <a:rPr lang="sr-Latn-RS" dirty="0" smtClean="0"/>
              <a:t>ena, žene (Ljubav)</a:t>
            </a:r>
          </a:p>
          <a:p>
            <a:r>
              <a:rPr lang="sr-Latn-RS" dirty="0" smtClean="0"/>
              <a:t>Usamljenost čovjeka</a:t>
            </a:r>
            <a:br>
              <a:rPr lang="sr-Latn-RS" dirty="0" smtClean="0"/>
            </a:br>
            <a:r>
              <a:rPr lang="sr-Latn-RS" dirty="0" smtClean="0"/>
              <a:t>CILJ: dokazati da iste motive oblikuju na identičan način koji vodi pojmu tišine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Motiv tišine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RS" dirty="0" smtClean="0"/>
              <a:t>Javljanje motiva tišine</a:t>
            </a:r>
          </a:p>
          <a:p>
            <a:r>
              <a:rPr lang="sr-Latn-RS" dirty="0" smtClean="0"/>
              <a:t>Modelovanje </a:t>
            </a:r>
            <a:r>
              <a:rPr lang="sr-Latn-RS" dirty="0" smtClean="0"/>
              <a:t>tišine</a:t>
            </a:r>
          </a:p>
          <a:p>
            <a:r>
              <a:rPr lang="sr-Latn-RS" dirty="0" smtClean="0"/>
              <a:t>Ko uvodi motiv</a:t>
            </a:r>
          </a:p>
          <a:p>
            <a:r>
              <a:rPr lang="en-US" dirty="0" smtClean="0"/>
              <a:t>Š</a:t>
            </a:r>
            <a:r>
              <a:rPr lang="sr-Latn-RS" dirty="0" smtClean="0"/>
              <a:t>ta doprinosi razumijevanju tišine</a:t>
            </a:r>
          </a:p>
          <a:p>
            <a:pPr>
              <a:buNone/>
            </a:pPr>
            <a:r>
              <a:rPr lang="sr-Latn-RS" dirty="0" smtClean="0"/>
              <a:t/>
            </a:r>
            <a:br>
              <a:rPr lang="sr-Latn-RS" dirty="0" smtClean="0"/>
            </a:br>
            <a:r>
              <a:rPr lang="sr-Latn-RS" dirty="0" smtClean="0"/>
              <a:t>		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Zaključak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r-Latn-RS" dirty="0" smtClean="0"/>
          </a:p>
          <a:p>
            <a:r>
              <a:rPr lang="sr-Latn-RS" dirty="0" smtClean="0"/>
              <a:t>Andrić i Crnjanski upotrebom istih motiva kroz različite situacije dovode svoja djela na istu poziciju. Upotreba biografije kroz ova dva romana je dominantna i događaji koji su ih doveli da napišu svoje lirske romane na jedan način su ih markiralii tišina se osjeća i u njihovim kasnijim djelima.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057400"/>
            <a:ext cx="8229600" cy="1143000"/>
          </a:xfrm>
        </p:spPr>
        <p:txBody>
          <a:bodyPr/>
          <a:lstStyle/>
          <a:p>
            <a:r>
              <a:rPr lang="sr-Latn-RS" dirty="0" smtClean="0"/>
              <a:t>Hvala!</a:t>
            </a: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oundry">
  <a:themeElements>
    <a:clrScheme name="Foundry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Foundry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oundry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23</TotalTime>
  <Words>162</Words>
  <Application>Microsoft Office PowerPoint</Application>
  <PresentationFormat>On-screen Show (4:3)</PresentationFormat>
  <Paragraphs>39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Foundry</vt:lpstr>
      <vt:lpstr>Institut für Slawistik  der Karl-Franzens-Universität Graz 1. Workshop Wort - Text - Stil</vt:lpstr>
      <vt:lpstr>Sadržaj</vt:lpstr>
      <vt:lpstr>Uvod </vt:lpstr>
      <vt:lpstr>Vrsta romana i njihov istorijat</vt:lpstr>
      <vt:lpstr>Kohezivni motivi</vt:lpstr>
      <vt:lpstr>Motiv tišine</vt:lpstr>
      <vt:lpstr>Zaključak</vt:lpstr>
      <vt:lpstr>Hvala!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Institut für Slawistik  der Karl-Franzens-Universität Graz 1. Workshop Wort - Text - Stil</dc:title>
  <dc:creator>Bakraci</dc:creator>
  <cp:lastModifiedBy>Korisnik</cp:lastModifiedBy>
  <cp:revision>4</cp:revision>
  <dcterms:created xsi:type="dcterms:W3CDTF">2006-08-16T00:00:00Z</dcterms:created>
  <dcterms:modified xsi:type="dcterms:W3CDTF">2013-06-05T22:48:07Z</dcterms:modified>
</cp:coreProperties>
</file>