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52588-FEB3-481E-AE64-7E1BB7F708E5}" type="datetimeFigureOut">
              <a:rPr lang="de-DE" smtClean="0"/>
              <a:pPr/>
              <a:t>03.06.2013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7DFFD-44E8-4B58-8B45-669EB02BC4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F3CC5A-5082-475D-88A0-89DA1A33C4B0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57A4-22AA-4E08-BBBF-DB4313525842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DE08174-47FC-4B69-ACC1-BB657BC3627E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4410-C14A-44F3-8AF3-A9B13AF92B73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DF4A-B9F8-4EC0-B2D5-B9558D3941B1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AAD8A-12EB-4165-8812-76AEA4242EFC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523B20-4E39-4054-B191-BC1277E7AE46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4D75-9F43-4285-9EF1-D427C578713B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82FD-5EBA-44EF-90D1-6B6D3004DAFE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0C5F-939E-40AF-9C81-E924915887F3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8D5A47B-9E89-44C2-B78C-6D944A608FB2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4C03D2-3A9A-4DEE-B1C8-43D679133A75}" type="datetime1">
              <a:rPr lang="de-DE" smtClean="0"/>
              <a:pPr/>
              <a:t>03.06.2013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47A442-8C84-4C48-A9E0-89529D1981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640960" cy="3600400"/>
          </a:xfrm>
        </p:spPr>
        <p:txBody>
          <a:bodyPr>
            <a:noAutofit/>
          </a:bodyPr>
          <a:lstStyle/>
          <a:p>
            <a:pPr algn="ctr"/>
            <a:r>
              <a:rPr lang="de-DE" sz="2400" b="1" dirty="0" smtClean="0"/>
              <a:t>Die Entwicklung ausgewählter Interpunktionszeichen in Rechtschreibregelwerken des Bosnischen, Kroatischen, Montenegrinischen und Serbischen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> </a:t>
            </a:r>
            <a:endParaRPr lang="de-DE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91680" y="4509120"/>
            <a:ext cx="7344816" cy="1440160"/>
          </a:xfrm>
        </p:spPr>
        <p:txBody>
          <a:bodyPr>
            <a:normAutofit/>
          </a:bodyPr>
          <a:lstStyle/>
          <a:p>
            <a:pPr algn="r"/>
            <a:r>
              <a:rPr lang="de-AT" sz="1400" dirty="0" smtClean="0"/>
              <a:t>Ivica </a:t>
            </a:r>
            <a:r>
              <a:rPr lang="de-AT" sz="1400" dirty="0" err="1" smtClean="0"/>
              <a:t>Krištić</a:t>
            </a:r>
            <a:endParaRPr lang="de-AT" sz="1400" dirty="0" smtClean="0"/>
          </a:p>
          <a:p>
            <a:pPr algn="r"/>
            <a:r>
              <a:rPr lang="de-AT" sz="1400" dirty="0" smtClean="0">
                <a:solidFill>
                  <a:schemeClr val="tx1"/>
                </a:solidFill>
              </a:rPr>
              <a:t>ivica.kristic@edu.uni-graz.at</a:t>
            </a:r>
          </a:p>
          <a:p>
            <a:pPr algn="r"/>
            <a:r>
              <a:rPr lang="de-DE" sz="1400" dirty="0" smtClean="0">
                <a:solidFill>
                  <a:schemeClr val="tx1"/>
                </a:solidFill>
              </a:rPr>
              <a:t>Institut </a:t>
            </a:r>
            <a:r>
              <a:rPr lang="de-DE" sz="1400" smtClean="0">
                <a:solidFill>
                  <a:schemeClr val="tx1"/>
                </a:solidFill>
              </a:rPr>
              <a:t>für Slawistik, Karl-Franzens-Universität </a:t>
            </a:r>
            <a:r>
              <a:rPr lang="de-DE" sz="1400" dirty="0" smtClean="0">
                <a:solidFill>
                  <a:schemeClr val="tx1"/>
                </a:solidFill>
              </a:rPr>
              <a:t>Graz</a:t>
            </a:r>
          </a:p>
          <a:p>
            <a:pPr algn="r"/>
            <a:r>
              <a:rPr lang="de-AT" sz="1400" dirty="0" smtClean="0"/>
              <a:t>O. Univ.-Prof. Mag. Dr. Branko </a:t>
            </a:r>
            <a:r>
              <a:rPr lang="de-AT" sz="1400" dirty="0" err="1" smtClean="0"/>
              <a:t>To</a:t>
            </a:r>
            <a:r>
              <a:rPr lang="hr-HR" sz="1400" dirty="0" smtClean="0"/>
              <a:t>šović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42-8C84-4C48-A9E0-89529D1981BB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Literatur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z="4000" dirty="0" smtClean="0"/>
              <a:t>B/K/M/S Rechtschreibungen</a:t>
            </a:r>
          </a:p>
          <a:p>
            <a:endParaRPr lang="de-AT" dirty="0" smtClean="0"/>
          </a:p>
          <a:p>
            <a:pPr lvl="1"/>
            <a:r>
              <a:rPr lang="de-AT" sz="2900" i="1" dirty="0" err="1" smtClean="0"/>
              <a:t>Pravopis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bosanskoga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jezika</a:t>
            </a:r>
            <a:r>
              <a:rPr lang="de-AT" sz="2900" dirty="0" smtClean="0"/>
              <a:t> – Senahid </a:t>
            </a:r>
            <a:r>
              <a:rPr lang="de-AT" sz="2900" dirty="0" err="1" smtClean="0"/>
              <a:t>Halilović</a:t>
            </a:r>
            <a:r>
              <a:rPr lang="de-AT" sz="2900" dirty="0" smtClean="0"/>
              <a:t> (1996)</a:t>
            </a:r>
          </a:p>
          <a:p>
            <a:pPr lvl="1"/>
            <a:r>
              <a:rPr lang="de-AT" sz="2900" i="1" dirty="0" err="1" smtClean="0"/>
              <a:t>Hrvatski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pravopis</a:t>
            </a:r>
            <a:r>
              <a:rPr lang="de-AT" sz="2900" dirty="0" smtClean="0"/>
              <a:t> – Lada </a:t>
            </a:r>
            <a:r>
              <a:rPr lang="de-AT" sz="2900" dirty="0" err="1" smtClean="0"/>
              <a:t>Badurina</a:t>
            </a:r>
            <a:r>
              <a:rPr lang="de-AT" sz="2900" dirty="0" smtClean="0"/>
              <a:t>, Ivan </a:t>
            </a:r>
            <a:r>
              <a:rPr lang="de-AT" sz="2900" dirty="0" err="1" smtClean="0"/>
              <a:t>Marković</a:t>
            </a:r>
            <a:r>
              <a:rPr lang="de-AT" sz="2900" dirty="0" smtClean="0"/>
              <a:t> und </a:t>
            </a:r>
            <a:r>
              <a:rPr lang="de-AT" sz="2900" dirty="0" err="1" smtClean="0"/>
              <a:t>Krešimir</a:t>
            </a:r>
            <a:r>
              <a:rPr lang="de-AT" sz="2900" dirty="0" smtClean="0"/>
              <a:t> </a:t>
            </a:r>
            <a:r>
              <a:rPr lang="de-AT" sz="2900" dirty="0" err="1" smtClean="0"/>
              <a:t>Mićanović</a:t>
            </a:r>
            <a:r>
              <a:rPr lang="de-AT" sz="2900" dirty="0" smtClean="0"/>
              <a:t> (2007)</a:t>
            </a:r>
          </a:p>
          <a:p>
            <a:pPr lvl="1"/>
            <a:r>
              <a:rPr lang="de-AT" sz="2900" i="1" dirty="0" err="1" smtClean="0"/>
              <a:t>Pravopis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crnogorskoga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jezika</a:t>
            </a:r>
            <a:r>
              <a:rPr lang="de-AT" sz="2900" dirty="0" smtClean="0"/>
              <a:t> – </a:t>
            </a:r>
            <a:r>
              <a:rPr lang="de-AT" sz="2900" dirty="0" err="1" smtClean="0"/>
              <a:t>Ministarstvo</a:t>
            </a:r>
            <a:r>
              <a:rPr lang="de-AT" sz="2900" dirty="0" smtClean="0"/>
              <a:t> </a:t>
            </a:r>
            <a:r>
              <a:rPr lang="de-AT" sz="2900" dirty="0" err="1" smtClean="0"/>
              <a:t>prosvjete</a:t>
            </a:r>
            <a:r>
              <a:rPr lang="de-AT" sz="2900" dirty="0" smtClean="0"/>
              <a:t> i </a:t>
            </a:r>
            <a:r>
              <a:rPr lang="de-AT" sz="2900" dirty="0" err="1" smtClean="0"/>
              <a:t>nauke</a:t>
            </a:r>
            <a:r>
              <a:rPr lang="de-AT" sz="2900" dirty="0" smtClean="0"/>
              <a:t> </a:t>
            </a:r>
            <a:r>
              <a:rPr lang="de-AT" sz="2900" dirty="0" err="1" smtClean="0"/>
              <a:t>Crne</a:t>
            </a:r>
            <a:r>
              <a:rPr lang="de-AT" sz="2900" dirty="0" smtClean="0"/>
              <a:t> Gore (2010)</a:t>
            </a:r>
          </a:p>
          <a:p>
            <a:pPr lvl="1"/>
            <a:r>
              <a:rPr lang="de-AT" sz="2900" i="1" dirty="0" err="1" smtClean="0"/>
              <a:t>Pravopis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srpskoga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jezika</a:t>
            </a:r>
            <a:r>
              <a:rPr lang="de-AT" sz="2900" dirty="0" smtClean="0"/>
              <a:t> – Mitar </a:t>
            </a:r>
            <a:r>
              <a:rPr lang="de-AT" sz="2900" dirty="0" err="1" smtClean="0"/>
              <a:t>Pešikan</a:t>
            </a:r>
            <a:r>
              <a:rPr lang="de-AT" sz="2900" dirty="0" smtClean="0"/>
              <a:t>, Jovan </a:t>
            </a:r>
            <a:r>
              <a:rPr lang="de-AT" sz="2900" dirty="0" err="1" smtClean="0"/>
              <a:t>Jerković</a:t>
            </a:r>
            <a:r>
              <a:rPr lang="de-AT" sz="2900" dirty="0" smtClean="0"/>
              <a:t> und Mato </a:t>
            </a:r>
            <a:r>
              <a:rPr lang="de-AT" sz="2900" dirty="0" err="1" smtClean="0"/>
              <a:t>Pižurica</a:t>
            </a:r>
            <a:r>
              <a:rPr lang="de-AT" sz="2900" dirty="0" smtClean="0"/>
              <a:t> (2002)</a:t>
            </a:r>
          </a:p>
          <a:p>
            <a:pPr lvl="1">
              <a:buNone/>
            </a:pPr>
            <a:endParaRPr lang="de-AT" dirty="0" smtClean="0"/>
          </a:p>
          <a:p>
            <a:pPr lvl="1"/>
            <a:endParaRPr lang="de-A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Literatur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AT" sz="4000" dirty="0" smtClean="0"/>
              <a:t>Rechtschreibregelwerke von 1850 bis 1960</a:t>
            </a:r>
          </a:p>
          <a:p>
            <a:endParaRPr lang="de-AT" dirty="0" smtClean="0"/>
          </a:p>
          <a:p>
            <a:pPr lvl="1"/>
            <a:r>
              <a:rPr lang="de-AT" sz="2900" i="1" dirty="0" err="1" smtClean="0"/>
              <a:t>Pravopis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jezika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Ilirskoga</a:t>
            </a:r>
            <a:r>
              <a:rPr lang="de-AT" sz="2900" dirty="0" smtClean="0"/>
              <a:t> – Josip </a:t>
            </a:r>
            <a:r>
              <a:rPr lang="de-AT" sz="2900" dirty="0" err="1" smtClean="0"/>
              <a:t>Parta</a:t>
            </a:r>
            <a:r>
              <a:rPr lang="hr-HR" sz="2900" dirty="0" smtClean="0"/>
              <a:t>š (1850)</a:t>
            </a:r>
            <a:endParaRPr lang="de-AT" sz="2900" dirty="0" smtClean="0"/>
          </a:p>
          <a:p>
            <a:pPr lvl="1"/>
            <a:r>
              <a:rPr lang="hr-HR" sz="2900" i="1" dirty="0" smtClean="0"/>
              <a:t>Hrvatski pravopis</a:t>
            </a:r>
            <a:r>
              <a:rPr lang="hr-HR" sz="2900" dirty="0" smtClean="0"/>
              <a:t> </a:t>
            </a:r>
            <a:r>
              <a:rPr lang="de-AT" sz="2900" dirty="0" smtClean="0"/>
              <a:t>– </a:t>
            </a:r>
            <a:r>
              <a:rPr lang="hr-HR" sz="2900" dirty="0" smtClean="0"/>
              <a:t>Dragutin Boranić (1915)</a:t>
            </a:r>
            <a:endParaRPr lang="de-AT" sz="2900" dirty="0" smtClean="0"/>
          </a:p>
          <a:p>
            <a:pPr lvl="1"/>
            <a:r>
              <a:rPr lang="hr-HR" sz="2900" i="1" dirty="0" smtClean="0"/>
              <a:t>Pravopis hrvatskoga ili srpskoga jezika</a:t>
            </a:r>
            <a:r>
              <a:rPr lang="hr-HR" sz="2900" dirty="0" smtClean="0"/>
              <a:t> </a:t>
            </a:r>
            <a:r>
              <a:rPr lang="de-AT" sz="2900" dirty="0" smtClean="0"/>
              <a:t>– </a:t>
            </a:r>
            <a:r>
              <a:rPr lang="hr-HR" sz="2900" dirty="0" smtClean="0"/>
              <a:t>Dragutin Boranić (1923 und 1947)</a:t>
            </a:r>
            <a:endParaRPr lang="de-AT" sz="2900" dirty="0" smtClean="0"/>
          </a:p>
          <a:p>
            <a:pPr lvl="1"/>
            <a:r>
              <a:rPr lang="hr-HR" sz="2900" i="1" dirty="0" smtClean="0"/>
              <a:t>Pravopisi</a:t>
            </a:r>
            <a:r>
              <a:rPr lang="hr-HR" sz="2900" dirty="0" smtClean="0"/>
              <a:t>. </a:t>
            </a:r>
            <a:r>
              <a:rPr lang="hr-HR" sz="2900" i="1" dirty="0" smtClean="0"/>
              <a:t>Belić o pravopisima</a:t>
            </a:r>
            <a:r>
              <a:rPr lang="hr-HR" sz="2900" dirty="0" smtClean="0"/>
              <a:t>. </a:t>
            </a:r>
            <a:r>
              <a:rPr lang="hr-HR" sz="2900" i="1" dirty="0" smtClean="0"/>
              <a:t>Gramatička terminologija</a:t>
            </a:r>
            <a:r>
              <a:rPr lang="hr-HR" sz="2900" dirty="0" smtClean="0"/>
              <a:t> </a:t>
            </a:r>
            <a:r>
              <a:rPr lang="de-AT" sz="2900" dirty="0" smtClean="0"/>
              <a:t>– </a:t>
            </a:r>
            <a:r>
              <a:rPr lang="hr-HR" sz="2900" dirty="0" smtClean="0"/>
              <a:t>Aleksandar Belić (1946)</a:t>
            </a:r>
            <a:endParaRPr lang="de-AT" sz="2900" dirty="0" smtClean="0"/>
          </a:p>
          <a:p>
            <a:pPr lvl="1"/>
            <a:r>
              <a:rPr lang="de-AT" sz="2900" i="1" dirty="0" err="1" smtClean="0"/>
              <a:t>Pravopis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hrvatskosrpskoga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knji</a:t>
            </a:r>
            <a:r>
              <a:rPr lang="hr-HR" sz="2900" i="1" dirty="0" smtClean="0"/>
              <a:t>ž</a:t>
            </a:r>
            <a:r>
              <a:rPr lang="de-AT" sz="2900" i="1" dirty="0" err="1" smtClean="0"/>
              <a:t>evnog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jezika</a:t>
            </a:r>
            <a:r>
              <a:rPr lang="de-AT" sz="2900" i="1" dirty="0" smtClean="0"/>
              <a:t> s </a:t>
            </a:r>
            <a:r>
              <a:rPr lang="de-AT" sz="2900" i="1" dirty="0" err="1" smtClean="0"/>
              <a:t>pravopisnim</a:t>
            </a:r>
            <a:r>
              <a:rPr lang="de-AT" sz="2900" i="1" dirty="0" smtClean="0"/>
              <a:t> </a:t>
            </a:r>
            <a:r>
              <a:rPr lang="de-AT" sz="2900" i="1" dirty="0" err="1" smtClean="0"/>
              <a:t>rje</a:t>
            </a:r>
            <a:r>
              <a:rPr lang="hr-HR" sz="2900" i="1" dirty="0" smtClean="0"/>
              <a:t>č</a:t>
            </a:r>
            <a:r>
              <a:rPr lang="de-AT" sz="2900" i="1" dirty="0" err="1" smtClean="0"/>
              <a:t>nikom</a:t>
            </a:r>
            <a:r>
              <a:rPr lang="de-AT" sz="2900" i="1" dirty="0" smtClean="0"/>
              <a:t> – </a:t>
            </a:r>
            <a:r>
              <a:rPr lang="hr-HR" sz="2900" dirty="0" smtClean="0"/>
              <a:t>Pravopisna komisija (1960</a:t>
            </a:r>
            <a:r>
              <a:rPr lang="de-AT" sz="2900" dirty="0" smtClean="0"/>
              <a:t>)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Analyse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AT" sz="2600" dirty="0" smtClean="0"/>
              <a:t>Ziel war die Verwendung der verschiedenen Satzzeichen aus den Rechtschreibungen zu analysieren</a:t>
            </a:r>
          </a:p>
          <a:p>
            <a:endParaRPr lang="de-AT" sz="2600" dirty="0" smtClean="0"/>
          </a:p>
          <a:p>
            <a:r>
              <a:rPr lang="de-AT" sz="2600" dirty="0" smtClean="0"/>
              <a:t>Die gebräuchlichsten Satzzeichen wurden ausgewählt</a:t>
            </a:r>
          </a:p>
          <a:p>
            <a:endParaRPr lang="de-AT" sz="2600" dirty="0" smtClean="0"/>
          </a:p>
          <a:p>
            <a:r>
              <a:rPr lang="de-AT" sz="2600" dirty="0" smtClean="0"/>
              <a:t>Rechtschreibungen wurden ausgearbeitet</a:t>
            </a:r>
          </a:p>
          <a:p>
            <a:endParaRPr lang="de-AT" sz="2600" dirty="0" smtClean="0"/>
          </a:p>
          <a:p>
            <a:r>
              <a:rPr lang="de-AT" sz="2600" dirty="0" smtClean="0"/>
              <a:t>Ergebnisse ausgewählt und präsentiert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Ergebnisse bzw. Unterschiede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AT" sz="2600" dirty="0" smtClean="0"/>
              <a:t>Bezeichnungen </a:t>
            </a:r>
            <a:r>
              <a:rPr lang="de-AT" sz="2600" dirty="0" smtClean="0"/>
              <a:t>der Satzzeichen sind unterschiedlich</a:t>
            </a:r>
          </a:p>
          <a:p>
            <a:endParaRPr lang="de-AT" sz="2600" dirty="0" smtClean="0"/>
          </a:p>
          <a:p>
            <a:r>
              <a:rPr lang="de-AT" sz="2600" dirty="0" smtClean="0"/>
              <a:t>Die Verwendung des Punktes bei Ordnungszahlen</a:t>
            </a:r>
          </a:p>
          <a:p>
            <a:endParaRPr lang="de-AT" sz="2600" dirty="0" smtClean="0"/>
          </a:p>
          <a:p>
            <a:r>
              <a:rPr lang="de-AT" sz="2600" dirty="0" smtClean="0"/>
              <a:t>Strichpunkt höhere Bedeutung als Beistrich, niedrigere als Punkt</a:t>
            </a:r>
          </a:p>
          <a:p>
            <a:endParaRPr lang="de-AT" sz="2600" dirty="0" smtClean="0"/>
          </a:p>
          <a:p>
            <a:r>
              <a:rPr lang="de-AT" sz="2600" dirty="0" smtClean="0"/>
              <a:t>Doppelpunkt vor Aufzählungen angewendet</a:t>
            </a:r>
            <a:endParaRPr lang="de-AT" sz="2400" dirty="0" smtClean="0"/>
          </a:p>
          <a:p>
            <a:endParaRPr lang="de-AT" sz="2400" dirty="0" smtClean="0"/>
          </a:p>
          <a:p>
            <a:endParaRPr lang="de-AT" sz="2400" dirty="0" smtClean="0"/>
          </a:p>
          <a:p>
            <a:endParaRPr lang="de-AT" sz="2400" dirty="0" smtClean="0"/>
          </a:p>
          <a:p>
            <a:endParaRPr lang="de-AT" sz="2400" dirty="0" smtClean="0"/>
          </a:p>
          <a:p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Ergebnisse bzw. Unterschiede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AT" sz="2600" dirty="0" smtClean="0"/>
              <a:t>Fragezeichen und Rufzeichen in Kombination</a:t>
            </a:r>
          </a:p>
          <a:p>
            <a:endParaRPr lang="de-AT" sz="2600" dirty="0" smtClean="0"/>
          </a:p>
          <a:p>
            <a:r>
              <a:rPr lang="de-AT" sz="2600" dirty="0" smtClean="0"/>
              <a:t>Bei Wortzusammensetzungen wird ein Bindestrich verwendet</a:t>
            </a:r>
            <a:endParaRPr lang="de-AT" sz="2600" dirty="0" smtClean="0"/>
          </a:p>
          <a:p>
            <a:endParaRPr lang="de-AT" sz="2600" dirty="0" smtClean="0"/>
          </a:p>
          <a:p>
            <a:r>
              <a:rPr lang="de-AT" sz="2600" dirty="0" smtClean="0"/>
              <a:t>Der </a:t>
            </a:r>
            <a:r>
              <a:rPr lang="de-AT" sz="2600" dirty="0" smtClean="0"/>
              <a:t>Gedankenstrich bei Zahlen</a:t>
            </a:r>
          </a:p>
          <a:p>
            <a:endParaRPr lang="de-AT" sz="2600" dirty="0" smtClean="0"/>
          </a:p>
          <a:p>
            <a:r>
              <a:rPr lang="de-AT" sz="2600" dirty="0" smtClean="0"/>
              <a:t>Arten von </a:t>
            </a:r>
            <a:r>
              <a:rPr lang="de-AT" sz="2600" dirty="0" smtClean="0"/>
              <a:t>Klammern</a:t>
            </a:r>
            <a:endParaRPr lang="de-AT" sz="2400" dirty="0" smtClean="0"/>
          </a:p>
          <a:p>
            <a:endParaRPr lang="de-AT" sz="2400" dirty="0" smtClean="0"/>
          </a:p>
          <a:p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Ergebnisse bzw. Unterschiede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AT" sz="2600" dirty="0" smtClean="0"/>
              <a:t>Arten von Anführungszeichen</a:t>
            </a:r>
          </a:p>
          <a:p>
            <a:pPr lvl="1"/>
            <a:endParaRPr lang="de-AT" sz="1600" dirty="0" smtClean="0"/>
          </a:p>
          <a:p>
            <a:pPr lvl="1"/>
            <a:r>
              <a:rPr lang="de-AT" sz="2200" dirty="0" smtClean="0"/>
              <a:t>aktuelle Rechtschreibungen</a:t>
            </a:r>
          </a:p>
          <a:p>
            <a:pPr lvl="2"/>
            <a:r>
              <a:rPr lang="de-AT" sz="1800" dirty="0" smtClean="0"/>
              <a:t>Bosnische Variante: </a:t>
            </a:r>
            <a:r>
              <a:rPr lang="hr-HR" sz="1800" dirty="0" smtClean="0"/>
              <a:t>„...“, ”...”</a:t>
            </a:r>
            <a:r>
              <a:rPr lang="de-AT" sz="1800" dirty="0" smtClean="0"/>
              <a:t> oder “…</a:t>
            </a:r>
            <a:r>
              <a:rPr lang="hr-HR" sz="1800" smtClean="0"/>
              <a:t>”</a:t>
            </a:r>
            <a:r>
              <a:rPr lang="de-AT" sz="1800" smtClean="0"/>
              <a:t>, </a:t>
            </a:r>
            <a:r>
              <a:rPr lang="hr-HR" sz="1800" dirty="0" smtClean="0"/>
              <a:t>»...«</a:t>
            </a:r>
            <a:endParaRPr lang="de-AT" sz="1800" dirty="0" smtClean="0"/>
          </a:p>
          <a:p>
            <a:pPr lvl="2"/>
            <a:r>
              <a:rPr lang="de-AT" sz="1800" dirty="0" smtClean="0"/>
              <a:t>Kroatische Variante: </a:t>
            </a:r>
            <a:r>
              <a:rPr lang="hr-HR" sz="1800" dirty="0" smtClean="0"/>
              <a:t>„...”</a:t>
            </a:r>
            <a:r>
              <a:rPr lang="de-AT" sz="1800" dirty="0" smtClean="0"/>
              <a:t>, </a:t>
            </a:r>
            <a:r>
              <a:rPr lang="hr-HR" sz="1800" dirty="0" smtClean="0"/>
              <a:t>“...”,</a:t>
            </a:r>
            <a:r>
              <a:rPr lang="de-AT" sz="1800" dirty="0" smtClean="0"/>
              <a:t> </a:t>
            </a:r>
            <a:r>
              <a:rPr lang="de-DE" sz="1800" dirty="0" smtClean="0"/>
              <a:t>"…"</a:t>
            </a:r>
            <a:r>
              <a:rPr lang="hr-HR" sz="1800" dirty="0" smtClean="0"/>
              <a:t> </a:t>
            </a:r>
            <a:r>
              <a:rPr lang="de-AT" sz="1800" dirty="0" smtClean="0"/>
              <a:t>, </a:t>
            </a:r>
            <a:r>
              <a:rPr lang="hr-HR" sz="1800" dirty="0" smtClean="0"/>
              <a:t>»...«</a:t>
            </a:r>
            <a:endParaRPr lang="de-AT" sz="1800" dirty="0" smtClean="0"/>
          </a:p>
          <a:p>
            <a:pPr lvl="2"/>
            <a:r>
              <a:rPr lang="de-AT" sz="1800" dirty="0" smtClean="0"/>
              <a:t>Montenegrinische Variante:  </a:t>
            </a:r>
            <a:r>
              <a:rPr lang="hr-HR" sz="1800" dirty="0" smtClean="0"/>
              <a:t>„</a:t>
            </a:r>
            <a:r>
              <a:rPr lang="de-AT" sz="1800" dirty="0" smtClean="0"/>
              <a:t>…</a:t>
            </a:r>
            <a:r>
              <a:rPr lang="hr-HR" sz="1800" dirty="0" smtClean="0"/>
              <a:t>“</a:t>
            </a:r>
            <a:r>
              <a:rPr lang="de-AT" sz="1800" dirty="0" smtClean="0"/>
              <a:t>, </a:t>
            </a:r>
            <a:r>
              <a:rPr lang="hr-HR" sz="1800" dirty="0" smtClean="0"/>
              <a:t>»</a:t>
            </a:r>
            <a:r>
              <a:rPr lang="de-AT" sz="1800" dirty="0" smtClean="0"/>
              <a:t>…</a:t>
            </a:r>
            <a:r>
              <a:rPr lang="hr-HR" sz="1800" dirty="0" smtClean="0"/>
              <a:t>« </a:t>
            </a:r>
            <a:endParaRPr lang="de-AT" sz="1800" dirty="0" smtClean="0"/>
          </a:p>
          <a:p>
            <a:pPr lvl="2"/>
            <a:r>
              <a:rPr lang="de-AT" sz="1800" dirty="0" smtClean="0"/>
              <a:t>Serbische Variante: </a:t>
            </a:r>
            <a:r>
              <a:rPr lang="hr-HR" sz="1800" dirty="0" smtClean="0"/>
              <a:t>„...”, „...“</a:t>
            </a:r>
            <a:r>
              <a:rPr lang="de-AT" sz="1800" dirty="0" smtClean="0"/>
              <a:t>, </a:t>
            </a:r>
            <a:r>
              <a:rPr lang="hr-HR" sz="1800" dirty="0" smtClean="0"/>
              <a:t>»...«</a:t>
            </a:r>
            <a:endParaRPr lang="de-AT" sz="1800" dirty="0" smtClean="0"/>
          </a:p>
          <a:p>
            <a:endParaRPr lang="de-AT" sz="2400" dirty="0" smtClean="0"/>
          </a:p>
          <a:p>
            <a:pPr lvl="1"/>
            <a:r>
              <a:rPr lang="de-AT" sz="2200" dirty="0" smtClean="0"/>
              <a:t>frühere Rechtschreibungen</a:t>
            </a:r>
          </a:p>
          <a:p>
            <a:pPr lvl="2"/>
            <a:r>
              <a:rPr lang="de-AT" sz="1800" dirty="0" smtClean="0"/>
              <a:t>gemeinsame Variante: </a:t>
            </a:r>
            <a:r>
              <a:rPr lang="hr-HR" sz="1800" dirty="0" smtClean="0"/>
              <a:t>„...“</a:t>
            </a:r>
            <a:endParaRPr lang="de-AT" sz="1800" dirty="0" smtClean="0"/>
          </a:p>
          <a:p>
            <a:pPr lvl="2"/>
            <a:r>
              <a:rPr lang="de-AT" sz="1800" dirty="0" smtClean="0"/>
              <a:t>zwei Rechtschreibregelwerke veröffentlichen Beispiele zusätzlich mit dieser Form: </a:t>
            </a:r>
            <a:r>
              <a:rPr lang="hr-HR" sz="1800" dirty="0" smtClean="0"/>
              <a:t>»...«</a:t>
            </a:r>
            <a:endParaRPr lang="de-AT" sz="1800" dirty="0" smtClean="0"/>
          </a:p>
          <a:p>
            <a:pPr lvl="1"/>
            <a:endParaRPr lang="de-AT" sz="2000" dirty="0" smtClean="0"/>
          </a:p>
          <a:p>
            <a:pPr lvl="1">
              <a:buNone/>
            </a:pPr>
            <a:endParaRPr lang="de-AT" sz="2000" dirty="0" smtClean="0"/>
          </a:p>
          <a:p>
            <a:endParaRPr lang="de-AT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547A442-8C84-4C48-A9E0-89529D1981BB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2176264"/>
            <a:ext cx="8229600" cy="30529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AT" sz="6000" dirty="0" smtClean="0"/>
              <a:t>Vielen Dank für die Aufmerksamkeit!</a:t>
            </a:r>
            <a:endParaRPr lang="de-D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308</Words>
  <Application>Microsoft Office PowerPoint</Application>
  <PresentationFormat>Bildschirmpräsentation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Galathea</vt:lpstr>
      <vt:lpstr>Die Entwicklung ausgewählter Interpunktionszeichen in Rechtschreibregelwerken des Bosnischen, Kroatischen, Montenegrinischen und Serbischen   </vt:lpstr>
      <vt:lpstr>Literatur</vt:lpstr>
      <vt:lpstr>Literatur</vt:lpstr>
      <vt:lpstr>Analyse</vt:lpstr>
      <vt:lpstr>Ergebnisse bzw. Unterschiede</vt:lpstr>
      <vt:lpstr>Ergebnisse bzw. Unterschiede</vt:lpstr>
      <vt:lpstr>Ergebnisse bzw. Unterschiede</vt:lpstr>
      <vt:lpstr>Folie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Ivica</dc:creator>
  <cp:lastModifiedBy>Ivica</cp:lastModifiedBy>
  <cp:revision>74</cp:revision>
  <dcterms:created xsi:type="dcterms:W3CDTF">2011-09-26T15:20:55Z</dcterms:created>
  <dcterms:modified xsi:type="dcterms:W3CDTF">2013-06-03T18:56:02Z</dcterms:modified>
</cp:coreProperties>
</file>