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2" r:id="rId7"/>
    <p:sldId id="268" r:id="rId8"/>
    <p:sldId id="263" r:id="rId9"/>
    <p:sldId id="265" r:id="rId10"/>
    <p:sldId id="269" r:id="rId11"/>
    <p:sldId id="270" r:id="rId12"/>
    <p:sldId id="271" r:id="rId13"/>
    <p:sldId id="264" r:id="rId14"/>
    <p:sldId id="266" r:id="rId15"/>
    <p:sldId id="275" r:id="rId16"/>
    <p:sldId id="272" r:id="rId17"/>
    <p:sldId id="273" r:id="rId18"/>
    <p:sldId id="276" r:id="rId19"/>
    <p:sldId id="277" r:id="rId20"/>
    <p:sldId id="278" r:id="rId21"/>
    <p:sldId id="279" r:id="rId22"/>
    <p:sldId id="280" r:id="rId23"/>
    <p:sldId id="281" r:id="rId24"/>
    <p:sldId id="274" r:id="rId2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55FCA-6A73-4ED5-98B2-FFE910F52FFB}" type="datetimeFigureOut">
              <a:rPr lang="de-DE" smtClean="0"/>
              <a:t>02.06.2013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0A3484-A495-4D4C-B160-44DA6AAFB1D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9303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0A3484-A495-4D4C-B160-44DA6AAFB1D6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3524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0A3484-A495-4D4C-B160-44DA6AAFB1D6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89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E6270-BF96-4CDB-9D7E-512EAC012806}" type="datetime1">
              <a:rPr lang="de-DE" smtClean="0"/>
              <a:t>02.06.2013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369B42F-EBAC-4267-9217-F4E904009476}" type="slidenum">
              <a:rPr lang="de-DE" smtClean="0"/>
              <a:t>‹#›</a:t>
            </a:fld>
            <a:endParaRPr lang="de-DE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CF497-E13A-483A-81EA-CE14B1AAAD02}" type="datetime1">
              <a:rPr lang="de-DE" smtClean="0"/>
              <a:t>02.06.2013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C2AE-22F2-4566-97C4-DEAFD4871B84}" type="datetime1">
              <a:rPr lang="de-DE" smtClean="0"/>
              <a:t>02.06.2013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BA3B2-74BF-43BB-8B21-946671134B6F}" type="datetime1">
              <a:rPr lang="de-DE" smtClean="0"/>
              <a:t>02.06.2013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3BA4-5A33-470C-B30B-C59F4D30C22D}" type="datetime1">
              <a:rPr lang="de-DE" smtClean="0"/>
              <a:t>02.06.2013</a:t>
            </a:fld>
            <a:endParaRPr lang="de-DE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‹#›</a:t>
            </a:fld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6EDA-2642-4059-8577-500B7D877501}" type="datetime1">
              <a:rPr lang="de-DE" smtClean="0"/>
              <a:t>02.06.2013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86A34-7A11-4D62-8F82-9E5801169C45}" type="datetime1">
              <a:rPr lang="de-DE" smtClean="0"/>
              <a:t>02.06.2013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02A42-BE5E-46D0-969A-EB19BACE65F5}" type="datetime1">
              <a:rPr lang="de-DE" smtClean="0"/>
              <a:t>02.06.2013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51497-335E-4EA9-B237-6A97E36CF4D4}" type="datetime1">
              <a:rPr lang="de-DE" smtClean="0"/>
              <a:t>02.06.2013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ECA9-BA56-477A-9687-593527FB1563}" type="datetime1">
              <a:rPr lang="de-DE" smtClean="0"/>
              <a:t>02.06.2013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‹#›</a:t>
            </a:fld>
            <a:endParaRPr lang="de-DE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5D46F-290B-4B29-B5F5-21043BEA0454}" type="datetime1">
              <a:rPr lang="de-DE" smtClean="0"/>
              <a:t>02.06.2013</a:t>
            </a:fld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‹#›</a:t>
            </a:fld>
            <a:endParaRPr lang="de-DE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6C51BAE-1B15-49AA-B42E-22B060173C5B}" type="datetime1">
              <a:rPr lang="de-DE" smtClean="0"/>
              <a:t>02.06.2013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369B42F-EBAC-4267-9217-F4E904009476}" type="slidenum">
              <a:rPr lang="de-DE" smtClean="0"/>
              <a:t>‹#›</a:t>
            </a:fld>
            <a:endParaRPr lang="de-DE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1</a:t>
            </a:fld>
            <a:endParaRPr lang="de-DE"/>
          </a:p>
        </p:txBody>
      </p:sp>
      <p:sp>
        <p:nvSpPr>
          <p:cNvPr id="6" name="Subtitle 5"/>
          <p:cNvSpPr>
            <a:spLocks noGrp="1"/>
          </p:cNvSpPr>
          <p:nvPr>
            <p:ph type="subTitle" idx="4294967295"/>
          </p:nvPr>
        </p:nvSpPr>
        <p:spPr>
          <a:xfrm>
            <a:off x="0" y="4648200"/>
            <a:ext cx="6553200" cy="457200"/>
          </a:xfrm>
        </p:spPr>
        <p:txBody>
          <a:bodyPr/>
          <a:lstStyle/>
          <a:p>
            <a:pPr marL="114300" indent="0" algn="r">
              <a:buNone/>
            </a:pPr>
            <a:r>
              <a:rPr lang="sr-Latn-RS" dirty="0" smtClean="0"/>
              <a:t>  Jović Emina</a:t>
            </a:r>
            <a:endParaRPr lang="de-AT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9144000" cy="1076796"/>
          </a:xfrm>
        </p:spPr>
        <p:txBody>
          <a:bodyPr>
            <a:noAutofit/>
          </a:bodyPr>
          <a:lstStyle/>
          <a:p>
            <a:r>
              <a:rPr lang="sr-Latn-RS" sz="2000" dirty="0" smtClean="0"/>
              <a:t/>
            </a:r>
            <a:br>
              <a:rPr lang="sr-Latn-RS" sz="2000" dirty="0" smtClean="0"/>
            </a:br>
            <a:r>
              <a:rPr lang="sr-Latn-RS" sz="2000" dirty="0"/>
              <a:t/>
            </a:r>
            <a:br>
              <a:rPr lang="sr-Latn-RS" sz="2000" dirty="0"/>
            </a:br>
            <a:r>
              <a:rPr lang="sr-Latn-RS" sz="2000" dirty="0" smtClean="0"/>
              <a:t/>
            </a:r>
            <a:br>
              <a:rPr lang="sr-Latn-RS" sz="2000" dirty="0" smtClean="0"/>
            </a:br>
            <a:r>
              <a:rPr lang="sr-Latn-RS" sz="2000" dirty="0"/>
              <a:t/>
            </a:r>
            <a:br>
              <a:rPr lang="sr-Latn-RS" sz="2000" dirty="0"/>
            </a:br>
            <a:r>
              <a:rPr lang="sr-Latn-RS" sz="2000" dirty="0" smtClean="0"/>
              <a:t/>
            </a:r>
            <a:br>
              <a:rPr lang="sr-Latn-RS" sz="2000" dirty="0" smtClean="0"/>
            </a:br>
            <a:r>
              <a:rPr lang="sr-Latn-RS" sz="2000" dirty="0"/>
              <a:t/>
            </a:r>
            <a:br>
              <a:rPr lang="sr-Latn-RS" sz="2000" dirty="0"/>
            </a:br>
            <a:r>
              <a:rPr lang="sr-Latn-RS" sz="2000" dirty="0" smtClean="0"/>
              <a:t/>
            </a:r>
            <a:br>
              <a:rPr lang="sr-Latn-RS" sz="2000" dirty="0" smtClean="0"/>
            </a:br>
            <a:r>
              <a:rPr lang="sr-Latn-RS" sz="2000" dirty="0"/>
              <a:t/>
            </a:r>
            <a:br>
              <a:rPr lang="sr-Latn-RS" sz="2000" dirty="0"/>
            </a:br>
            <a:r>
              <a:rPr lang="sr-Latn-RS" sz="2000" dirty="0" smtClean="0"/>
              <a:t/>
            </a:r>
            <a:br>
              <a:rPr lang="sr-Latn-RS" sz="2000" dirty="0" smtClean="0"/>
            </a:br>
            <a:r>
              <a:rPr lang="sr-Latn-RS" sz="2000" dirty="0"/>
              <a:t/>
            </a:r>
            <a:br>
              <a:rPr lang="sr-Latn-RS" sz="2000" dirty="0"/>
            </a:br>
            <a:r>
              <a:rPr lang="sr-Latn-RS" sz="2000" dirty="0" smtClean="0"/>
              <a:t/>
            </a:r>
            <a:br>
              <a:rPr lang="sr-Latn-RS" sz="2000" dirty="0" smtClean="0"/>
            </a:br>
            <a:r>
              <a:rPr lang="sr-Latn-RS" sz="2000" dirty="0"/>
              <a:t/>
            </a:r>
            <a:br>
              <a:rPr lang="sr-Latn-RS" sz="2000" dirty="0"/>
            </a:br>
            <a:r>
              <a:rPr lang="sr-Latn-RS" sz="2000" dirty="0" smtClean="0"/>
              <a:t/>
            </a:r>
            <a:br>
              <a:rPr lang="sr-Latn-RS" sz="2000" dirty="0" smtClean="0"/>
            </a:br>
            <a:r>
              <a:rPr lang="de-DE" sz="2000" dirty="0" smtClean="0"/>
              <a:t>1. Workshop</a:t>
            </a:r>
            <a:r>
              <a:rPr lang="de-DE" sz="2000" dirty="0"/>
              <a:t/>
            </a:r>
            <a:br>
              <a:rPr lang="de-DE" sz="2000" dirty="0"/>
            </a:br>
            <a:r>
              <a:rPr lang="de-DE" sz="2000" dirty="0"/>
              <a:t>neue slawische horizonte</a:t>
            </a:r>
            <a:br>
              <a:rPr lang="de-DE" sz="2000" dirty="0"/>
            </a:br>
            <a:r>
              <a:rPr lang="de-DE" sz="2000" dirty="0"/>
              <a:t>wort – text – stil </a:t>
            </a:r>
            <a:br>
              <a:rPr lang="de-DE" sz="2000" dirty="0"/>
            </a:br>
            <a:r>
              <a:rPr lang="de-DE" sz="2000" dirty="0"/>
              <a:t>karl-franzens universität graz</a:t>
            </a:r>
            <a:br>
              <a:rPr lang="de-DE" sz="2000" dirty="0"/>
            </a:br>
            <a:r>
              <a:rPr lang="de-DE" sz="2000" dirty="0"/>
              <a:t>institut für slawistik</a:t>
            </a:r>
            <a:br>
              <a:rPr lang="de-DE" sz="2000" dirty="0"/>
            </a:br>
            <a:r>
              <a:rPr lang="de-DE" sz="2000" dirty="0" smtClean="0"/>
              <a:t>6.06.2013</a:t>
            </a:r>
            <a:br>
              <a:rPr lang="de-DE" sz="2000" dirty="0" smtClean="0"/>
            </a:br>
            <a:r>
              <a:rPr lang="de-DE" sz="2000" dirty="0"/>
              <a:t/>
            </a:r>
            <a:br>
              <a:rPr lang="de-DE" sz="2000" dirty="0"/>
            </a:br>
            <a:r>
              <a:rPr lang="de-DE" sz="2000" dirty="0" smtClean="0"/>
              <a:t>srpski pogledi na odnose izme</a:t>
            </a:r>
            <a:r>
              <a:rPr lang="sr-Latn-RS" sz="2000" dirty="0" smtClean="0"/>
              <a:t>đu bosanskog/bošnjačkog, hrvatskog i srpskog jezika u periodu od 1991. do 2011. godine</a:t>
            </a:r>
            <a:br>
              <a:rPr lang="sr-Latn-RS" sz="2000" dirty="0" smtClean="0"/>
            </a:b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99745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3200" dirty="0">
                <a:solidFill>
                  <a:srgbClr val="93A299">
                    <a:lumMod val="75000"/>
                  </a:srgbClr>
                </a:solidFill>
              </a:rPr>
              <a:t>Sociolingvistika</a:t>
            </a:r>
            <a:br>
              <a:rPr lang="sr-Latn-RS" sz="3200" dirty="0">
                <a:solidFill>
                  <a:srgbClr val="93A299">
                    <a:lumMod val="75000"/>
                  </a:srgbClr>
                </a:solidFill>
              </a:rPr>
            </a:br>
            <a:r>
              <a:rPr lang="sr-Latn-RS" sz="2500" dirty="0">
                <a:solidFill>
                  <a:srgbClr val="93A299">
                    <a:lumMod val="75000"/>
                  </a:srgbClr>
                </a:solidFill>
              </a:rPr>
              <a:t>Odvajanje hrvatskog jezika od srpskog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sr-Latn-RS" dirty="0" smtClean="0"/>
              <a:t> Miloš </a:t>
            </a:r>
            <a:r>
              <a:rPr lang="sr-Latn-RS" dirty="0" smtClean="0"/>
              <a:t>Okuka</a:t>
            </a:r>
          </a:p>
          <a:p>
            <a:pPr algn="ctr"/>
            <a:r>
              <a:rPr lang="sr-Latn-RS" dirty="0" smtClean="0"/>
              <a:t>Sukobi i razgraničavanja</a:t>
            </a:r>
          </a:p>
          <a:p>
            <a:pPr algn="ctr"/>
            <a:r>
              <a:rPr lang="sr-Latn-RS" dirty="0" smtClean="0"/>
              <a:t>Pristupi srpskom standardnom jeziku</a:t>
            </a:r>
          </a:p>
          <a:p>
            <a:pPr algn="ctr"/>
            <a:r>
              <a:rPr lang="sr-Latn-RS" dirty="0" smtClean="0"/>
              <a:t>Pet teorijskih modela</a:t>
            </a:r>
          </a:p>
          <a:p>
            <a:pPr algn="ctr"/>
            <a:r>
              <a:rPr lang="sr-Latn-RS" dirty="0" smtClean="0"/>
              <a:t>Hrvatski kontra srpski (i kontra hrvatski)</a:t>
            </a:r>
          </a:p>
          <a:p>
            <a:pPr algn="ctr"/>
            <a:r>
              <a:rPr lang="sr-Latn-RS" dirty="0" smtClean="0"/>
              <a:t>„razlike“ između hrvatskog i srpskog</a:t>
            </a:r>
          </a:p>
          <a:p>
            <a:pPr algn="ctr"/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z="2400" dirty="0" smtClean="0">
                <a:solidFill>
                  <a:srgbClr val="93A299">
                    <a:lumMod val="75000"/>
                  </a:srgbClr>
                </a:solidFill>
              </a:rPr>
              <a:t/>
            </a:r>
            <a:br>
              <a:rPr lang="sr-Latn-RS" sz="2400" dirty="0" smtClean="0">
                <a:solidFill>
                  <a:srgbClr val="93A299">
                    <a:lumMod val="75000"/>
                  </a:srgbClr>
                </a:solidFill>
              </a:rPr>
            </a:br>
            <a:r>
              <a:rPr lang="sr-Latn-RS" sz="2400" dirty="0" smtClean="0">
                <a:solidFill>
                  <a:srgbClr val="93A299">
                    <a:lumMod val="75000"/>
                  </a:srgbClr>
                </a:solidFill>
              </a:rPr>
              <a:t>Sociolingvistika</a:t>
            </a:r>
            <a:br>
              <a:rPr lang="sr-Latn-RS" sz="2400" dirty="0" smtClean="0">
                <a:solidFill>
                  <a:srgbClr val="93A299">
                    <a:lumMod val="75000"/>
                  </a:srgbClr>
                </a:solidFill>
              </a:rPr>
            </a:br>
            <a:r>
              <a:rPr lang="sr-Latn-RS" sz="2400" dirty="0" smtClean="0">
                <a:solidFill>
                  <a:srgbClr val="93A299">
                    <a:lumMod val="75000"/>
                  </a:srgbClr>
                </a:solidFill>
              </a:rPr>
              <a:t>bosanski/bošnjački jezik između srpskog i hrvatskog</a:t>
            </a:r>
            <a:r>
              <a:rPr lang="de-DE" sz="2400" dirty="0">
                <a:solidFill>
                  <a:srgbClr val="93A299">
                    <a:lumMod val="75000"/>
                  </a:srgbClr>
                </a:solidFill>
              </a:rPr>
              <a:t/>
            </a:r>
            <a:br>
              <a:rPr lang="de-DE" sz="2400" dirty="0">
                <a:solidFill>
                  <a:srgbClr val="93A299">
                    <a:lumMod val="75000"/>
                  </a:srgbClr>
                </a:solidFill>
              </a:rPr>
            </a:b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sr-Latn-RS" dirty="0" smtClean="0"/>
              <a:t>Bosanski kontra srpski</a:t>
            </a:r>
          </a:p>
          <a:p>
            <a:pPr algn="ctr"/>
            <a:r>
              <a:rPr lang="sr-Latn-RS" dirty="0" smtClean="0"/>
              <a:t>Uvođenje turcizama i orijentalizama</a:t>
            </a:r>
          </a:p>
          <a:p>
            <a:pPr algn="ctr"/>
            <a:r>
              <a:rPr lang="sr-Latn-RS" dirty="0" smtClean="0"/>
              <a:t>Pravopis podeljen – neka pravila preuzeta iz hrvatskog, neka iz srpskog</a:t>
            </a:r>
          </a:p>
          <a:p>
            <a:pPr algn="ctr"/>
            <a:r>
              <a:rPr lang="sr-Latn-RS" dirty="0" smtClean="0"/>
              <a:t>Jezička konfuzija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774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200" dirty="0">
                <a:solidFill>
                  <a:srgbClr val="93A299">
                    <a:lumMod val="75000"/>
                  </a:srgbClr>
                </a:solidFill>
              </a:rPr>
              <a:t>Sociolingvistika</a:t>
            </a:r>
            <a:br>
              <a:rPr lang="sr-Latn-RS" sz="2200" dirty="0">
                <a:solidFill>
                  <a:srgbClr val="93A299">
                    <a:lumMod val="75000"/>
                  </a:srgbClr>
                </a:solidFill>
              </a:rPr>
            </a:br>
            <a:r>
              <a:rPr lang="sr-Latn-RS" sz="2200" dirty="0" smtClean="0">
                <a:solidFill>
                  <a:srgbClr val="93A299">
                    <a:lumMod val="75000"/>
                  </a:srgbClr>
                </a:solidFill>
              </a:rPr>
              <a:t>crnogorski jezik kao srpski ili 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sr-Latn-RS" dirty="0" smtClean="0"/>
              <a:t>Crnogorski kontra srpski</a:t>
            </a:r>
          </a:p>
          <a:p>
            <a:pPr algn="ctr"/>
            <a:r>
              <a:rPr lang="sr-Latn-RS" dirty="0" smtClean="0"/>
              <a:t>Najmlađi slovenski jezik</a:t>
            </a:r>
          </a:p>
          <a:p>
            <a:pPr algn="ctr"/>
            <a:r>
              <a:rPr lang="sr-Latn-RS" dirty="0" smtClean="0"/>
              <a:t>Kulturni dijalekat ili jezik</a:t>
            </a:r>
          </a:p>
          <a:p>
            <a:pPr algn="ctr"/>
            <a:r>
              <a:rPr lang="sr-Latn-RS" dirty="0" smtClean="0"/>
              <a:t>Crnogorsk</a:t>
            </a:r>
            <a:r>
              <a:rPr lang="de-DE" dirty="0" smtClean="0"/>
              <a:t>i</a:t>
            </a:r>
            <a:r>
              <a:rPr lang="sr-Latn-RS" dirty="0" smtClean="0"/>
              <a:t>-srpski, bosansk</a:t>
            </a:r>
            <a:r>
              <a:rPr lang="de-DE" dirty="0" smtClean="0"/>
              <a:t>i i </a:t>
            </a:r>
            <a:r>
              <a:rPr lang="sr-Latn-RS" dirty="0" smtClean="0"/>
              <a:t>hrvatski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787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>
                <a:solidFill>
                  <a:srgbClr val="93A299">
                    <a:lumMod val="75000"/>
                  </a:srgbClr>
                </a:solidFill>
              </a:rPr>
              <a:t>Sociolingvistika</a:t>
            </a:r>
            <a:br>
              <a:rPr lang="sr-Latn-RS" sz="3200" dirty="0">
                <a:solidFill>
                  <a:srgbClr val="93A299">
                    <a:lumMod val="75000"/>
                  </a:srgbClr>
                </a:solidFill>
              </a:rPr>
            </a:br>
            <a:r>
              <a:rPr lang="sr-Latn-RS" sz="2500" dirty="0">
                <a:solidFill>
                  <a:srgbClr val="93A299">
                    <a:lumMod val="75000"/>
                  </a:srgbClr>
                </a:solidFill>
              </a:rPr>
              <a:t>Odvajanje hrvatskog jezika od srpskog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sr-Latn-RS" dirty="0" smtClean="0"/>
              <a:t> Božo </a:t>
            </a:r>
            <a:r>
              <a:rPr lang="sr-Latn-RS" dirty="0" smtClean="0"/>
              <a:t>Ćorić</a:t>
            </a:r>
          </a:p>
          <a:p>
            <a:pPr algn="ctr"/>
            <a:r>
              <a:rPr lang="sr-Latn-RS" dirty="0" smtClean="0"/>
              <a:t>Anatomija naopake hrvatske jezičke politike</a:t>
            </a:r>
          </a:p>
          <a:p>
            <a:pPr algn="ctr"/>
            <a:r>
              <a:rPr lang="sr-Latn-RS" dirty="0" smtClean="0"/>
              <a:t>Dokazati da su hrvatski i srpski različiti jezici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239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3200" dirty="0">
                <a:solidFill>
                  <a:srgbClr val="93A299">
                    <a:lumMod val="75000"/>
                  </a:srgbClr>
                </a:solidFill>
              </a:rPr>
              <a:t>Sociolingvistika</a:t>
            </a:r>
            <a:br>
              <a:rPr lang="sr-Latn-RS" sz="3200" dirty="0">
                <a:solidFill>
                  <a:srgbClr val="93A299">
                    <a:lumMod val="75000"/>
                  </a:srgbClr>
                </a:solidFill>
              </a:rPr>
            </a:br>
            <a:r>
              <a:rPr lang="sr-Latn-RS" sz="2500" dirty="0">
                <a:solidFill>
                  <a:srgbClr val="93A299">
                    <a:lumMod val="75000"/>
                  </a:srgbClr>
                </a:solidFill>
              </a:rPr>
              <a:t>Odvajanje hrvatskog jezika od srpskog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sr-Latn-RS" dirty="0" smtClean="0"/>
              <a:t> Ivan </a:t>
            </a:r>
            <a:r>
              <a:rPr lang="sr-Latn-RS" dirty="0" smtClean="0"/>
              <a:t>Klajn</a:t>
            </a:r>
          </a:p>
          <a:p>
            <a:pPr algn="ctr"/>
            <a:r>
              <a:rPr lang="sr-Latn-RS" dirty="0" smtClean="0"/>
              <a:t>Leksika</a:t>
            </a:r>
          </a:p>
          <a:p>
            <a:pPr algn="ctr"/>
            <a:r>
              <a:rPr lang="sr-Latn-RS" dirty="0" smtClean="0"/>
              <a:t>Kroatizmi u srpskom jeziku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91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3200" dirty="0">
                <a:solidFill>
                  <a:srgbClr val="93A299">
                    <a:lumMod val="75000"/>
                  </a:srgbClr>
                </a:solidFill>
              </a:rPr>
              <a:t>Sociolongvistika</a:t>
            </a:r>
            <a:br>
              <a:rPr lang="sr-Latn-RS" sz="3200" dirty="0">
                <a:solidFill>
                  <a:srgbClr val="93A299">
                    <a:lumMod val="75000"/>
                  </a:srgbClr>
                </a:solidFill>
              </a:rPr>
            </a:br>
            <a:r>
              <a:rPr lang="sr-Latn-RS" sz="2800" dirty="0">
                <a:solidFill>
                  <a:srgbClr val="93A299">
                    <a:lumMod val="75000"/>
                  </a:srgbClr>
                </a:solidFill>
              </a:rPr>
              <a:t>Globalizacija i jezik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sr-Latn-RS" dirty="0" smtClean="0"/>
              <a:t> Nenad </a:t>
            </a:r>
            <a:r>
              <a:rPr lang="sr-Latn-RS" dirty="0"/>
              <a:t>Suzić</a:t>
            </a:r>
          </a:p>
          <a:p>
            <a:pPr algn="ctr"/>
            <a:r>
              <a:rPr lang="sr-Latn-RS" dirty="0"/>
              <a:t>Engleski jezik – opasnost ili ne? </a:t>
            </a:r>
          </a:p>
          <a:p>
            <a:pPr algn="ctr"/>
            <a:r>
              <a:rPr lang="sr-Latn-RS" dirty="0"/>
              <a:t>Bosanski jezik – jezik Bošnjaka – bošnjački jezik </a:t>
            </a:r>
          </a:p>
          <a:p>
            <a:pPr algn="ctr"/>
            <a:r>
              <a:rPr lang="sr-Latn-RS" dirty="0"/>
              <a:t>Bosna – Bosanci – Bošnjaci – Hrvati – Srbi – bosanski – bošnjački – hrvatski – srpski – srpskohrvatski  </a:t>
            </a:r>
            <a:endParaRPr lang="de-DE" dirty="0"/>
          </a:p>
          <a:p>
            <a:pPr algn="ctr"/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590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Zaključak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de-DE" dirty="0" smtClean="0"/>
              <a:t>Srpski lingvisti smatraju da imamo i dalje jedan zajedni</a:t>
            </a:r>
            <a:r>
              <a:rPr lang="sr-Latn-RS" dirty="0" smtClean="0"/>
              <a:t>čki jezik koji nije ujednačen.</a:t>
            </a:r>
            <a:endParaRPr lang="de-DE" dirty="0" smtClean="0"/>
          </a:p>
          <a:p>
            <a:pPr algn="ctr"/>
            <a:r>
              <a:rPr lang="sr-Latn-RS" dirty="0" smtClean="0"/>
              <a:t>Politika – glavna uloga </a:t>
            </a:r>
          </a:p>
          <a:p>
            <a:pPr algn="ctr"/>
            <a:r>
              <a:rPr lang="sr-Latn-RS" dirty="0" smtClean="0"/>
              <a:t>Srpskohrvatski/hrvatskosrpski nije „mrtav“ jezik</a:t>
            </a:r>
          </a:p>
          <a:p>
            <a:pPr algn="ctr"/>
            <a:r>
              <a:rPr lang="sr-Latn-RS" dirty="0" smtClean="0"/>
              <a:t>„naš“ jezik – „njihov“ jezik</a:t>
            </a:r>
          </a:p>
          <a:p>
            <a:pPr algn="ctr"/>
            <a:r>
              <a:rPr lang="sr-Latn-RS" dirty="0" smtClean="0"/>
              <a:t>Hrvati, Bošnjaci, Crnogorci i Srbi se kroz 100 godina neće razumeti, ako se sadašnje tendencije odvajanja nastave.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542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sažetak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sr-Latn-RS" dirty="0" smtClean="0"/>
              <a:t>Sažetak rada dat je na nemačkom jeziku. 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694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Literatura i izvori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a)</a:t>
            </a:r>
          </a:p>
          <a:p>
            <a:r>
              <a:rPr lang="sr-Latn-RS" dirty="0" smtClean="0"/>
              <a:t>Šamija </a:t>
            </a:r>
            <a:r>
              <a:rPr lang="sr-Latn-RS" dirty="0"/>
              <a:t>Lukačić 1991: Šamija, Ivan; Branko, Lukačić, Dražen. </a:t>
            </a:r>
            <a:r>
              <a:rPr lang="sr-Latn-RS" i="1" dirty="0"/>
              <a:t>Razlikovni rječnik srpskoga i hrvatskoga nazivlja</a:t>
            </a:r>
            <a:r>
              <a:rPr lang="sr-Latn-RS" dirty="0"/>
              <a:t>. </a:t>
            </a:r>
            <a:r>
              <a:rPr lang="sr-Latn-RS" i="1" dirty="0"/>
              <a:t>Rječnik hrvatskih i srpskih inačica</a:t>
            </a:r>
            <a:r>
              <a:rPr lang="sr-Latn-RS" dirty="0"/>
              <a:t>. Zagreb: MAXprint.</a:t>
            </a:r>
            <a:endParaRPr lang="de-AT" dirty="0"/>
          </a:p>
          <a:p>
            <a:r>
              <a:rPr lang="sr-Latn-RS" dirty="0"/>
              <a:t>Brodnjak 1992: Brodnjak, Vladimir. </a:t>
            </a:r>
            <a:r>
              <a:rPr lang="sr-Latn-RS" i="1" dirty="0"/>
              <a:t>Rječnik razlika između hrvatskoga i srpskoga jezika</a:t>
            </a:r>
            <a:r>
              <a:rPr lang="sr-Latn-RS" dirty="0"/>
              <a:t>. Zagreb.</a:t>
            </a:r>
            <a:endParaRPr lang="de-AT" dirty="0"/>
          </a:p>
          <a:p>
            <a:r>
              <a:rPr lang="sr-Latn-RS" dirty="0"/>
              <a:t>Telebak 2008: Telebak, Milorad. </a:t>
            </a:r>
            <a:r>
              <a:rPr lang="sr-Latn-RS" i="1" dirty="0"/>
              <a:t>Govorimo srpski. S lakoćom do jezičke kulture</a:t>
            </a:r>
            <a:r>
              <a:rPr lang="sr-Latn-RS" dirty="0"/>
              <a:t>. Banjaluka. S. 14–19.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207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Literatura i izvori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/>
              <a:t>Ćirilov 2010: Ćirilov, Jovan. Hrvatko-srpski rječnik inačica – srpsko-hrvatski rečnik varijanata. 3.izd. Novi Sad. </a:t>
            </a:r>
          </a:p>
          <a:p>
            <a:r>
              <a:rPr lang="de-AT" dirty="0"/>
              <a:t>Klajn 2000: Klajn, Ivan: Rečnik jezičkih nedoumica. Beograd. S. 36</a:t>
            </a:r>
          </a:p>
          <a:p>
            <a:r>
              <a:rPr lang="sr-Latn-RS" dirty="0" smtClean="0"/>
              <a:t>b)</a:t>
            </a:r>
          </a:p>
          <a:p>
            <a:r>
              <a:rPr lang="sr-Latn-RS" dirty="0"/>
              <a:t>Bugarski 1996: Ranko, Bugarski. Jezičke razlike. In: Bugarski, Ranko. </a:t>
            </a:r>
            <a:r>
              <a:rPr lang="sr-Latn-RS" i="1" dirty="0"/>
              <a:t>Srpski jezik</a:t>
            </a:r>
            <a:r>
              <a:rPr lang="sr-Latn-RS" dirty="0"/>
              <a:t>. Beograd. Br.1–2. S. 399–403. </a:t>
            </a:r>
            <a:endParaRPr lang="de-AT" dirty="0"/>
          </a:p>
          <a:p>
            <a:r>
              <a:rPr lang="sr-Latn-RS" dirty="0"/>
              <a:t>Suzić 2001: Suzić, Nenad. Globalizacija i jezik. In: Suzić, Nenad. </a:t>
            </a:r>
            <a:r>
              <a:rPr lang="sr-Latn-RS" i="1" dirty="0"/>
              <a:t>Globalizacija i srpski nacionalni interesi</a:t>
            </a:r>
            <a:r>
              <a:rPr lang="sr-Latn-RS" dirty="0"/>
              <a:t>. Banjaluka. S. 43–46. </a:t>
            </a:r>
            <a:endParaRPr lang="de-AT" dirty="0"/>
          </a:p>
          <a:p>
            <a:endParaRPr lang="sr-Latn-RS" dirty="0" smtClean="0"/>
          </a:p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648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Sadržaj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de-AT" dirty="0" smtClean="0"/>
              <a:t>Kratak uvod</a:t>
            </a:r>
            <a:endParaRPr lang="sr-Latn-RS" dirty="0" smtClean="0"/>
          </a:p>
          <a:p>
            <a:pPr algn="ctr"/>
            <a:r>
              <a:rPr lang="sr-Latn-RS" dirty="0" smtClean="0"/>
              <a:t>Istorijski pregled</a:t>
            </a:r>
          </a:p>
          <a:p>
            <a:pPr algn="ctr"/>
            <a:r>
              <a:rPr lang="sr-Latn-RS" dirty="0" smtClean="0"/>
              <a:t>Sociolingvistika </a:t>
            </a:r>
          </a:p>
          <a:p>
            <a:pPr algn="ctr"/>
            <a:r>
              <a:rPr lang="sr-Latn-RS" dirty="0" smtClean="0"/>
              <a:t>Zaključak</a:t>
            </a:r>
            <a:endParaRPr lang="de-AT" dirty="0" smtClean="0"/>
          </a:p>
          <a:p>
            <a:pPr algn="ctr"/>
            <a:r>
              <a:rPr lang="de-AT" dirty="0" smtClean="0"/>
              <a:t>Literatura</a:t>
            </a:r>
            <a:endParaRPr lang="sr-Latn-RS" dirty="0" smtClean="0"/>
          </a:p>
          <a:p>
            <a:pPr algn="ctr"/>
            <a:r>
              <a:rPr lang="sr-Latn-RS" dirty="0" smtClean="0"/>
              <a:t>Sažetak 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381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Literatura i izvori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Ćorić 1998: Ćorić, Božo. Anatomija naopake hrvatske jezičke politike. In: Ćorić, Božo. </a:t>
            </a:r>
            <a:r>
              <a:rPr lang="sr-Latn-RS" i="1" dirty="0"/>
              <a:t>Srpski jezik</a:t>
            </a:r>
            <a:r>
              <a:rPr lang="sr-Latn-RS" dirty="0"/>
              <a:t>. Beograd. Br.3/1–2. S. 551–559. </a:t>
            </a:r>
            <a:endParaRPr lang="de-AT" dirty="0"/>
          </a:p>
          <a:p>
            <a:r>
              <a:rPr lang="sr-Latn-RS" dirty="0"/>
              <a:t>Brborić 2001: Brborić, Branislav. Trojezičnost i/ili višejezičnost. In: Monesland, Svein (odg.ur.) </a:t>
            </a:r>
            <a:r>
              <a:rPr lang="sr-Latn-RS" i="1" dirty="0"/>
              <a:t>Jezik i demokratizacija</a:t>
            </a:r>
            <a:r>
              <a:rPr lang="sr-Latn-RS" dirty="0"/>
              <a:t>. Sarajevo. S. 55–68. </a:t>
            </a:r>
            <a:endParaRPr lang="de-AT" dirty="0"/>
          </a:p>
          <a:p>
            <a:r>
              <a:rPr lang="de-AT" dirty="0"/>
              <a:t>Klajn 1996: Klajn, Ivan. </a:t>
            </a:r>
            <a:r>
              <a:rPr lang="sr-Latn-RS" dirty="0"/>
              <a:t>Odnosi među varijantama. In: Radovanović, Milorad. </a:t>
            </a:r>
            <a:r>
              <a:rPr lang="sr-Latn-RS" i="1" dirty="0"/>
              <a:t>Srpski na kraju veka</a:t>
            </a:r>
            <a:r>
              <a:rPr lang="sr-Latn-RS" dirty="0"/>
              <a:t>. Beograd. S. 39–47.</a:t>
            </a:r>
            <a:r>
              <a:rPr lang="sr-Latn-RS" i="1" dirty="0"/>
              <a:t> </a:t>
            </a:r>
            <a:endParaRPr lang="de-AT" dirty="0"/>
          </a:p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851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Literatura i izvori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Ivić 1990: Ivić, Pavle. Jedinstvo i razjedinjenost srpskohrvatskog književnog jezika – aktuelni trenutak. In: Ivić, Pavle. </a:t>
            </a:r>
            <a:r>
              <a:rPr lang="sr-Latn-RS" i="1" dirty="0"/>
              <a:t>O jeziku nekadašnjem i sadašnjem</a:t>
            </a:r>
            <a:r>
              <a:rPr lang="sr-Latn-RS" dirty="0"/>
              <a:t>. Beograd – Priština. S. 321–329. Prvi put onjavljeno u NIN-u 21. maja 1989.</a:t>
            </a:r>
            <a:r>
              <a:rPr lang="sr-Latn-RS" i="1" dirty="0"/>
              <a:t> </a:t>
            </a:r>
            <a:endParaRPr lang="de-AT" dirty="0"/>
          </a:p>
          <a:p>
            <a:r>
              <a:rPr lang="sr-Cyrl-CS" dirty="0"/>
              <a:t>О</a:t>
            </a:r>
            <a:r>
              <a:rPr lang="sr-Latn-RS" dirty="0"/>
              <a:t>kuka 2006: Okuka, Miloš. Sukobi i razgraničavanja. In: Okuka, Miloš.</a:t>
            </a:r>
            <a:r>
              <a:rPr lang="sr-Latn-RS" i="1" dirty="0"/>
              <a:t> Srpski na kriznom putu</a:t>
            </a:r>
            <a:r>
              <a:rPr lang="sr-Latn-RS" dirty="0"/>
              <a:t>. Istočno Sarajevo. S. 373–417. </a:t>
            </a:r>
            <a:endParaRPr lang="de-AT" dirty="0"/>
          </a:p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355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Literatura i izvori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Jahić 1999: Jahić, Dževad. Razlike između srpskog i bosanskog jezika. In: Jahić, Dževad. </a:t>
            </a:r>
            <a:r>
              <a:rPr lang="sr-Latn-RS" i="1" dirty="0"/>
              <a:t>Trilogija o bosanskom jeziku</a:t>
            </a:r>
            <a:r>
              <a:rPr lang="sr-Latn-RS" dirty="0"/>
              <a:t>. </a:t>
            </a:r>
            <a:r>
              <a:rPr lang="sr-Latn-RS" i="1" dirty="0"/>
              <a:t>Knjiga II</a:t>
            </a:r>
            <a:r>
              <a:rPr lang="sr-Latn-RS" dirty="0"/>
              <a:t>:</a:t>
            </a:r>
            <a:r>
              <a:rPr lang="sr-Latn-RS" i="1" dirty="0"/>
              <a:t> Bosanski jezik u 100 pitanja i 100 odgovora</a:t>
            </a:r>
            <a:r>
              <a:rPr lang="sr-Latn-RS" dirty="0"/>
              <a:t>. Sarajevo. S. 105–106</a:t>
            </a:r>
            <a:endParaRPr lang="de-AT" dirty="0"/>
          </a:p>
          <a:p>
            <a:r>
              <a:rPr lang="sr-Latn-RS" dirty="0" smtClean="0"/>
              <a:t>c) </a:t>
            </a:r>
          </a:p>
          <a:p>
            <a:r>
              <a:rPr lang="sr-Latn-RS" dirty="0"/>
              <a:t>Suzic-www: http://www.suzicnenad.com/omeni.html. Stanje 2.05.2012.</a:t>
            </a:r>
            <a:endParaRPr lang="de-AT" dirty="0"/>
          </a:p>
          <a:p>
            <a:r>
              <a:rPr lang="sr-Latn-RS" dirty="0"/>
              <a:t>Klajn-www: http://www.sanu.ac.rs/Clanstvo/Clan.aspx?arg=973. Stanje 2.05.2012.</a:t>
            </a:r>
            <a:endParaRPr lang="de-AT" dirty="0"/>
          </a:p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228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Literatura i izvori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Bugarski-www: http://sr.wikipedia.org/wiki/Ranko_Bugarski. Stanje 2.05.2012.</a:t>
            </a:r>
            <a:endParaRPr lang="de-AT" dirty="0"/>
          </a:p>
          <a:p>
            <a:r>
              <a:rPr lang="sr-Latn-RS" dirty="0"/>
              <a:t>Ivić-www: http://sr.wikipedia.org/wiki/Pavle_Ivic. Stanje 2.05.2012.</a:t>
            </a:r>
            <a:endParaRPr lang="de-AT" dirty="0"/>
          </a:p>
          <a:p>
            <a:r>
              <a:rPr lang="sr-Latn-RS" dirty="0"/>
              <a:t>Okuka-www: http://www.alt.zikic-stiftung.de/about/biographien/okuka.html. Stanje 2.05.2012.</a:t>
            </a:r>
            <a:endParaRPr lang="de-AT" dirty="0"/>
          </a:p>
          <a:p>
            <a:r>
              <a:rPr lang="sr-Latn-RS" dirty="0"/>
              <a:t>Nikčević-www: http://www.pobjeda.me/arhiva/?datum=2007-07-03&amp;id=121333. Stanje 18.01.2012.</a:t>
            </a:r>
            <a:endParaRPr lang="de-AT" dirty="0"/>
          </a:p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443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Hvala na pažnji!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378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Uvod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de-AT" dirty="0" smtClean="0"/>
              <a:t>Rad ima dva dela: </a:t>
            </a:r>
          </a:p>
          <a:p>
            <a:pPr marL="571500" indent="-457200" algn="ctr">
              <a:buAutoNum type="arabicPeriod"/>
            </a:pPr>
            <a:r>
              <a:rPr lang="de-AT" dirty="0" smtClean="0"/>
              <a:t>Pregled raspada Jugoslavije</a:t>
            </a:r>
          </a:p>
          <a:p>
            <a:pPr marL="571500" indent="-457200" algn="ctr">
              <a:buAutoNum type="arabicPeriod"/>
            </a:pPr>
            <a:r>
              <a:rPr lang="de-AT" dirty="0" smtClean="0"/>
              <a:t>Sociolingvisti</a:t>
            </a:r>
            <a:r>
              <a:rPr lang="sr-Latn-RS" dirty="0" smtClean="0"/>
              <a:t>čki deo (pogledi srpskih naučnika)</a:t>
            </a:r>
            <a:endParaRPr lang="de-AT" dirty="0" smtClean="0"/>
          </a:p>
          <a:p>
            <a:pPr marL="114300" indent="0" algn="ctr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540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z="3600" dirty="0" smtClean="0"/>
              <a:t>Istorijski pregled</a:t>
            </a:r>
            <a:r>
              <a:rPr lang="sr-Latn-RS" sz="3100" dirty="0" smtClean="0"/>
              <a:t/>
            </a:r>
            <a:br>
              <a:rPr lang="sr-Latn-RS" sz="3100" dirty="0" smtClean="0"/>
            </a:br>
            <a:r>
              <a:rPr lang="sr-Latn-RS" sz="3100" dirty="0" smtClean="0"/>
              <a:t>raspad Jugoslavije</a:t>
            </a:r>
            <a:endParaRPr lang="de-DE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sr-Latn-RS" dirty="0" smtClean="0"/>
              <a:t>SFRJ 1943.</a:t>
            </a:r>
          </a:p>
          <a:p>
            <a:pPr algn="ctr"/>
            <a:r>
              <a:rPr lang="sr-Latn-RS" dirty="0" smtClean="0"/>
              <a:t>Nezavinost Slovenije 1991.</a:t>
            </a:r>
          </a:p>
          <a:p>
            <a:pPr algn="ctr"/>
            <a:r>
              <a:rPr lang="sr-Latn-RS" dirty="0" smtClean="0"/>
              <a:t>Nezavisnost Hrvatske 1991.</a:t>
            </a:r>
          </a:p>
          <a:p>
            <a:pPr algn="ctr"/>
            <a:r>
              <a:rPr lang="sr-Latn-RS" dirty="0" smtClean="0"/>
              <a:t>Dejtonski sporazum 1995 – složena država – federacija BiH i republika Srpska</a:t>
            </a:r>
          </a:p>
          <a:p>
            <a:pPr algn="ctr"/>
            <a:r>
              <a:rPr lang="sr-Latn-RS" dirty="0" smtClean="0"/>
              <a:t>Nezavisnost Makedonije 1991.</a:t>
            </a:r>
          </a:p>
          <a:p>
            <a:pPr algn="ctr"/>
            <a:r>
              <a:rPr lang="sr-Latn-RS" dirty="0" smtClean="0"/>
              <a:t>Savezna republika Jugoslavija 1992.</a:t>
            </a:r>
          </a:p>
          <a:p>
            <a:pPr algn="ctr"/>
            <a:r>
              <a:rPr lang="sr-Latn-RS" dirty="0" smtClean="0"/>
              <a:t>Srbija i Crna Gora 2003.</a:t>
            </a:r>
          </a:p>
          <a:p>
            <a:pPr algn="ctr"/>
            <a:r>
              <a:rPr lang="sr-Latn-RS" dirty="0" smtClean="0"/>
              <a:t>Srbija 2006.</a:t>
            </a:r>
          </a:p>
          <a:p>
            <a:pPr algn="ctr"/>
            <a:r>
              <a:rPr lang="sr-Latn-RS" dirty="0" smtClean="0"/>
              <a:t>Crna Gora 2006.</a:t>
            </a:r>
          </a:p>
          <a:p>
            <a:pPr algn="ctr"/>
            <a:r>
              <a:rPr lang="sr-Latn-RS" dirty="0" smtClean="0"/>
              <a:t>(Kosovo 2008)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710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/>
              <a:t>Istorijski pregled 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sz="2800" dirty="0" smtClean="0"/>
              <a:t>raspad srpskohrvatskog jezika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r-Latn-RS" dirty="0" smtClean="0"/>
              <a:t>SFRJ – </a:t>
            </a:r>
            <a:r>
              <a:rPr lang="sr-Latn-RS" i="1" dirty="0" smtClean="0"/>
              <a:t>srpskohrvatski </a:t>
            </a:r>
            <a:r>
              <a:rPr lang="sr-Latn-RS" dirty="0" smtClean="0"/>
              <a:t>(BiH, Hrvatska, Srbija i Crna Gora)</a:t>
            </a:r>
          </a:p>
          <a:p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r-Latn-RS" dirty="0" smtClean="0"/>
              <a:t>Hrvatska – </a:t>
            </a:r>
            <a:r>
              <a:rPr lang="sr-Latn-RS" i="1" dirty="0" smtClean="0"/>
              <a:t>hrvatski</a:t>
            </a:r>
            <a:endParaRPr lang="sr-Latn-RS" dirty="0" smtClean="0"/>
          </a:p>
          <a:p>
            <a:r>
              <a:rPr lang="sr-Latn-RS" dirty="0" smtClean="0"/>
              <a:t>Srbija – </a:t>
            </a:r>
            <a:r>
              <a:rPr lang="sr-Latn-RS" i="1" dirty="0" smtClean="0"/>
              <a:t>srpski</a:t>
            </a:r>
          </a:p>
          <a:p>
            <a:r>
              <a:rPr lang="sr-Latn-RS" dirty="0" smtClean="0"/>
              <a:t>Bosna – </a:t>
            </a:r>
            <a:r>
              <a:rPr lang="sr-Latn-RS" i="1" dirty="0" smtClean="0"/>
              <a:t>bosanski</a:t>
            </a:r>
            <a:r>
              <a:rPr lang="sr-Latn-RS" dirty="0" smtClean="0"/>
              <a:t>/</a:t>
            </a:r>
            <a:r>
              <a:rPr lang="sr-Latn-RS" i="1" dirty="0" smtClean="0"/>
              <a:t>bošnjački</a:t>
            </a:r>
          </a:p>
          <a:p>
            <a:r>
              <a:rPr lang="sr-Latn-RS" dirty="0" smtClean="0"/>
              <a:t>Crna </a:t>
            </a:r>
            <a:r>
              <a:rPr lang="sr-Latn-RS" dirty="0" smtClean="0"/>
              <a:t>Gora – </a:t>
            </a:r>
            <a:r>
              <a:rPr lang="sr-Latn-RS" i="1" dirty="0" smtClean="0"/>
              <a:t>crnogorski</a:t>
            </a:r>
            <a:r>
              <a:rPr lang="sr-Latn-RS" dirty="0" smtClean="0"/>
              <a:t>/</a:t>
            </a:r>
            <a:r>
              <a:rPr lang="sr-Latn-RS" i="1" dirty="0" smtClean="0"/>
              <a:t>srpski</a:t>
            </a:r>
            <a:r>
              <a:rPr lang="sr-Latn-RS" dirty="0" smtClean="0"/>
              <a:t>/</a:t>
            </a:r>
          </a:p>
          <a:p>
            <a:pPr marL="114300" indent="0">
              <a:buNone/>
            </a:pPr>
            <a:r>
              <a:rPr lang="sr-Latn-RS" i="1" dirty="0"/>
              <a:t> </a:t>
            </a:r>
            <a:r>
              <a:rPr lang="sr-Latn-RS" i="1" dirty="0" smtClean="0"/>
              <a:t> crnogorsk</a:t>
            </a:r>
            <a:r>
              <a:rPr lang="de-DE" i="1" dirty="0" smtClean="0"/>
              <a:t>i</a:t>
            </a:r>
            <a:r>
              <a:rPr lang="sr-Latn-RS" dirty="0" smtClean="0"/>
              <a:t>-</a:t>
            </a:r>
            <a:r>
              <a:rPr lang="sr-Latn-RS" i="1" dirty="0" smtClean="0"/>
              <a:t>srpski</a:t>
            </a:r>
            <a:r>
              <a:rPr lang="sr-Latn-RS" dirty="0" smtClean="0"/>
              <a:t>, </a:t>
            </a:r>
            <a:r>
              <a:rPr lang="sr-Latn-RS" dirty="0" smtClean="0"/>
              <a:t>  </a:t>
            </a:r>
          </a:p>
          <a:p>
            <a:pPr marL="114300" indent="0">
              <a:buNone/>
            </a:pPr>
            <a:r>
              <a:rPr lang="sr-Latn-RS" dirty="0"/>
              <a:t> </a:t>
            </a:r>
            <a:r>
              <a:rPr lang="sr-Latn-RS" dirty="0" smtClean="0"/>
              <a:t> </a:t>
            </a:r>
            <a:r>
              <a:rPr lang="sr-Latn-RS" i="1" dirty="0" smtClean="0"/>
              <a:t>bosansk</a:t>
            </a:r>
            <a:r>
              <a:rPr lang="de-DE" i="1" dirty="0" smtClean="0"/>
              <a:t>i i </a:t>
            </a:r>
            <a:r>
              <a:rPr lang="sr-Latn-RS" i="1" dirty="0" smtClean="0"/>
              <a:t>hrvatski</a:t>
            </a:r>
            <a:endParaRPr lang="sr-Latn-RS" dirty="0" smtClean="0"/>
          </a:p>
          <a:p>
            <a:pPr marL="114300" indent="0">
              <a:buNone/>
            </a:pP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13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Sociolongvistika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sr-Latn-RS" dirty="0" smtClean="0"/>
              <a:t>Pavle Ivić</a:t>
            </a:r>
          </a:p>
          <a:p>
            <a:pPr algn="ctr"/>
            <a:r>
              <a:rPr lang="sr-Latn-RS" dirty="0" smtClean="0"/>
              <a:t>Ranko Bugarski</a:t>
            </a:r>
          </a:p>
          <a:p>
            <a:pPr algn="ctr"/>
            <a:r>
              <a:rPr lang="sr-Latn-RS" dirty="0" smtClean="0"/>
              <a:t>Branislav Brborić</a:t>
            </a:r>
          </a:p>
          <a:p>
            <a:pPr algn="ctr"/>
            <a:r>
              <a:rPr lang="sr-Latn-RS" dirty="0" smtClean="0"/>
              <a:t>Miloš Okuka</a:t>
            </a:r>
          </a:p>
          <a:p>
            <a:pPr algn="ctr"/>
            <a:r>
              <a:rPr lang="sr-Latn-RS" dirty="0" smtClean="0"/>
              <a:t>Božo Ćorić</a:t>
            </a:r>
          </a:p>
          <a:p>
            <a:pPr algn="ctr"/>
            <a:r>
              <a:rPr lang="sr-Latn-RS" dirty="0" smtClean="0"/>
              <a:t>Ivan Klajn</a:t>
            </a:r>
          </a:p>
          <a:p>
            <a:pPr algn="ctr"/>
            <a:r>
              <a:rPr lang="sr-Latn-RS" dirty="0" smtClean="0"/>
              <a:t>Nenad Suzić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62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3200" dirty="0">
                <a:solidFill>
                  <a:srgbClr val="93A299">
                    <a:lumMod val="75000"/>
                  </a:srgbClr>
                </a:solidFill>
              </a:rPr>
              <a:t>Sociolingvistika</a:t>
            </a:r>
            <a:br>
              <a:rPr lang="sr-Latn-RS" sz="3200" dirty="0">
                <a:solidFill>
                  <a:srgbClr val="93A299">
                    <a:lumMod val="75000"/>
                  </a:srgbClr>
                </a:solidFill>
              </a:rPr>
            </a:br>
            <a:r>
              <a:rPr lang="sr-Latn-RS" sz="2500" dirty="0">
                <a:solidFill>
                  <a:srgbClr val="93A299">
                    <a:lumMod val="75000"/>
                  </a:srgbClr>
                </a:solidFill>
              </a:rPr>
              <a:t>Odvajanje hrvatskog jezika od srpskog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sr-Latn-RS" dirty="0" smtClean="0"/>
              <a:t>Pavle Ivić</a:t>
            </a:r>
          </a:p>
          <a:p>
            <a:pPr algn="ctr"/>
            <a:r>
              <a:rPr lang="sr-Latn-RS" dirty="0"/>
              <a:t>Jedinstvo i razjedinjenost srpskohrvatskog književnog jezika – aktuelni </a:t>
            </a:r>
            <a:r>
              <a:rPr lang="sr-Latn-RS" dirty="0" smtClean="0"/>
              <a:t>trenutak</a:t>
            </a:r>
          </a:p>
          <a:p>
            <a:pPr algn="ctr"/>
            <a:r>
              <a:rPr lang="sr-Latn-RS" dirty="0" smtClean="0"/>
              <a:t>Srpski i hrvatski jedan jezik, ne i ujednačen</a:t>
            </a:r>
          </a:p>
          <a:p>
            <a:pPr algn="ctr"/>
            <a:r>
              <a:rPr lang="sr-Latn-RS" dirty="0" smtClean="0"/>
              <a:t>Standradni jezik u Hrvatskoj – hrvatski → šta je sa Bošnjacima i Srbima u Hrvatskoj? 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752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Sociolongvistika</a:t>
            </a:r>
            <a:br>
              <a:rPr lang="sr-Latn-RS" dirty="0" smtClean="0"/>
            </a:br>
            <a:r>
              <a:rPr lang="sr-Latn-RS" sz="2800" dirty="0">
                <a:solidFill>
                  <a:srgbClr val="93A299">
                    <a:lumMod val="75000"/>
                  </a:srgbClr>
                </a:solidFill>
              </a:rPr>
              <a:t>Odvajanje hrvatskog jezika od srpskog</a:t>
            </a:r>
            <a:endParaRPr lang="de-DE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sr-Latn-RS" dirty="0" smtClean="0"/>
              <a:t> Ranko </a:t>
            </a:r>
            <a:r>
              <a:rPr lang="sr-Latn-RS" dirty="0"/>
              <a:t>Bugarski</a:t>
            </a:r>
          </a:p>
          <a:p>
            <a:pPr algn="ctr"/>
            <a:r>
              <a:rPr lang="sr-Latn-RS" dirty="0"/>
              <a:t>Jezičke razlike</a:t>
            </a:r>
          </a:p>
          <a:p>
            <a:pPr algn="ctr"/>
            <a:r>
              <a:rPr lang="sr-Latn-RS" dirty="0"/>
              <a:t>Unutrašnje – spoljašnje</a:t>
            </a:r>
          </a:p>
          <a:p>
            <a:pPr algn="ctr"/>
            <a:r>
              <a:rPr lang="sr-Latn-RS" dirty="0"/>
              <a:t>Manji jezici – razlike kao dobra stvar</a:t>
            </a:r>
          </a:p>
          <a:p>
            <a:pPr algn="ctr"/>
            <a:r>
              <a:rPr lang="sr-Latn-RS" dirty="0"/>
              <a:t>Veliki jezici – razlike kao loša stvar</a:t>
            </a:r>
            <a:endParaRPr lang="de-DE" dirty="0"/>
          </a:p>
          <a:p>
            <a:pPr algn="ctr"/>
            <a:endParaRPr lang="sr-Latn-R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058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Sociolingvistika</a:t>
            </a:r>
            <a:br>
              <a:rPr lang="sr-Latn-RS" dirty="0" smtClean="0"/>
            </a:br>
            <a:r>
              <a:rPr lang="sr-Latn-RS" sz="2800" dirty="0">
                <a:solidFill>
                  <a:srgbClr val="93A299">
                    <a:lumMod val="75000"/>
                  </a:srgbClr>
                </a:solidFill>
              </a:rPr>
              <a:t>Odvajanje hrvatskog jezika od srpskog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sr-Latn-RS" dirty="0" smtClean="0"/>
              <a:t> Branislav </a:t>
            </a:r>
            <a:r>
              <a:rPr lang="sr-Latn-RS" dirty="0" smtClean="0"/>
              <a:t>Brborić</a:t>
            </a:r>
          </a:p>
          <a:p>
            <a:pPr algn="ctr"/>
            <a:r>
              <a:rPr lang="sr-Latn-RS" dirty="0" smtClean="0"/>
              <a:t>Trojezičnost ili višejezičnost</a:t>
            </a:r>
          </a:p>
          <a:p>
            <a:pPr algn="ctr"/>
            <a:r>
              <a:rPr lang="sr-Latn-RS" dirty="0" smtClean="0"/>
              <a:t>Jedan jezik – četvorodržavni</a:t>
            </a:r>
          </a:p>
          <a:p>
            <a:pPr algn="ctr"/>
            <a:r>
              <a:rPr lang="sr-Latn-RS" i="1" dirty="0" smtClean="0"/>
              <a:t>Standardna novoštokavština</a:t>
            </a:r>
            <a:endParaRPr lang="de-DE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792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0</TotalTime>
  <Words>883</Words>
  <Application>Microsoft Office PowerPoint</Application>
  <PresentationFormat>On-screen Show (4:3)</PresentationFormat>
  <Paragraphs>149</Paragraphs>
  <Slides>24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Apothecary</vt:lpstr>
      <vt:lpstr>             1. Workshop neue slawische horizonte wort – text – stil  karl-franzens universität graz institut für slawistik 6.06.2013  srpski pogledi na odnose između bosanskog/bošnjačkog, hrvatskog i srpskog jezika u periodu od 1991. do 2011. godine </vt:lpstr>
      <vt:lpstr>Sadržaj</vt:lpstr>
      <vt:lpstr>Uvod</vt:lpstr>
      <vt:lpstr>Istorijski pregled raspad Jugoslavije</vt:lpstr>
      <vt:lpstr>Istorijski pregled  raspad srpskohrvatskog jezika</vt:lpstr>
      <vt:lpstr>Sociolongvistika</vt:lpstr>
      <vt:lpstr>Sociolingvistika Odvajanje hrvatskog jezika od srpskog</vt:lpstr>
      <vt:lpstr>Sociolongvistika Odvajanje hrvatskog jezika od srpskog</vt:lpstr>
      <vt:lpstr>Sociolingvistika Odvajanje hrvatskog jezika od srpskog</vt:lpstr>
      <vt:lpstr>Sociolingvistika Odvajanje hrvatskog jezika od srpskog</vt:lpstr>
      <vt:lpstr> Sociolingvistika bosanski/bošnjački jezik između srpskog i hrvatskog </vt:lpstr>
      <vt:lpstr>Sociolingvistika crnogorski jezik kao srpski ili ne</vt:lpstr>
      <vt:lpstr>Sociolingvistika Odvajanje hrvatskog jezika od srpskog</vt:lpstr>
      <vt:lpstr>Sociolingvistika Odvajanje hrvatskog jezika od srpskog</vt:lpstr>
      <vt:lpstr>Sociolongvistika Globalizacija i jezik</vt:lpstr>
      <vt:lpstr>Zaključak</vt:lpstr>
      <vt:lpstr>sažetak</vt:lpstr>
      <vt:lpstr>Literatura i izvori</vt:lpstr>
      <vt:lpstr>Literatura i izvori</vt:lpstr>
      <vt:lpstr>Literatura i izvori</vt:lpstr>
      <vt:lpstr>Literatura i izvori</vt:lpstr>
      <vt:lpstr>Literatura i izvori</vt:lpstr>
      <vt:lpstr>Literatura i izvori</vt:lpstr>
      <vt:lpstr>Hvala na pažnji!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Nina i Vlada</dc:creator>
  <cp:lastModifiedBy>Emma</cp:lastModifiedBy>
  <cp:revision>25</cp:revision>
  <dcterms:created xsi:type="dcterms:W3CDTF">2012-11-05T10:42:49Z</dcterms:created>
  <dcterms:modified xsi:type="dcterms:W3CDTF">2013-06-02T09:50:00Z</dcterms:modified>
</cp:coreProperties>
</file>