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2" r:id="rId3"/>
    <p:sldId id="278" r:id="rId4"/>
    <p:sldId id="257" r:id="rId5"/>
    <p:sldId id="273" r:id="rId6"/>
    <p:sldId id="282" r:id="rId7"/>
    <p:sldId id="274" r:id="rId8"/>
    <p:sldId id="261" r:id="rId9"/>
    <p:sldId id="263" r:id="rId10"/>
    <p:sldId id="258" r:id="rId11"/>
    <p:sldId id="262" r:id="rId12"/>
    <p:sldId id="275" r:id="rId13"/>
    <p:sldId id="264" r:id="rId14"/>
    <p:sldId id="265" r:id="rId15"/>
    <p:sldId id="266" r:id="rId16"/>
    <p:sldId id="277" r:id="rId17"/>
    <p:sldId id="267" r:id="rId18"/>
    <p:sldId id="268" r:id="rId19"/>
    <p:sldId id="269" r:id="rId20"/>
    <p:sldId id="270" r:id="rId21"/>
    <p:sldId id="271" r:id="rId22"/>
    <p:sldId id="260" r:id="rId23"/>
    <p:sldId id="279" r:id="rId24"/>
    <p:sldId id="280" r:id="rId25"/>
    <p:sldId id="281" r:id="rId26"/>
    <p:sldId id="276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94660"/>
  </p:normalViewPr>
  <p:slideViewPr>
    <p:cSldViewPr>
      <p:cViewPr varScale="1">
        <p:scale>
          <a:sx n="72" d="100"/>
          <a:sy n="72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FEEB-A14C-43EE-B045-3093B0A352D5}" type="datetimeFigureOut">
              <a:rPr lang="de-DE" smtClean="0"/>
              <a:t>04.06.2013</a:t>
            </a:fld>
            <a:endParaRPr lang="hr-H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6EE4B-A125-4A1B-A87A-AA61D22AE653}" type="slidenum">
              <a:rPr lang="hr-HR" smtClean="0"/>
              <a:t>‹Nr.›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32-EA5F-46AD-9371-A175B0982700}" type="datetime1">
              <a:rPr lang="hr-HR" smtClean="0"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1599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F541-5269-46BC-946D-420C6C559F72}" type="datetime1">
              <a:rPr lang="hr-HR" smtClean="0"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7641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CAC-7A87-4E1F-AAF6-C0F8E91AF27D}" type="datetime1">
              <a:rPr lang="hr-HR" smtClean="0"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457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F898-696B-4BE5-A727-D99C26E736EE}" type="datetime1">
              <a:rPr lang="hr-HR" smtClean="0"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4151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231-CB22-4E1D-808D-E7435D9E3A4A}" type="datetime1">
              <a:rPr lang="hr-HR" smtClean="0"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403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1D0A-F29B-4B1C-A7F8-B36AD3104870}" type="datetime1">
              <a:rPr lang="hr-HR" smtClean="0"/>
              <a:t>4.6.2013.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4116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444-D658-4032-89E8-01D5278884C2}" type="datetime1">
              <a:rPr lang="hr-HR" smtClean="0"/>
              <a:t>4.6.2013.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1748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45F8-64DB-41D1-9AE3-9281AEC332CC}" type="datetime1">
              <a:rPr lang="hr-HR" smtClean="0"/>
              <a:t>4.6.2013.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645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15C-4CD0-40AD-A4E9-4B937AEF8FD7}" type="datetime1">
              <a:rPr lang="hr-HR" smtClean="0"/>
              <a:t>4.6.2013.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8542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BAD-150D-4EDD-82E7-014DECE9FDA0}" type="datetime1">
              <a:rPr lang="hr-HR" smtClean="0"/>
              <a:t>4.6.2013.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9320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1DDC-7D3C-46F6-A054-C405E4561579}" type="datetime1">
              <a:rPr lang="hr-HR" smtClean="0"/>
              <a:t>4.6.2013.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1301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4ED0E-9CB0-4D81-A88A-4533D6F0D62C}" type="datetime1">
              <a:rPr lang="hr-HR" smtClean="0"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46176-6E7A-446D-B5ED-E1D00C529376}" type="slidenum">
              <a:rPr lang="hr-HR" smtClean="0"/>
              <a:pPr/>
              <a:t>‹Nr.›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61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1470025"/>
          </a:xfrm>
        </p:spPr>
        <p:txBody>
          <a:bodyPr>
            <a:normAutofit/>
          </a:bodyPr>
          <a:lstStyle/>
          <a:p>
            <a:r>
              <a:rPr lang="hr-HR" sz="3400" b="1" dirty="0" smtClean="0">
                <a:latin typeface="Arial Black" pitchFamily="34" charset="0"/>
              </a:rPr>
              <a:t>Podrijetlo Roma Bajaša na Balkanu</a:t>
            </a:r>
            <a:endParaRPr lang="hr-HR" sz="3400" b="1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929174"/>
            <a:ext cx="7286676" cy="1928826"/>
          </a:xfrm>
        </p:spPr>
        <p:txBody>
          <a:bodyPr>
            <a:normAutofit fontScale="25000" lnSpcReduction="20000"/>
          </a:bodyPr>
          <a:lstStyle/>
          <a:p>
            <a:pPr algn="l" fontAlgn="base"/>
            <a:r>
              <a:rPr lang="de-AT" sz="6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Neue slawistische Horizonte:</a:t>
            </a:r>
          </a:p>
          <a:p>
            <a:pPr algn="l" fontAlgn="base"/>
            <a:r>
              <a:rPr lang="de-AT" sz="6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Studenten-Forschungsprojekt</a:t>
            </a:r>
          </a:p>
          <a:p>
            <a:pPr algn="l" fontAlgn="base"/>
            <a:r>
              <a:rPr lang="de-AT" sz="6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Workshop</a:t>
            </a:r>
          </a:p>
          <a:p>
            <a:pPr algn="l" fontAlgn="base"/>
            <a:r>
              <a:rPr lang="de-AT" sz="6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Wort – Text – Stil</a:t>
            </a:r>
          </a:p>
          <a:p>
            <a:pPr algn="l" fontAlgn="base"/>
            <a:r>
              <a:rPr lang="de-AT" sz="6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Graz, 06. Juni 2013</a:t>
            </a:r>
          </a:p>
          <a:p>
            <a:pPr algn="l"/>
            <a:r>
              <a:rPr lang="de-AT" sz="6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 für Slawistik der Karl-Franzens-Universität </a:t>
            </a:r>
            <a:r>
              <a:rPr lang="de-AT" sz="6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Graz</a:t>
            </a:r>
            <a:endParaRPr lang="hr-HR" sz="6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6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Darjan Horvat</a:t>
            </a:r>
            <a:r>
              <a:rPr lang="de-AT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AT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AT" dirty="0" smtClean="0"/>
              <a:t/>
            </a:r>
            <a:br>
              <a:rPr lang="de-AT" dirty="0" smtClean="0"/>
            </a:br>
            <a:endParaRPr lang="hr-HR" dirty="0"/>
          </a:p>
        </p:txBody>
      </p:sp>
      <p:pic>
        <p:nvPicPr>
          <p:cNvPr id="19458" name="Picture 2" descr="http://zagi1987.files.wordpress.com/2013/01/romska-zast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1"/>
            <a:ext cx="581025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32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Genetska istraživanja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dirty="0" smtClean="0"/>
              <a:t>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ntenzivnije u doba Drugog svjetskog rata od strane Nacista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Rezultati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Dokazana 100 godina stara lingvistička teza o indijskom podrijetlo svih romskih skupina u svijetu. 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natomija najsličnija anatomiji arijevaca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osjedovanje u ono doba rasno tumačeno nadmoćniju „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čistu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krv AB0 Rhpoz.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Posljedice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bijeno/nestalo između 500.000 ~ 2.500.000 Roma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785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Migracije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Četiri velika vala: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Napuštanje Indije – cca. 5. st. p. Kr.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Aresajipe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iz JI. Azije u Europu – cca. 14 st.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Ukinuće ropstva u Rumunjskoj – polovica 19. st.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Nakon pada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željezne zavjese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kraj 20. st.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051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2" name="Picture 2" descr="http://cro-eu.com/galerija-fotografija/albums/userpics/10001/1-Put%20ciganskih%20plemena%20iz%20Indije%20u%20Euro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991228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Romi na Balkanu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ajveći broj Roma na svijetu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rvi se put spominju u 1348. u Srbiji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vije skupine: vlaški i balkanski Romi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ww.ted-lukari.si/files/content/image/content-cigani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6143668" cy="2857520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127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Romi u Hrvatskoj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pominj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u se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prvi put 1362. u Dubrovniku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Veće skupine dolaze polovicom 19. st. nakon ukinuća ropstva u Rumunjskoj.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Prema popisu stanovništva iz 2011. u Hrvatskoj živi 16. 975 Roma.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vije velike grupe: vlaški i balkanski Romi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vlaški u većini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083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8 različitih skupina: Lovari, Bajaši, Čergaši, Kaloperi, Khanjari te nekoliko manjih grupa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Vjeroispovijest: Katolici (39,2%), Muslimani (31,9%) i Pravoslavci (28,9%) – prema podacima iz 2001. godine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459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>
                <a:latin typeface="Arial Black" pitchFamily="34" charset="0"/>
              </a:rPr>
              <a:t>Romi</a:t>
            </a:r>
            <a:r>
              <a:rPr lang="de-AT" b="1" dirty="0" smtClean="0">
                <a:latin typeface="Arial Black" pitchFamily="34" charset="0"/>
              </a:rPr>
              <a:t> u </a:t>
            </a:r>
            <a:r>
              <a:rPr lang="de-AT" b="1" dirty="0" err="1" smtClean="0">
                <a:latin typeface="Arial Black" pitchFamily="34" charset="0"/>
              </a:rPr>
              <a:t>Hrvatskoj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3794" name="Picture 2" descr="File:Roma of Croatia 2011 cen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929618" cy="5205410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 Black" pitchFamily="34" charset="0"/>
              </a:rPr>
              <a:t>M</a:t>
            </a:r>
            <a:r>
              <a:rPr lang="hr-HR" dirty="0" smtClean="0">
                <a:latin typeface="Arial Black" pitchFamily="34" charset="0"/>
              </a:rPr>
              <a:t>aterinski jezik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ajčešća podjela među Romima u Hrvatskoj:</a:t>
            </a:r>
          </a:p>
          <a:p>
            <a:pPr marL="0" indent="0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govornici kojima je materinski jezik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romani chib</a:t>
            </a:r>
          </a:p>
          <a:p>
            <a:pPr lvl="2"/>
            <a:r>
              <a:rPr lang="hr-HR" dirty="0" smtClean="0">
                <a:latin typeface="Arial" pitchFamily="34" charset="0"/>
                <a:cs typeface="Arial" pitchFamily="34" charset="0"/>
              </a:rPr>
              <a:t>skloniji migracijama, većinom pripadnici muslimanske vjere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govornici kojima je materinski jezik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limba d‘bjaš</a:t>
            </a:r>
          </a:p>
          <a:p>
            <a:pPr lvl="2"/>
            <a:r>
              <a:rPr lang="hr-HR" dirty="0" smtClean="0">
                <a:latin typeface="Arial" pitchFamily="34" charset="0"/>
                <a:cs typeface="Arial" pitchFamily="34" charset="0"/>
              </a:rPr>
              <a:t>naseljavaju pretežito Međimurje i Istok Hrvatske, pretežito katolici, ali ima i pravoslavaca, sa sesilnim načinom života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364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Romi Bajaši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lnSpcReduction="10000"/>
          </a:bodyPr>
          <a:lstStyle/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Naziv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olazi od rumunjske riječi </a:t>
            </a:r>
            <a:r>
              <a:rPr lang="hr-HR" b="1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i="1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hr-HR" b="1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koja označava rudare-robove u Rumunjskoj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Termin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Banjaši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Bajaši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uveden za oznaku male etničke grupe koja živi na današnjem teritoriju Srbije, Hrvatske, BiH, Bugarske, Mađarske i Makedonije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a području Balkana živ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najmanje dva stoljeća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ovor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arhaičnim dijalektom rumunjskog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15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Ropstvo u Rumunjskoj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de-AT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d 14. st. u ropstvu</a:t>
            </a:r>
          </a:p>
          <a:p>
            <a:r>
              <a:rPr lang="de-AT" sz="28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bog gospodarskih prilika</a:t>
            </a:r>
          </a:p>
          <a:p>
            <a:r>
              <a:rPr lang="de-AT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zmeđu 200.000 i 400.000 Roma uzetih u roblje</a:t>
            </a:r>
          </a:p>
          <a:p>
            <a:r>
              <a:rPr lang="de-AT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odijeljeni u </a:t>
            </a:r>
            <a:r>
              <a:rPr lang="de-AT" sz="2800" dirty="0" err="1" smtClean="0">
                <a:latin typeface="Arial" pitchFamily="34" charset="0"/>
                <a:cs typeface="Arial" pitchFamily="34" charset="0"/>
              </a:rPr>
              <a:t>tri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kategorije: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vlasništvo države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vlasništvo crkve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privatno vlasništvo</a:t>
            </a:r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752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latin typeface="Arial Black" pitchFamily="34" charset="0"/>
              </a:rPr>
              <a:t>Sadržaj</a:t>
            </a:r>
            <a:r>
              <a:rPr lang="de-AT" b="1" dirty="0" smtClean="0">
                <a:latin typeface="Arial Black" pitchFamily="34" charset="0"/>
              </a:rPr>
              <a:t> 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Romi danas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Broj Roma u Europi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Podrijetlo </a:t>
            </a:r>
          </a:p>
          <a:p>
            <a:r>
              <a:rPr lang="hr-HR" i="1" dirty="0" smtClean="0">
                <a:latin typeface="Arial" pitchFamily="34" charset="0"/>
                <a:cs typeface="Arial" pitchFamily="34" charset="0"/>
              </a:rPr>
              <a:t>Rom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i/ili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Cigan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Lingvistika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Genetska istraživanja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Migracije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Romi na Balkanu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Romi u Hrvatskoj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028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Arial Black" pitchFamily="34" charset="0"/>
              </a:rPr>
              <a:t>Bajaši u Republici Hrvatskoj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olaze nakon ukinuća ropstva polovicom 19. st.</a:t>
            </a:r>
          </a:p>
          <a:p>
            <a:r>
              <a:rPr lang="de-AT" sz="2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ri skupine Bajaša u Hrvatskoj:</a:t>
            </a: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Bajaši Erdeljci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Bajaši Muntenci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Bajaši Ludari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07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Jezik Roma Bajaša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5141168"/>
          </a:xfrm>
        </p:spPr>
        <p:txBody>
          <a:bodyPr>
            <a:normAutofit/>
          </a:bodyPr>
          <a:lstStyle/>
          <a:p>
            <a:r>
              <a:rPr lang="de-AT" sz="22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ovore trima dijalektima rumunjskog: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Bajaši Erdeljci</a:t>
            </a:r>
          </a:p>
          <a:p>
            <a:pPr lvl="1"/>
            <a:r>
              <a:rPr lang="hr-HR" sz="2200" dirty="0" smtClean="0">
                <a:latin typeface="Arial" pitchFamily="34" charset="0"/>
                <a:cs typeface="Arial" pitchFamily="34" charset="0"/>
              </a:rPr>
              <a:t>žive na području SZ Hrvatske te u Sisačko-moslavačkoj županiji</a:t>
            </a:r>
          </a:p>
          <a:p>
            <a:pPr lvl="1"/>
            <a:r>
              <a:rPr lang="hr-HR" sz="2200" dirty="0" smtClean="0">
                <a:latin typeface="Arial" pitchFamily="34" charset="0"/>
                <a:cs typeface="Arial" pitchFamily="34" charset="0"/>
              </a:rPr>
              <a:t>termin nastao po uzoru na etnonim </a:t>
            </a:r>
            <a:r>
              <a:rPr lang="hr-HR" sz="2200" i="1" dirty="0" smtClean="0">
                <a:latin typeface="Arial" pitchFamily="34" charset="0"/>
                <a:cs typeface="Arial" pitchFamily="34" charset="0"/>
              </a:rPr>
              <a:t>Ardeleani</a:t>
            </a:r>
            <a:r>
              <a:rPr lang="hr-H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Bajaši Muntenci</a:t>
            </a:r>
          </a:p>
          <a:p>
            <a:pPr marL="914400" lvl="1" indent="-514350"/>
            <a:r>
              <a:rPr lang="hr-HR" sz="2200" dirty="0" smtClean="0">
                <a:latin typeface="Arial" pitchFamily="34" charset="0"/>
                <a:cs typeface="Arial" pitchFamily="34" charset="0"/>
              </a:rPr>
              <a:t>naseljavaju područje Baranje</a:t>
            </a:r>
          </a:p>
          <a:p>
            <a:pPr marL="914400" lvl="1" indent="-514350"/>
            <a:r>
              <a:rPr lang="hr-HR" sz="2200" dirty="0" smtClean="0">
                <a:latin typeface="Arial" pitchFamily="34" charset="0"/>
                <a:cs typeface="Arial" pitchFamily="34" charset="0"/>
              </a:rPr>
              <a:t>govore baranjskim muntenskim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dirty="0" smtClean="0">
                <a:latin typeface="Arial" pitchFamily="34" charset="0"/>
                <a:cs typeface="Arial" pitchFamily="34" charset="0"/>
              </a:rPr>
              <a:t>Bajaši Ludari </a:t>
            </a:r>
          </a:p>
          <a:p>
            <a:pPr marL="914400" lvl="1" indent="-514350"/>
            <a:r>
              <a:rPr lang="hr-HR" sz="2200" dirty="0" smtClean="0">
                <a:latin typeface="Arial" pitchFamily="34" charset="0"/>
                <a:cs typeface="Arial" pitchFamily="34" charset="0"/>
              </a:rPr>
              <a:t>žive na području Siska, Slavonskog Broda i dijelomice Kutine</a:t>
            </a:r>
          </a:p>
          <a:p>
            <a:pPr marL="914400" lvl="1" indent="-514350"/>
            <a:r>
              <a:rPr lang="hr-HR" sz="2200" dirty="0" smtClean="0">
                <a:latin typeface="Arial" pitchFamily="34" charset="0"/>
                <a:cs typeface="Arial" pitchFamily="34" charset="0"/>
              </a:rPr>
              <a:t>govore ludarskim muntenskim</a:t>
            </a:r>
          </a:p>
          <a:p>
            <a:pPr marL="914400" lvl="1" indent="-514350"/>
            <a:r>
              <a:rPr lang="hr-HR" sz="2200" dirty="0" smtClean="0">
                <a:latin typeface="Arial" pitchFamily="34" charset="0"/>
                <a:cs typeface="Arial" pitchFamily="34" charset="0"/>
              </a:rPr>
              <a:t>u BiH iz se naziva </a:t>
            </a:r>
            <a:r>
              <a:rPr lang="hr-HR" sz="2200" i="1" dirty="0" smtClean="0">
                <a:latin typeface="Arial" pitchFamily="34" charset="0"/>
                <a:cs typeface="Arial" pitchFamily="34" charset="0"/>
              </a:rPr>
              <a:t>Karavlasima</a:t>
            </a:r>
            <a:endParaRPr lang="hr-HR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292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Arial Black" pitchFamily="34" charset="0"/>
              </a:rPr>
              <a:t>Stereotipi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Cigan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je jednostavno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cigan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“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Nomadizam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Glazba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ples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Gatanje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err="1" smtClean="0">
                <a:latin typeface="Arial" pitchFamily="34" charset="0"/>
                <a:cs typeface="Arial" pitchFamily="34" charset="0"/>
              </a:rPr>
              <a:t>Tradicionalni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poslovi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bi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aji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Odjeća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Čistoća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Religija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500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>
                <a:latin typeface="Arial Black" pitchFamily="34" charset="0"/>
              </a:rPr>
              <a:t>Kori</a:t>
            </a:r>
            <a:r>
              <a:rPr lang="hr-HR" dirty="0" smtClean="0">
                <a:latin typeface="Arial Black" pitchFamily="34" charset="0"/>
              </a:rPr>
              <a:t>štena literatura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5721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de-AT" dirty="0" smtClean="0"/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Hancock 1995a: Hancock, Ian.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Originis of the Romani People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Columbus.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Hancock 1995b: Hancock, Ian.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A Hanbook of Vlax Romani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Ohio.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Hrvatić 2004: Hrvatić, Neven.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Romi u Hrvatskoj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od migracija do interkulturalnih odnosa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Migracijske i etničke teme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 20/4. Zagreb. S. 367‒385. 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Martinović Klarić 2009: Martinović Klarić, Irena.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Kromosom y i potraga za novom domovinom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Zagreb.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Miklosich, 1873: Miklosich, Franz.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Über die Mundarten und die Wanderungen der Zigeuner Europas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Wien.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Mišetić 2005: Mišetić, Anka.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Sociokulturna obilježja romskog stanovništva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In: Štambuk, Maja (ur.).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Kako žive hrvatski Romi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Zagreb. S. 113‒132.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Radosavljević 2010: Radosavljević, Petar.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Jezik Roma Bajaša na teritoriju Republike Hrvatske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 Doktorska disertacija. Zagreb.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Sikimić 2005: Sikimić, Biljana.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Banjaši u Srbiji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In: Sikimić, Biljana (ur.).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Banjaši na Balkanu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Identitet etničke zajednice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Beograd. S. 249‒275.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Sorescu-Marinković 2006: Sorescu-Marinković, Annemarie.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The Bayash in Croatia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 Romanian vernaculars in Baranja and Medjimurje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Beograd.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Škarić Jurić et al. 2007: Škarić Jurić, Tatjana; Peričić Salihović, Marijana; Barać Lauc, Lovorka; Pokupčić, Kristina; Cukrov, Slavena; Smolej-Narančić, Nina; Martinović Klarić Irena; Barbalić, Maja; Zajc, Matea; Janićijević, Branka 2007.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Antropološka istraživanja Roma u Hrvatskoj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‒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 očinsko genetičko nasljeđe Bajaša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In: Croatian Medical Journal 48. Zagreb. S. 708‒719.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Vojak 2010: Vojak, Danijel.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O proučavanju Roma u hrvatskoj znanosti i kulturi ili postoji li hrvatska romologija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? In: Historijski zbornik LXIII/2010, broj 1. Zagreb. S. 215 ‒ 240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 Black" pitchFamily="34" charset="0"/>
              </a:rPr>
              <a:t>Internet </a:t>
            </a:r>
            <a:r>
              <a:rPr lang="de-AT" dirty="0" err="1" smtClean="0">
                <a:latin typeface="Arial Black" pitchFamily="34" charset="0"/>
              </a:rPr>
              <a:t>izvori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500" dirty="0" smtClean="0">
                <a:latin typeface="Arial" pitchFamily="34" charset="0"/>
                <a:cs typeface="Arial" pitchFamily="34" charset="0"/>
              </a:rPr>
              <a:t>Blogoye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: http://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blogoye.org/gurbet/47970. 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Stanje 12. travanj 2012.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500" dirty="0" smtClean="0">
                <a:latin typeface="Arial" pitchFamily="34" charset="0"/>
                <a:cs typeface="Arial" pitchFamily="34" charset="0"/>
              </a:rPr>
              <a:t>Svetogorsko nasleđe: http://www.manastirlepavina.org/blog/index.php?option=com_content&amp;view=article&amp;id=22sveta-gora-jedinstveno-mesto-na-svetu&amp;catid=5:reportae&amp;Itemid=10. Stanje 15. svibanj 2012.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500" dirty="0" smtClean="0">
                <a:latin typeface="Arial" pitchFamily="34" charset="0"/>
                <a:cs typeface="Arial" pitchFamily="34" charset="0"/>
              </a:rPr>
              <a:t>Hrvatski povijesni portal: http://povijest.net/v5/novosti/2008/prvi-romi-u-opini-podturen/. Stanje 24. srpanj 2012.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500" dirty="0" smtClean="0">
                <a:latin typeface="Arial" pitchFamily="34" charset="0"/>
                <a:cs typeface="Arial" pitchFamily="34" charset="0"/>
              </a:rPr>
              <a:t>Reocities: http://www.reocities.com/~patrin/pariah-ch1.htm. Stanje 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kolovoz 2012.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500" dirty="0" smtClean="0">
                <a:latin typeface="Arial" pitchFamily="34" charset="0"/>
                <a:cs typeface="Arial" pitchFamily="34" charset="0"/>
              </a:rPr>
              <a:t>Wikipedia: http://hr.wikipedia.org/wiki/Rad%C5%BEastan. Stanje 12. kolovoz 2012. 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500" dirty="0" smtClean="0">
                <a:latin typeface="Arial" pitchFamily="34" charset="0"/>
                <a:cs typeface="Arial" pitchFamily="34" charset="0"/>
              </a:rPr>
              <a:t>Državni zavod za statistiku: http://www.dzs.hr/. Stanje 15. lipanj 2012.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>
                <a:latin typeface="Arial Black" pitchFamily="34" charset="0"/>
              </a:rPr>
              <a:t>I</a:t>
            </a:r>
            <a:r>
              <a:rPr lang="de-AT" dirty="0" err="1" smtClean="0">
                <a:latin typeface="Arial Black" pitchFamily="34" charset="0"/>
              </a:rPr>
              <a:t>l</a:t>
            </a:r>
            <a:r>
              <a:rPr lang="de-AT" dirty="0" err="1" smtClean="0">
                <a:latin typeface="Arial Black" pitchFamily="34" charset="0"/>
              </a:rPr>
              <a:t>ustracije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4786346"/>
          </a:xfrm>
        </p:spPr>
        <p:txBody>
          <a:bodyPr>
            <a:normAutofit/>
          </a:bodyPr>
          <a:lstStyle/>
          <a:p>
            <a:r>
              <a:rPr lang="hr-HR" sz="1500" dirty="0" smtClean="0">
                <a:latin typeface="Arial" pitchFamily="34" charset="0"/>
                <a:cs typeface="Arial" pitchFamily="34" charset="0"/>
              </a:rPr>
              <a:t>Slika 1: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 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AT" sz="1500" dirty="0" smtClean="0">
                <a:latin typeface="Arial" pitchFamily="34" charset="0"/>
                <a:cs typeface="Arial" pitchFamily="34" charset="0"/>
              </a:rPr>
              <a:t>	http://www.snm.rs,ba/385/snm/Udru%C5%BEenje/Roma/grada/Banjaluka//%E2%80%9EVeseli/brijeg%E2%80%9C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 Stanje  04. lipanj 2013.</a:t>
            </a:r>
            <a:endParaRPr lang="de-AT" sz="15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500" dirty="0" smtClean="0">
                <a:latin typeface="Arial" pitchFamily="34" charset="0"/>
                <a:cs typeface="Arial" pitchFamily="34" charset="0"/>
              </a:rPr>
              <a:t>Slika 2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de-AT" sz="1500" dirty="0" smtClean="0">
                <a:latin typeface="Arial" pitchFamily="34" charset="0"/>
                <a:cs typeface="Arial" pitchFamily="34" charset="0"/>
              </a:rPr>
              <a:t>	http://hr.wikipedia.org/wiki/Datoteka:Eurogipsy.PNG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. Stanje 04. lipanj 2013.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500" dirty="0" err="1" smtClean="0">
                <a:latin typeface="Arial" pitchFamily="34" charset="0"/>
                <a:cs typeface="Arial" pitchFamily="34" charset="0"/>
              </a:rPr>
              <a:t>Slika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 3: 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croeu.com/galerijafotografija/displayimage.php?album=282&amp;pos=0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. Stanje 04. lipanj 2013.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500" dirty="0" err="1" smtClean="0">
                <a:latin typeface="Arial" pitchFamily="34" charset="0"/>
                <a:cs typeface="Arial" pitchFamily="34" charset="0"/>
              </a:rPr>
              <a:t>Slika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 4: </a:t>
            </a:r>
          </a:p>
          <a:p>
            <a:pPr>
              <a:buNone/>
            </a:pPr>
            <a:r>
              <a:rPr lang="de-AT" sz="1500" dirty="0" smtClean="0">
                <a:latin typeface="Arial" pitchFamily="34" charset="0"/>
                <a:cs typeface="Arial" pitchFamily="34" charset="0"/>
              </a:rPr>
              <a:t>	http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cro-eu.com/galerija-fotografija/displayimage.php?album=282&amp;pos=1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. Stanje 04. lipanj 2013.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500" dirty="0" err="1" smtClean="0">
                <a:latin typeface="Arial" pitchFamily="34" charset="0"/>
                <a:cs typeface="Arial" pitchFamily="34" charset="0"/>
              </a:rPr>
              <a:t>Slika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 5: </a:t>
            </a:r>
          </a:p>
          <a:p>
            <a:pPr>
              <a:buNone/>
            </a:pPr>
            <a:r>
              <a:rPr lang="de-AT" sz="1500" dirty="0" smtClean="0">
                <a:latin typeface="Arial" pitchFamily="34" charset="0"/>
                <a:cs typeface="Arial" pitchFamily="34" charset="0"/>
              </a:rPr>
              <a:t>	http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voiceofserbia.org/content/national-day-roma-killed-wwii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. Stanje 04. lipanj  2013.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500" dirty="0" smtClean="0">
                <a:latin typeface="Arial" pitchFamily="34" charset="0"/>
                <a:cs typeface="Arial" pitchFamily="34" charset="0"/>
              </a:rPr>
              <a:t>Slika6: </a:t>
            </a:r>
          </a:p>
          <a:p>
            <a:pPr>
              <a:buNone/>
            </a:pPr>
            <a:r>
              <a:rPr lang="de-AT" sz="1500" dirty="0" smtClean="0">
                <a:latin typeface="Arial" pitchFamily="34" charset="0"/>
                <a:cs typeface="Arial" pitchFamily="34" charset="0"/>
              </a:rPr>
              <a:t>	http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danubius.bestoforum.net/t3152p220-nis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. Stanje 04. lipanj 2013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500" dirty="0" err="1" smtClean="0">
                <a:latin typeface="Arial" pitchFamily="34" charset="0"/>
                <a:cs typeface="Arial" pitchFamily="34" charset="0"/>
              </a:rPr>
              <a:t>Slika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 7: </a:t>
            </a:r>
          </a:p>
          <a:p>
            <a:pPr>
              <a:buNone/>
            </a:pPr>
            <a:r>
              <a:rPr lang="de-AT" sz="1500" dirty="0" smtClean="0">
                <a:latin typeface="Arial" pitchFamily="34" charset="0"/>
                <a:cs typeface="Arial" pitchFamily="34" charset="0"/>
              </a:rPr>
              <a:t>	http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de-AT" sz="1500" dirty="0" smtClean="0">
                <a:latin typeface="Arial" pitchFamily="34" charset="0"/>
                <a:cs typeface="Arial" pitchFamily="34" charset="0"/>
              </a:rPr>
              <a:t>en.wikipedia.org/wiki/File:Roma_of_Croatia_2011_census.jpg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. Stanje 04. lipanj. 2013.</a:t>
            </a:r>
            <a:endParaRPr lang="de-AT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Hvala na pažnji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2772" name="Picture 4" descr="http://cro-eu.com/galerija-fotografija/albums/userpics/10001/normal_6-Cigani%20u%20Srbi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715172" cy="3929090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3500" dirty="0" smtClean="0">
                <a:latin typeface="Arial" pitchFamily="34" charset="0"/>
                <a:cs typeface="Arial" pitchFamily="34" charset="0"/>
              </a:rPr>
              <a:t>Materinski </a:t>
            </a:r>
            <a:r>
              <a:rPr lang="hr-HR" sz="3500" dirty="0" smtClean="0">
                <a:latin typeface="Arial" pitchFamily="34" charset="0"/>
                <a:cs typeface="Arial" pitchFamily="34" charset="0"/>
              </a:rPr>
              <a:t>jezik</a:t>
            </a:r>
          </a:p>
          <a:p>
            <a:r>
              <a:rPr lang="hr-HR" sz="3500" dirty="0" smtClean="0">
                <a:latin typeface="Arial" pitchFamily="34" charset="0"/>
                <a:cs typeface="Arial" pitchFamily="34" charset="0"/>
              </a:rPr>
              <a:t>Romi Bajaši</a:t>
            </a:r>
          </a:p>
          <a:p>
            <a:r>
              <a:rPr lang="hr-HR" sz="3500" dirty="0" smtClean="0">
                <a:latin typeface="Arial" pitchFamily="34" charset="0"/>
                <a:cs typeface="Arial" pitchFamily="34" charset="0"/>
              </a:rPr>
              <a:t>Ropstvo u Rumunjskoj</a:t>
            </a:r>
          </a:p>
          <a:p>
            <a:r>
              <a:rPr lang="hr-HR" sz="3500" dirty="0" smtClean="0">
                <a:latin typeface="Arial" pitchFamily="34" charset="0"/>
                <a:cs typeface="Arial" pitchFamily="34" charset="0"/>
              </a:rPr>
              <a:t>Bajaši u Republici Hrvatskoj</a:t>
            </a:r>
          </a:p>
          <a:p>
            <a:r>
              <a:rPr lang="hr-HR" sz="3500" dirty="0" smtClean="0">
                <a:latin typeface="Arial" pitchFamily="34" charset="0"/>
                <a:cs typeface="Arial" pitchFamily="34" charset="0"/>
              </a:rPr>
              <a:t>Jezik Roma Bajaša</a:t>
            </a:r>
          </a:p>
          <a:p>
            <a:r>
              <a:rPr lang="hr-HR" sz="3500" dirty="0" smtClean="0">
                <a:latin typeface="Arial" pitchFamily="34" charset="0"/>
                <a:cs typeface="Arial" pitchFamily="34" charset="0"/>
              </a:rPr>
              <a:t>Stereotipi</a:t>
            </a:r>
          </a:p>
          <a:p>
            <a:r>
              <a:rPr lang="hr-HR" sz="3500" dirty="0" smtClean="0">
                <a:latin typeface="Arial" pitchFamily="34" charset="0"/>
                <a:cs typeface="Arial" pitchFamily="34" charset="0"/>
              </a:rPr>
              <a:t>Korištena literatura</a:t>
            </a:r>
          </a:p>
          <a:p>
            <a:r>
              <a:rPr lang="hr-HR" sz="3500" dirty="0" smtClean="0">
                <a:latin typeface="Arial" pitchFamily="34" charset="0"/>
                <a:cs typeface="Arial" pitchFamily="34" charset="0"/>
              </a:rPr>
              <a:t>Internet izvori</a:t>
            </a:r>
          </a:p>
          <a:p>
            <a:r>
              <a:rPr lang="hr-HR" sz="3500" dirty="0" smtClean="0">
                <a:latin typeface="Arial" pitchFamily="34" charset="0"/>
                <a:cs typeface="Arial" pitchFamily="34" charset="0"/>
              </a:rPr>
              <a:t>Ilustracije</a:t>
            </a:r>
            <a:endParaRPr lang="hr-HR" sz="3500" dirty="0" smtClean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>
                <a:latin typeface="Arial Black" pitchFamily="34" charset="0"/>
              </a:rPr>
              <a:t>Romi</a:t>
            </a:r>
            <a:r>
              <a:rPr lang="de-AT" b="1" dirty="0" smtClean="0">
                <a:latin typeface="Arial Black" pitchFamily="34" charset="0"/>
              </a:rPr>
              <a:t> </a:t>
            </a:r>
            <a:r>
              <a:rPr lang="de-AT" b="1" dirty="0" err="1" smtClean="0">
                <a:latin typeface="Arial Black" pitchFamily="34" charset="0"/>
              </a:rPr>
              <a:t>danas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cca. 12 milijuna diljem svijeta 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7-9 miljuna u Europi – najveća etnička manjina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Najviše u Bugarskoj, Makedoniji, Rumunjskoj, Mađarskoj i Slovačkoj.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Hrvatska – 0, </a:t>
            </a:r>
            <a:r>
              <a:rPr lang="de-AT" sz="28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% 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Slovenija – 0, 2% 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Austrija – &lt; 0, 1%</a:t>
            </a:r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80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r>
              <a:rPr lang="de-AT" sz="3400" b="1" dirty="0" err="1" smtClean="0">
                <a:latin typeface="Arial Black" pitchFamily="34" charset="0"/>
              </a:rPr>
              <a:t>Broj</a:t>
            </a:r>
            <a:r>
              <a:rPr lang="de-AT" sz="3400" b="1" dirty="0" smtClean="0">
                <a:latin typeface="Arial Black" pitchFamily="34" charset="0"/>
              </a:rPr>
              <a:t> Roma u </a:t>
            </a:r>
            <a:r>
              <a:rPr lang="de-AT" sz="3400" b="1" dirty="0" err="1" smtClean="0">
                <a:latin typeface="Arial Black" pitchFamily="34" charset="0"/>
              </a:rPr>
              <a:t>Europi</a:t>
            </a:r>
            <a:r>
              <a:rPr lang="hr-HR" sz="3400" b="1" dirty="0" smtClean="0">
                <a:latin typeface="Arial Black" pitchFamily="34" charset="0"/>
              </a:rPr>
              <a:t> (u postocima)</a:t>
            </a:r>
            <a:endParaRPr lang="hr-HR" sz="3400" b="1" dirty="0">
              <a:latin typeface="Arial Black" pitchFamily="34" charset="0"/>
            </a:endParaRPr>
          </a:p>
        </p:txBody>
      </p:sp>
      <p:pic>
        <p:nvPicPr>
          <p:cNvPr id="4" name="Inhaltsplatzhalter 3" descr="Eurogips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286808" cy="5286412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6</a:t>
            </a:fld>
            <a:endParaRPr lang="hr-HR"/>
          </a:p>
        </p:txBody>
      </p:sp>
      <p:pic>
        <p:nvPicPr>
          <p:cNvPr id="1026" name="Picture 2" descr="2-Roma cigani u Europi-cro-eu_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2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Podrijetlo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gipatsko podrijetlo: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Egipćani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Gypsy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(engl.),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Gitano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(šp.),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Jevg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Magjup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(alb.),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Gjupci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(mak.),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Gitans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(fr.),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Jeđup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(hr.)</a:t>
            </a:r>
            <a:endParaRPr lang="hr-HR" i="1" dirty="0" smtClean="0">
              <a:latin typeface="Arial" pitchFamily="34" charset="0"/>
              <a:cs typeface="Arial" pitchFamily="34" charset="0"/>
            </a:endParaRP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ursko/muslimansko podrijetlo: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Turk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Tatar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Saracen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(Skandinavija i Amerika)</a:t>
            </a:r>
          </a:p>
          <a:p>
            <a:r>
              <a:rPr lang="de-AT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ndijsko podrijetlo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i="1" dirty="0" smtClean="0">
                <a:latin typeface="Arial Black" pitchFamily="34" charset="0"/>
              </a:rPr>
              <a:t>Rom</a:t>
            </a:r>
            <a:r>
              <a:rPr lang="hr-HR" b="1" dirty="0" smtClean="0">
                <a:latin typeface="Arial Black" pitchFamily="34" charset="0"/>
              </a:rPr>
              <a:t> </a:t>
            </a:r>
            <a:r>
              <a:rPr lang="de-AT" b="1" dirty="0" smtClean="0">
                <a:latin typeface="Arial Black" pitchFamily="34" charset="0"/>
              </a:rPr>
              <a:t>i/</a:t>
            </a:r>
            <a:r>
              <a:rPr lang="de-AT" b="1" dirty="0" err="1" smtClean="0">
                <a:latin typeface="Arial Black" pitchFamily="34" charset="0"/>
              </a:rPr>
              <a:t>ili</a:t>
            </a:r>
            <a:r>
              <a:rPr lang="hr-HR" b="1" dirty="0" smtClean="0">
                <a:latin typeface="Arial Black" pitchFamily="34" charset="0"/>
              </a:rPr>
              <a:t> </a:t>
            </a:r>
            <a:r>
              <a:rPr lang="hr-HR" b="1" i="1" dirty="0" smtClean="0">
                <a:latin typeface="Arial Black" pitchFamily="34" charset="0"/>
              </a:rPr>
              <a:t>Cigan</a:t>
            </a:r>
            <a:endParaRPr lang="hr-HR" b="1" i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Etnonim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Cigan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dolazi od grčke riječi </a:t>
            </a:r>
            <a:r>
              <a:rPr lang="hr-HR" b="1" i="1" dirty="0" smtClean="0">
                <a:latin typeface="Arial" pitchFamily="34" charset="0"/>
                <a:cs typeface="Arial" pitchFamily="34" charset="0"/>
              </a:rPr>
              <a:t>Athinganos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ili </a:t>
            </a:r>
            <a:r>
              <a:rPr lang="hr-HR" b="1" i="1" dirty="0" smtClean="0">
                <a:latin typeface="Arial" pitchFamily="34" charset="0"/>
                <a:cs typeface="Arial" pitchFamily="34" charset="0"/>
              </a:rPr>
              <a:t>Atsinganos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nedodirljivi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u mnogim europskim jezicima: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Cingarus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(lat.),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Cingenler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(tur.),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Zigeuner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(njem.),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Zingari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(tal.),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Cziganyok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(mađ.) itd.</a:t>
            </a:r>
          </a:p>
          <a:p>
            <a:pPr lvl="1"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Riječ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Rom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dolazi od romske riječi </a:t>
            </a:r>
            <a:r>
              <a:rPr lang="hr-HR" b="1" i="1" dirty="0" smtClean="0">
                <a:latin typeface="Arial" pitchFamily="34" charset="0"/>
                <a:cs typeface="Arial" pitchFamily="34" charset="0"/>
              </a:rPr>
              <a:t>Rrom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koja u romskom označava čovjeka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usko povezana s indijskom riječi </a:t>
            </a:r>
            <a:r>
              <a:rPr lang="hr-HR" b="1" i="1" dirty="0" smtClean="0">
                <a:latin typeface="Arial" pitchFamily="34" charset="0"/>
                <a:cs typeface="Arial" pitchFamily="34" charset="0"/>
              </a:rPr>
              <a:t>Dom</a:t>
            </a:r>
            <a:endParaRPr lang="hr-H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567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 Black" pitchFamily="34" charset="0"/>
              </a:rPr>
              <a:t>Lingvistika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Lingvistička istraživanja započinju polovicom 18. st. – Grellmann i Istvan kao preteče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Vezu indijskog i romskog prvi utvrdio R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ü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diger krajem 18. st.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Krajem 20. st. nastanak „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romologije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kao discipline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6176-6E7A-446D-B5ED-E1D00C529376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80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Bildschirmpräsentation (4:3)</PresentationFormat>
  <Paragraphs>191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Office Theme</vt:lpstr>
      <vt:lpstr>Podrijetlo Roma Bajaša na Balkanu</vt:lpstr>
      <vt:lpstr>Sadržaj </vt:lpstr>
      <vt:lpstr>Folie 3</vt:lpstr>
      <vt:lpstr>Romi danas</vt:lpstr>
      <vt:lpstr>Broj Roma u Europi (u postocima)</vt:lpstr>
      <vt:lpstr>Folie 6</vt:lpstr>
      <vt:lpstr>Podrijetlo</vt:lpstr>
      <vt:lpstr>Rom i/ili Cigan</vt:lpstr>
      <vt:lpstr>Lingvistika</vt:lpstr>
      <vt:lpstr>Genetska istraživanja</vt:lpstr>
      <vt:lpstr>Migracije</vt:lpstr>
      <vt:lpstr>Folie 12</vt:lpstr>
      <vt:lpstr>Romi na Balkanu</vt:lpstr>
      <vt:lpstr>Romi u Hrvatskoj</vt:lpstr>
      <vt:lpstr>Folie 15</vt:lpstr>
      <vt:lpstr>Romi u Hrvatskoj</vt:lpstr>
      <vt:lpstr>Materinski jezik</vt:lpstr>
      <vt:lpstr>Romi Bajaši</vt:lpstr>
      <vt:lpstr>Ropstvo u Rumunjskoj</vt:lpstr>
      <vt:lpstr>Bajaši u Republici Hrvatskoj</vt:lpstr>
      <vt:lpstr>Jezik Roma Bajaša</vt:lpstr>
      <vt:lpstr>Stereotipi</vt:lpstr>
      <vt:lpstr>Korištena literatura</vt:lpstr>
      <vt:lpstr>Internet izvori</vt:lpstr>
      <vt:lpstr>Ilustracije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Podrijetlo Roma Bajaša na Balkanu</dc:title>
  <dc:creator>Indira</dc:creator>
  <cp:lastModifiedBy>Darjan</cp:lastModifiedBy>
  <cp:revision>54</cp:revision>
  <dcterms:created xsi:type="dcterms:W3CDTF">2013-06-01T06:20:48Z</dcterms:created>
  <dcterms:modified xsi:type="dcterms:W3CDTF">2013-06-04T12:10:44Z</dcterms:modified>
</cp:coreProperties>
</file>