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20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5DEC-FD7D-D04E-B326-E8573939DE95}" type="datetimeFigureOut">
              <a:rPr lang="en-US" smtClean="0"/>
              <a:t>05.06.13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3F02C-7A81-EE4C-82C7-A0AA87F3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de-AT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05.06.13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damio.ru/vodolazka-112128viot0500" TargetMode="External"/><Relationship Id="rId4" Type="http://schemas.openxmlformats.org/officeDocument/2006/relationships/hyperlink" Target="http://de.wikipedia.org/" TargetMode="External"/><Relationship Id="rId5" Type="http://schemas.openxmlformats.org/officeDocument/2006/relationships/hyperlink" Target="https://maps.google.com/" TargetMode="External"/><Relationship Id="rId6" Type="http://schemas.openxmlformats.org/officeDocument/2006/relationships/hyperlink" Target="http://docs.podelise.ru/docs/index-4774.html?page=2" TargetMode="External"/><Relationship Id="rId7" Type="http://schemas.openxmlformats.org/officeDocument/2006/relationships/hyperlink" Target="http://www.gramota.ru/biblio/research/variants/" TargetMode="External"/><Relationship Id="rId8" Type="http://schemas.openxmlformats.org/officeDocument/2006/relationships/hyperlink" Target="http://gibrid.ru/main/vedenie/trip002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rtin.livejournal.com/1422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645447"/>
            <a:ext cx="7583488" cy="1679575"/>
          </a:xfrm>
        </p:spPr>
        <p:txBody>
          <a:bodyPr/>
          <a:lstStyle/>
          <a:p>
            <a:r>
              <a:rPr lang="en-US" sz="4600" b="0" dirty="0" err="1" smtClean="0"/>
              <a:t>Orthoepische</a:t>
            </a:r>
            <a:r>
              <a:rPr lang="en-US" sz="4600" b="0" dirty="0" smtClean="0"/>
              <a:t>, </a:t>
            </a:r>
            <a:r>
              <a:rPr lang="en-US" sz="4600" b="0" dirty="0" err="1" smtClean="0"/>
              <a:t>orthophonische</a:t>
            </a:r>
            <a:r>
              <a:rPr lang="en-US" sz="4600" b="0" dirty="0" smtClean="0"/>
              <a:t> und </a:t>
            </a:r>
            <a:r>
              <a:rPr lang="en-US" sz="4600" b="0" smtClean="0"/>
              <a:t>lexische</a:t>
            </a:r>
            <a:r>
              <a:rPr lang="en-US" sz="4600" b="0" dirty="0" smtClean="0"/>
              <a:t> </a:t>
            </a:r>
            <a:r>
              <a:rPr lang="en-US" sz="4600" b="0" dirty="0" err="1" smtClean="0"/>
              <a:t>Unterschiede</a:t>
            </a:r>
            <a:r>
              <a:rPr lang="en-US" sz="4600" b="0" dirty="0" smtClean="0"/>
              <a:t> in der </a:t>
            </a:r>
            <a:r>
              <a:rPr lang="en-US" sz="4600" b="0" dirty="0" err="1" smtClean="0"/>
              <a:t>Rede</a:t>
            </a:r>
            <a:r>
              <a:rPr lang="en-US" sz="4600" b="0" dirty="0" smtClean="0"/>
              <a:t> </a:t>
            </a:r>
            <a:r>
              <a:rPr lang="de-AT" sz="4600" b="0" dirty="0" smtClean="0"/>
              <a:t>der</a:t>
            </a:r>
            <a:r>
              <a:rPr lang="en-US" sz="4600" b="0" dirty="0" smtClean="0"/>
              <a:t> Sankt-</a:t>
            </a:r>
            <a:r>
              <a:rPr lang="en-US" sz="4600" b="0" dirty="0" err="1" smtClean="0"/>
              <a:t>Petersburger</a:t>
            </a:r>
            <a:r>
              <a:rPr lang="en-US" sz="4600" b="0" dirty="0" smtClean="0"/>
              <a:t> und </a:t>
            </a:r>
            <a:r>
              <a:rPr lang="en-US" sz="4600" b="0" dirty="0" err="1" smtClean="0"/>
              <a:t>Moskauer</a:t>
            </a:r>
            <a:endParaRPr lang="en-US" sz="4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615309"/>
            <a:ext cx="7583487" cy="184354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Neue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slawistische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Horizonte</a:t>
            </a:r>
          </a:p>
          <a:p>
            <a:endParaRPr lang="en-US" dirty="0"/>
          </a:p>
          <a:p>
            <a:pPr algn="l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Slawistik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Russisch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Alina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Barilko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0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10502"/>
            <a:ext cx="7583488" cy="1143000"/>
          </a:xfrm>
        </p:spPr>
        <p:txBody>
          <a:bodyPr/>
          <a:lstStyle/>
          <a:p>
            <a:r>
              <a:rPr lang="en-US" dirty="0" err="1" smtClean="0"/>
              <a:t>Lexikalische</a:t>
            </a:r>
            <a:r>
              <a:rPr lang="en-US" dirty="0" smtClean="0"/>
              <a:t> </a:t>
            </a:r>
            <a:r>
              <a:rPr lang="en-US" dirty="0" err="1" smtClean="0"/>
              <a:t>Besonderheiten</a:t>
            </a:r>
            <a:r>
              <a:rPr lang="ru-RU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711625"/>
            <a:ext cx="7232650" cy="48588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Arial"/>
                <a:cs typeface="Arial"/>
              </a:rPr>
              <a:t>Подъезд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ru-RU" dirty="0" smtClean="0">
                <a:latin typeface="Arial"/>
                <a:cs typeface="Arial"/>
              </a:rPr>
              <a:t>) /парадная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) –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de-AT" dirty="0" smtClean="0">
                <a:latin typeface="Arial"/>
                <a:cs typeface="Arial"/>
              </a:rPr>
              <a:t>Eingang, Treppenflur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Проездной [билет]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) </a:t>
            </a:r>
            <a:r>
              <a:rPr lang="ru-RU" dirty="0" smtClean="0">
                <a:latin typeface="Arial"/>
                <a:cs typeface="Arial"/>
              </a:rPr>
              <a:t>/ [проездная] карточка </a:t>
            </a:r>
            <a:r>
              <a:rPr lang="de-AT" dirty="0" smtClean="0">
                <a:latin typeface="Arial"/>
                <a:cs typeface="Arial"/>
              </a:rPr>
              <a:t>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) –Fahrkarte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Эстакада </a:t>
            </a:r>
            <a:r>
              <a:rPr lang="de-AT" dirty="0" smtClean="0">
                <a:latin typeface="Arial"/>
                <a:cs typeface="Arial"/>
              </a:rPr>
              <a:t>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) </a:t>
            </a:r>
            <a:r>
              <a:rPr lang="ru-RU" dirty="0" smtClean="0">
                <a:latin typeface="Arial"/>
                <a:cs typeface="Arial"/>
              </a:rPr>
              <a:t>/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виадук </a:t>
            </a:r>
            <a:r>
              <a:rPr lang="de-AT" dirty="0" smtClean="0">
                <a:latin typeface="Arial"/>
                <a:cs typeface="Arial"/>
              </a:rPr>
              <a:t>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) – Überführung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err="1" smtClean="0">
                <a:latin typeface="Arial"/>
                <a:cs typeface="Arial"/>
              </a:rPr>
              <a:t>Шаурма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) </a:t>
            </a:r>
            <a:r>
              <a:rPr lang="ru-RU" dirty="0" smtClean="0">
                <a:latin typeface="Arial"/>
                <a:cs typeface="Arial"/>
              </a:rPr>
              <a:t>/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шаверма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) –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de-AT" dirty="0" err="1" smtClean="0">
                <a:latin typeface="Arial"/>
                <a:cs typeface="Arial"/>
              </a:rPr>
              <a:t>Schawarma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Батон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) </a:t>
            </a:r>
            <a:r>
              <a:rPr lang="ru-RU" dirty="0" smtClean="0">
                <a:latin typeface="Arial"/>
                <a:cs typeface="Arial"/>
              </a:rPr>
              <a:t>/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булка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) –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de-AT" dirty="0" smtClean="0">
                <a:latin typeface="Arial"/>
                <a:cs typeface="Arial"/>
              </a:rPr>
              <a:t>weißes Brot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Пончик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/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пышка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) – Krapfen, Donut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Ластик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/резинка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– Radiergummi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Гречка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) </a:t>
            </a:r>
            <a:r>
              <a:rPr lang="ru-RU" dirty="0" smtClean="0">
                <a:latin typeface="Arial"/>
                <a:cs typeface="Arial"/>
              </a:rPr>
              <a:t>/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греча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– Buchweizen</a:t>
            </a:r>
            <a:endParaRPr lang="ru-RU" dirty="0" smtClean="0">
              <a:latin typeface="Arial"/>
              <a:cs typeface="Arial"/>
            </a:endParaRPr>
          </a:p>
          <a:p>
            <a:pPr algn="just"/>
            <a:r>
              <a:rPr lang="ru-RU" dirty="0" smtClean="0">
                <a:latin typeface="Arial"/>
                <a:cs typeface="Arial"/>
              </a:rPr>
              <a:t>Вафельный рожок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/ </a:t>
            </a:r>
            <a:r>
              <a:rPr lang="ru-RU" dirty="0" smtClean="0">
                <a:latin typeface="Arial"/>
                <a:cs typeface="Arial"/>
              </a:rPr>
              <a:t>сахарная трубочка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– Eistüte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82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Lexikalische</a:t>
            </a:r>
            <a:r>
              <a:rPr lang="en-US" dirty="0"/>
              <a:t> </a:t>
            </a:r>
            <a:r>
              <a:rPr lang="en-US" dirty="0" err="1"/>
              <a:t>Besonderheiten</a:t>
            </a:r>
            <a:r>
              <a:rPr lang="ru-RU" dirty="0"/>
              <a:t> </a:t>
            </a:r>
            <a:r>
              <a:rPr lang="ru-RU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441429"/>
            <a:ext cx="7232650" cy="1275309"/>
          </a:xfrm>
        </p:spPr>
        <p:txBody>
          <a:bodyPr/>
          <a:lstStyle/>
          <a:p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. </a:t>
            </a:r>
            <a:r>
              <a:rPr lang="ru-RU" dirty="0" smtClean="0">
                <a:latin typeface="Arial"/>
                <a:cs typeface="Arial"/>
              </a:rPr>
              <a:t>водолазка (</a:t>
            </a:r>
            <a:r>
              <a:rPr lang="de-AT" dirty="0" smtClean="0">
                <a:latin typeface="Arial"/>
                <a:cs typeface="Arial"/>
              </a:rPr>
              <a:t>vom Aussehen des Taucheranzuges</a:t>
            </a:r>
            <a:r>
              <a:rPr lang="ru-RU" dirty="0" smtClean="0">
                <a:latin typeface="Arial"/>
                <a:cs typeface="Arial"/>
              </a:rPr>
              <a:t>)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 /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 smtClean="0">
                <a:latin typeface="Arial"/>
                <a:cs typeface="Arial"/>
              </a:rPr>
              <a:t>. </a:t>
            </a:r>
            <a:r>
              <a:rPr lang="ru-RU" dirty="0" err="1" smtClean="0">
                <a:latin typeface="Arial"/>
                <a:cs typeface="Arial"/>
              </a:rPr>
              <a:t>бадлон</a:t>
            </a:r>
            <a:r>
              <a:rPr lang="ru-RU" dirty="0" smtClean="0">
                <a:latin typeface="Arial"/>
                <a:cs typeface="Arial"/>
              </a:rPr>
              <a:t> (</a:t>
            </a:r>
            <a:r>
              <a:rPr lang="de-AT" dirty="0" smtClean="0">
                <a:latin typeface="Arial"/>
                <a:cs typeface="Arial"/>
              </a:rPr>
              <a:t>vom Namen der Synthesefaser Ban Lon</a:t>
            </a:r>
            <a:r>
              <a:rPr lang="ru-RU" dirty="0" smtClean="0">
                <a:latin typeface="Arial"/>
                <a:cs typeface="Arial"/>
              </a:rPr>
              <a:t>)</a:t>
            </a:r>
            <a:endParaRPr lang="ru-RU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04522-532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7" y="3156635"/>
            <a:ext cx="2310805" cy="347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705" y="2701506"/>
            <a:ext cx="296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Водолазка…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1059" y="2701506"/>
            <a:ext cx="280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…и </a:t>
            </a:r>
            <a:r>
              <a:rPr lang="ru-RU" dirty="0" err="1" smtClean="0">
                <a:latin typeface="Arial"/>
                <a:cs typeface="Arial"/>
              </a:rPr>
              <a:t>бадлон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04522-532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24" y="3156635"/>
            <a:ext cx="2310805" cy="34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Lexikalische</a:t>
            </a:r>
            <a:r>
              <a:rPr lang="en-US" dirty="0"/>
              <a:t> </a:t>
            </a:r>
            <a:r>
              <a:rPr lang="en-US" dirty="0" err="1"/>
              <a:t>Besonderheiten</a:t>
            </a:r>
            <a:r>
              <a:rPr lang="ru-RU" dirty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415884"/>
            <a:ext cx="7232650" cy="88441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befindet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in der </a:t>
            </a:r>
            <a:r>
              <a:rPr lang="en-US" dirty="0" err="1" smtClean="0"/>
              <a:t>Mitte</a:t>
            </a:r>
            <a:r>
              <a:rPr lang="en-US" dirty="0" smtClean="0"/>
              <a:t> der </a:t>
            </a:r>
            <a:r>
              <a:rPr lang="en-US" dirty="0" err="1" smtClean="0"/>
              <a:t>Strecke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Sankt-Petersburg und </a:t>
            </a:r>
            <a:r>
              <a:rPr lang="en-US" dirty="0" err="1" smtClean="0"/>
              <a:t>Moskau</a:t>
            </a:r>
            <a:r>
              <a:rPr lang="en-US" dirty="0" smtClean="0"/>
              <a:t>?</a:t>
            </a:r>
            <a:r>
              <a:rPr lang="ru-RU" dirty="0" smtClean="0"/>
              <a:t> (</a:t>
            </a:r>
            <a:r>
              <a:rPr lang="ru-RU" dirty="0" smtClean="0">
                <a:latin typeface="Arial"/>
                <a:cs typeface="Arial"/>
              </a:rPr>
              <a:t>Бологое</a:t>
            </a:r>
            <a:r>
              <a:rPr lang="ru-RU" dirty="0" smtClean="0"/>
              <a:t>/ </a:t>
            </a:r>
            <a:r>
              <a:rPr lang="de-AT" dirty="0" err="1" smtClean="0"/>
              <a:t>Bologoje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6" name="Picture 5" descr="Снимок экрана 2013-06-05 в 22.3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27" y="2300300"/>
            <a:ext cx="4886285" cy="43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Lexikalische</a:t>
            </a:r>
            <a:r>
              <a:rPr lang="en-US" dirty="0"/>
              <a:t> </a:t>
            </a:r>
            <a:r>
              <a:rPr lang="en-US" dirty="0" err="1"/>
              <a:t>Besonderheiten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de-AT" dirty="0" smtClean="0"/>
              <a:t>4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46" y="1600201"/>
            <a:ext cx="3591014" cy="4620541"/>
          </a:xfrm>
        </p:spPr>
        <p:txBody>
          <a:bodyPr>
            <a:normAutofit/>
          </a:bodyPr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Witz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>
                <a:latin typeface="Arial"/>
                <a:cs typeface="Arial"/>
              </a:rPr>
              <a:t>«Где-то под Бологое </a:t>
            </a:r>
            <a:r>
              <a:rPr lang="ru-RU" dirty="0" err="1" smtClean="0">
                <a:latin typeface="Arial"/>
                <a:cs typeface="Arial"/>
              </a:rPr>
              <a:t>поребрик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spb</a:t>
            </a:r>
            <a:r>
              <a:rPr lang="de-AT" dirty="0">
                <a:latin typeface="Arial"/>
                <a:cs typeface="Arial"/>
              </a:rPr>
              <a:t>.</a:t>
            </a:r>
            <a:r>
              <a:rPr lang="de-AT" dirty="0" smtClean="0">
                <a:latin typeface="Arial"/>
                <a:cs typeface="Arial"/>
              </a:rPr>
              <a:t>)</a:t>
            </a:r>
            <a:r>
              <a:rPr lang="ru-RU" dirty="0" smtClean="0">
                <a:latin typeface="Arial"/>
                <a:cs typeface="Arial"/>
              </a:rPr>
              <a:t> плавно переходит в бордюр</a:t>
            </a:r>
            <a:r>
              <a:rPr lang="de-AT" dirty="0" smtClean="0">
                <a:latin typeface="Arial"/>
                <a:cs typeface="Arial"/>
              </a:rPr>
              <a:t> (</a:t>
            </a:r>
            <a:r>
              <a:rPr lang="de-AT" dirty="0" err="1" smtClean="0">
                <a:latin typeface="Arial"/>
                <a:cs typeface="Arial"/>
              </a:rPr>
              <a:t>msk</a:t>
            </a:r>
            <a:r>
              <a:rPr lang="de-AT" dirty="0" smtClean="0">
                <a:latin typeface="Arial"/>
                <a:cs typeface="Arial"/>
              </a:rPr>
              <a:t>.)</a:t>
            </a:r>
            <a:r>
              <a:rPr lang="ru-RU" dirty="0" smtClean="0">
                <a:latin typeface="Arial"/>
                <a:cs typeface="Arial"/>
              </a:rPr>
              <a:t>…» </a:t>
            </a:r>
            <a:r>
              <a:rPr lang="de-AT" dirty="0" smtClean="0">
                <a:latin typeface="Arial"/>
                <a:cs typeface="Arial"/>
              </a:rPr>
              <a:t>(Irgendwo bei </a:t>
            </a:r>
            <a:r>
              <a:rPr lang="de-AT" dirty="0" err="1" smtClean="0">
                <a:latin typeface="Arial"/>
                <a:cs typeface="Arial"/>
              </a:rPr>
              <a:t>Bologoje</a:t>
            </a:r>
            <a:r>
              <a:rPr lang="de-AT" dirty="0" smtClean="0">
                <a:latin typeface="Arial"/>
                <a:cs typeface="Arial"/>
              </a:rPr>
              <a:t> übergeht allmählich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de-AT" dirty="0" smtClean="0">
                <a:latin typeface="Arial"/>
                <a:cs typeface="Arial"/>
              </a:rPr>
              <a:t>die Bordkante in die Bordkante.)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  <a:sym typeface="Wingdings"/>
              </a:rPr>
              <a:t> 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7" name="Picture 6" descr="Снимок экрана 2013-06-05 в 22.4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75" y="1600201"/>
            <a:ext cx="3204990" cy="47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Quellenverzeichnis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Bilder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://martin.livejournal.com/14220.</a:t>
            </a:r>
            <a:r>
              <a:rPr lang="en-US" dirty="0" smtClean="0">
                <a:hlinkClick r:id="rId2"/>
              </a:rPr>
              <a:t>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http://modamio.ru/vodolazka-</a:t>
            </a:r>
            <a:r>
              <a:rPr lang="en-US" dirty="0" smtClean="0">
                <a:hlinkClick r:id="rId3"/>
              </a:rPr>
              <a:t>112128viot0500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http://de.wikipedia.org/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https://maps.google.com/</a:t>
            </a:r>
            <a:endParaRPr lang="en-US" dirty="0"/>
          </a:p>
          <a:p>
            <a:r>
              <a:rPr lang="en-US" dirty="0" smtClean="0"/>
              <a:t>Text:</a:t>
            </a: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://docs.podelise.ru/docs/index-4774.html?page=</a:t>
            </a:r>
            <a:r>
              <a:rPr lang="en-US" dirty="0" smtClean="0">
                <a:hlinkClick r:id="rId6"/>
              </a:rPr>
              <a:t>2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http://www.gramota.ru/biblio/research/variants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http://gibrid.ru/main/vedenie/trip002.</a:t>
            </a:r>
            <a:r>
              <a:rPr lang="en-US" dirty="0" smtClean="0">
                <a:hlinkClick r:id="rId8"/>
              </a:rPr>
              <a:t>htm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714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Fragestellungen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Was </a:t>
            </a:r>
            <a:r>
              <a:rPr lang="en-US" sz="3600" dirty="0" err="1" smtClean="0"/>
              <a:t>sind</a:t>
            </a:r>
            <a:r>
              <a:rPr lang="en-US" sz="3600" dirty="0" smtClean="0"/>
              <a:t> </a:t>
            </a:r>
            <a:r>
              <a:rPr lang="en-US" sz="3600" dirty="0" err="1" smtClean="0"/>
              <a:t>diese</a:t>
            </a:r>
            <a:r>
              <a:rPr lang="en-US" sz="3600" dirty="0" smtClean="0"/>
              <a:t> </a:t>
            </a:r>
            <a:r>
              <a:rPr lang="en-US" sz="3600" dirty="0" err="1" smtClean="0"/>
              <a:t>Unterschiede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In </a:t>
            </a:r>
            <a:r>
              <a:rPr lang="en-US" sz="3600" dirty="0" err="1" smtClean="0"/>
              <a:t>welchen</a:t>
            </a:r>
            <a:r>
              <a:rPr lang="en-US" sz="3600" dirty="0" smtClean="0"/>
              <a:t> </a:t>
            </a:r>
            <a:r>
              <a:rPr lang="en-US" sz="3600" dirty="0" err="1" smtClean="0"/>
              <a:t>Bereichen</a:t>
            </a:r>
            <a:r>
              <a:rPr lang="en-US" sz="3600" dirty="0" smtClean="0"/>
              <a:t> der </a:t>
            </a:r>
            <a:r>
              <a:rPr lang="en-US" sz="3600" dirty="0" err="1" smtClean="0"/>
              <a:t>Sprache</a:t>
            </a:r>
            <a:r>
              <a:rPr lang="en-US" sz="3600" dirty="0" smtClean="0"/>
              <a:t> </a:t>
            </a:r>
            <a:r>
              <a:rPr lang="en-US" sz="3600" dirty="0" err="1" smtClean="0"/>
              <a:t>existieren</a:t>
            </a:r>
            <a:r>
              <a:rPr lang="en-US" sz="3600" dirty="0" smtClean="0"/>
              <a:t> </a:t>
            </a:r>
            <a:r>
              <a:rPr lang="en-US" sz="3600" dirty="0" err="1" smtClean="0"/>
              <a:t>sie</a:t>
            </a:r>
            <a:r>
              <a:rPr lang="en-US" sz="3600" dirty="0" smtClean="0"/>
              <a:t>?</a:t>
            </a:r>
          </a:p>
          <a:p>
            <a:r>
              <a:rPr lang="en-US" sz="3600" dirty="0" err="1" smtClean="0"/>
              <a:t>Wodurch</a:t>
            </a:r>
            <a:r>
              <a:rPr lang="en-US" sz="3600" dirty="0" smtClean="0"/>
              <a:t> </a:t>
            </a:r>
            <a:r>
              <a:rPr lang="en-US" sz="3600" dirty="0" err="1" smtClean="0"/>
              <a:t>sind</a:t>
            </a:r>
            <a:r>
              <a:rPr lang="en-US" sz="3600" dirty="0" smtClean="0"/>
              <a:t> </a:t>
            </a:r>
            <a:r>
              <a:rPr lang="en-US" sz="3600" dirty="0" err="1" smtClean="0"/>
              <a:t>diese</a:t>
            </a:r>
            <a:r>
              <a:rPr lang="en-US" sz="3600" dirty="0" smtClean="0"/>
              <a:t> </a:t>
            </a:r>
            <a:r>
              <a:rPr lang="en-US" sz="3600" dirty="0" err="1" smtClean="0"/>
              <a:t>Unterschiede</a:t>
            </a:r>
            <a:r>
              <a:rPr lang="en-US" sz="3600" dirty="0" smtClean="0"/>
              <a:t> </a:t>
            </a:r>
            <a:r>
              <a:rPr lang="en-US" sz="3600" dirty="0" err="1" smtClean="0"/>
              <a:t>bedingt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0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89219"/>
            <a:ext cx="7583488" cy="1143000"/>
          </a:xfrm>
        </p:spPr>
        <p:txBody>
          <a:bodyPr/>
          <a:lstStyle/>
          <a:p>
            <a:r>
              <a:rPr lang="de-AT" dirty="0" smtClean="0">
                <a:latin typeface="Lucida Grande CY"/>
                <a:cs typeface="Lucida Grande CY"/>
              </a:rPr>
              <a:t>Moskau–Sankt Petersburg</a:t>
            </a:r>
            <a:endParaRPr lang="en-US" dirty="0">
              <a:latin typeface="Lucida Grande CY"/>
              <a:cs typeface="Lucida Grande CY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826559"/>
              </p:ext>
            </p:extLst>
          </p:nvPr>
        </p:nvGraphicFramePr>
        <p:xfrm>
          <a:off x="955675" y="2413001"/>
          <a:ext cx="7232649" cy="38462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0883"/>
                <a:gridCol w="2410883"/>
                <a:gridCol w="2410883"/>
              </a:tblGrid>
              <a:tr h="897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Moskau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</a:t>
                      </a:r>
                      <a:r>
                        <a:rPr lang="en-US" baseline="0" dirty="0" smtClean="0"/>
                        <a:t> Petersburg</a:t>
                      </a:r>
                      <a:endParaRPr lang="en-US" dirty="0"/>
                    </a:p>
                  </a:txBody>
                  <a:tcPr/>
                </a:tc>
              </a:tr>
              <a:tr h="8971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Gegründet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1703</a:t>
                      </a:r>
                      <a:endParaRPr lang="en-US" dirty="0"/>
                    </a:p>
                  </a:txBody>
                  <a:tcPr/>
                </a:tc>
              </a:tr>
              <a:tr h="1154972">
                <a:tc>
                  <a:txBody>
                    <a:bodyPr/>
                    <a:lstStyle/>
                    <a:p>
                      <a:r>
                        <a:rPr lang="de-AT" dirty="0" smtClean="0"/>
                        <a:t>Hauptstadt</a:t>
                      </a:r>
                      <a:r>
                        <a:rPr lang="de-AT" baseline="0" dirty="0" smtClean="0"/>
                        <a:t> Russlands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1389-1712,</a:t>
                      </a:r>
                    </a:p>
                    <a:p>
                      <a:pPr algn="ctr"/>
                      <a:r>
                        <a:rPr lang="en-US" baseline="0" dirty="0" err="1" smtClean="0"/>
                        <a:t>seit</a:t>
                      </a:r>
                      <a:r>
                        <a:rPr lang="en-US" baseline="0" dirty="0" smtClean="0"/>
                        <a:t> 1918 </a:t>
                      </a:r>
                      <a:r>
                        <a:rPr lang="en-US" baseline="0" dirty="0" err="1" smtClean="0"/>
                        <a:t>bis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heute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1712-1918</a:t>
                      </a:r>
                      <a:endParaRPr lang="en-US" dirty="0"/>
                    </a:p>
                  </a:txBody>
                  <a:tcPr/>
                </a:tc>
              </a:tr>
              <a:tr h="8971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Bevölkerung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r>
                        <a:rPr lang="ru-RU" baseline="0" dirty="0" smtClean="0"/>
                        <a:t> 979 529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5 028 000 (2013)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100px-Coat_of_Arms_of_Mos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9" y="287463"/>
            <a:ext cx="1439182" cy="1712627"/>
          </a:xfrm>
          <a:prstGeom prst="rect">
            <a:avLst/>
          </a:prstGeom>
        </p:spPr>
      </p:pic>
      <p:pic>
        <p:nvPicPr>
          <p:cNvPr id="10" name="Picture 9" descr="150px-Coat_of_Arms_of_Saint_Petersburg_(200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5" y="198891"/>
            <a:ext cx="1660071" cy="17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Strecke</a:t>
            </a:r>
            <a:r>
              <a:rPr lang="en-US" sz="3800" dirty="0" smtClean="0"/>
              <a:t> St Petersburg – </a:t>
            </a:r>
            <a:r>
              <a:rPr lang="en-US" sz="3800" dirty="0" err="1" smtClean="0"/>
              <a:t>Moskau</a:t>
            </a:r>
            <a:endParaRPr lang="en-US" sz="3800" dirty="0"/>
          </a:p>
        </p:txBody>
      </p:sp>
      <p:pic>
        <p:nvPicPr>
          <p:cNvPr id="8" name="Picture 7" descr="piter-kar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548"/>
            <a:ext cx="9144000" cy="51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Besonderheiten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61" y="1600200"/>
            <a:ext cx="8283442" cy="429101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err="1" smtClean="0"/>
              <a:t>Kein</a:t>
            </a:r>
            <a:r>
              <a:rPr lang="en-US" sz="4400" dirty="0" smtClean="0"/>
              <a:t> </a:t>
            </a:r>
            <a:r>
              <a:rPr lang="en-US" sz="4400" dirty="0" err="1" smtClean="0"/>
              <a:t>Dialekt</a:t>
            </a:r>
            <a:endParaRPr lang="en-US" sz="4400" dirty="0" smtClean="0"/>
          </a:p>
          <a:p>
            <a:r>
              <a:rPr lang="en-US" sz="4400" dirty="0" err="1" smtClean="0"/>
              <a:t>Beide</a:t>
            </a:r>
            <a:r>
              <a:rPr lang="en-US" sz="4400" dirty="0" smtClean="0"/>
              <a:t> “</a:t>
            </a:r>
            <a:r>
              <a:rPr lang="en-US" sz="4400" dirty="0" err="1" smtClean="0"/>
              <a:t>Versionen</a:t>
            </a:r>
            <a:r>
              <a:rPr lang="en-US" sz="4400" dirty="0" smtClean="0"/>
              <a:t>” der </a:t>
            </a:r>
            <a:r>
              <a:rPr lang="en-US" sz="4400" dirty="0" err="1" smtClean="0"/>
              <a:t>Sprache</a:t>
            </a:r>
            <a:r>
              <a:rPr lang="en-US" sz="4400" dirty="0" smtClean="0"/>
              <a:t> </a:t>
            </a:r>
            <a:r>
              <a:rPr lang="en-US" sz="4400" dirty="0"/>
              <a:t>(die </a:t>
            </a:r>
            <a:r>
              <a:rPr lang="en-US" sz="4400" dirty="0" err="1"/>
              <a:t>petersburgische</a:t>
            </a:r>
            <a:r>
              <a:rPr lang="en-US" sz="4400" dirty="0"/>
              <a:t> und die </a:t>
            </a:r>
            <a:r>
              <a:rPr lang="en-US" sz="4400" dirty="0" err="1"/>
              <a:t>moskauische</a:t>
            </a:r>
            <a:r>
              <a:rPr lang="en-US" sz="4400" dirty="0" smtClean="0"/>
              <a:t>) </a:t>
            </a:r>
            <a:r>
              <a:rPr lang="en-US" sz="4400" dirty="0" err="1" smtClean="0"/>
              <a:t>sind</a:t>
            </a:r>
            <a:r>
              <a:rPr lang="en-US" sz="4400" dirty="0" smtClean="0"/>
              <a:t> </a:t>
            </a:r>
            <a:r>
              <a:rPr lang="en-US" sz="4400" dirty="0" err="1" smtClean="0"/>
              <a:t>genormt</a:t>
            </a:r>
            <a:endParaRPr lang="en-US" sz="4400" dirty="0" smtClean="0"/>
          </a:p>
          <a:p>
            <a:r>
              <a:rPr lang="en-US" sz="4400" dirty="0" err="1" smtClean="0"/>
              <a:t>Für</a:t>
            </a:r>
            <a:r>
              <a:rPr lang="en-US" sz="4400" dirty="0" smtClean="0"/>
              <a:t> </a:t>
            </a:r>
            <a:r>
              <a:rPr lang="en-US" sz="4400" dirty="0" err="1" smtClean="0"/>
              <a:t>alle</a:t>
            </a:r>
            <a:r>
              <a:rPr lang="en-US" sz="4400" dirty="0" smtClean="0"/>
              <a:t> </a:t>
            </a:r>
            <a:r>
              <a:rPr lang="en-US" sz="4400" dirty="0" err="1" smtClean="0"/>
              <a:t>verständlich</a:t>
            </a:r>
            <a:r>
              <a:rPr lang="en-US" sz="4400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9575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Historisch</a:t>
            </a:r>
            <a:r>
              <a:rPr lang="en-US" dirty="0" smtClean="0"/>
              <a:t> </a:t>
            </a:r>
            <a:r>
              <a:rPr lang="en-US" dirty="0" err="1" smtClean="0"/>
              <a:t>gesehen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6" y="1232647"/>
            <a:ext cx="8732197" cy="53946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14.-16. </a:t>
            </a:r>
            <a:r>
              <a:rPr lang="en-US" dirty="0" err="1" smtClean="0"/>
              <a:t>Jh</a:t>
            </a:r>
            <a:r>
              <a:rPr lang="en-US" dirty="0" smtClean="0"/>
              <a:t>. – </a:t>
            </a:r>
            <a:r>
              <a:rPr lang="en-US" dirty="0" err="1" smtClean="0"/>
              <a:t>Moskau</a:t>
            </a:r>
            <a:r>
              <a:rPr lang="en-US" dirty="0" smtClean="0"/>
              <a:t> </a:t>
            </a:r>
            <a:r>
              <a:rPr lang="en-US" dirty="0" err="1" smtClean="0"/>
              <a:t>vereinigt</a:t>
            </a:r>
            <a:r>
              <a:rPr lang="en-US" dirty="0" smtClean="0"/>
              <a:t> </a:t>
            </a:r>
            <a:r>
              <a:rPr lang="de-AT" dirty="0" smtClean="0"/>
              <a:t>alle nördlichen und den östlichen Teil der südlichen großrussischen </a:t>
            </a:r>
            <a:r>
              <a:rPr lang="de-AT" dirty="0"/>
              <a:t>F</a:t>
            </a:r>
            <a:r>
              <a:rPr lang="de-AT" dirty="0" smtClean="0"/>
              <a:t>ürstentümer</a:t>
            </a:r>
            <a:r>
              <a:rPr lang="ru-RU" dirty="0" smtClean="0"/>
              <a:t> </a:t>
            </a:r>
            <a:r>
              <a:rPr lang="de-AT" dirty="0" smtClean="0"/>
              <a:t>und wird zur Hauptstadt </a:t>
            </a:r>
            <a:r>
              <a:rPr lang="ru-RU" dirty="0" smtClean="0"/>
              <a:t>=</a:t>
            </a:r>
            <a:r>
              <a:rPr lang="de-AT" dirty="0" smtClean="0"/>
              <a:t>&gt; moskauische Mundart verbreitet sich (</a:t>
            </a:r>
            <a:r>
              <a:rPr lang="en-US" dirty="0" err="1" smtClean="0"/>
              <a:t>Binnenrussisch</a:t>
            </a:r>
            <a:r>
              <a:rPr lang="en-US" dirty="0"/>
              <a:t>, </a:t>
            </a:r>
            <a:r>
              <a:rPr lang="en-US" dirty="0" err="1" smtClean="0"/>
              <a:t>Zentralrussisch</a:t>
            </a:r>
            <a:r>
              <a:rPr lang="en-US" dirty="0" smtClean="0"/>
              <a:t>) </a:t>
            </a:r>
          </a:p>
          <a:p>
            <a:r>
              <a:rPr lang="en-US" dirty="0" smtClean="0"/>
              <a:t>1703 – </a:t>
            </a:r>
            <a:r>
              <a:rPr lang="en-US" dirty="0" err="1" smtClean="0"/>
              <a:t>Gründung</a:t>
            </a:r>
            <a:r>
              <a:rPr lang="en-US" dirty="0" smtClean="0"/>
              <a:t> von Sankt-Petersburg</a:t>
            </a:r>
          </a:p>
          <a:p>
            <a:r>
              <a:rPr lang="en-US" dirty="0" smtClean="0"/>
              <a:t>1712 – </a:t>
            </a:r>
            <a:r>
              <a:rPr lang="en-US" dirty="0" err="1" smtClean="0"/>
              <a:t>Verlagerung</a:t>
            </a:r>
            <a:r>
              <a:rPr lang="en-US" dirty="0" smtClean="0"/>
              <a:t> der </a:t>
            </a:r>
            <a:r>
              <a:rPr lang="en-US" dirty="0" err="1" smtClean="0"/>
              <a:t>Hauptstadt</a:t>
            </a:r>
            <a:r>
              <a:rPr lang="en-US" dirty="0"/>
              <a:t> </a:t>
            </a:r>
            <a:r>
              <a:rPr lang="en-US" dirty="0" smtClean="0"/>
              <a:t>in Sankt-Petersburg:</a:t>
            </a:r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Beamten</a:t>
            </a:r>
            <a:r>
              <a:rPr lang="en-US" dirty="0" smtClean="0"/>
              <a:t>, </a:t>
            </a:r>
            <a:r>
              <a:rPr lang="en-US" dirty="0" err="1" smtClean="0"/>
              <a:t>Adligen</a:t>
            </a:r>
            <a:r>
              <a:rPr lang="en-US" dirty="0" smtClean="0"/>
              <a:t> und der </a:t>
            </a:r>
            <a:r>
              <a:rPr lang="en-US" dirty="0" err="1" smtClean="0"/>
              <a:t>ganze</a:t>
            </a:r>
            <a:r>
              <a:rPr lang="en-US" dirty="0" smtClean="0"/>
              <a:t> Hof </a:t>
            </a:r>
            <a:r>
              <a:rPr lang="en-US" dirty="0" err="1" smtClean="0"/>
              <a:t>ziehen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Sankt-Petersburg um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Arbeitskraft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den </a:t>
            </a:r>
            <a:r>
              <a:rPr lang="en-US" dirty="0" err="1" smtClean="0"/>
              <a:t>naheliegenden</a:t>
            </a:r>
            <a:r>
              <a:rPr lang="en-US" dirty="0" smtClean="0"/>
              <a:t> </a:t>
            </a:r>
            <a:r>
              <a:rPr lang="en-US" dirty="0" err="1" smtClean="0"/>
              <a:t>Dörfern</a:t>
            </a:r>
            <a:r>
              <a:rPr lang="en-US" dirty="0" smtClean="0"/>
              <a:t> </a:t>
            </a:r>
            <a:r>
              <a:rPr lang="en-US" dirty="0" err="1" smtClean="0"/>
              <a:t>rekrutiert</a:t>
            </a:r>
            <a:r>
              <a:rPr lang="en-US" dirty="0" smtClean="0"/>
              <a:t>, die von </a:t>
            </a:r>
            <a:r>
              <a:rPr lang="en-US" dirty="0" err="1" smtClean="0"/>
              <a:t>nördlichen</a:t>
            </a:r>
            <a:r>
              <a:rPr lang="en-US" dirty="0" smtClean="0"/>
              <a:t> und </a:t>
            </a:r>
            <a:r>
              <a:rPr lang="en-US" dirty="0" err="1" smtClean="0"/>
              <a:t>mittleren</a:t>
            </a:r>
            <a:r>
              <a:rPr lang="en-US" dirty="0" smtClean="0"/>
              <a:t> </a:t>
            </a:r>
            <a:r>
              <a:rPr lang="en-US" dirty="0" err="1" smtClean="0"/>
              <a:t>großrussischen</a:t>
            </a:r>
            <a:r>
              <a:rPr lang="en-US" dirty="0" smtClean="0"/>
              <a:t> </a:t>
            </a:r>
            <a:r>
              <a:rPr lang="en-US" dirty="0" err="1" smtClean="0"/>
              <a:t>Mundarten</a:t>
            </a:r>
            <a:r>
              <a:rPr lang="en-US" dirty="0" smtClean="0"/>
              <a:t> </a:t>
            </a:r>
            <a:r>
              <a:rPr lang="en-US" dirty="0" err="1" smtClean="0"/>
              <a:t>beeinflusst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73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28907"/>
            <a:ext cx="7583488" cy="1874742"/>
          </a:xfrm>
        </p:spPr>
        <p:txBody>
          <a:bodyPr/>
          <a:lstStyle/>
          <a:p>
            <a:r>
              <a:rPr lang="en-US" b="0" dirty="0" err="1" smtClean="0"/>
              <a:t>Orthoepische</a:t>
            </a:r>
            <a:r>
              <a:rPr lang="en-US" b="0" dirty="0" smtClean="0"/>
              <a:t> und </a:t>
            </a:r>
            <a:r>
              <a:rPr lang="en-US" b="0" dirty="0" err="1"/>
              <a:t>orthophonische</a:t>
            </a:r>
            <a:r>
              <a:rPr lang="en-US" b="0" dirty="0"/>
              <a:t> </a:t>
            </a:r>
            <a:r>
              <a:rPr lang="en-US" b="0" dirty="0" err="1" smtClean="0"/>
              <a:t>Besonderheiten</a:t>
            </a:r>
            <a:r>
              <a:rPr lang="ru-RU" b="0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5" y="2562125"/>
            <a:ext cx="8672660" cy="3971496"/>
          </a:xfrm>
        </p:spPr>
        <p:txBody>
          <a:bodyPr/>
          <a:lstStyle/>
          <a:p>
            <a:r>
              <a:rPr lang="ru-RU" dirty="0" smtClean="0">
                <a:latin typeface="Arial"/>
                <a:cs typeface="Arial"/>
              </a:rPr>
              <a:t>«Дождь» </a:t>
            </a:r>
            <a:r>
              <a:rPr lang="de-AT" dirty="0" smtClean="0"/>
              <a:t>(der Regen)</a:t>
            </a:r>
          </a:p>
          <a:p>
            <a:r>
              <a:rPr lang="de-AT" dirty="0" err="1" smtClean="0"/>
              <a:t>SPb</a:t>
            </a:r>
            <a:r>
              <a:rPr lang="de-AT" dirty="0" smtClean="0"/>
              <a:t>: /</a:t>
            </a:r>
            <a:r>
              <a:rPr lang="de-AT" dirty="0" err="1" smtClean="0"/>
              <a:t>št</a:t>
            </a:r>
            <a:r>
              <a:rPr lang="de-AT" dirty="0" smtClean="0"/>
              <a:t>/ statt </a:t>
            </a:r>
            <a:r>
              <a:rPr lang="de-AT" dirty="0" err="1"/>
              <a:t>m</a:t>
            </a:r>
            <a:r>
              <a:rPr lang="de-AT" dirty="0" err="1" smtClean="0"/>
              <a:t>sk</a:t>
            </a:r>
            <a:r>
              <a:rPr lang="de-AT" dirty="0" smtClean="0"/>
              <a:t>: /</a:t>
            </a:r>
            <a:r>
              <a:rPr lang="de-AT" dirty="0" err="1" smtClean="0"/>
              <a:t>š</a:t>
            </a:r>
            <a:r>
              <a:rPr lang="de-AT" dirty="0" smtClean="0"/>
              <a:t>‘:/ im Wort </a:t>
            </a:r>
            <a:r>
              <a:rPr lang="ru-RU" dirty="0" smtClean="0">
                <a:latin typeface="Arial"/>
                <a:cs typeface="Arial"/>
              </a:rPr>
              <a:t>«Дождь»</a:t>
            </a:r>
            <a:endParaRPr lang="de-AT" dirty="0" smtClean="0"/>
          </a:p>
          <a:p>
            <a:r>
              <a:rPr lang="en-US" dirty="0" err="1" smtClean="0"/>
              <a:t>SPb</a:t>
            </a:r>
            <a:r>
              <a:rPr lang="en-US" dirty="0" smtClean="0"/>
              <a:t>: /</a:t>
            </a:r>
            <a:r>
              <a:rPr lang="en-US" dirty="0" err="1" smtClean="0"/>
              <a:t>žd</a:t>
            </a:r>
            <a:r>
              <a:rPr lang="en-US" dirty="0" smtClean="0"/>
              <a:t>/ </a:t>
            </a:r>
            <a:r>
              <a:rPr lang="en-US" dirty="0" err="1" smtClean="0"/>
              <a:t>statt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sk</a:t>
            </a:r>
            <a:r>
              <a:rPr lang="en-US" dirty="0" smtClean="0"/>
              <a:t>: /</a:t>
            </a:r>
            <a:r>
              <a:rPr lang="en-US" dirty="0" err="1" smtClean="0"/>
              <a:t>ž</a:t>
            </a:r>
            <a:r>
              <a:rPr lang="en-US" dirty="0" smtClean="0"/>
              <a:t>‘:/</a:t>
            </a:r>
            <a:r>
              <a:rPr lang="ru-RU" dirty="0" smtClean="0"/>
              <a:t> </a:t>
            </a:r>
            <a:r>
              <a:rPr lang="de-AT" dirty="0" smtClean="0"/>
              <a:t>in den abhängigen Fällen des Wortes</a:t>
            </a:r>
            <a:r>
              <a:rPr lang="de-AT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«Дождь»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Century Gothic"/>
                <a:cs typeface="Century Gothic"/>
              </a:rPr>
              <a:t>SPb</a:t>
            </a:r>
            <a:r>
              <a:rPr lang="en-US" dirty="0" smtClean="0">
                <a:latin typeface="Century Gothic"/>
                <a:cs typeface="Century Gothic"/>
              </a:rPr>
              <a:t>: </a:t>
            </a:r>
            <a:r>
              <a:rPr lang="en-US" dirty="0" err="1" smtClean="0">
                <a:latin typeface="Century Gothic"/>
                <a:cs typeface="Century Gothic"/>
              </a:rPr>
              <a:t>Es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wird</a:t>
            </a:r>
            <a:r>
              <a:rPr lang="en-US" dirty="0" smtClean="0">
                <a:latin typeface="Century Gothic"/>
                <a:cs typeface="Century Gothic"/>
              </a:rPr>
              <a:t> der </a:t>
            </a:r>
            <a:r>
              <a:rPr lang="en-US" dirty="0" err="1" smtClean="0">
                <a:latin typeface="Century Gothic"/>
                <a:cs typeface="Century Gothic"/>
              </a:rPr>
              <a:t>harte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Laut</a:t>
            </a:r>
            <a:r>
              <a:rPr lang="en-US" dirty="0" smtClean="0">
                <a:latin typeface="Century Gothic"/>
                <a:cs typeface="Century Gothic"/>
              </a:rPr>
              <a:t> (</a:t>
            </a:r>
            <a:r>
              <a:rPr lang="en-US" dirty="0" err="1" smtClean="0">
                <a:latin typeface="Century Gothic"/>
                <a:cs typeface="Century Gothic"/>
              </a:rPr>
              <a:t>Konsonant</a:t>
            </a:r>
            <a:r>
              <a:rPr lang="en-US" dirty="0" smtClean="0">
                <a:latin typeface="Century Gothic"/>
                <a:cs typeface="Century Gothic"/>
              </a:rPr>
              <a:t>) </a:t>
            </a:r>
            <a:r>
              <a:rPr lang="en-US" dirty="0" err="1" smtClean="0">
                <a:latin typeface="Century Gothic"/>
                <a:cs typeface="Century Gothic"/>
              </a:rPr>
              <a:t>vor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dem</a:t>
            </a:r>
            <a:r>
              <a:rPr lang="en-US" dirty="0" smtClean="0">
                <a:latin typeface="Century Gothic"/>
                <a:cs typeface="Century Gothic"/>
              </a:rPr>
              <a:t> /e/ in </a:t>
            </a:r>
            <a:r>
              <a:rPr lang="en-US" dirty="0" err="1" smtClean="0">
                <a:latin typeface="Century Gothic"/>
                <a:cs typeface="Century Gothic"/>
              </a:rPr>
              <a:t>Lehnwörtern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ausgesprochen</a:t>
            </a:r>
            <a:r>
              <a:rPr lang="de-AT" dirty="0" smtClean="0">
                <a:latin typeface="Century Gothic"/>
                <a:cs typeface="Century Gothic"/>
              </a:rPr>
              <a:t>: </a:t>
            </a:r>
            <a:r>
              <a:rPr lang="ru-RU" dirty="0" smtClean="0">
                <a:latin typeface="Arial"/>
                <a:cs typeface="Arial"/>
              </a:rPr>
              <a:t>сессия</a:t>
            </a:r>
            <a:r>
              <a:rPr lang="ru-RU" dirty="0" smtClean="0">
                <a:latin typeface="Century Gothic"/>
                <a:cs typeface="Century Gothic"/>
              </a:rPr>
              <a:t> </a:t>
            </a:r>
            <a:r>
              <a:rPr lang="de-AT" dirty="0" smtClean="0">
                <a:latin typeface="Century Gothic"/>
                <a:cs typeface="Century Gothic"/>
              </a:rPr>
              <a:t>(Prüfungszeit)</a:t>
            </a:r>
            <a:r>
              <a:rPr lang="ru-RU" dirty="0" smtClean="0">
                <a:latin typeface="Century Gothic"/>
                <a:cs typeface="Century Gothic"/>
              </a:rPr>
              <a:t>, </a:t>
            </a:r>
            <a:r>
              <a:rPr lang="ru-RU" dirty="0" smtClean="0">
                <a:latin typeface="Arial"/>
                <a:cs typeface="Arial"/>
              </a:rPr>
              <a:t>декан</a:t>
            </a:r>
            <a:r>
              <a:rPr lang="de-AT" dirty="0" smtClean="0">
                <a:latin typeface="Century Gothic"/>
                <a:cs typeface="Century Gothic"/>
              </a:rPr>
              <a:t> (Dekan)</a:t>
            </a:r>
            <a:r>
              <a:rPr lang="ru-RU" dirty="0" smtClean="0">
                <a:latin typeface="Century Gothic"/>
                <a:cs typeface="Century Gothic"/>
              </a:rPr>
              <a:t>, </a:t>
            </a:r>
            <a:r>
              <a:rPr lang="ru-RU" dirty="0" smtClean="0">
                <a:latin typeface="Arial"/>
                <a:cs typeface="Arial"/>
              </a:rPr>
              <a:t>бассейн</a:t>
            </a:r>
            <a:r>
              <a:rPr lang="de-AT" dirty="0" smtClean="0">
                <a:latin typeface="Century Gothic"/>
                <a:cs typeface="Century Gothic"/>
              </a:rPr>
              <a:t> (Schwimmbad)</a:t>
            </a:r>
            <a:r>
              <a:rPr lang="ru-RU" dirty="0" smtClean="0">
                <a:latin typeface="Century Gothic"/>
                <a:cs typeface="Century Gothic"/>
              </a:rPr>
              <a:t>, </a:t>
            </a:r>
            <a:r>
              <a:rPr lang="ru-RU" dirty="0" smtClean="0">
                <a:latin typeface="Arial"/>
                <a:cs typeface="Arial"/>
              </a:rPr>
              <a:t>кредо</a:t>
            </a:r>
            <a:r>
              <a:rPr lang="de-AT" dirty="0" smtClean="0">
                <a:latin typeface="Century Gothic"/>
                <a:cs typeface="Century Gothic"/>
              </a:rPr>
              <a:t> (Kredo)</a:t>
            </a:r>
            <a:r>
              <a:rPr lang="ru-RU" dirty="0" smtClean="0">
                <a:latin typeface="Century Gothic"/>
                <a:cs typeface="Century Gothic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когресс</a:t>
            </a:r>
            <a:r>
              <a:rPr lang="de-AT" dirty="0" smtClean="0">
                <a:latin typeface="Century Gothic"/>
                <a:cs typeface="Century Gothic"/>
              </a:rPr>
              <a:t>(</a:t>
            </a:r>
            <a:r>
              <a:rPr lang="de-AT" dirty="0" err="1" smtClean="0">
                <a:latin typeface="Century Gothic"/>
                <a:cs typeface="Century Gothic"/>
              </a:rPr>
              <a:t>Kongreß</a:t>
            </a:r>
            <a:r>
              <a:rPr lang="de-AT" dirty="0" smtClean="0">
                <a:latin typeface="Century Gothic"/>
                <a:cs typeface="Century Gothic"/>
              </a:rPr>
              <a:t>)</a:t>
            </a:r>
            <a:endParaRPr lang="ru-RU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962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6493"/>
            <a:ext cx="7583488" cy="1143000"/>
          </a:xfrm>
        </p:spPr>
        <p:txBody>
          <a:bodyPr/>
          <a:lstStyle/>
          <a:p>
            <a:r>
              <a:rPr lang="en-US" b="0" dirty="0" err="1"/>
              <a:t>Orthoepische</a:t>
            </a:r>
            <a:r>
              <a:rPr lang="en-US" b="0" dirty="0"/>
              <a:t> und </a:t>
            </a:r>
            <a:r>
              <a:rPr lang="en-US" b="0" dirty="0" err="1"/>
              <a:t>orthophonische</a:t>
            </a:r>
            <a:r>
              <a:rPr lang="en-US" b="0" dirty="0"/>
              <a:t> </a:t>
            </a:r>
            <a:r>
              <a:rPr lang="en-US" b="0" dirty="0" err="1"/>
              <a:t>Besonderheiten</a:t>
            </a:r>
            <a:r>
              <a:rPr lang="ru-RU" b="0" dirty="0"/>
              <a:t> </a:t>
            </a:r>
            <a:r>
              <a:rPr lang="ru-RU" b="0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507" y="6134350"/>
            <a:ext cx="5060705" cy="641982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Arial"/>
                <a:cs typeface="Arial"/>
              </a:rPr>
              <a:t>Дождь в Москве… 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5" name="Picture 4" descr="2059d70deca8854d97ef892d65fa39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34" y="2083444"/>
            <a:ext cx="6546076" cy="39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22251"/>
            <a:ext cx="7583488" cy="1143000"/>
          </a:xfrm>
        </p:spPr>
        <p:txBody>
          <a:bodyPr/>
          <a:lstStyle/>
          <a:p>
            <a:r>
              <a:rPr lang="en-US" b="0" dirty="0" err="1"/>
              <a:t>Orthoepische</a:t>
            </a:r>
            <a:r>
              <a:rPr lang="en-US" b="0" dirty="0"/>
              <a:t> und </a:t>
            </a:r>
            <a:r>
              <a:rPr lang="en-US" b="0" dirty="0" err="1"/>
              <a:t>orthophonische</a:t>
            </a:r>
            <a:r>
              <a:rPr lang="en-US" b="0" dirty="0"/>
              <a:t> </a:t>
            </a:r>
            <a:r>
              <a:rPr lang="en-US" b="0" dirty="0" err="1"/>
              <a:t>Besonderheiten</a:t>
            </a:r>
            <a:r>
              <a:rPr lang="ru-RU" b="0" dirty="0"/>
              <a:t> </a:t>
            </a:r>
            <a:r>
              <a:rPr lang="ru-RU" b="0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964" y="6176334"/>
            <a:ext cx="3390578" cy="681666"/>
          </a:xfrm>
        </p:spPr>
        <p:txBody>
          <a:bodyPr/>
          <a:lstStyle/>
          <a:p>
            <a:r>
              <a:rPr lang="ru-RU" dirty="0" smtClean="0">
                <a:latin typeface="Arial"/>
                <a:cs typeface="Arial"/>
              </a:rPr>
              <a:t>…и в Петербурге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3668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76" y="2347969"/>
            <a:ext cx="4993519" cy="38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418</TotalTime>
  <Words>606</Words>
  <Application>Microsoft Macintosh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Orthoepische, orthophonische und lexische Unterschiede in der Rede der Sankt-Petersburger und Moskauer</vt:lpstr>
      <vt:lpstr>Fragestellungen</vt:lpstr>
      <vt:lpstr>Moskau–Sankt Petersburg</vt:lpstr>
      <vt:lpstr>Strecke St Petersburg – Moskau</vt:lpstr>
      <vt:lpstr>Besonderheiten</vt:lpstr>
      <vt:lpstr>Historisch gesehen:</vt:lpstr>
      <vt:lpstr>Orthoepische und orthophonische Besonderheiten (1)</vt:lpstr>
      <vt:lpstr>Orthoepische und orthophonische Besonderheiten (2)</vt:lpstr>
      <vt:lpstr>Orthoepische und orthophonische Besonderheiten (3)</vt:lpstr>
      <vt:lpstr>Lexikalische Besonderheiten (1)</vt:lpstr>
      <vt:lpstr>Lexikalische Besonderheiten (2)</vt:lpstr>
      <vt:lpstr>Lexikalische Besonderheiten (3)</vt:lpstr>
      <vt:lpstr>Lexikalische Besonderheiten (4)</vt:lpstr>
      <vt:lpstr>Quellenverzeichnis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Orthoepische, orthophonische und lexikalische Unterschiede in der Rede der Sankt-Petersburger und Moskauer</dc:title>
  <dc:creator>Барилко Алина</dc:creator>
  <cp:lastModifiedBy>Барилко Алина</cp:lastModifiedBy>
  <cp:revision>27</cp:revision>
  <dcterms:created xsi:type="dcterms:W3CDTF">2013-06-05T14:13:44Z</dcterms:created>
  <dcterms:modified xsi:type="dcterms:W3CDTF">2013-06-05T21:12:07Z</dcterms:modified>
</cp:coreProperties>
</file>