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3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3C29-6D32-46A3-8794-9F9C74B36B3F}" type="datetimeFigureOut">
              <a:rPr lang="de-AT" smtClean="0"/>
              <a:t>03.06.2014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32B20-E95C-40CE-9DF7-DE5BD187952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9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2B20-E95C-40CE-9DF7-DE5BD187952A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882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F5DCA35-06FF-495E-BC78-C24EBB2E49DE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A87F-1737-4B82-8D4A-C77F40AE003F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7B2-72D7-49D2-B071-A30B588F5EAF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7517-2359-4030-A232-84B2EEF3B65B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1067-B696-4231-9DC3-40A3AE18DA01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0BF-3302-4D63-BC08-9802EC8B13C4}" type="datetime1">
              <a:rPr lang="de-AT" smtClean="0"/>
              <a:t>03.06.2014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5E71-5533-4ACF-9716-4D2A10CF41EA}" type="datetime1">
              <a:rPr lang="de-AT" smtClean="0"/>
              <a:t>03.06.2014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262-6CB1-49D5-A979-C32D68CB6BEA}" type="datetime1">
              <a:rPr lang="de-AT" smtClean="0"/>
              <a:t>03.06.2014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A2A8-11A9-48A8-861A-A6970C7285EF}" type="datetime1">
              <a:rPr lang="de-AT" smtClean="0"/>
              <a:t>03.06.2014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F1E479E-548F-4DCD-A9B9-1DE3587B8994}" type="datetime1">
              <a:rPr lang="de-AT" smtClean="0"/>
              <a:t>03.06.2014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33092E-2EEE-47DE-9620-48E8A58599BD}" type="datetime1">
              <a:rPr lang="de-AT" smtClean="0"/>
              <a:t>03.06.2014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D73D66-4FE3-4FC8-BE3D-80CBC3B48232}" type="datetime1">
              <a:rPr lang="de-AT" smtClean="0"/>
              <a:t>03.06.2014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3200" b="1" dirty="0">
                <a:latin typeface="Arial" pitchFamily="34" charset="0"/>
                <a:cs typeface="Arial" pitchFamily="34" charset="0"/>
              </a:rPr>
              <a:t>Der mazedonische Artikel und seine BKS- und russischen Korrelate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Emina</a:t>
            </a:r>
            <a:r>
              <a:rPr lang="sr-Cyrl-RS" sz="1400" dirty="0" smtClean="0">
                <a:latin typeface="Arial" pitchFamily="34" charset="0"/>
                <a:cs typeface="Arial" pitchFamily="34" charset="0"/>
              </a:rPr>
              <a:t> Ј</a:t>
            </a:r>
            <a:r>
              <a:rPr lang="sr-Latn-RS" sz="1400" dirty="0" smtClean="0">
                <a:latin typeface="Arial" pitchFamily="34" charset="0"/>
                <a:cs typeface="Arial" pitchFamily="34" charset="0"/>
              </a:rPr>
              <a:t>ović (Graz)</a:t>
            </a:r>
          </a:p>
          <a:p>
            <a:pPr algn="r"/>
            <a:r>
              <a:rPr lang="sr-Latn-RS" sz="1400" dirty="0" smtClean="0">
                <a:latin typeface="Arial" pitchFamily="34" charset="0"/>
                <a:cs typeface="Arial" pitchFamily="34" charset="0"/>
              </a:rPr>
              <a:t>emina.jovic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@edu.uni-graz.at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Institut </a:t>
            </a:r>
            <a:r>
              <a:rPr lang="de-AT" sz="1400" dirty="0">
                <a:latin typeface="Arial" pitchFamily="34" charset="0"/>
                <a:cs typeface="Arial" pitchFamily="34" charset="0"/>
              </a:rPr>
              <a:t>für Slawistik der Karl-Franzens-Universität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Graz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2. Workshop 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Neue slawistische Horizonte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12.Juni 2014</a:t>
            </a:r>
            <a:endParaRPr lang="de-A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</a:t>
            </a:fld>
            <a:endParaRPr lang="de-AT"/>
          </a:p>
        </p:txBody>
      </p:sp>
      <p:pic>
        <p:nvPicPr>
          <p:cNvPr id="1026" name="Picture 2" descr="C:\Users\Emma\Desktop\logo_uni_graz_4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79500"/>
            <a:ext cx="1296144" cy="110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6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 што при лично име ја определува неговата професија или неговото звање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mk-MK" i="1" dirty="0">
                <a:latin typeface="Arial" pitchFamily="34" charset="0"/>
                <a:cs typeface="Arial" pitchFamily="34" charset="0"/>
              </a:rPr>
              <a:t>п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оп Трајко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доктор Петров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цар Костадин и царица Елена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1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</a:t>
            </a:r>
            <a:r>
              <a:rPr lang="az-Cyrl-AZ" dirty="0"/>
              <a:t>личните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имиња во извесни случаеви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z-Cyrl-AZ" dirty="0"/>
              <a:t>означуваат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емоционален однос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Ај да се запусти и Вардар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9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Деминутивните имиња на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интимност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Маре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Наде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13</a:t>
            </a:fld>
            <a:endParaRPr lang="de-AT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912322"/>
              </p:ext>
            </p:extLst>
          </p:nvPr>
        </p:nvGraphicFramePr>
        <p:xfrm>
          <a:off x="1544340" y="2204863"/>
          <a:ext cx="6196012" cy="1478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9003"/>
                <a:gridCol w="1549003"/>
                <a:gridCol w="1549003"/>
                <a:gridCol w="1549003"/>
              </a:tblGrid>
              <a:tr h="285289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m/Sg.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f/Sg.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n/Sg.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Pl.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не</a:t>
                      </a:r>
                      <a:endParaRPr lang="de-A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77886" y="3789040"/>
            <a:ext cx="81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Tab. 1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Именката се членува:</a:t>
            </a:r>
          </a:p>
          <a:p>
            <a:pPr algn="ctr">
              <a:buFont typeface="Wingdings" pitchFamily="2" charset="2"/>
              <a:buChar char="§"/>
            </a:pPr>
            <a:r>
              <a:rPr lang="mk-MK" dirty="0">
                <a:latin typeface="Arial" pitchFamily="34" charset="0"/>
                <a:cs typeface="Arial" pitchFamily="34" charset="0"/>
              </a:rPr>
              <a:t>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ога се индивидуализира предметот.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Дај ми ја книга</a:t>
            </a:r>
            <a:r>
              <a:rPr lang="mk-MK" b="1" i="1" dirty="0">
                <a:latin typeface="Arial" pitchFamily="34" charset="0"/>
                <a:cs typeface="Arial" pitchFamily="34" charset="0"/>
              </a:rPr>
              <a:t>та</a:t>
            </a: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Донеси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9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количествена определеност, сите предмети.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ги 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Изеди го леб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0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генерализација на определен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Молив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е за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пишување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Кревет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служи за лежење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buNone/>
            </a:pPr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овде се употребува само елеменот 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1800" b="1" dirty="0" smtClean="0">
                <a:latin typeface="Arial" pitchFamily="34" charset="0"/>
                <a:cs typeface="Arial" pitchFamily="34" charset="0"/>
              </a:rPr>
              <a:t>т</a:t>
            </a:r>
            <a:endParaRPr lang="de-AT" sz="1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63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предметот, лицето е еднаш споменат.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Си живееле маж и жена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Маж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бил убав и вреден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0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именката означува општопознат или единствен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заоѓа во осум часот а месечина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изгрева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во шест часот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навечер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1800" i="1" dirty="0" smtClean="0">
                <a:latin typeface="Arial" pitchFamily="34" charset="0"/>
                <a:cs typeface="Arial" pitchFamily="34" charset="0"/>
              </a:rPr>
              <a:t>Зајди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sz="1800" i="1" dirty="0" smtClean="0">
                <a:latin typeface="Arial" pitchFamily="34" charset="0"/>
                <a:cs typeface="Arial" pitchFamily="34" charset="0"/>
              </a:rPr>
              <a:t>зајди јасно </a:t>
            </a:r>
            <a:r>
              <a:rPr lang="mk-MK" sz="1800" b="1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 → вокатив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42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заменките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Секогаш се членува првиот збор</a:t>
            </a:r>
            <a:r>
              <a:rPr lang="de-AT" dirty="0"/>
              <a:t> (</a:t>
            </a:r>
            <a:r>
              <a:rPr lang="mk-MK" dirty="0"/>
              <a:t>првиот елемент на </a:t>
            </a:r>
            <a:r>
              <a:rPr lang="mk-MK" dirty="0" smtClean="0"/>
              <a:t>групата</a:t>
            </a:r>
            <a:r>
              <a:rPr lang="de-AT" dirty="0" smtClean="0"/>
              <a:t>)</a:t>
            </a:r>
            <a:r>
              <a:rPr lang="mk-MK" dirty="0" smtClean="0"/>
              <a:t>. 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мајка е добра домаќинка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сестра живее во Скопје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Твој</a:t>
            </a:r>
            <a:r>
              <a:rPr lang="mk-MK" b="1" i="1" dirty="0" smtClean="0"/>
              <a:t>от</a:t>
            </a:r>
            <a:r>
              <a:rPr lang="mk-MK" i="1" dirty="0" smtClean="0"/>
              <a:t> брат е одличен ученик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Тој излезе со свој</a:t>
            </a:r>
            <a:r>
              <a:rPr lang="mk-MK" b="1" i="1" dirty="0" smtClean="0"/>
              <a:t>от</a:t>
            </a:r>
            <a:r>
              <a:rPr lang="mk-MK" i="1" dirty="0" smtClean="0"/>
              <a:t> другар</a:t>
            </a:r>
            <a:r>
              <a:rPr lang="mk-MK" dirty="0" smtClean="0"/>
              <a:t>. </a:t>
            </a:r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7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Herkunft des Artikles /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Poreklo člana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Происхождение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Потекло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на членот</a:t>
            </a:r>
            <a:endParaRPr lang="mk-MK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dirty="0" smtClean="0">
                <a:latin typeface="Arial" pitchFamily="34" charset="0"/>
                <a:cs typeface="Arial" pitchFamily="34" charset="0"/>
              </a:rPr>
              <a:t>Der mazedonische Artikel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 u makedonskom jeziku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македонском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Членот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Artikelformen /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Vrste članova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формой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dirty="0" smtClean="0">
                <a:latin typeface="+mn-lt"/>
                <a:cs typeface="Arial" pitchFamily="34" charset="0"/>
              </a:rPr>
              <a:t>Членување на придавки</a:t>
            </a:r>
            <a:r>
              <a:rPr lang="de-AT" dirty="0" smtClean="0">
                <a:latin typeface="+mn-lt"/>
              </a:rPr>
              <a:t/>
            </a:r>
            <a:br>
              <a:rPr lang="de-AT" dirty="0" smtClean="0">
                <a:latin typeface="+mn-lt"/>
              </a:rPr>
            </a:br>
            <a:endParaRPr lang="de-A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/>
              <a:t>Секогаш се членува првиот </a:t>
            </a:r>
            <a:r>
              <a:rPr lang="mk-MK" dirty="0" smtClean="0"/>
              <a:t>збор </a:t>
            </a:r>
            <a:r>
              <a:rPr lang="de-AT" dirty="0" smtClean="0"/>
              <a:t>(</a:t>
            </a:r>
            <a:r>
              <a:rPr lang="mk-MK" dirty="0" smtClean="0"/>
              <a:t>првиот елемент на </a:t>
            </a:r>
            <a:r>
              <a:rPr lang="mk-MK" dirty="0" smtClean="0"/>
              <a:t>групата</a:t>
            </a:r>
            <a:r>
              <a:rPr lang="de-AT" dirty="0" smtClean="0"/>
              <a:t>)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dirty="0" smtClean="0"/>
              <a:t> </a:t>
            </a:r>
            <a:r>
              <a:rPr lang="mk-MK" i="1" dirty="0" smtClean="0"/>
              <a:t>Добри</a:t>
            </a:r>
            <a:r>
              <a:rPr lang="mk-MK" b="1" i="1" dirty="0" smtClean="0"/>
              <a:t>те</a:t>
            </a:r>
            <a:r>
              <a:rPr lang="mk-MK" i="1" dirty="0" smtClean="0"/>
              <a:t> другари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Вкусно</a:t>
            </a:r>
            <a:r>
              <a:rPr lang="mk-MK" b="1" i="1" dirty="0" smtClean="0"/>
              <a:t>то</a:t>
            </a:r>
            <a:r>
              <a:rPr lang="mk-MK" i="1" dirty="0" smtClean="0"/>
              <a:t> јадење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Тесна</a:t>
            </a:r>
            <a:r>
              <a:rPr lang="mk-MK" b="1" i="1" dirty="0" smtClean="0"/>
              <a:t>та</a:t>
            </a:r>
            <a:r>
              <a:rPr lang="mk-MK" i="1" dirty="0" smtClean="0"/>
              <a:t> улица</a:t>
            </a:r>
            <a:r>
              <a:rPr lang="mk-MK" dirty="0" smtClean="0"/>
              <a:t>. </a:t>
            </a:r>
            <a:endParaRPr lang="mk-MK" i="1" dirty="0"/>
          </a:p>
          <a:p>
            <a:pPr algn="ctr"/>
            <a:endParaRPr lang="de-AT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9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4000" dirty="0" smtClean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6480720" cy="4032448"/>
          </a:xfrm>
        </p:spPr>
        <p:txBody>
          <a:bodyPr/>
          <a:lstStyle/>
          <a:p>
            <a:pPr marL="0" indent="0" algn="ctr"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*primeri su preuzeti iz Gralis-Korpusa</a:t>
            </a:r>
          </a:p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Именките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sr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Kasaba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je živela od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mosta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 i rasla iz njega kao iz svoga neuništivog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korena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Stadt lebte von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der Brücke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und wuchs aus ihr wie aus einer unzerstörbaren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Wurzel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Порожденный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мостом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он поднимался рядом с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питаясь соками его животворящих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корней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Касабата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живеела од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мостот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и растела од него како од свој несотирлив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1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Seljak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samo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oduhnu kroz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nos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ali je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ćutao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2000" b="1" i="1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Bauer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schnaufte nur stark durch die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Nase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aber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er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schwieg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Крестьянин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сильно выдохнул 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молчал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Селанецот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само силно издивна низ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носот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молчеше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50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kapiji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i oko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kapije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su prva ljubavna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maštanja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prva viđenja 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prolazu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dobacivanja 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sašaptavanja</a:t>
            </a:r>
            <a:r>
              <a:rPr lang="sr-Latn-R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[…]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die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Kapija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 erleben sie die ersten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Liebesschwärmereien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erste Blicke treffen sich im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Vorübergehen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erste Zurufe und erstes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Geflüster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Cyrl-R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sr-Cyrl-RS" sz="1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Ворота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 их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преддверие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издавна служили местом первых мимолетных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встреч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любовных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томлений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брошенных на ходу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словечек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перешептываний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de-AT" sz="1800" dirty="0" smtClean="0"/>
              <a:t>mk</a:t>
            </a:r>
            <a:r>
              <a:rPr lang="ru-RU" sz="1800" dirty="0" smtClean="0"/>
              <a:t>) </a:t>
            </a:r>
            <a:r>
              <a:rPr lang="ru-RU" sz="1800" i="1" dirty="0" smtClean="0"/>
              <a:t>На </a:t>
            </a:r>
            <a:r>
              <a:rPr lang="ru-RU" sz="1800" b="1" i="1" dirty="0"/>
              <a:t>портата</a:t>
            </a:r>
            <a:r>
              <a:rPr lang="ru-RU" sz="1800" i="1" dirty="0"/>
              <a:t> и околу </a:t>
            </a:r>
            <a:r>
              <a:rPr lang="ru-RU" sz="1800" b="1" i="1" dirty="0"/>
              <a:t>портата</a:t>
            </a:r>
            <a:r>
              <a:rPr lang="ru-RU" sz="1800" i="1" dirty="0"/>
              <a:t> се првите љубовни </a:t>
            </a:r>
            <a:r>
              <a:rPr lang="ru-RU" sz="1800" i="1" dirty="0" smtClean="0"/>
              <a:t>фантазирања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првите видувања на </a:t>
            </a:r>
            <a:r>
              <a:rPr lang="ru-RU" sz="1800" i="1" dirty="0" smtClean="0"/>
              <a:t>поминување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закачки и </a:t>
            </a:r>
            <a:r>
              <a:rPr lang="ru-RU" sz="1800" i="1" dirty="0" smtClean="0"/>
              <a:t>потшепнувања</a:t>
            </a:r>
            <a:r>
              <a:rPr lang="ru-RU" sz="1800" dirty="0" smtClean="0"/>
              <a:t>. </a:t>
            </a:r>
            <a:endParaRPr lang="de-A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80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Заменките: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Nema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slučajnih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građevina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izdvojenih iz ljudskog društva u kome su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nikle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i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njegovih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potreba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želja 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shvatanja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kao što nema proizvoljnih linija i bezrazložnih oblika u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neimarstvu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gibt keine zufälligen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Bauwerke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losgelöst von der menschlichen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Gesellschaft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in der sie entstanden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sind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mit ihren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Bedürfnissen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Wünschen und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Auffassungen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so wie es in der Baukunst keine willkürlichen Linien und unbegründeten Formen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gibt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endParaRPr lang="mk-MK" sz="1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1800" dirty="0" smtClean="0"/>
              <a:t>) </a:t>
            </a:r>
            <a:r>
              <a:rPr lang="ru-RU" sz="1800" i="1" dirty="0" smtClean="0"/>
              <a:t>Как </a:t>
            </a:r>
            <a:r>
              <a:rPr lang="ru-RU" sz="1800" i="1" dirty="0"/>
              <a:t>в зодчестве нет места произвольным линиям и </a:t>
            </a:r>
            <a:r>
              <a:rPr lang="ru-RU" sz="1800" i="1" dirty="0" smtClean="0"/>
              <a:t>форме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 и человеческому обществу чужды случайные творения </a:t>
            </a:r>
            <a:r>
              <a:rPr lang="ru-RU" sz="1800" i="1" dirty="0" smtClean="0"/>
              <a:t>архитектуры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оторванные от </a:t>
            </a:r>
            <a:r>
              <a:rPr lang="ru-RU" sz="1800" i="1" dirty="0" smtClean="0"/>
              <a:t>запросов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нужд и </a:t>
            </a:r>
            <a:r>
              <a:rPr lang="ru-RU" sz="1800" i="1" dirty="0" smtClean="0"/>
              <a:t>вкусов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их </a:t>
            </a:r>
            <a:r>
              <a:rPr lang="ru-RU" sz="1800" i="1" dirty="0" smtClean="0"/>
              <a:t>породивших</a:t>
            </a:r>
            <a:r>
              <a:rPr lang="ru-RU" sz="1800" dirty="0" smtClean="0"/>
              <a:t>.</a:t>
            </a:r>
            <a:endParaRPr lang="sr-Latn-RS" sz="1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800" dirty="0" smtClean="0"/>
              <a:t> </a:t>
            </a:r>
            <a:r>
              <a:rPr lang="ru-RU" sz="1800" i="1" dirty="0"/>
              <a:t>Нема случајни </a:t>
            </a:r>
            <a:r>
              <a:rPr lang="ru-RU" sz="1800" i="1" dirty="0" smtClean="0"/>
              <a:t>постројки</a:t>
            </a:r>
            <a:r>
              <a:rPr lang="ru-RU" sz="1800" dirty="0" smtClean="0"/>
              <a:t>, </a:t>
            </a:r>
            <a:r>
              <a:rPr lang="ru-RU" sz="1800" i="1" dirty="0"/>
              <a:t>одделени од човечкото општество во кое никнале и од </a:t>
            </a:r>
            <a:r>
              <a:rPr lang="ru-RU" sz="1800" b="1" i="1" dirty="0"/>
              <a:t>неговите</a:t>
            </a:r>
            <a:r>
              <a:rPr lang="ru-RU" sz="1800" i="1" dirty="0"/>
              <a:t> </a:t>
            </a:r>
            <a:r>
              <a:rPr lang="ru-RU" sz="1800" i="1" dirty="0" smtClean="0"/>
              <a:t>потреби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желби и </a:t>
            </a:r>
            <a:r>
              <a:rPr lang="ru-RU" sz="1800" i="1" dirty="0" smtClean="0"/>
              <a:t>сфаќања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како што нема произволни линии и безосновни облици во </a:t>
            </a:r>
            <a:r>
              <a:rPr lang="ru-RU" sz="1800" i="1" dirty="0" smtClean="0"/>
              <a:t>неимарството</a:t>
            </a:r>
            <a:r>
              <a:rPr lang="sr-Latn-RS" sz="1800" dirty="0" smtClean="0"/>
              <a:t>.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8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Придавки:</a:t>
            </a: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Kako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jedna </a:t>
            </a:r>
            <a:r>
              <a:rPr lang="vi-VN" sz="1800" b="1" i="1" dirty="0">
                <a:latin typeface="Arial" pitchFamily="34" charset="0"/>
                <a:cs typeface="Arial" pitchFamily="34" charset="0"/>
              </a:rPr>
              <a:t>topla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noć u mesecu avgustu liči na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drugu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>
                <a:latin typeface="Arial" pitchFamily="34" charset="0"/>
                <a:cs typeface="Arial" pitchFamily="34" charset="0"/>
              </a:rPr>
              <a:t>tako su i razgovori ovih kasabalijskih đaka i studenata uvek isti ili </a:t>
            </a:r>
            <a:r>
              <a:rPr lang="vi-VN" sz="1800" i="1" dirty="0" smtClean="0">
                <a:latin typeface="Arial" pitchFamily="34" charset="0"/>
                <a:cs typeface="Arial" pitchFamily="34" charset="0"/>
              </a:rPr>
              <a:t>slični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Wie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eine </a:t>
            </a:r>
            <a:r>
              <a:rPr lang="de-AT" sz="1800" b="1" i="1" dirty="0">
                <a:latin typeface="Arial" pitchFamily="34" charset="0"/>
                <a:cs typeface="Arial" pitchFamily="34" charset="0"/>
              </a:rPr>
              <a:t>warme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 Sommernacht im August der anderen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gleicht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800" i="1" dirty="0">
                <a:latin typeface="Arial" pitchFamily="34" charset="0"/>
                <a:cs typeface="Arial" pitchFamily="34" charset="0"/>
              </a:rPr>
              <a:t>so waren auch die Gespräche dieser Visegrader Schüler und Studenten stets gleich oder </a:t>
            </a:r>
            <a:r>
              <a:rPr lang="de-AT" sz="1800" i="1" dirty="0" smtClean="0">
                <a:latin typeface="Arial" pitchFamily="34" charset="0"/>
                <a:cs typeface="Arial" pitchFamily="34" charset="0"/>
              </a:rPr>
              <a:t>ähnlich</a:t>
            </a:r>
            <a:r>
              <a:rPr lang="de-AT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47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de-AT" sz="1800" dirty="0" smtClean="0"/>
              <a:t>ru</a:t>
            </a:r>
            <a:r>
              <a:rPr lang="ru-RU" sz="1800" dirty="0" smtClean="0"/>
              <a:t>) </a:t>
            </a:r>
            <a:r>
              <a:rPr lang="ru-RU" sz="1800" i="1" dirty="0" smtClean="0"/>
              <a:t>Как </a:t>
            </a:r>
            <a:r>
              <a:rPr lang="ru-RU" sz="1800" i="1" dirty="0"/>
              <a:t>августовские </a:t>
            </a:r>
            <a:r>
              <a:rPr lang="ru-RU" sz="1800" b="1" i="1" dirty="0"/>
              <a:t>теплые</a:t>
            </a:r>
            <a:r>
              <a:rPr lang="ru-RU" sz="1800" i="1" dirty="0"/>
              <a:t> </a:t>
            </a:r>
            <a:r>
              <a:rPr lang="ru-RU" sz="1800" i="1" dirty="0" smtClean="0"/>
              <a:t>ночи</a:t>
            </a:r>
            <a:r>
              <a:rPr lang="ru-RU" sz="1800" dirty="0" smtClean="0"/>
              <a:t>,</a:t>
            </a:r>
            <a:r>
              <a:rPr lang="ru-RU" sz="1800" i="1" dirty="0" smtClean="0"/>
              <a:t> сменяясь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повторяют друг </a:t>
            </a:r>
            <a:r>
              <a:rPr lang="ru-RU" sz="1800" i="1" dirty="0" smtClean="0"/>
              <a:t>друга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 изо дня в день на мосту повторялись нескончаемые разговоры местных гимназистов и </a:t>
            </a:r>
            <a:r>
              <a:rPr lang="ru-RU" sz="1800" i="1" dirty="0" smtClean="0"/>
              <a:t>студентов</a:t>
            </a:r>
            <a:r>
              <a:rPr lang="ru-RU" sz="1800" dirty="0" smtClean="0"/>
              <a:t>.</a:t>
            </a:r>
            <a:endParaRPr lang="sr-Latn-RS" sz="1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cs typeface="Arial" pitchFamily="34" charset="0"/>
              </a:rPr>
              <a:t>(</a:t>
            </a:r>
            <a:r>
              <a:rPr lang="de-AT" sz="1800" dirty="0" smtClean="0">
                <a:cs typeface="Arial" pitchFamily="34" charset="0"/>
              </a:rPr>
              <a:t>mk</a:t>
            </a:r>
            <a:r>
              <a:rPr lang="ru-RU" sz="1800" dirty="0" smtClean="0">
                <a:cs typeface="Arial" pitchFamily="34" charset="0"/>
              </a:rPr>
              <a:t>)</a:t>
            </a:r>
            <a:r>
              <a:rPr lang="ru-RU" sz="1800" i="1" dirty="0" smtClean="0"/>
              <a:t> </a:t>
            </a:r>
            <a:r>
              <a:rPr lang="ru-RU" sz="1800" i="1" dirty="0"/>
              <a:t>Како што си личат </a:t>
            </a:r>
            <a:r>
              <a:rPr lang="ru-RU" sz="1800" b="1" i="1" dirty="0"/>
              <a:t>топлите</a:t>
            </a:r>
            <a:r>
              <a:rPr lang="ru-RU" sz="1800" i="1" dirty="0"/>
              <a:t> ноќи во месец август една со </a:t>
            </a:r>
            <a:r>
              <a:rPr lang="ru-RU" sz="1800" i="1" dirty="0" smtClean="0"/>
              <a:t>друга</a:t>
            </a:r>
            <a:r>
              <a:rPr lang="ru-RU" sz="1800" dirty="0" smtClean="0"/>
              <a:t>,</a:t>
            </a:r>
            <a:r>
              <a:rPr lang="ru-RU" sz="1800" i="1" dirty="0" smtClean="0"/>
              <a:t> </a:t>
            </a:r>
            <a:r>
              <a:rPr lang="ru-RU" sz="1800" i="1" dirty="0"/>
              <a:t>така и разговорите на овие касабалиски ученици и студенти се секогаш исти или </a:t>
            </a:r>
            <a:r>
              <a:rPr lang="ru-RU" sz="1800" i="1" dirty="0" smtClean="0"/>
              <a:t>слични</a:t>
            </a:r>
            <a:r>
              <a:rPr lang="ru-RU" sz="1800" dirty="0" smtClean="0"/>
              <a:t>.</a:t>
            </a:r>
            <a:endParaRPr lang="de-A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28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28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>
                <a:latin typeface="Arial" pitchFamily="34" charset="0"/>
                <a:cs typeface="Arial" pitchFamily="34" charset="0"/>
              </a:rPr>
              <a:t>х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моя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хубава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моја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65245" cy="1202485"/>
          </a:xfrm>
        </p:spPr>
        <p:txBody>
          <a:bodyPr>
            <a:no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македонски</a:t>
            </a:r>
            <a:br>
              <a:rPr lang="mk-MK" dirty="0" smtClean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29</a:t>
            </a:fld>
            <a:endParaRPr lang="de-AT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ьт</a:t>
            </a:r>
            <a:endParaRPr lang="bg-BG" b="1" i="1" dirty="0" smtClean="0"/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хубави</a:t>
            </a:r>
            <a:r>
              <a:rPr lang="bg-BG" b="1" i="1" dirty="0" smtClean="0"/>
              <a:t>ят</a:t>
            </a:r>
            <a:r>
              <a:rPr lang="bg-BG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bg-BG" b="1" i="1" dirty="0"/>
              <a:t>Б</a:t>
            </a:r>
            <a:r>
              <a:rPr lang="bg-BG" b="1" i="1" dirty="0" smtClean="0"/>
              <a:t>ратьт</a:t>
            </a:r>
            <a:r>
              <a:rPr lang="bg-BG" i="1" dirty="0" smtClean="0"/>
              <a:t> на Иван е висок</a:t>
            </a:r>
            <a:r>
              <a:rPr lang="bg-B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Този </a:t>
            </a:r>
            <a:r>
              <a:rPr lang="mk-MK" i="1" dirty="0" smtClean="0"/>
              <a:t>човек е </a:t>
            </a:r>
            <a:r>
              <a:rPr lang="mk-MK" b="1" i="1" dirty="0" smtClean="0"/>
              <a:t>брата</a:t>
            </a:r>
            <a:r>
              <a:rPr lang="mk-MK" i="1" dirty="0" smtClean="0"/>
              <a:t> на Иван.</a:t>
            </a:r>
            <a:endParaRPr lang="de-AT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от</a:t>
            </a:r>
          </a:p>
          <a:p>
            <a:pPr>
              <a:buFont typeface="Wingdings" pitchFamily="2" charset="2"/>
              <a:buChar char="Ø"/>
            </a:pPr>
            <a:r>
              <a:rPr lang="mk-MK" i="1" dirty="0"/>
              <a:t>у</a:t>
            </a:r>
            <a:r>
              <a:rPr lang="mk-MK" i="1" dirty="0" smtClean="0"/>
              <a:t>бави</a:t>
            </a:r>
            <a:r>
              <a:rPr lang="mk-MK" b="1" i="1" dirty="0" smtClean="0"/>
              <a:t>от</a:t>
            </a:r>
            <a:r>
              <a:rPr lang="mk-MK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mk-MK" b="1" i="1" dirty="0" smtClean="0"/>
              <a:t>Братот</a:t>
            </a:r>
            <a:r>
              <a:rPr lang="mk-MK" i="1" dirty="0" smtClean="0"/>
              <a:t> на Иван е висок</a:t>
            </a:r>
            <a:r>
              <a:rPr lang="mk-MK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/>
              <a:t>Овој човек е </a:t>
            </a:r>
            <a:r>
              <a:rPr lang="mk-MK" b="1" i="1" dirty="0" smtClean="0"/>
              <a:t>братот</a:t>
            </a:r>
            <a:r>
              <a:rPr lang="mk-MK" i="1" dirty="0" smtClean="0"/>
              <a:t> на Иван</a:t>
            </a:r>
            <a:r>
              <a:rPr lang="mk-MK" dirty="0" smtClean="0"/>
              <a:t>.</a:t>
            </a:r>
            <a:endParaRPr lang="mk-MK" i="1" dirty="0" smtClean="0"/>
          </a:p>
          <a:p>
            <a:pPr>
              <a:buFont typeface="Wingdings" pitchFamily="2" charset="2"/>
              <a:buChar char="Ø"/>
            </a:pPr>
            <a:endParaRPr lang="mk-MK" b="1" i="1" dirty="0" smtClean="0"/>
          </a:p>
          <a:p>
            <a:pPr>
              <a:buFont typeface="Wingdings" pitchFamily="2" charset="2"/>
              <a:buChar char="Ø"/>
            </a:pPr>
            <a:endParaRPr lang="de-AT" b="1" i="1" dirty="0"/>
          </a:p>
        </p:txBody>
      </p:sp>
    </p:spTree>
    <p:extLst>
      <p:ext uri="{BB962C8B-B14F-4D97-AF65-F5344CB8AC3E}">
        <p14:creationId xmlns:p14="http://schemas.microsoft.com/office/powerpoint/2010/main" val="37553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Nomina /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Imenski članovi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формой существительных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именките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Pronomina /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zamenica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местоимений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заменките</a:t>
            </a: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3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30</a:t>
            </a:fld>
            <a:endParaRPr lang="de-AT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3009673"/>
              </p:ext>
            </p:extLst>
          </p:nvPr>
        </p:nvGraphicFramePr>
        <p:xfrm>
          <a:off x="1298575" y="2132856"/>
          <a:ext cx="32004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ьт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/>
                        <a:t>то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330706"/>
              </p:ext>
            </p:extLst>
          </p:nvPr>
        </p:nvGraphicFramePr>
        <p:xfrm>
          <a:off x="4664075" y="2119313"/>
          <a:ext cx="32004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/>
                        <a:t>от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27784" y="2708920"/>
            <a:ext cx="81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Tab. 2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8248" y="3396734"/>
            <a:ext cx="877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Tab. 3 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31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овој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mk-MK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дете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ве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овие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endParaRPr lang="mk-MK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32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тук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там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</a:p>
          <a:p>
            <a:pPr>
              <a:buFont typeface="Wingdings" pitchFamily="2" charset="2"/>
              <a:buChar char="Ø"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он</a:t>
            </a:r>
            <a:endParaRPr lang="de-AT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/>
              <a:t>Благодарам на Бојан Петрески </a:t>
            </a:r>
            <a:r>
              <a:rPr lang="mk-MK" sz="3600" dirty="0" smtClean="0"/>
              <a:t>за </a:t>
            </a:r>
            <a:r>
              <a:rPr lang="mk-MK" sz="3600" dirty="0" smtClean="0"/>
              <a:t>лекторираната </a:t>
            </a:r>
            <a:r>
              <a:rPr lang="mk-MK" sz="3600" dirty="0"/>
              <a:t>работа! </a:t>
            </a:r>
            <a:endParaRPr lang="mk-MK" sz="3600" dirty="0" smtClean="0"/>
          </a:p>
          <a:p>
            <a:pPr algn="ctr"/>
            <a:r>
              <a:rPr lang="mk-MK" sz="3600" dirty="0" smtClean="0"/>
              <a:t>Благодарам на Јане Јованов за лекторираната презентација!</a:t>
            </a:r>
            <a:endParaRPr lang="de-A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27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mk-MK" dirty="0" smtClean="0"/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Danke für die Aufmerksamkeit!</a:t>
            </a:r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Hvala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 na pažnji!</a:t>
            </a:r>
          </a:p>
          <a:p>
            <a:pPr marL="0" indent="0" algn="ctr">
              <a:buNone/>
            </a:pPr>
            <a:r>
              <a:rPr lang="mk-MK" sz="2800" dirty="0">
                <a:latin typeface="Arial" pitchFamily="34" charset="0"/>
                <a:cs typeface="Arial" pitchFamily="34" charset="0"/>
              </a:rPr>
              <a:t>Спасибо за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внимание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0" algn="ctr">
              <a:buNone/>
            </a:pPr>
            <a:r>
              <a:rPr lang="mk-MK" sz="2800" dirty="0"/>
              <a:t>Ви </a:t>
            </a:r>
            <a:r>
              <a:rPr lang="mk-MK" sz="2800" dirty="0" smtClean="0"/>
              <a:t>благодарам </a:t>
            </a:r>
            <a:r>
              <a:rPr lang="mk-MK" sz="2800" dirty="0"/>
              <a:t>за вашето </a:t>
            </a:r>
            <a:r>
              <a:rPr lang="mk-MK" sz="2800" dirty="0" smtClean="0"/>
              <a:t>внимание</a:t>
            </a:r>
            <a:r>
              <a:rPr lang="de-AT" sz="2800" dirty="0" smtClean="0"/>
              <a:t>!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de-A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Andrić 2011: Andrić, Ivo. 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 Novi Sad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EVRO–GUINTI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Тасевска 2009: Тасевска, Роза.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Македоснки со мака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“ 50–76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Кепески 1983: Кепески, Круме.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 за училишта за средно образование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 Скопје: „Просвета дело“ 97–99</a:t>
            </a:r>
          </a:p>
          <a:p>
            <a:pPr marL="0" indent="0">
              <a:buNone/>
            </a:pP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8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Конески 1981: Конески Блаже.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 (дел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). Скопје: Култура 225–237, 308–311</a:t>
            </a:r>
          </a:p>
          <a:p>
            <a:r>
              <a:rPr lang="mk-MK" sz="2200" dirty="0" smtClean="0">
                <a:latin typeface="Arial" pitchFamily="34" charset="0"/>
                <a:cs typeface="Arial" pitchFamily="34" charset="0"/>
              </a:rPr>
              <a:t>Демаре 2010: Демаре, Шарл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Гијом. Определениот член во македонскиот и во бугарскиот јазик – сличности и разлики. 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Шести научен собир на млади Македонисти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18–20 </a:t>
            </a:r>
            <a:r>
              <a:rPr lang="mk-MK" sz="2200" i="1" dirty="0" smtClean="0">
                <a:latin typeface="Arial" pitchFamily="34" charset="0"/>
                <a:cs typeface="Arial" pitchFamily="34" charset="0"/>
              </a:rPr>
              <a:t>декември </a:t>
            </a:r>
            <a:r>
              <a:rPr lang="mk-MK" sz="2200" dirty="0" smtClean="0">
                <a:latin typeface="Arial" pitchFamily="34" charset="0"/>
                <a:cs typeface="Arial" pitchFamily="34" charset="0"/>
              </a:rPr>
              <a:t>2008. Скопје: Универзитет „Св. Кирил и Методиј“, филолошки факултет „Блаже Конески“ 341–345</a:t>
            </a:r>
          </a:p>
          <a:p>
            <a:r>
              <a:rPr lang="de-AT" sz="2200" dirty="0">
                <a:latin typeface="Arial" pitchFamily="34" charset="0"/>
                <a:cs typeface="Arial" pitchFamily="34" charset="0"/>
              </a:rPr>
              <a:t>G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ralis-korpus: http://www-gewi.uni-graz.at/gralis/korpusarium/gralis_korpus.html Stand: 13.04.2013 </a:t>
            </a:r>
            <a:endParaRPr lang="mk-MK" sz="2200" dirty="0" smtClean="0">
              <a:latin typeface="Arial" pitchFamily="34" charset="0"/>
              <a:cs typeface="Arial" pitchFamily="34" charset="0"/>
            </a:endParaRPr>
          </a:p>
          <a:p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71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Tabellen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Tab. 1: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Тасевска 2009: Тасевска, Роза.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Македоснки со мака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S. 51.</a:t>
            </a:r>
          </a:p>
          <a:p>
            <a:r>
              <a:rPr lang="de-AT" sz="2000" dirty="0" smtClean="0">
                <a:latin typeface="Arial" pitchFamily="34" charset="0"/>
                <a:cs typeface="Arial" pitchFamily="34" charset="0"/>
              </a:rPr>
              <a:t>Tab. 2; Tab. 3: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Демаре 2010: Демаре, Шарл</a:t>
            </a:r>
            <a:r>
              <a:rPr lang="de-AT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Гијом. Определениот член во македонскиот и во бугарскиот јазик – сличности и разлики. </a:t>
            </a:r>
            <a:r>
              <a:rPr lang="de-AT" sz="2000" dirty="0">
                <a:latin typeface="Arial" pitchFamily="34" charset="0"/>
                <a:cs typeface="Arial" pitchFamily="34" charset="0"/>
              </a:rPr>
              <a:t>In: </a:t>
            </a:r>
            <a:r>
              <a:rPr lang="mk-MK" sz="2000" i="1" dirty="0">
                <a:latin typeface="Arial" pitchFamily="34" charset="0"/>
                <a:cs typeface="Arial" pitchFamily="34" charset="0"/>
              </a:rPr>
              <a:t>Шести научен собир на млади Македонисти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18–20 </a:t>
            </a:r>
            <a:r>
              <a:rPr lang="mk-MK" sz="2000" i="1" dirty="0">
                <a:latin typeface="Arial" pitchFamily="34" charset="0"/>
                <a:cs typeface="Arial" pitchFamily="34" charset="0"/>
              </a:rPr>
              <a:t>декември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2008. Скопје: Универзитет „Св. Кирил и Методиј“, филолошки факултет „Блаже Конески“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341–345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2000" dirty="0">
              <a:latin typeface="Arial" pitchFamily="34" charset="0"/>
              <a:cs typeface="Arial" pitchFamily="34" charset="0"/>
            </a:endParaRPr>
          </a:p>
          <a:p>
            <a:endParaRPr lang="de-AT" sz="2000" dirty="0" smtClean="0">
              <a:latin typeface="Arial" pitchFamily="34" charset="0"/>
              <a:cs typeface="Arial" pitchFamily="34" charset="0"/>
            </a:endParaRPr>
          </a:p>
          <a:p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34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>
                <a:latin typeface="Arial" pitchFamily="34" charset="0"/>
                <a:cs typeface="Arial" pitchFamily="34" charset="0"/>
              </a:rPr>
              <a:t>Artikel bei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Adjektiven /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prideva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 </a:t>
            </a:r>
            <a:r>
              <a:rPr lang="ru-RU" dirty="0" smtClean="0"/>
              <a:t>прилагательных</a:t>
            </a:r>
            <a:r>
              <a:rPr lang="de-AT" dirty="0" smtClean="0"/>
              <a:t> / </a:t>
            </a:r>
            <a:r>
              <a:rPr lang="mk-MK" dirty="0" smtClean="0"/>
              <a:t>Членување на придавки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Beispiele/Primeri/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Примери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Ivo Andrić)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Bulgarisch und Mazedonisch/bugarski i makedonski / </a:t>
            </a:r>
            <a:r>
              <a:rPr lang="ru-RU" dirty="0" smtClean="0"/>
              <a:t>болгарский и македонский</a:t>
            </a:r>
            <a:r>
              <a:rPr lang="de-AT" dirty="0" smtClean="0"/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mk-MK" dirty="0" smtClean="0"/>
              <a:t>бугарски</a:t>
            </a:r>
            <a:r>
              <a:rPr lang="de-AT" dirty="0" smtClean="0"/>
              <a:t> </a:t>
            </a:r>
            <a:r>
              <a:rPr lang="mk-MK" dirty="0" smtClean="0"/>
              <a:t>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1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Постпозитивната показна заменка </a:t>
            </a:r>
            <a:r>
              <a:rPr lang="bg-BG" b="1" dirty="0"/>
              <a:t>т</a:t>
            </a:r>
            <a:r>
              <a:rPr lang="bg-BG" b="1" dirty="0" smtClean="0"/>
              <a:t>ъ</a:t>
            </a:r>
            <a:r>
              <a:rPr lang="bg-BG" dirty="0" smtClean="0"/>
              <a:t>, </a:t>
            </a:r>
            <a:r>
              <a:rPr lang="bg-BG" b="1" dirty="0" smtClean="0"/>
              <a:t>та</a:t>
            </a:r>
            <a:r>
              <a:rPr lang="bg-BG" dirty="0" smtClean="0"/>
              <a:t>, </a:t>
            </a:r>
            <a:r>
              <a:rPr lang="bg-BG" b="1" dirty="0" smtClean="0"/>
              <a:t>то</a:t>
            </a:r>
            <a:endParaRPr lang="mk-MK" dirty="0"/>
          </a:p>
          <a:p>
            <a:pPr algn="ctr"/>
            <a:r>
              <a:rPr lang="mk-MK" i="1" dirty="0" smtClean="0"/>
              <a:t>З</a:t>
            </a:r>
            <a:r>
              <a:rPr lang="bg-BG" i="1" dirty="0" smtClean="0"/>
              <a:t>ъбъ тъ </a:t>
            </a:r>
            <a:r>
              <a:rPr lang="bg-BG" dirty="0" smtClean="0"/>
              <a:t>→</a:t>
            </a:r>
            <a:r>
              <a:rPr lang="mk-MK" dirty="0" smtClean="0"/>
              <a:t> </a:t>
            </a:r>
            <a:r>
              <a:rPr lang="de-AT" b="1" dirty="0" smtClean="0"/>
              <a:t> </a:t>
            </a:r>
            <a:r>
              <a:rPr lang="bg-BG" i="1" dirty="0" smtClean="0"/>
              <a:t>забот</a:t>
            </a:r>
          </a:p>
          <a:p>
            <a:pPr algn="ctr"/>
            <a:r>
              <a:rPr lang="bg-BG" i="1" dirty="0"/>
              <a:t>Жена та → </a:t>
            </a:r>
            <a:r>
              <a:rPr lang="bg-BG" i="1" dirty="0" smtClean="0"/>
              <a:t>жената</a:t>
            </a:r>
          </a:p>
          <a:p>
            <a:pPr algn="ctr"/>
            <a:r>
              <a:rPr lang="bg-BG" i="1" dirty="0"/>
              <a:t>Село то → </a:t>
            </a:r>
            <a:r>
              <a:rPr lang="bg-BG" i="1" dirty="0" smtClean="0"/>
              <a:t>селото</a:t>
            </a:r>
          </a:p>
          <a:p>
            <a:pPr algn="ctr"/>
            <a:r>
              <a:rPr lang="bg-BG" sz="1600" dirty="0" smtClean="0"/>
              <a:t>Ваква постпозитивна употреба имало и во прасловенскиот и во старословенскиот јазик, а за неа знаат и сите словенски јазици.</a:t>
            </a:r>
          </a:p>
          <a:p>
            <a:pPr marL="0" indent="0">
              <a:buNone/>
            </a:pPr>
            <a:endParaRPr lang="bg-BG" sz="1600" dirty="0"/>
          </a:p>
          <a:p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7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Препозитивен 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vorgestellte Artikel) –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Der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Mensch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père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anthropos </a:t>
            </a: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Постпозитивенчлен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nachgestellte Artikel) –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жена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Der mazedonische, bulgarische, albanische, rumänische, walachische nachgestellte (postpositive) Artikel →  </a:t>
            </a:r>
            <a:r>
              <a:rPr lang="de-AT" spc="100" dirty="0" smtClean="0">
                <a:latin typeface="Arial" pitchFamily="34" charset="0"/>
                <a:cs typeface="Arial" pitchFamily="34" charset="0"/>
              </a:rPr>
              <a:t>Balkanismen</a:t>
            </a:r>
          </a:p>
          <a:p>
            <a:pPr algn="ctr"/>
            <a:endParaRPr lang="de-AT" spc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21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(МКД)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от</a:t>
            </a:r>
          </a:p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(БГР)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ьт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(SHQIP)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(RUM, WAL)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ul</a:t>
            </a:r>
            <a:endParaRPr lang="de-AT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XIII Jhd. Verwendung des Artikels: </a:t>
            </a:r>
            <a:r>
              <a:rPr lang="mk-MK" cap="small" dirty="0" smtClean="0">
                <a:latin typeface="Arial" pitchFamily="34" charset="0"/>
                <a:cs typeface="Arial" pitchFamily="34" charset="0"/>
              </a:rPr>
              <a:t>Добрејшово евангелие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зл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ыот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ъ рабъ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87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+mn-lt"/>
              </a:rPr>
              <a:t>Членот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Заменки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/Pronomina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Придавки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/Adjektive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07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900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Личните имиња не се членуваат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мајка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стрико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чичко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тетка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баба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сестра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pPr marL="0" indent="0" algn="ctr">
              <a:buNone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5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1587</Words>
  <Application>Microsoft Office PowerPoint</Application>
  <PresentationFormat>On-screen Show (4:3)</PresentationFormat>
  <Paragraphs>248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Pushpin</vt:lpstr>
      <vt:lpstr>Der mazedonische Artikel und seine BKS- und russischen Korrelate</vt:lpstr>
      <vt:lpstr>Inhaltverzeichnis</vt:lpstr>
      <vt:lpstr>Inhaltverzeichnis</vt:lpstr>
      <vt:lpstr>Inhaltverzeichnis</vt:lpstr>
      <vt:lpstr>Потеклото на членот</vt:lpstr>
      <vt:lpstr>Потеклото на членот</vt:lpstr>
      <vt:lpstr>Потеклото на членот</vt:lpstr>
      <vt:lpstr>Членот</vt:lpstr>
      <vt:lpstr>Членот </vt:lpstr>
      <vt:lpstr>Членот </vt:lpstr>
      <vt:lpstr>Членот </vt:lpstr>
      <vt:lpstr>Членот </vt:lpstr>
      <vt:lpstr>Членските форми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заменките</vt:lpstr>
      <vt:lpstr>Членување на придавки 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Бугарски и македонски</vt:lpstr>
      <vt:lpstr>Бугарски и македонски </vt:lpstr>
      <vt:lpstr>Бугарски и македонски</vt:lpstr>
      <vt:lpstr>Бугарски и македонски</vt:lpstr>
      <vt:lpstr>Бугарски и македонски</vt:lpstr>
      <vt:lpstr>PowerPoint Presentation</vt:lpstr>
      <vt:lpstr>PowerPoint Presentation</vt:lpstr>
      <vt:lpstr>Literaturverzeichnis</vt:lpstr>
      <vt:lpstr>Literaturverzeichnis</vt:lpstr>
      <vt:lpstr>Tabellen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mazedonische Artikel und seine BKS- und russischen Korrelate</dc:title>
  <dc:creator>Emma</dc:creator>
  <cp:lastModifiedBy>Emma</cp:lastModifiedBy>
  <cp:revision>49</cp:revision>
  <dcterms:created xsi:type="dcterms:W3CDTF">2013-04-08T19:35:13Z</dcterms:created>
  <dcterms:modified xsi:type="dcterms:W3CDTF">2014-06-03T18:04:25Z</dcterms:modified>
</cp:coreProperties>
</file>