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9"/>
  </p:notesMasterIdLst>
  <p:sldIdLst>
    <p:sldId id="256" r:id="rId2"/>
    <p:sldId id="257" r:id="rId3"/>
    <p:sldId id="266" r:id="rId4"/>
    <p:sldId id="268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7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93" r:id="rId34"/>
    <p:sldId id="289" r:id="rId35"/>
    <p:sldId id="290" r:id="rId36"/>
    <p:sldId id="291" r:id="rId37"/>
    <p:sldId id="292" r:id="rId3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3F3C29-6D32-46A3-8794-9F9C74B36B3F}" type="datetimeFigureOut">
              <a:rPr lang="de-AT" smtClean="0"/>
              <a:t>03.06.2014</a:t>
            </a:fld>
            <a:endParaRPr lang="de-A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E32B20-E95C-40CE-9DF7-DE5BD187952A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909925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E32B20-E95C-40CE-9DF7-DE5BD187952A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98822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FF5DCA35-06FF-495E-BC78-C24EBB2E49DE}" type="datetime1">
              <a:rPr lang="de-AT" smtClean="0"/>
              <a:t>03.06.2014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3039A08C-A8DB-4CD8-86A2-EEEADA0D8C55}" type="slidenum">
              <a:rPr lang="de-AT" smtClean="0"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7A87F-1737-4B82-8D4A-C77F40AE003F}" type="datetime1">
              <a:rPr lang="de-AT" smtClean="0"/>
              <a:t>03.06.2014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307B2-72D7-49D2-B071-A30B588F5EAF}" type="datetime1">
              <a:rPr lang="de-AT" smtClean="0"/>
              <a:t>03.06.2014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47517-2359-4030-A232-84B2EEF3B65B}" type="datetime1">
              <a:rPr lang="de-AT" smtClean="0"/>
              <a:t>03.06.2014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D1067-B696-4231-9DC3-40A3AE18DA01}" type="datetime1">
              <a:rPr lang="de-AT" smtClean="0"/>
              <a:t>03.06.2014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ED0BF-3302-4D63-BC08-9802EC8B13C4}" type="datetime1">
              <a:rPr lang="de-AT" smtClean="0"/>
              <a:t>03.06.2014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‹#›</a:t>
            </a:fld>
            <a:endParaRPr lang="de-A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25E71-5533-4ACF-9716-4D2A10CF41EA}" type="datetime1">
              <a:rPr lang="de-AT" smtClean="0"/>
              <a:t>03.06.2014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‹#›</a:t>
            </a:fld>
            <a:endParaRPr lang="de-AT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D6262-6CB1-49D5-A979-C32D68CB6BEA}" type="datetime1">
              <a:rPr lang="de-AT" smtClean="0"/>
              <a:t>03.06.2014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0A2A8-11A9-48A8-861A-A6970C7285EF}" type="datetime1">
              <a:rPr lang="de-AT" smtClean="0"/>
              <a:t>03.06.2014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5F1E479E-548F-4DCD-A9B9-1DE3587B8994}" type="datetime1">
              <a:rPr lang="de-AT" smtClean="0"/>
              <a:t>03.06.2014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3039A08C-A8DB-4CD8-86A2-EEEADA0D8C55}" type="slidenum">
              <a:rPr lang="de-AT" smtClean="0"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FD33092E-2EEE-47DE-9620-48E8A58599BD}" type="datetime1">
              <a:rPr lang="de-AT" smtClean="0"/>
              <a:t>03.06.2014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3039A08C-A8DB-4CD8-86A2-EEEADA0D8C55}" type="slidenum">
              <a:rPr lang="de-AT" smtClean="0"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1CD73D66-4FE3-4FC8-BE3D-80CBC3B48232}" type="datetime1">
              <a:rPr lang="de-AT" smtClean="0"/>
              <a:t>03.06.2014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3039A08C-A8DB-4CD8-86A2-EEEADA0D8C55}" type="slidenum">
              <a:rPr lang="de-AT" smtClean="0"/>
              <a:t>‹#›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AT" sz="3200" b="1" dirty="0">
                <a:latin typeface="Arial" pitchFamily="34" charset="0"/>
                <a:cs typeface="Arial" pitchFamily="34" charset="0"/>
              </a:rPr>
              <a:t>Der mazedonische Artikel und seine BKS- und russischen Korrelate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r"/>
            <a:r>
              <a:rPr lang="de-AT" sz="1400" dirty="0" smtClean="0">
                <a:latin typeface="Arial" pitchFamily="34" charset="0"/>
                <a:cs typeface="Arial" pitchFamily="34" charset="0"/>
              </a:rPr>
              <a:t>Emina</a:t>
            </a:r>
            <a:r>
              <a:rPr lang="sr-Cyrl-RS" sz="1400" dirty="0" smtClean="0">
                <a:latin typeface="Arial" pitchFamily="34" charset="0"/>
                <a:cs typeface="Arial" pitchFamily="34" charset="0"/>
              </a:rPr>
              <a:t> Ј</a:t>
            </a:r>
            <a:r>
              <a:rPr lang="sr-Latn-RS" sz="1400" dirty="0" smtClean="0">
                <a:latin typeface="Arial" pitchFamily="34" charset="0"/>
                <a:cs typeface="Arial" pitchFamily="34" charset="0"/>
              </a:rPr>
              <a:t>ović (Graz)</a:t>
            </a:r>
          </a:p>
          <a:p>
            <a:pPr algn="r"/>
            <a:r>
              <a:rPr lang="sr-Latn-RS" sz="1400" dirty="0" smtClean="0">
                <a:latin typeface="Arial" pitchFamily="34" charset="0"/>
                <a:cs typeface="Arial" pitchFamily="34" charset="0"/>
              </a:rPr>
              <a:t>emina.jovic</a:t>
            </a:r>
            <a:r>
              <a:rPr lang="de-AT" sz="1400" dirty="0" smtClean="0">
                <a:latin typeface="Arial" pitchFamily="34" charset="0"/>
                <a:cs typeface="Arial" pitchFamily="34" charset="0"/>
              </a:rPr>
              <a:t>@edu.uni-graz.at</a:t>
            </a:r>
          </a:p>
          <a:p>
            <a:pPr algn="r"/>
            <a:r>
              <a:rPr lang="de-AT" sz="1400" dirty="0" smtClean="0">
                <a:latin typeface="Arial" pitchFamily="34" charset="0"/>
                <a:cs typeface="Arial" pitchFamily="34" charset="0"/>
              </a:rPr>
              <a:t>Institut </a:t>
            </a:r>
            <a:r>
              <a:rPr lang="de-AT" sz="1400" dirty="0">
                <a:latin typeface="Arial" pitchFamily="34" charset="0"/>
                <a:cs typeface="Arial" pitchFamily="34" charset="0"/>
              </a:rPr>
              <a:t>für Slawistik der Karl-Franzens-Universität </a:t>
            </a:r>
            <a:r>
              <a:rPr lang="de-AT" sz="1400" dirty="0" smtClean="0">
                <a:latin typeface="Arial" pitchFamily="34" charset="0"/>
                <a:cs typeface="Arial" pitchFamily="34" charset="0"/>
              </a:rPr>
              <a:t>Graz</a:t>
            </a:r>
          </a:p>
          <a:p>
            <a:pPr algn="r"/>
            <a:r>
              <a:rPr lang="de-AT" sz="1400" dirty="0" smtClean="0">
                <a:latin typeface="Arial" pitchFamily="34" charset="0"/>
                <a:cs typeface="Arial" pitchFamily="34" charset="0"/>
              </a:rPr>
              <a:t>2. Workshop </a:t>
            </a:r>
          </a:p>
          <a:p>
            <a:pPr algn="r"/>
            <a:r>
              <a:rPr lang="de-AT" sz="1400" dirty="0" smtClean="0">
                <a:latin typeface="Arial" pitchFamily="34" charset="0"/>
                <a:cs typeface="Arial" pitchFamily="34" charset="0"/>
              </a:rPr>
              <a:t>Neue slawistische Horizonte</a:t>
            </a:r>
          </a:p>
          <a:p>
            <a:pPr algn="r"/>
            <a:r>
              <a:rPr lang="de-AT" sz="1400" dirty="0" smtClean="0">
                <a:latin typeface="Arial" pitchFamily="34" charset="0"/>
                <a:cs typeface="Arial" pitchFamily="34" charset="0"/>
              </a:rPr>
              <a:t>12.Juni 2014</a:t>
            </a:r>
            <a:endParaRPr lang="de-AT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1</a:t>
            </a:fld>
            <a:endParaRPr lang="de-AT"/>
          </a:p>
        </p:txBody>
      </p:sp>
      <p:pic>
        <p:nvPicPr>
          <p:cNvPr id="1026" name="Picture 2" descr="C:\Users\Emma\Desktop\logo_uni_graz_4c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079500"/>
            <a:ext cx="1296144" cy="1108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1692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mk-MK" sz="4900" dirty="0">
                <a:latin typeface="Arial" pitchFamily="34" charset="0"/>
                <a:cs typeface="Arial" pitchFamily="34" charset="0"/>
              </a:rPr>
              <a:t>Членот</a:t>
            </a:r>
            <a:r>
              <a:rPr lang="de-AT" dirty="0">
                <a:latin typeface="Arial" pitchFamily="34" charset="0"/>
                <a:cs typeface="Arial" pitchFamily="34" charset="0"/>
              </a:rPr>
              <a:t/>
            </a:r>
            <a:br>
              <a:rPr lang="de-AT" dirty="0">
                <a:latin typeface="Arial" pitchFamily="34" charset="0"/>
                <a:cs typeface="Arial" pitchFamily="34" charset="0"/>
              </a:rPr>
            </a:b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mk-MK" dirty="0" smtClean="0">
                <a:latin typeface="Arial" pitchFamily="34" charset="0"/>
                <a:cs typeface="Arial" pitchFamily="34" charset="0"/>
              </a:rPr>
              <a:t>Именка што при лично име ја определува неговата професија или неговото звање </a:t>
            </a:r>
            <a:r>
              <a:rPr lang="mk-MK" spc="100" dirty="0" smtClean="0">
                <a:latin typeface="Arial" pitchFamily="34" charset="0"/>
                <a:cs typeface="Arial" pitchFamily="34" charset="0"/>
              </a:rPr>
              <a:t>не се членува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ctr"/>
            <a:r>
              <a:rPr lang="mk-MK" i="1" dirty="0">
                <a:latin typeface="Arial" pitchFamily="34" charset="0"/>
                <a:cs typeface="Arial" pitchFamily="34" charset="0"/>
              </a:rPr>
              <a:t>п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оп Трајко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 доктор Петров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цар Костадин и царица Елена</a:t>
            </a:r>
            <a:endParaRPr lang="de-AT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10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38152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mk-MK" sz="4900" dirty="0">
                <a:latin typeface="Arial" pitchFamily="34" charset="0"/>
                <a:cs typeface="Arial" pitchFamily="34" charset="0"/>
              </a:rPr>
              <a:t>Членот</a:t>
            </a:r>
            <a:r>
              <a:rPr lang="de-AT" dirty="0">
                <a:latin typeface="Arial" pitchFamily="34" charset="0"/>
                <a:cs typeface="Arial" pitchFamily="34" charset="0"/>
              </a:rPr>
              <a:t/>
            </a:r>
            <a:br>
              <a:rPr lang="de-AT" dirty="0">
                <a:latin typeface="Arial" pitchFamily="34" charset="0"/>
                <a:cs typeface="Arial" pitchFamily="34" charset="0"/>
              </a:rPr>
            </a:b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mk-MK" dirty="0" smtClean="0">
                <a:latin typeface="Arial" pitchFamily="34" charset="0"/>
                <a:cs typeface="Arial" pitchFamily="34" charset="0"/>
              </a:rPr>
              <a:t>Членување на </a:t>
            </a:r>
            <a:r>
              <a:rPr lang="az-Cyrl-AZ" dirty="0"/>
              <a:t>личните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 имиња во извесни случаеви 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az-Cyrl-AZ" dirty="0"/>
              <a:t>означуваат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 емоционален однос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algn="ctr"/>
            <a:r>
              <a:rPr lang="mk-MK" i="1" dirty="0" smtClean="0">
                <a:latin typeface="Arial" pitchFamily="34" charset="0"/>
                <a:cs typeface="Arial" pitchFamily="34" charset="0"/>
              </a:rPr>
              <a:t>Ај да се запусти и Вардар</a:t>
            </a:r>
            <a:r>
              <a:rPr lang="mk-MK" b="1" i="1" dirty="0" smtClean="0">
                <a:latin typeface="Arial" pitchFamily="34" charset="0"/>
                <a:cs typeface="Arial" pitchFamily="34" charset="0"/>
              </a:rPr>
              <a:t>от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ctr"/>
            <a:endParaRPr lang="mk-MK" i="1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de-A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11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05947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mk-MK" sz="4900" dirty="0">
                <a:latin typeface="Arial" pitchFamily="34" charset="0"/>
                <a:cs typeface="Arial" pitchFamily="34" charset="0"/>
              </a:rPr>
              <a:t>Членот</a:t>
            </a:r>
            <a:r>
              <a:rPr lang="de-AT" dirty="0">
                <a:latin typeface="Arial" pitchFamily="34" charset="0"/>
                <a:cs typeface="Arial" pitchFamily="34" charset="0"/>
              </a:rPr>
              <a:t/>
            </a:r>
            <a:br>
              <a:rPr lang="de-AT" dirty="0">
                <a:latin typeface="Arial" pitchFamily="34" charset="0"/>
                <a:cs typeface="Arial" pitchFamily="34" charset="0"/>
              </a:rPr>
            </a:b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mk-MK" dirty="0" smtClean="0">
                <a:latin typeface="Arial" pitchFamily="34" charset="0"/>
                <a:cs typeface="Arial" pitchFamily="34" charset="0"/>
              </a:rPr>
              <a:t>Деминутивните имиња на 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mk-MK" b="1" dirty="0" smtClean="0">
                <a:latin typeface="Arial" pitchFamily="34" charset="0"/>
                <a:cs typeface="Arial" pitchFamily="34" charset="0"/>
              </a:rPr>
              <a:t>е 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интимност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algn="ctr"/>
            <a:r>
              <a:rPr lang="mk-MK" i="1" dirty="0" smtClean="0">
                <a:latin typeface="Arial" pitchFamily="34" charset="0"/>
                <a:cs typeface="Arial" pitchFamily="34" charset="0"/>
              </a:rPr>
              <a:t>Маре</a:t>
            </a:r>
            <a:r>
              <a:rPr lang="mk-MK" b="1" i="1" dirty="0" smtClean="0">
                <a:latin typeface="Arial" pitchFamily="34" charset="0"/>
                <a:cs typeface="Arial" pitchFamily="34" charset="0"/>
              </a:rPr>
              <a:t>то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Наде</a:t>
            </a:r>
            <a:r>
              <a:rPr lang="mk-MK" b="1" i="1" dirty="0" smtClean="0">
                <a:latin typeface="Arial" pitchFamily="34" charset="0"/>
                <a:cs typeface="Arial" pitchFamily="34" charset="0"/>
              </a:rPr>
              <a:t>то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 </a:t>
            </a:r>
            <a:endParaRPr lang="de-AT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12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50162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>
                <a:latin typeface="Arial" pitchFamily="34" charset="0"/>
                <a:cs typeface="Arial" pitchFamily="34" charset="0"/>
              </a:rPr>
              <a:t>Членските форми</a:t>
            </a:r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13</a:t>
            </a:fld>
            <a:endParaRPr lang="de-AT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2912322"/>
              </p:ext>
            </p:extLst>
          </p:nvPr>
        </p:nvGraphicFramePr>
        <p:xfrm>
          <a:off x="1544340" y="2204863"/>
          <a:ext cx="6196012" cy="147828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549003"/>
                <a:gridCol w="1549003"/>
                <a:gridCol w="1549003"/>
                <a:gridCol w="1549003"/>
              </a:tblGrid>
              <a:tr h="285289">
                <a:tc>
                  <a:txBody>
                    <a:bodyPr/>
                    <a:lstStyle/>
                    <a:p>
                      <a:pPr algn="ctr"/>
                      <a:r>
                        <a:rPr lang="de-AT" dirty="0" smtClean="0">
                          <a:latin typeface="Arial" pitchFamily="34" charset="0"/>
                          <a:cs typeface="Arial" pitchFamily="34" charset="0"/>
                        </a:rPr>
                        <a:t>m/Sg.</a:t>
                      </a:r>
                      <a:endParaRPr lang="de-AT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 smtClean="0">
                          <a:latin typeface="Arial" pitchFamily="34" charset="0"/>
                          <a:cs typeface="Arial" pitchFamily="34" charset="0"/>
                        </a:rPr>
                        <a:t>f/Sg.</a:t>
                      </a:r>
                      <a:endParaRPr lang="de-AT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 smtClean="0">
                          <a:latin typeface="Arial" pitchFamily="34" charset="0"/>
                          <a:cs typeface="Arial" pitchFamily="34" charset="0"/>
                        </a:rPr>
                        <a:t>n/Sg.</a:t>
                      </a:r>
                      <a:endParaRPr lang="de-AT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 smtClean="0">
                          <a:latin typeface="Arial" pitchFamily="34" charset="0"/>
                          <a:cs typeface="Arial" pitchFamily="34" charset="0"/>
                        </a:rPr>
                        <a:t>Pl.</a:t>
                      </a:r>
                      <a:endParaRPr lang="de-AT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AT" dirty="0" smtClean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r>
                        <a:rPr lang="mk-MK" b="1" dirty="0" smtClean="0">
                          <a:latin typeface="Arial" pitchFamily="34" charset="0"/>
                          <a:cs typeface="Arial" pitchFamily="34" charset="0"/>
                        </a:rPr>
                        <a:t>от</a:t>
                      </a:r>
                      <a:endParaRPr lang="de-AT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dirty="0" smtClean="0"/>
                        <a:t>-</a:t>
                      </a:r>
                      <a:r>
                        <a:rPr lang="mk-MK" b="1" dirty="0" smtClean="0"/>
                        <a:t>та</a:t>
                      </a:r>
                      <a:endParaRPr lang="de-AT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dirty="0" smtClean="0"/>
                        <a:t>-</a:t>
                      </a:r>
                      <a:r>
                        <a:rPr lang="mk-MK" b="1" dirty="0" smtClean="0"/>
                        <a:t>то</a:t>
                      </a:r>
                      <a:endParaRPr lang="de-AT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dirty="0" smtClean="0"/>
                        <a:t>-</a:t>
                      </a:r>
                      <a:r>
                        <a:rPr lang="mk-MK" b="1" dirty="0" smtClean="0"/>
                        <a:t>те</a:t>
                      </a:r>
                      <a:endParaRPr lang="de-AT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dirty="0" smtClean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r>
                        <a:rPr lang="mk-MK" b="1" dirty="0" smtClean="0">
                          <a:latin typeface="Arial" pitchFamily="34" charset="0"/>
                          <a:cs typeface="Arial" pitchFamily="34" charset="0"/>
                        </a:rPr>
                        <a:t>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dirty="0" smtClean="0"/>
                        <a:t>-</a:t>
                      </a:r>
                      <a:r>
                        <a:rPr lang="mk-MK" b="1" dirty="0" smtClean="0"/>
                        <a:t>ва</a:t>
                      </a:r>
                      <a:endParaRPr lang="de-AT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dirty="0" smtClean="0"/>
                        <a:t>-</a:t>
                      </a:r>
                      <a:r>
                        <a:rPr lang="mk-MK" b="1" dirty="0" smtClean="0"/>
                        <a:t>во</a:t>
                      </a:r>
                      <a:endParaRPr lang="de-AT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dirty="0" smtClean="0"/>
                        <a:t>-</a:t>
                      </a:r>
                      <a:r>
                        <a:rPr lang="mk-MK" b="1" dirty="0" smtClean="0"/>
                        <a:t>ве</a:t>
                      </a:r>
                      <a:endParaRPr lang="de-AT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dirty="0" smtClean="0"/>
                        <a:t>-</a:t>
                      </a:r>
                      <a:r>
                        <a:rPr lang="mk-MK" b="1" dirty="0" smtClean="0"/>
                        <a:t>он</a:t>
                      </a:r>
                      <a:endParaRPr lang="de-AT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dirty="0" smtClean="0"/>
                        <a:t>-</a:t>
                      </a:r>
                      <a:r>
                        <a:rPr lang="mk-MK" b="1" dirty="0" smtClean="0"/>
                        <a:t>на</a:t>
                      </a:r>
                      <a:endParaRPr lang="de-AT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dirty="0" smtClean="0"/>
                        <a:t>-</a:t>
                      </a:r>
                      <a:r>
                        <a:rPr lang="mk-MK" b="1" dirty="0" smtClean="0"/>
                        <a:t>но</a:t>
                      </a:r>
                      <a:endParaRPr lang="de-AT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dirty="0" smtClean="0"/>
                        <a:t>-</a:t>
                      </a:r>
                      <a:r>
                        <a:rPr lang="mk-MK" b="1" dirty="0" smtClean="0"/>
                        <a:t>не</a:t>
                      </a:r>
                      <a:endParaRPr lang="de-AT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3977886" y="3789040"/>
            <a:ext cx="8131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dirty="0" smtClean="0">
                <a:latin typeface="Arial" pitchFamily="34" charset="0"/>
                <a:cs typeface="Arial" pitchFamily="34" charset="0"/>
              </a:rPr>
              <a:t>Tab. 1</a:t>
            </a:r>
            <a:endParaRPr lang="de-AT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6338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mk-MK" sz="4900" dirty="0">
                <a:latin typeface="Arial" pitchFamily="34" charset="0"/>
                <a:cs typeface="Arial" pitchFamily="34" charset="0"/>
              </a:rPr>
              <a:t>Членување на именките</a:t>
            </a:r>
            <a:r>
              <a:rPr lang="de-AT" dirty="0">
                <a:latin typeface="Arial" pitchFamily="34" charset="0"/>
                <a:cs typeface="Arial" pitchFamily="34" charset="0"/>
              </a:rPr>
              <a:t/>
            </a:r>
            <a:br>
              <a:rPr lang="de-AT" dirty="0">
                <a:latin typeface="Arial" pitchFamily="34" charset="0"/>
                <a:cs typeface="Arial" pitchFamily="34" charset="0"/>
              </a:rPr>
            </a:b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mk-MK" dirty="0" smtClean="0">
                <a:latin typeface="Arial" pitchFamily="34" charset="0"/>
                <a:cs typeface="Arial" pitchFamily="34" charset="0"/>
              </a:rPr>
              <a:t>Именката се членува:</a:t>
            </a:r>
          </a:p>
          <a:p>
            <a:pPr algn="ctr">
              <a:buFont typeface="Wingdings" pitchFamily="2" charset="2"/>
              <a:buChar char="§"/>
            </a:pPr>
            <a:r>
              <a:rPr lang="mk-MK" dirty="0">
                <a:latin typeface="Arial" pitchFamily="34" charset="0"/>
                <a:cs typeface="Arial" pitchFamily="34" charset="0"/>
              </a:rPr>
              <a:t>к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ога се индивидуализира предметот.</a:t>
            </a:r>
          </a:p>
          <a:p>
            <a:pPr algn="ctr">
              <a:buFont typeface="Wingdings" pitchFamily="2" charset="2"/>
              <a:buChar char="Ø"/>
            </a:pPr>
            <a:r>
              <a:rPr lang="mk-MK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mk-MK" i="1" dirty="0">
                <a:latin typeface="Arial" pitchFamily="34" charset="0"/>
                <a:cs typeface="Arial" pitchFamily="34" charset="0"/>
              </a:rPr>
              <a:t>Дај ми ја книга</a:t>
            </a:r>
            <a:r>
              <a:rPr lang="mk-MK" b="1" i="1" dirty="0">
                <a:latin typeface="Arial" pitchFamily="34" charset="0"/>
                <a:cs typeface="Arial" pitchFamily="34" charset="0"/>
              </a:rPr>
              <a:t>та</a:t>
            </a:r>
            <a:endParaRPr lang="mk-MK" i="1" dirty="0" smtClean="0">
              <a:latin typeface="Arial" pitchFamily="34" charset="0"/>
              <a:cs typeface="Arial" pitchFamily="34" charset="0"/>
            </a:endParaRPr>
          </a:p>
          <a:p>
            <a:pPr algn="ctr">
              <a:buFont typeface="Wingdings" pitchFamily="2" charset="2"/>
              <a:buChar char="Ø"/>
            </a:pPr>
            <a:r>
              <a:rPr lang="mk-MK" i="1" dirty="0" smtClean="0">
                <a:latin typeface="Arial" pitchFamily="34" charset="0"/>
                <a:cs typeface="Arial" pitchFamily="34" charset="0"/>
              </a:rPr>
              <a:t>Земи ја книга</a:t>
            </a:r>
            <a:r>
              <a:rPr lang="mk-MK" b="1" i="1" dirty="0" smtClean="0">
                <a:latin typeface="Arial" pitchFamily="34" charset="0"/>
                <a:cs typeface="Arial" pitchFamily="34" charset="0"/>
              </a:rPr>
              <a:t>ва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ctr">
              <a:buFont typeface="Wingdings" pitchFamily="2" charset="2"/>
              <a:buChar char="Ø"/>
            </a:pPr>
            <a:r>
              <a:rPr lang="mk-MK" i="1" dirty="0" smtClean="0">
                <a:latin typeface="Arial" pitchFamily="34" charset="0"/>
                <a:cs typeface="Arial" pitchFamily="34" charset="0"/>
              </a:rPr>
              <a:t>Донеси ја книга</a:t>
            </a:r>
            <a:r>
              <a:rPr lang="mk-MK" b="1" i="1" dirty="0" smtClean="0">
                <a:latin typeface="Arial" pitchFamily="34" charset="0"/>
                <a:cs typeface="Arial" pitchFamily="34" charset="0"/>
              </a:rPr>
              <a:t>на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. </a:t>
            </a:r>
            <a:endParaRPr lang="mk-MK" i="1" dirty="0" smtClean="0">
              <a:latin typeface="Arial" pitchFamily="34" charset="0"/>
              <a:cs typeface="Arial" pitchFamily="34" charset="0"/>
            </a:endParaRPr>
          </a:p>
          <a:p>
            <a:pPr algn="ctr">
              <a:buFont typeface="Wingdings" pitchFamily="2" charset="2"/>
              <a:buChar char="Ø"/>
            </a:pPr>
            <a:endParaRPr lang="mk-MK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14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11988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mk-MK" dirty="0">
                <a:latin typeface="Arial" pitchFamily="34" charset="0"/>
                <a:cs typeface="Arial" pitchFamily="34" charset="0"/>
              </a:rPr>
              <a:t>Членување на именките</a:t>
            </a:r>
            <a:r>
              <a:rPr lang="de-AT" dirty="0">
                <a:latin typeface="Arial" pitchFamily="34" charset="0"/>
                <a:cs typeface="Arial" pitchFamily="34" charset="0"/>
              </a:rPr>
              <a:t/>
            </a:r>
            <a:br>
              <a:rPr lang="de-AT" dirty="0">
                <a:latin typeface="Arial" pitchFamily="34" charset="0"/>
                <a:cs typeface="Arial" pitchFamily="34" charset="0"/>
              </a:rPr>
            </a:b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" pitchFamily="2" charset="2"/>
              <a:buChar char="§"/>
            </a:pPr>
            <a:r>
              <a:rPr lang="mk-MK" dirty="0" smtClean="0">
                <a:latin typeface="Arial" pitchFamily="34" charset="0"/>
                <a:cs typeface="Arial" pitchFamily="34" charset="0"/>
              </a:rPr>
              <a:t>Кога означува количествена определеност, сите предмети.</a:t>
            </a:r>
          </a:p>
          <a:p>
            <a:pPr algn="ctr">
              <a:buFont typeface="Wingdings" pitchFamily="2" charset="2"/>
              <a:buChar char="Ø"/>
            </a:pPr>
            <a:r>
              <a:rPr lang="mk-MK" i="1" dirty="0" smtClean="0">
                <a:latin typeface="Arial" pitchFamily="34" charset="0"/>
                <a:cs typeface="Arial" pitchFamily="34" charset="0"/>
              </a:rPr>
              <a:t>Земи ги книги</a:t>
            </a:r>
            <a:r>
              <a:rPr lang="mk-MK" b="1" i="1" dirty="0" smtClean="0">
                <a:latin typeface="Arial" pitchFamily="34" charset="0"/>
                <a:cs typeface="Arial" pitchFamily="34" charset="0"/>
              </a:rPr>
              <a:t>те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ctr">
              <a:buFont typeface="Wingdings" pitchFamily="2" charset="2"/>
              <a:buChar char="Ø"/>
            </a:pPr>
            <a:r>
              <a:rPr lang="mk-MK" i="1" dirty="0" smtClean="0">
                <a:latin typeface="Arial" pitchFamily="34" charset="0"/>
                <a:cs typeface="Arial" pitchFamily="34" charset="0"/>
              </a:rPr>
              <a:t>Изеди го леб</a:t>
            </a:r>
            <a:r>
              <a:rPr lang="mk-MK" b="1" i="1" dirty="0" smtClean="0">
                <a:latin typeface="Arial" pitchFamily="34" charset="0"/>
                <a:cs typeface="Arial" pitchFamily="34" charset="0"/>
              </a:rPr>
              <a:t>ов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 algn="ctr">
              <a:buNone/>
            </a:pPr>
            <a:endParaRPr lang="de-A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15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58020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mk-MK" dirty="0">
                <a:latin typeface="Arial" pitchFamily="34" charset="0"/>
                <a:cs typeface="Arial" pitchFamily="34" charset="0"/>
              </a:rPr>
              <a:t>Членување на именките</a:t>
            </a:r>
            <a:r>
              <a:rPr lang="de-AT" dirty="0">
                <a:latin typeface="Arial" pitchFamily="34" charset="0"/>
                <a:cs typeface="Arial" pitchFamily="34" charset="0"/>
              </a:rPr>
              <a:t/>
            </a:r>
            <a:br>
              <a:rPr lang="de-AT" dirty="0">
                <a:latin typeface="Arial" pitchFamily="34" charset="0"/>
                <a:cs typeface="Arial" pitchFamily="34" charset="0"/>
              </a:rPr>
            </a:b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" pitchFamily="2" charset="2"/>
              <a:buChar char="§"/>
            </a:pPr>
            <a:r>
              <a:rPr lang="mk-MK" dirty="0" smtClean="0">
                <a:latin typeface="Arial" pitchFamily="34" charset="0"/>
                <a:cs typeface="Arial" pitchFamily="34" charset="0"/>
              </a:rPr>
              <a:t>Кога означува генерализација на определен предмет.</a:t>
            </a:r>
          </a:p>
          <a:p>
            <a:pPr algn="ctr">
              <a:buFont typeface="Wingdings" pitchFamily="2" charset="2"/>
              <a:buChar char="Ø"/>
            </a:pPr>
            <a:r>
              <a:rPr lang="mk-MK" i="1" dirty="0" smtClean="0">
                <a:latin typeface="Arial" pitchFamily="34" charset="0"/>
                <a:cs typeface="Arial" pitchFamily="34" charset="0"/>
              </a:rPr>
              <a:t>Молив</a:t>
            </a:r>
            <a:r>
              <a:rPr lang="mk-MK" b="1" i="1" dirty="0" smtClean="0">
                <a:latin typeface="Arial" pitchFamily="34" charset="0"/>
                <a:cs typeface="Arial" pitchFamily="34" charset="0"/>
              </a:rPr>
              <a:t>от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 е за </a:t>
            </a:r>
            <a:r>
              <a:rPr lang="mk-MK" i="1" dirty="0">
                <a:latin typeface="Arial" pitchFamily="34" charset="0"/>
                <a:cs typeface="Arial" pitchFamily="34" charset="0"/>
              </a:rPr>
              <a:t>пишување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ctr">
              <a:buFont typeface="Wingdings" pitchFamily="2" charset="2"/>
              <a:buChar char="Ø"/>
            </a:pPr>
            <a:r>
              <a:rPr lang="mk-MK" i="1" dirty="0" smtClean="0">
                <a:latin typeface="Arial" pitchFamily="34" charset="0"/>
                <a:cs typeface="Arial" pitchFamily="34" charset="0"/>
              </a:rPr>
              <a:t>Кревет</a:t>
            </a:r>
            <a:r>
              <a:rPr lang="mk-MK" b="1" i="1" dirty="0" smtClean="0">
                <a:latin typeface="Arial" pitchFamily="34" charset="0"/>
                <a:cs typeface="Arial" pitchFamily="34" charset="0"/>
              </a:rPr>
              <a:t>от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 служи за лежење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marL="0" indent="0" algn="ctr">
              <a:buNone/>
            </a:pPr>
            <a:endParaRPr lang="de-AT" i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de-AT" sz="1800" i="1" dirty="0" smtClean="0">
                <a:latin typeface="Arial" pitchFamily="34" charset="0"/>
                <a:cs typeface="Arial" pitchFamily="34" charset="0"/>
              </a:rPr>
              <a:t>*</a:t>
            </a:r>
            <a:r>
              <a:rPr lang="mk-MK" sz="1800" dirty="0" smtClean="0">
                <a:latin typeface="Arial" pitchFamily="34" charset="0"/>
                <a:cs typeface="Arial" pitchFamily="34" charset="0"/>
              </a:rPr>
              <a:t>овде се употребува само елеменот </a:t>
            </a:r>
            <a:r>
              <a:rPr lang="de-AT" sz="18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mk-MK" sz="1800" b="1" dirty="0" smtClean="0">
                <a:latin typeface="Arial" pitchFamily="34" charset="0"/>
                <a:cs typeface="Arial" pitchFamily="34" charset="0"/>
              </a:rPr>
              <a:t>т</a:t>
            </a:r>
            <a:endParaRPr lang="de-AT" sz="18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16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46323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mk-MK" dirty="0">
                <a:latin typeface="Arial" pitchFamily="34" charset="0"/>
                <a:cs typeface="Arial" pitchFamily="34" charset="0"/>
              </a:rPr>
              <a:t>Членување на именките</a:t>
            </a:r>
            <a:r>
              <a:rPr lang="de-AT" dirty="0">
                <a:latin typeface="Arial" pitchFamily="34" charset="0"/>
                <a:cs typeface="Arial" pitchFamily="34" charset="0"/>
              </a:rPr>
              <a:t/>
            </a:r>
            <a:br>
              <a:rPr lang="de-AT" dirty="0">
                <a:latin typeface="Arial" pitchFamily="34" charset="0"/>
                <a:cs typeface="Arial" pitchFamily="34" charset="0"/>
              </a:rPr>
            </a:b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" pitchFamily="2" charset="2"/>
              <a:buChar char="§"/>
            </a:pPr>
            <a:r>
              <a:rPr lang="mk-MK" dirty="0" smtClean="0">
                <a:latin typeface="Arial" pitchFamily="34" charset="0"/>
                <a:cs typeface="Arial" pitchFamily="34" charset="0"/>
              </a:rPr>
              <a:t>Кога предметот, лицето е еднаш споменат.</a:t>
            </a:r>
          </a:p>
          <a:p>
            <a:pPr algn="ctr">
              <a:buFont typeface="Wingdings" pitchFamily="2" charset="2"/>
              <a:buChar char="Ø"/>
            </a:pPr>
            <a:r>
              <a:rPr lang="mk-MK" i="1" dirty="0" smtClean="0">
                <a:latin typeface="Arial" pitchFamily="34" charset="0"/>
                <a:cs typeface="Arial" pitchFamily="34" charset="0"/>
              </a:rPr>
              <a:t>Си живееле маж и жена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Маж</a:t>
            </a:r>
            <a:r>
              <a:rPr lang="mk-MK" b="1" i="1" dirty="0" smtClean="0">
                <a:latin typeface="Arial" pitchFamily="34" charset="0"/>
                <a:cs typeface="Arial" pitchFamily="34" charset="0"/>
              </a:rPr>
              <a:t>от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 бил убав и вреден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. </a:t>
            </a:r>
            <a:endParaRPr lang="de-AT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17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14042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mk-MK" dirty="0">
                <a:latin typeface="Arial" pitchFamily="34" charset="0"/>
                <a:cs typeface="Arial" pitchFamily="34" charset="0"/>
              </a:rPr>
              <a:t>Членување на именките</a:t>
            </a:r>
            <a:r>
              <a:rPr lang="de-AT" dirty="0">
                <a:latin typeface="Arial" pitchFamily="34" charset="0"/>
                <a:cs typeface="Arial" pitchFamily="34" charset="0"/>
              </a:rPr>
              <a:t/>
            </a:r>
            <a:br>
              <a:rPr lang="de-AT" dirty="0">
                <a:latin typeface="Arial" pitchFamily="34" charset="0"/>
                <a:cs typeface="Arial" pitchFamily="34" charset="0"/>
              </a:rPr>
            </a:b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" pitchFamily="2" charset="2"/>
              <a:buChar char="§"/>
            </a:pPr>
            <a:r>
              <a:rPr lang="mk-MK" dirty="0" smtClean="0">
                <a:latin typeface="Arial" pitchFamily="34" charset="0"/>
                <a:cs typeface="Arial" pitchFamily="34" charset="0"/>
              </a:rPr>
              <a:t>Кога именката означува општопознат или единствен предмет.</a:t>
            </a:r>
          </a:p>
          <a:p>
            <a:pPr algn="ctr">
              <a:buFont typeface="Wingdings" pitchFamily="2" charset="2"/>
              <a:buChar char="Ø"/>
            </a:pPr>
            <a:r>
              <a:rPr lang="mk-MK" i="1" dirty="0" smtClean="0">
                <a:latin typeface="Arial" pitchFamily="34" charset="0"/>
                <a:cs typeface="Arial" pitchFamily="34" charset="0"/>
              </a:rPr>
              <a:t>Сонце</a:t>
            </a:r>
            <a:r>
              <a:rPr lang="mk-MK" b="1" i="1" dirty="0" smtClean="0">
                <a:latin typeface="Arial" pitchFamily="34" charset="0"/>
                <a:cs typeface="Arial" pitchFamily="34" charset="0"/>
              </a:rPr>
              <a:t>то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 заоѓа во осум часот а месечина</a:t>
            </a:r>
            <a:r>
              <a:rPr lang="mk-MK" b="1" i="1" dirty="0" smtClean="0">
                <a:latin typeface="Arial" pitchFamily="34" charset="0"/>
                <a:cs typeface="Arial" pitchFamily="34" charset="0"/>
              </a:rPr>
              <a:t>та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 изгрева </a:t>
            </a:r>
            <a:r>
              <a:rPr lang="mk-MK" i="1" dirty="0">
                <a:latin typeface="Arial" pitchFamily="34" charset="0"/>
                <a:cs typeface="Arial" pitchFamily="34" charset="0"/>
              </a:rPr>
              <a:t>во шест часот 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навечер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 algn="ctr">
              <a:buNone/>
            </a:pPr>
            <a:endParaRPr lang="de-AT" i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de-AT" sz="1800" i="1" dirty="0" smtClean="0">
                <a:latin typeface="Arial" pitchFamily="34" charset="0"/>
                <a:cs typeface="Arial" pitchFamily="34" charset="0"/>
              </a:rPr>
              <a:t>*</a:t>
            </a:r>
            <a:r>
              <a:rPr lang="mk-MK" sz="1800" i="1" dirty="0" smtClean="0">
                <a:latin typeface="Arial" pitchFamily="34" charset="0"/>
                <a:cs typeface="Arial" pitchFamily="34" charset="0"/>
              </a:rPr>
              <a:t>Зајди</a:t>
            </a:r>
            <a:r>
              <a:rPr lang="mk-MK" sz="1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mk-MK" sz="1800" i="1" dirty="0" smtClean="0">
                <a:latin typeface="Arial" pitchFamily="34" charset="0"/>
                <a:cs typeface="Arial" pitchFamily="34" charset="0"/>
              </a:rPr>
              <a:t>зајди јасно </a:t>
            </a:r>
            <a:r>
              <a:rPr lang="mk-MK" sz="1800" b="1" i="1" dirty="0" smtClean="0">
                <a:latin typeface="Arial" pitchFamily="34" charset="0"/>
                <a:cs typeface="Arial" pitchFamily="34" charset="0"/>
              </a:rPr>
              <a:t>сонце</a:t>
            </a:r>
            <a:r>
              <a:rPr lang="mk-MK" sz="1800" dirty="0" smtClean="0">
                <a:latin typeface="Arial" pitchFamily="34" charset="0"/>
                <a:cs typeface="Arial" pitchFamily="34" charset="0"/>
              </a:rPr>
              <a:t> → вокатив</a:t>
            </a:r>
            <a:endParaRPr lang="de-AT" sz="18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18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74266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>
                <a:latin typeface="Arial" pitchFamily="34" charset="0"/>
                <a:cs typeface="Arial" pitchFamily="34" charset="0"/>
              </a:rPr>
              <a:t>Членување на заменките</a:t>
            </a:r>
            <a:endParaRPr lang="de-A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mk-MK" dirty="0" smtClean="0"/>
              <a:t>Секогаш се членува првиот збор</a:t>
            </a:r>
            <a:r>
              <a:rPr lang="de-AT" dirty="0"/>
              <a:t> (</a:t>
            </a:r>
            <a:r>
              <a:rPr lang="mk-MK" dirty="0"/>
              <a:t>првиот елемент на </a:t>
            </a:r>
            <a:r>
              <a:rPr lang="mk-MK" dirty="0" smtClean="0"/>
              <a:t>групата</a:t>
            </a:r>
            <a:r>
              <a:rPr lang="de-AT" dirty="0" smtClean="0"/>
              <a:t>)</a:t>
            </a:r>
            <a:r>
              <a:rPr lang="mk-MK" dirty="0" smtClean="0"/>
              <a:t>. </a:t>
            </a:r>
          </a:p>
          <a:p>
            <a:pPr algn="ctr">
              <a:buFont typeface="Wingdings" pitchFamily="2" charset="2"/>
              <a:buChar char="Ø"/>
            </a:pPr>
            <a:r>
              <a:rPr lang="mk-MK" i="1" dirty="0" smtClean="0"/>
              <a:t>Моја</a:t>
            </a:r>
            <a:r>
              <a:rPr lang="mk-MK" b="1" i="1" dirty="0" smtClean="0"/>
              <a:t>та</a:t>
            </a:r>
            <a:r>
              <a:rPr lang="mk-MK" i="1" dirty="0" smtClean="0"/>
              <a:t> мајка е добра домаќинка</a:t>
            </a:r>
            <a:r>
              <a:rPr lang="mk-MK" dirty="0" smtClean="0"/>
              <a:t>.</a:t>
            </a:r>
          </a:p>
          <a:p>
            <a:pPr algn="ctr">
              <a:buFont typeface="Wingdings" pitchFamily="2" charset="2"/>
              <a:buChar char="Ø"/>
            </a:pPr>
            <a:r>
              <a:rPr lang="mk-MK" i="1" dirty="0" smtClean="0"/>
              <a:t>Моја</a:t>
            </a:r>
            <a:r>
              <a:rPr lang="mk-MK" b="1" i="1" dirty="0" smtClean="0"/>
              <a:t>та</a:t>
            </a:r>
            <a:r>
              <a:rPr lang="mk-MK" i="1" dirty="0" smtClean="0"/>
              <a:t> сестра живее во Скопје</a:t>
            </a:r>
            <a:r>
              <a:rPr lang="mk-MK" dirty="0" smtClean="0"/>
              <a:t>.</a:t>
            </a:r>
          </a:p>
          <a:p>
            <a:pPr algn="ctr">
              <a:buFont typeface="Wingdings" pitchFamily="2" charset="2"/>
              <a:buChar char="Ø"/>
            </a:pPr>
            <a:r>
              <a:rPr lang="mk-MK" i="1" dirty="0" smtClean="0"/>
              <a:t>Твој</a:t>
            </a:r>
            <a:r>
              <a:rPr lang="mk-MK" b="1" i="1" dirty="0" smtClean="0"/>
              <a:t>от</a:t>
            </a:r>
            <a:r>
              <a:rPr lang="mk-MK" i="1" dirty="0" smtClean="0"/>
              <a:t> брат е одличен ученик</a:t>
            </a:r>
            <a:r>
              <a:rPr lang="mk-MK" dirty="0" smtClean="0"/>
              <a:t>.</a:t>
            </a:r>
          </a:p>
          <a:p>
            <a:pPr algn="ctr">
              <a:buFont typeface="Wingdings" pitchFamily="2" charset="2"/>
              <a:buChar char="Ø"/>
            </a:pPr>
            <a:r>
              <a:rPr lang="mk-MK" i="1" dirty="0" smtClean="0"/>
              <a:t>Тој излезе со свој</a:t>
            </a:r>
            <a:r>
              <a:rPr lang="mk-MK" b="1" i="1" dirty="0" smtClean="0"/>
              <a:t>от</a:t>
            </a:r>
            <a:r>
              <a:rPr lang="mk-MK" i="1" dirty="0" smtClean="0"/>
              <a:t> другар</a:t>
            </a:r>
            <a:r>
              <a:rPr lang="mk-MK" dirty="0" smtClean="0"/>
              <a:t>. </a:t>
            </a:r>
            <a:endParaRPr lang="de-AT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19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87763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>
                <a:latin typeface="Arial" pitchFamily="34" charset="0"/>
                <a:cs typeface="Arial" pitchFamily="34" charset="0"/>
              </a:rPr>
              <a:t>Inhaltverzeichnis</a:t>
            </a:r>
            <a:endParaRPr lang="de-A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de-AT" dirty="0" smtClean="0">
                <a:latin typeface="Arial" pitchFamily="34" charset="0"/>
                <a:cs typeface="Arial" pitchFamily="34" charset="0"/>
              </a:rPr>
              <a:t>Herkunft des Artikles /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Poreklo člana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Происхождение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/ 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Потекло 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на членот</a:t>
            </a:r>
            <a:endParaRPr lang="mk-MK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sr-Latn-RS" dirty="0" smtClean="0">
                <a:latin typeface="Arial" pitchFamily="34" charset="0"/>
                <a:cs typeface="Arial" pitchFamily="34" charset="0"/>
              </a:rPr>
              <a:t>Der mazedonische Artikel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Član u makedonskom jeziku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/ 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Ч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лен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latin typeface="Arial" pitchFamily="34" charset="0"/>
                <a:cs typeface="Arial" pitchFamily="34" charset="0"/>
              </a:rPr>
              <a:t>в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македонском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язык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e / 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Членот</a:t>
            </a:r>
          </a:p>
          <a:p>
            <a:pPr algn="ctr"/>
            <a:r>
              <a:rPr lang="de-AT" dirty="0" smtClean="0">
                <a:latin typeface="Arial" pitchFamily="34" charset="0"/>
                <a:cs typeface="Arial" pitchFamily="34" charset="0"/>
              </a:rPr>
              <a:t>Artikelformen /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Vrste članova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/ 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Членной формой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/ 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Членските форми</a:t>
            </a:r>
            <a:endParaRPr lang="de-AT" dirty="0" smtClean="0">
              <a:latin typeface="Arial" pitchFamily="34" charset="0"/>
              <a:cs typeface="Arial" pitchFamily="34" charset="0"/>
            </a:endParaRPr>
          </a:p>
          <a:p>
            <a:endParaRPr lang="mk-MK" dirty="0" smtClean="0">
              <a:latin typeface="Arial" pitchFamily="34" charset="0"/>
              <a:cs typeface="Arial" pitchFamily="34" charset="0"/>
            </a:endParaRPr>
          </a:p>
          <a:p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13697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mk-MK" dirty="0" smtClean="0">
                <a:latin typeface="+mn-lt"/>
                <a:cs typeface="Arial" pitchFamily="34" charset="0"/>
              </a:rPr>
              <a:t>Членување на придавки</a:t>
            </a:r>
            <a:r>
              <a:rPr lang="de-AT" dirty="0" smtClean="0">
                <a:latin typeface="+mn-lt"/>
              </a:rPr>
              <a:t/>
            </a:r>
            <a:br>
              <a:rPr lang="de-AT" dirty="0" smtClean="0">
                <a:latin typeface="+mn-lt"/>
              </a:rPr>
            </a:br>
            <a:endParaRPr lang="de-AT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mk-MK" dirty="0"/>
              <a:t>Секогаш се членува првиот </a:t>
            </a:r>
            <a:r>
              <a:rPr lang="mk-MK" dirty="0" smtClean="0"/>
              <a:t>збор </a:t>
            </a:r>
            <a:r>
              <a:rPr lang="de-AT" dirty="0" smtClean="0"/>
              <a:t>(</a:t>
            </a:r>
            <a:r>
              <a:rPr lang="mk-MK" dirty="0" smtClean="0"/>
              <a:t>првиот елемент на </a:t>
            </a:r>
            <a:r>
              <a:rPr lang="mk-MK" dirty="0" smtClean="0"/>
              <a:t>групата</a:t>
            </a:r>
            <a:r>
              <a:rPr lang="de-AT" dirty="0" smtClean="0"/>
              <a:t>)</a:t>
            </a:r>
            <a:r>
              <a:rPr lang="mk-MK" dirty="0" smtClean="0"/>
              <a:t>.</a:t>
            </a:r>
          </a:p>
          <a:p>
            <a:pPr algn="ctr">
              <a:buFont typeface="Wingdings" pitchFamily="2" charset="2"/>
              <a:buChar char="Ø"/>
            </a:pPr>
            <a:r>
              <a:rPr lang="mk-MK" dirty="0" smtClean="0"/>
              <a:t> </a:t>
            </a:r>
            <a:r>
              <a:rPr lang="mk-MK" i="1" dirty="0" smtClean="0"/>
              <a:t>Добри</a:t>
            </a:r>
            <a:r>
              <a:rPr lang="mk-MK" b="1" i="1" dirty="0" smtClean="0"/>
              <a:t>те</a:t>
            </a:r>
            <a:r>
              <a:rPr lang="mk-MK" i="1" dirty="0" smtClean="0"/>
              <a:t> другари</a:t>
            </a:r>
            <a:r>
              <a:rPr lang="mk-MK" dirty="0" smtClean="0"/>
              <a:t>.</a:t>
            </a:r>
          </a:p>
          <a:p>
            <a:pPr algn="ctr">
              <a:buFont typeface="Wingdings" pitchFamily="2" charset="2"/>
              <a:buChar char="Ø"/>
            </a:pPr>
            <a:r>
              <a:rPr lang="mk-MK" i="1" dirty="0" smtClean="0"/>
              <a:t>Вкусно</a:t>
            </a:r>
            <a:r>
              <a:rPr lang="mk-MK" b="1" i="1" dirty="0" smtClean="0"/>
              <a:t>то</a:t>
            </a:r>
            <a:r>
              <a:rPr lang="mk-MK" i="1" dirty="0" smtClean="0"/>
              <a:t> јадење</a:t>
            </a:r>
            <a:r>
              <a:rPr lang="mk-MK" dirty="0" smtClean="0"/>
              <a:t>.</a:t>
            </a:r>
          </a:p>
          <a:p>
            <a:pPr algn="ctr">
              <a:buFont typeface="Wingdings" pitchFamily="2" charset="2"/>
              <a:buChar char="Ø"/>
            </a:pPr>
            <a:r>
              <a:rPr lang="mk-MK" i="1" dirty="0" smtClean="0"/>
              <a:t>Тесна</a:t>
            </a:r>
            <a:r>
              <a:rPr lang="mk-MK" b="1" i="1" dirty="0" smtClean="0"/>
              <a:t>та</a:t>
            </a:r>
            <a:r>
              <a:rPr lang="mk-MK" i="1" dirty="0" smtClean="0"/>
              <a:t> улица</a:t>
            </a:r>
            <a:r>
              <a:rPr lang="mk-MK" dirty="0" smtClean="0"/>
              <a:t>. </a:t>
            </a:r>
            <a:endParaRPr lang="mk-MK" i="1" dirty="0"/>
          </a:p>
          <a:p>
            <a:pPr algn="ctr"/>
            <a:endParaRPr lang="de-AT" dirty="0"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20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19491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mk-MK" sz="4000" dirty="0" smtClean="0">
                <a:latin typeface="Arial" pitchFamily="34" charset="0"/>
                <a:cs typeface="Arial" pitchFamily="34" charset="0"/>
              </a:rPr>
              <a:t>Примери </a:t>
            </a:r>
            <a:r>
              <a:rPr lang="sr-Latn-RS" sz="4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sr-Latn-RS" sz="4000" cap="small" dirty="0" smtClean="0">
                <a:latin typeface="Arial" pitchFamily="34" charset="0"/>
                <a:cs typeface="Arial" pitchFamily="34" charset="0"/>
              </a:rPr>
              <a:t>Na Drini ćuprija</a:t>
            </a:r>
            <a:r>
              <a:rPr lang="sr-Latn-RS" sz="4000" dirty="0" smtClean="0">
                <a:latin typeface="Arial" pitchFamily="34" charset="0"/>
                <a:cs typeface="Arial" pitchFamily="34" charset="0"/>
              </a:rPr>
              <a:t>)</a:t>
            </a:r>
            <a:endParaRPr lang="de-AT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1640" y="1916832"/>
            <a:ext cx="6480720" cy="4032448"/>
          </a:xfrm>
        </p:spPr>
        <p:txBody>
          <a:bodyPr/>
          <a:lstStyle/>
          <a:p>
            <a:pPr marL="0" indent="0" algn="ctr">
              <a:buNone/>
            </a:pPr>
            <a:r>
              <a:rPr lang="de-AT" sz="1800" dirty="0" smtClean="0">
                <a:latin typeface="Arial" pitchFamily="34" charset="0"/>
                <a:cs typeface="Arial" pitchFamily="34" charset="0"/>
              </a:rPr>
              <a:t>*primeri su preuzeti iz Gralis-Korpusa</a:t>
            </a:r>
          </a:p>
          <a:p>
            <a:pPr algn="ctr">
              <a:buFont typeface="Wingdings" pitchFamily="2" charset="2"/>
              <a:buChar char="§"/>
            </a:pPr>
            <a:r>
              <a:rPr lang="mk-MK" sz="1800" dirty="0" smtClean="0">
                <a:latin typeface="Arial" pitchFamily="34" charset="0"/>
                <a:cs typeface="Arial" pitchFamily="34" charset="0"/>
              </a:rPr>
              <a:t>Именките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: </a:t>
            </a:r>
          </a:p>
          <a:p>
            <a:pPr algn="ctr">
              <a:buFont typeface="Wingdings" pitchFamily="2" charset="2"/>
              <a:buChar char="Ø"/>
            </a:pPr>
            <a:r>
              <a:rPr lang="sr-Latn-RS" sz="2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de-AT" sz="2000" dirty="0" smtClean="0">
                <a:latin typeface="Arial" pitchFamily="34" charset="0"/>
                <a:cs typeface="Arial" pitchFamily="34" charset="0"/>
              </a:rPr>
              <a:t>sr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de-AT" sz="2000" i="1" dirty="0" smtClean="0">
                <a:latin typeface="Arial" pitchFamily="34" charset="0"/>
                <a:cs typeface="Arial" pitchFamily="34" charset="0"/>
              </a:rPr>
              <a:t>Kasaba </a:t>
            </a:r>
            <a:r>
              <a:rPr lang="de-AT" sz="2000" i="1" dirty="0">
                <a:latin typeface="Arial" pitchFamily="34" charset="0"/>
                <a:cs typeface="Arial" pitchFamily="34" charset="0"/>
              </a:rPr>
              <a:t>je živela od </a:t>
            </a:r>
            <a:r>
              <a:rPr lang="de-AT" sz="2000" b="1" i="1" dirty="0">
                <a:latin typeface="Arial" pitchFamily="34" charset="0"/>
                <a:cs typeface="Arial" pitchFamily="34" charset="0"/>
              </a:rPr>
              <a:t>mosta</a:t>
            </a:r>
            <a:r>
              <a:rPr lang="de-AT" sz="2000" i="1" dirty="0">
                <a:latin typeface="Arial" pitchFamily="34" charset="0"/>
                <a:cs typeface="Arial" pitchFamily="34" charset="0"/>
              </a:rPr>
              <a:t> i rasla iz njega kao iz svoga neuništivog </a:t>
            </a:r>
            <a:r>
              <a:rPr lang="de-AT" sz="2000" i="1" dirty="0" smtClean="0">
                <a:latin typeface="Arial" pitchFamily="34" charset="0"/>
                <a:cs typeface="Arial" pitchFamily="34" charset="0"/>
              </a:rPr>
              <a:t>korena</a:t>
            </a:r>
            <a:r>
              <a:rPr lang="mk-MK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ctr">
              <a:buFont typeface="Wingdings" pitchFamily="2" charset="2"/>
              <a:buChar char="Ø"/>
            </a:pPr>
            <a:r>
              <a:rPr lang="sr-Latn-RS" sz="2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de-AT" sz="2000" dirty="0" smtClean="0">
                <a:latin typeface="Arial" pitchFamily="34" charset="0"/>
                <a:cs typeface="Arial" pitchFamily="34" charset="0"/>
              </a:rPr>
              <a:t>de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de-AT" sz="2000" i="1" dirty="0" smtClean="0">
                <a:latin typeface="Arial" pitchFamily="34" charset="0"/>
                <a:cs typeface="Arial" pitchFamily="34" charset="0"/>
              </a:rPr>
              <a:t>Die </a:t>
            </a:r>
            <a:r>
              <a:rPr lang="de-AT" sz="2000" i="1" dirty="0">
                <a:latin typeface="Arial" pitchFamily="34" charset="0"/>
                <a:cs typeface="Arial" pitchFamily="34" charset="0"/>
              </a:rPr>
              <a:t>Stadt lebte von </a:t>
            </a:r>
            <a:r>
              <a:rPr lang="de-AT" sz="2000" b="1" i="1" dirty="0">
                <a:latin typeface="Arial" pitchFamily="34" charset="0"/>
                <a:cs typeface="Arial" pitchFamily="34" charset="0"/>
              </a:rPr>
              <a:t>der Brücke </a:t>
            </a:r>
            <a:r>
              <a:rPr lang="de-AT" sz="2000" i="1" dirty="0">
                <a:latin typeface="Arial" pitchFamily="34" charset="0"/>
                <a:cs typeface="Arial" pitchFamily="34" charset="0"/>
              </a:rPr>
              <a:t>und wuchs aus ihr wie aus einer unzerstörbaren </a:t>
            </a:r>
            <a:r>
              <a:rPr lang="de-AT" sz="2000" i="1" dirty="0" smtClean="0">
                <a:latin typeface="Arial" pitchFamily="34" charset="0"/>
                <a:cs typeface="Arial" pitchFamily="34" charset="0"/>
              </a:rPr>
              <a:t>Wurzel</a:t>
            </a:r>
            <a:r>
              <a:rPr lang="de-AT" sz="2000" dirty="0" smtClean="0">
                <a:latin typeface="Arial" pitchFamily="34" charset="0"/>
                <a:cs typeface="Arial" pitchFamily="34" charset="0"/>
              </a:rPr>
              <a:t>.</a:t>
            </a:r>
            <a:endParaRPr lang="mk-MK" sz="2000" dirty="0" smtClean="0">
              <a:latin typeface="Arial" pitchFamily="34" charset="0"/>
              <a:cs typeface="Arial" pitchFamily="34" charset="0"/>
            </a:endParaRPr>
          </a:p>
          <a:p>
            <a:pPr algn="ctr">
              <a:buFont typeface="Wingdings" pitchFamily="2" charset="2"/>
              <a:buChar char="Ø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de-AT" sz="2000" dirty="0" smtClean="0">
                <a:latin typeface="Arial" pitchFamily="34" charset="0"/>
                <a:cs typeface="Arial" pitchFamily="34" charset="0"/>
              </a:rPr>
              <a:t>ru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Порожденный </a:t>
            </a:r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мостом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i="1" dirty="0">
                <a:latin typeface="Arial" pitchFamily="34" charset="0"/>
                <a:cs typeface="Arial" pitchFamily="34" charset="0"/>
              </a:rPr>
              <a:t>он поднимался рядом с 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ним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i="1" dirty="0">
                <a:latin typeface="Arial" pitchFamily="34" charset="0"/>
                <a:cs typeface="Arial" pitchFamily="34" charset="0"/>
              </a:rPr>
              <a:t>питаясь соками его животворящих 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корней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ctr">
              <a:buFont typeface="Wingdings" pitchFamily="2" charset="2"/>
              <a:buChar char="Ø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de-AT" sz="2000" dirty="0" smtClean="0">
                <a:latin typeface="Arial" pitchFamily="34" charset="0"/>
                <a:cs typeface="Arial" pitchFamily="34" charset="0"/>
              </a:rPr>
              <a:t>mk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Касабата </a:t>
            </a:r>
            <a:r>
              <a:rPr lang="ru-RU" sz="2000" i="1" dirty="0">
                <a:latin typeface="Arial" pitchFamily="34" charset="0"/>
                <a:cs typeface="Arial" pitchFamily="34" charset="0"/>
              </a:rPr>
              <a:t>живеела од </a:t>
            </a:r>
            <a:r>
              <a:rPr lang="ru-RU" sz="2000" b="1" i="1" dirty="0">
                <a:latin typeface="Arial" pitchFamily="34" charset="0"/>
                <a:cs typeface="Arial" pitchFamily="34" charset="0"/>
              </a:rPr>
              <a:t>мостот</a:t>
            </a:r>
            <a:r>
              <a:rPr lang="ru-RU" sz="2000" i="1" dirty="0">
                <a:latin typeface="Arial" pitchFamily="34" charset="0"/>
                <a:cs typeface="Arial" pitchFamily="34" charset="0"/>
              </a:rPr>
              <a:t> и растела од него како од свој несотирлив 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корен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ctr">
              <a:buFont typeface="Wingdings" pitchFamily="2" charset="2"/>
              <a:buChar char="Ø"/>
            </a:pPr>
            <a:endParaRPr lang="de-AT" sz="20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21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40146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mk-MK" dirty="0">
                <a:latin typeface="Arial" pitchFamily="34" charset="0"/>
                <a:cs typeface="Arial" pitchFamily="34" charset="0"/>
              </a:rPr>
              <a:t>Примери </a:t>
            </a:r>
            <a:r>
              <a:rPr lang="sr-Latn-RS" dirty="0">
                <a:latin typeface="Arial" pitchFamily="34" charset="0"/>
                <a:cs typeface="Arial" pitchFamily="34" charset="0"/>
              </a:rPr>
              <a:t>(</a:t>
            </a:r>
            <a:r>
              <a:rPr lang="sr-Latn-RS" cap="small" dirty="0">
                <a:latin typeface="Arial" pitchFamily="34" charset="0"/>
                <a:cs typeface="Arial" pitchFamily="34" charset="0"/>
              </a:rPr>
              <a:t>Na Drini ćuprija</a:t>
            </a:r>
            <a:r>
              <a:rPr lang="sr-Latn-RS" dirty="0">
                <a:latin typeface="Arial" pitchFamily="34" charset="0"/>
                <a:cs typeface="Arial" pitchFamily="34" charset="0"/>
              </a:rPr>
              <a:t>)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Font typeface="Wingdings" pitchFamily="2" charset="2"/>
              <a:buChar char="Ø"/>
            </a:pPr>
            <a:r>
              <a:rPr lang="de-AT" sz="2000" dirty="0" smtClean="0">
                <a:latin typeface="Arial" pitchFamily="34" charset="0"/>
                <a:cs typeface="Arial" pitchFamily="34" charset="0"/>
              </a:rPr>
              <a:t>(sr) </a:t>
            </a:r>
            <a:r>
              <a:rPr lang="pl-PL" sz="2000" b="1" i="1" dirty="0" smtClean="0">
                <a:latin typeface="Arial" pitchFamily="34" charset="0"/>
                <a:cs typeface="Arial" pitchFamily="34" charset="0"/>
              </a:rPr>
              <a:t>Seljak</a:t>
            </a:r>
            <a:r>
              <a:rPr lang="pl-PL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sz="2000" i="1" dirty="0">
                <a:latin typeface="Arial" pitchFamily="34" charset="0"/>
                <a:cs typeface="Arial" pitchFamily="34" charset="0"/>
              </a:rPr>
              <a:t>samo </a:t>
            </a:r>
            <a:r>
              <a:rPr lang="pl-PL" sz="2000" i="1" dirty="0" smtClean="0">
                <a:latin typeface="Arial" pitchFamily="34" charset="0"/>
                <a:cs typeface="Arial" pitchFamily="34" charset="0"/>
              </a:rPr>
              <a:t>jako </a:t>
            </a:r>
            <a:r>
              <a:rPr lang="pl-PL" sz="2000" i="1" dirty="0">
                <a:latin typeface="Arial" pitchFamily="34" charset="0"/>
                <a:cs typeface="Arial" pitchFamily="34" charset="0"/>
              </a:rPr>
              <a:t>oduhnu kroz </a:t>
            </a:r>
            <a:r>
              <a:rPr lang="pl-PL" sz="2000" i="1" dirty="0" smtClean="0">
                <a:latin typeface="Arial" pitchFamily="34" charset="0"/>
                <a:cs typeface="Arial" pitchFamily="34" charset="0"/>
              </a:rPr>
              <a:t>nos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pl-PL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sz="2000" i="1" dirty="0">
                <a:latin typeface="Arial" pitchFamily="34" charset="0"/>
                <a:cs typeface="Arial" pitchFamily="34" charset="0"/>
              </a:rPr>
              <a:t>ali je </a:t>
            </a:r>
            <a:r>
              <a:rPr lang="pl-PL" sz="2000" i="1" dirty="0" smtClean="0">
                <a:latin typeface="Arial" pitchFamily="34" charset="0"/>
                <a:cs typeface="Arial" pitchFamily="34" charset="0"/>
              </a:rPr>
              <a:t>ćutao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pl-PL" sz="2000" i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>
              <a:buFont typeface="Wingdings" pitchFamily="2" charset="2"/>
              <a:buChar char="Ø"/>
            </a:pPr>
            <a:r>
              <a:rPr lang="de-AT" sz="2000" dirty="0" smtClean="0">
                <a:latin typeface="Arial" pitchFamily="34" charset="0"/>
                <a:cs typeface="Arial" pitchFamily="34" charset="0"/>
              </a:rPr>
              <a:t>(de) </a:t>
            </a:r>
            <a:r>
              <a:rPr lang="de-AT" sz="2000" b="1" i="1" dirty="0" smtClean="0">
                <a:latin typeface="Arial" pitchFamily="34" charset="0"/>
                <a:cs typeface="Arial" pitchFamily="34" charset="0"/>
              </a:rPr>
              <a:t>Der </a:t>
            </a:r>
            <a:r>
              <a:rPr lang="de-AT" sz="2000" b="1" i="1" dirty="0">
                <a:latin typeface="Arial" pitchFamily="34" charset="0"/>
                <a:cs typeface="Arial" pitchFamily="34" charset="0"/>
              </a:rPr>
              <a:t>Bauer </a:t>
            </a:r>
            <a:r>
              <a:rPr lang="de-AT" sz="2000" i="1" dirty="0">
                <a:latin typeface="Arial" pitchFamily="34" charset="0"/>
                <a:cs typeface="Arial" pitchFamily="34" charset="0"/>
              </a:rPr>
              <a:t>schnaufte nur stark durch die </a:t>
            </a:r>
            <a:r>
              <a:rPr lang="de-AT" sz="2000" i="1" dirty="0" smtClean="0">
                <a:latin typeface="Arial" pitchFamily="34" charset="0"/>
                <a:cs typeface="Arial" pitchFamily="34" charset="0"/>
              </a:rPr>
              <a:t>Nase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sr-Latn-R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000" i="1" dirty="0" smtClean="0">
                <a:latin typeface="Arial" pitchFamily="34" charset="0"/>
                <a:cs typeface="Arial" pitchFamily="34" charset="0"/>
              </a:rPr>
              <a:t>aber </a:t>
            </a:r>
            <a:r>
              <a:rPr lang="de-AT" sz="2000" i="1" dirty="0">
                <a:latin typeface="Arial" pitchFamily="34" charset="0"/>
                <a:cs typeface="Arial" pitchFamily="34" charset="0"/>
              </a:rPr>
              <a:t>er </a:t>
            </a:r>
            <a:r>
              <a:rPr lang="de-AT" sz="2000" i="1" dirty="0" smtClean="0">
                <a:latin typeface="Arial" pitchFamily="34" charset="0"/>
                <a:cs typeface="Arial" pitchFamily="34" charset="0"/>
              </a:rPr>
              <a:t>schwieg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de-AT" sz="2000" i="1" dirty="0" smtClean="0">
                <a:latin typeface="Arial" pitchFamily="34" charset="0"/>
                <a:cs typeface="Arial" pitchFamily="34" charset="0"/>
              </a:rPr>
              <a:t> </a:t>
            </a:r>
            <a:endParaRPr lang="sr-Latn-RS" sz="2000" i="1" dirty="0" smtClean="0">
              <a:latin typeface="Arial" pitchFamily="34" charset="0"/>
              <a:cs typeface="Arial" pitchFamily="34" charset="0"/>
            </a:endParaRPr>
          </a:p>
          <a:p>
            <a:pPr algn="ctr">
              <a:buFont typeface="Wingdings" pitchFamily="2" charset="2"/>
              <a:buChar char="Ø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de-AT" sz="2000" dirty="0" smtClean="0">
                <a:latin typeface="Arial" pitchFamily="34" charset="0"/>
                <a:cs typeface="Arial" pitchFamily="34" charset="0"/>
              </a:rPr>
              <a:t>ru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Крестьянин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i="1" dirty="0">
                <a:latin typeface="Arial" pitchFamily="34" charset="0"/>
                <a:cs typeface="Arial" pitchFamily="34" charset="0"/>
              </a:rPr>
              <a:t>сильно выдохнул в 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нос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i="1" dirty="0">
                <a:latin typeface="Arial" pitchFamily="34" charset="0"/>
                <a:cs typeface="Arial" pitchFamily="34" charset="0"/>
              </a:rPr>
              <a:t>но 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молчал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ctr">
              <a:buFont typeface="Wingdings" pitchFamily="2" charset="2"/>
              <a:buChar char="Ø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de-AT" sz="2000" dirty="0" smtClean="0">
                <a:latin typeface="Arial" pitchFamily="34" charset="0"/>
                <a:cs typeface="Arial" pitchFamily="34" charset="0"/>
              </a:rPr>
              <a:t>mk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Селанецот </a:t>
            </a:r>
            <a:r>
              <a:rPr lang="ru-RU" sz="2000" i="1" dirty="0">
                <a:latin typeface="Arial" pitchFamily="34" charset="0"/>
                <a:cs typeface="Arial" pitchFamily="34" charset="0"/>
              </a:rPr>
              <a:t>само силно издивна низ 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носот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i="1" dirty="0">
                <a:latin typeface="Arial" pitchFamily="34" charset="0"/>
                <a:cs typeface="Arial" pitchFamily="34" charset="0"/>
              </a:rPr>
              <a:t>но 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молчеше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.</a:t>
            </a:r>
            <a:endParaRPr lang="de-AT" sz="20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22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15078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mk-MK" dirty="0">
                <a:latin typeface="Arial" pitchFamily="34" charset="0"/>
                <a:cs typeface="Arial" pitchFamily="34" charset="0"/>
              </a:rPr>
              <a:t>Примери </a:t>
            </a:r>
            <a:r>
              <a:rPr lang="sr-Latn-RS" dirty="0">
                <a:latin typeface="Arial" pitchFamily="34" charset="0"/>
                <a:cs typeface="Arial" pitchFamily="34" charset="0"/>
              </a:rPr>
              <a:t>(</a:t>
            </a:r>
            <a:r>
              <a:rPr lang="sr-Latn-RS" cap="small" dirty="0">
                <a:latin typeface="Arial" pitchFamily="34" charset="0"/>
                <a:cs typeface="Arial" pitchFamily="34" charset="0"/>
              </a:rPr>
              <a:t>Na Drini ćuprija</a:t>
            </a:r>
            <a:r>
              <a:rPr lang="sr-Latn-RS" dirty="0">
                <a:latin typeface="Arial" pitchFamily="34" charset="0"/>
                <a:cs typeface="Arial" pitchFamily="34" charset="0"/>
              </a:rPr>
              <a:t>)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Font typeface="Wingdings" pitchFamily="2" charset="2"/>
              <a:buChar char="Ø"/>
            </a:pPr>
            <a:r>
              <a:rPr lang="de-AT" sz="2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de-AT" sz="1800" dirty="0" smtClean="0">
                <a:latin typeface="Arial" pitchFamily="34" charset="0"/>
                <a:cs typeface="Arial" pitchFamily="34" charset="0"/>
              </a:rPr>
              <a:t>sr) </a:t>
            </a:r>
            <a:r>
              <a:rPr lang="vi-VN" sz="1800" i="1" dirty="0" smtClean="0">
                <a:latin typeface="Arial" pitchFamily="34" charset="0"/>
                <a:cs typeface="Arial" pitchFamily="34" charset="0"/>
              </a:rPr>
              <a:t>Na </a:t>
            </a:r>
            <a:r>
              <a:rPr lang="vi-VN" sz="1800" b="1" i="1" dirty="0">
                <a:latin typeface="Arial" pitchFamily="34" charset="0"/>
                <a:cs typeface="Arial" pitchFamily="34" charset="0"/>
              </a:rPr>
              <a:t>kapiji</a:t>
            </a:r>
            <a:r>
              <a:rPr lang="vi-VN" sz="1800" i="1" dirty="0">
                <a:latin typeface="Arial" pitchFamily="34" charset="0"/>
                <a:cs typeface="Arial" pitchFamily="34" charset="0"/>
              </a:rPr>
              <a:t> i oko </a:t>
            </a:r>
            <a:r>
              <a:rPr lang="vi-VN" sz="1800" b="1" i="1" dirty="0">
                <a:latin typeface="Arial" pitchFamily="34" charset="0"/>
                <a:cs typeface="Arial" pitchFamily="34" charset="0"/>
              </a:rPr>
              <a:t>kapije</a:t>
            </a:r>
            <a:r>
              <a:rPr lang="vi-VN" sz="1800" i="1" dirty="0">
                <a:latin typeface="Arial" pitchFamily="34" charset="0"/>
                <a:cs typeface="Arial" pitchFamily="34" charset="0"/>
              </a:rPr>
              <a:t> su prva ljubavna </a:t>
            </a:r>
            <a:r>
              <a:rPr lang="vi-VN" sz="1800" i="1" dirty="0" smtClean="0">
                <a:latin typeface="Arial" pitchFamily="34" charset="0"/>
                <a:cs typeface="Arial" pitchFamily="34" charset="0"/>
              </a:rPr>
              <a:t>maštanja</a:t>
            </a:r>
            <a:r>
              <a:rPr lang="vi-VN" sz="18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vi-VN" sz="1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1800" i="1" dirty="0">
                <a:latin typeface="Arial" pitchFamily="34" charset="0"/>
                <a:cs typeface="Arial" pitchFamily="34" charset="0"/>
              </a:rPr>
              <a:t>prva viđenja u </a:t>
            </a:r>
            <a:r>
              <a:rPr lang="vi-VN" sz="1800" i="1" dirty="0" smtClean="0">
                <a:latin typeface="Arial" pitchFamily="34" charset="0"/>
                <a:cs typeface="Arial" pitchFamily="34" charset="0"/>
              </a:rPr>
              <a:t>prolazu</a:t>
            </a:r>
            <a:r>
              <a:rPr lang="vi-VN" sz="18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vi-VN" sz="1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1800" i="1" dirty="0">
                <a:latin typeface="Arial" pitchFamily="34" charset="0"/>
                <a:cs typeface="Arial" pitchFamily="34" charset="0"/>
              </a:rPr>
              <a:t>dobacivanja i </a:t>
            </a:r>
            <a:r>
              <a:rPr lang="vi-VN" sz="1800" i="1" dirty="0" smtClean="0">
                <a:latin typeface="Arial" pitchFamily="34" charset="0"/>
                <a:cs typeface="Arial" pitchFamily="34" charset="0"/>
              </a:rPr>
              <a:t>sašaptavanja</a:t>
            </a:r>
            <a:r>
              <a:rPr lang="sr-Latn-RS" sz="1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ctr">
              <a:buFont typeface="Wingdings" pitchFamily="2" charset="2"/>
              <a:buChar char="Ø"/>
            </a:pPr>
            <a:r>
              <a:rPr lang="de-AT" sz="1800" dirty="0" smtClean="0">
                <a:latin typeface="Arial" pitchFamily="34" charset="0"/>
                <a:cs typeface="Arial" pitchFamily="34" charset="0"/>
              </a:rPr>
              <a:t>(de) […] </a:t>
            </a:r>
            <a:r>
              <a:rPr lang="de-AT" sz="1800" i="1" dirty="0">
                <a:latin typeface="Arial" pitchFamily="34" charset="0"/>
                <a:cs typeface="Arial" pitchFamily="34" charset="0"/>
              </a:rPr>
              <a:t>die </a:t>
            </a:r>
            <a:r>
              <a:rPr lang="de-AT" sz="1800" b="1" i="1" dirty="0">
                <a:latin typeface="Arial" pitchFamily="34" charset="0"/>
                <a:cs typeface="Arial" pitchFamily="34" charset="0"/>
              </a:rPr>
              <a:t>Kapija</a:t>
            </a:r>
            <a:r>
              <a:rPr lang="de-AT" sz="1800" i="1" dirty="0">
                <a:latin typeface="Arial" pitchFamily="34" charset="0"/>
                <a:cs typeface="Arial" pitchFamily="34" charset="0"/>
              </a:rPr>
              <a:t> erleben sie die ersten </a:t>
            </a:r>
            <a:r>
              <a:rPr lang="de-AT" sz="1800" i="1" dirty="0" smtClean="0">
                <a:latin typeface="Arial" pitchFamily="34" charset="0"/>
                <a:cs typeface="Arial" pitchFamily="34" charset="0"/>
              </a:rPr>
              <a:t>Liebesschwärmereien</a:t>
            </a:r>
            <a:r>
              <a:rPr lang="de-AT" sz="18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de-AT" sz="1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1800" i="1" dirty="0">
                <a:latin typeface="Arial" pitchFamily="34" charset="0"/>
                <a:cs typeface="Arial" pitchFamily="34" charset="0"/>
              </a:rPr>
              <a:t>erste Blicke treffen sich im </a:t>
            </a:r>
            <a:r>
              <a:rPr lang="de-AT" sz="1800" i="1" dirty="0" smtClean="0">
                <a:latin typeface="Arial" pitchFamily="34" charset="0"/>
                <a:cs typeface="Arial" pitchFamily="34" charset="0"/>
              </a:rPr>
              <a:t>Vorübergehen</a:t>
            </a:r>
            <a:r>
              <a:rPr lang="de-AT" sz="18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de-AT" sz="1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1800" i="1" dirty="0">
                <a:latin typeface="Arial" pitchFamily="34" charset="0"/>
                <a:cs typeface="Arial" pitchFamily="34" charset="0"/>
              </a:rPr>
              <a:t>erste Zurufe und erstes </a:t>
            </a:r>
            <a:r>
              <a:rPr lang="de-AT" sz="1800" i="1" dirty="0" smtClean="0">
                <a:latin typeface="Arial" pitchFamily="34" charset="0"/>
                <a:cs typeface="Arial" pitchFamily="34" charset="0"/>
              </a:rPr>
              <a:t>Geflüster</a:t>
            </a:r>
            <a:r>
              <a:rPr lang="de-AT" sz="1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ctr">
              <a:buFont typeface="Wingdings" pitchFamily="2" charset="2"/>
              <a:buChar char="Ø"/>
            </a:pPr>
            <a:r>
              <a:rPr lang="sr-Cyrl-RS" sz="18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de-AT" sz="1800" dirty="0" smtClean="0">
                <a:latin typeface="Arial" pitchFamily="34" charset="0"/>
                <a:cs typeface="Arial" pitchFamily="34" charset="0"/>
              </a:rPr>
              <a:t>ru</a:t>
            </a:r>
            <a:r>
              <a:rPr lang="sr-Cyrl-RS" sz="18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ru-RU" sz="1800" b="1" i="1" dirty="0" smtClean="0">
                <a:latin typeface="Arial" pitchFamily="34" charset="0"/>
                <a:cs typeface="Arial" pitchFamily="34" charset="0"/>
              </a:rPr>
              <a:t>Ворота </a:t>
            </a:r>
            <a:r>
              <a:rPr lang="ru-RU" sz="1800" i="1" dirty="0">
                <a:latin typeface="Arial" pitchFamily="34" charset="0"/>
                <a:cs typeface="Arial" pitchFamily="34" charset="0"/>
              </a:rPr>
              <a:t>и их </a:t>
            </a:r>
            <a:r>
              <a:rPr lang="ru-RU" sz="1800" b="1" i="1" dirty="0">
                <a:latin typeface="Arial" pitchFamily="34" charset="0"/>
                <a:cs typeface="Arial" pitchFamily="34" charset="0"/>
              </a:rPr>
              <a:t>преддверие</a:t>
            </a:r>
            <a:r>
              <a:rPr lang="ru-RU" sz="1800" i="1" dirty="0">
                <a:latin typeface="Arial" pitchFamily="34" charset="0"/>
                <a:cs typeface="Arial" pitchFamily="34" charset="0"/>
              </a:rPr>
              <a:t> издавна служили местом первых мимолетных </a:t>
            </a:r>
            <a:r>
              <a:rPr lang="ru-RU" sz="1800" i="1" dirty="0" smtClean="0">
                <a:latin typeface="Arial" pitchFamily="34" charset="0"/>
                <a:cs typeface="Arial" pitchFamily="34" charset="0"/>
              </a:rPr>
              <a:t>встреч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ru-RU" sz="1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00" i="1" dirty="0">
                <a:latin typeface="Arial" pitchFamily="34" charset="0"/>
                <a:cs typeface="Arial" pitchFamily="34" charset="0"/>
              </a:rPr>
              <a:t>любовных </a:t>
            </a:r>
            <a:r>
              <a:rPr lang="ru-RU" sz="1800" i="1" dirty="0" smtClean="0">
                <a:latin typeface="Arial" pitchFamily="34" charset="0"/>
                <a:cs typeface="Arial" pitchFamily="34" charset="0"/>
              </a:rPr>
              <a:t>томлений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ru-RU" sz="1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00" i="1" dirty="0">
                <a:latin typeface="Arial" pitchFamily="34" charset="0"/>
                <a:cs typeface="Arial" pitchFamily="34" charset="0"/>
              </a:rPr>
              <a:t>брошенных на ходу </a:t>
            </a:r>
            <a:r>
              <a:rPr lang="ru-RU" sz="1800" i="1" dirty="0" smtClean="0">
                <a:latin typeface="Arial" pitchFamily="34" charset="0"/>
                <a:cs typeface="Arial" pitchFamily="34" charset="0"/>
              </a:rPr>
              <a:t>словечек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ru-RU" sz="1800" i="1" dirty="0" smtClean="0">
                <a:latin typeface="Arial" pitchFamily="34" charset="0"/>
                <a:cs typeface="Arial" pitchFamily="34" charset="0"/>
              </a:rPr>
              <a:t> перешептываний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ru-RU" sz="1800" i="1" dirty="0" smtClean="0">
                <a:latin typeface="Arial" pitchFamily="34" charset="0"/>
                <a:cs typeface="Arial" pitchFamily="34" charset="0"/>
              </a:rPr>
              <a:t> </a:t>
            </a:r>
            <a:endParaRPr lang="de-AT" sz="1800" i="1" dirty="0" smtClean="0">
              <a:latin typeface="Arial" pitchFamily="34" charset="0"/>
              <a:cs typeface="Arial" pitchFamily="34" charset="0"/>
            </a:endParaRPr>
          </a:p>
          <a:p>
            <a:pPr algn="ctr">
              <a:buFont typeface="Wingdings" pitchFamily="2" charset="2"/>
              <a:buChar char="Ø"/>
            </a:pPr>
            <a:r>
              <a:rPr lang="ru-RU" sz="1800" dirty="0" smtClean="0"/>
              <a:t>(</a:t>
            </a:r>
            <a:r>
              <a:rPr lang="de-AT" sz="1800" dirty="0" smtClean="0"/>
              <a:t>mk</a:t>
            </a:r>
            <a:r>
              <a:rPr lang="ru-RU" sz="1800" dirty="0" smtClean="0"/>
              <a:t>) </a:t>
            </a:r>
            <a:r>
              <a:rPr lang="ru-RU" sz="1800" i="1" dirty="0" smtClean="0"/>
              <a:t>На </a:t>
            </a:r>
            <a:r>
              <a:rPr lang="ru-RU" sz="1800" b="1" i="1" dirty="0"/>
              <a:t>портата</a:t>
            </a:r>
            <a:r>
              <a:rPr lang="ru-RU" sz="1800" i="1" dirty="0"/>
              <a:t> и околу </a:t>
            </a:r>
            <a:r>
              <a:rPr lang="ru-RU" sz="1800" b="1" i="1" dirty="0"/>
              <a:t>портата</a:t>
            </a:r>
            <a:r>
              <a:rPr lang="ru-RU" sz="1800" i="1" dirty="0"/>
              <a:t> се првите љубовни </a:t>
            </a:r>
            <a:r>
              <a:rPr lang="ru-RU" sz="1800" i="1" dirty="0" smtClean="0"/>
              <a:t>фантазирања</a:t>
            </a:r>
            <a:r>
              <a:rPr lang="ru-RU" sz="1800" dirty="0" smtClean="0"/>
              <a:t>,</a:t>
            </a:r>
            <a:r>
              <a:rPr lang="ru-RU" sz="1800" i="1" dirty="0" smtClean="0"/>
              <a:t> </a:t>
            </a:r>
            <a:r>
              <a:rPr lang="ru-RU" sz="1800" i="1" dirty="0"/>
              <a:t>првите видувања на </a:t>
            </a:r>
            <a:r>
              <a:rPr lang="ru-RU" sz="1800" i="1" dirty="0" smtClean="0"/>
              <a:t>поминување</a:t>
            </a:r>
            <a:r>
              <a:rPr lang="ru-RU" sz="1800" dirty="0" smtClean="0"/>
              <a:t>,</a:t>
            </a:r>
            <a:r>
              <a:rPr lang="ru-RU" sz="1800" i="1" dirty="0" smtClean="0"/>
              <a:t> </a:t>
            </a:r>
            <a:r>
              <a:rPr lang="ru-RU" sz="1800" i="1" dirty="0"/>
              <a:t>закачки и </a:t>
            </a:r>
            <a:r>
              <a:rPr lang="ru-RU" sz="1800" i="1" dirty="0" smtClean="0"/>
              <a:t>потшепнувања</a:t>
            </a:r>
            <a:r>
              <a:rPr lang="ru-RU" sz="1800" dirty="0" smtClean="0"/>
              <a:t>. </a:t>
            </a:r>
            <a:endParaRPr lang="de-AT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23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18060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sz="4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Примери </a:t>
            </a:r>
            <a:r>
              <a:rPr lang="sr-Latn-RS" sz="4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sr-Latn-RS" sz="4000" cap="small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Na Drini ćuprija</a:t>
            </a:r>
            <a:r>
              <a:rPr lang="sr-Latn-RS" sz="4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Font typeface="Wingdings" pitchFamily="2" charset="2"/>
              <a:buChar char="§"/>
            </a:pPr>
            <a:r>
              <a:rPr lang="mk-MK" sz="1800" dirty="0" smtClean="0">
                <a:latin typeface="Arial" pitchFamily="34" charset="0"/>
                <a:cs typeface="Arial" pitchFamily="34" charset="0"/>
              </a:rPr>
              <a:t>Заменките:</a:t>
            </a:r>
          </a:p>
          <a:p>
            <a:pPr algn="ctr">
              <a:buFont typeface="Wingdings" pitchFamily="2" charset="2"/>
              <a:buChar char="Ø"/>
            </a:pPr>
            <a:r>
              <a:rPr lang="de-AT" sz="1800" dirty="0" smtClean="0">
                <a:latin typeface="Arial" pitchFamily="34" charset="0"/>
                <a:cs typeface="Arial" pitchFamily="34" charset="0"/>
              </a:rPr>
              <a:t>(sr) </a:t>
            </a:r>
            <a:r>
              <a:rPr lang="vi-VN" sz="1800" i="1" dirty="0" smtClean="0">
                <a:latin typeface="Arial" pitchFamily="34" charset="0"/>
                <a:cs typeface="Arial" pitchFamily="34" charset="0"/>
              </a:rPr>
              <a:t>Nema </a:t>
            </a:r>
            <a:r>
              <a:rPr lang="vi-VN" sz="1800" i="1" dirty="0">
                <a:latin typeface="Arial" pitchFamily="34" charset="0"/>
                <a:cs typeface="Arial" pitchFamily="34" charset="0"/>
              </a:rPr>
              <a:t>slučajnih </a:t>
            </a:r>
            <a:r>
              <a:rPr lang="vi-VN" sz="1800" i="1" dirty="0" smtClean="0">
                <a:latin typeface="Arial" pitchFamily="34" charset="0"/>
                <a:cs typeface="Arial" pitchFamily="34" charset="0"/>
              </a:rPr>
              <a:t>građevina</a:t>
            </a:r>
            <a:r>
              <a:rPr lang="vi-VN" sz="1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vi-VN" sz="1800" i="1" dirty="0">
                <a:latin typeface="Arial" pitchFamily="34" charset="0"/>
                <a:cs typeface="Arial" pitchFamily="34" charset="0"/>
              </a:rPr>
              <a:t>izdvojenih iz ljudskog društva u kome su </a:t>
            </a:r>
            <a:r>
              <a:rPr lang="vi-VN" sz="1800" i="1" dirty="0" smtClean="0">
                <a:latin typeface="Arial" pitchFamily="34" charset="0"/>
                <a:cs typeface="Arial" pitchFamily="34" charset="0"/>
              </a:rPr>
              <a:t>nikle</a:t>
            </a:r>
            <a:r>
              <a:rPr lang="vi-VN" sz="18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vi-VN" sz="1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1800" i="1" dirty="0">
                <a:latin typeface="Arial" pitchFamily="34" charset="0"/>
                <a:cs typeface="Arial" pitchFamily="34" charset="0"/>
              </a:rPr>
              <a:t>i </a:t>
            </a:r>
            <a:r>
              <a:rPr lang="vi-VN" sz="1800" b="1" i="1" dirty="0">
                <a:latin typeface="Arial" pitchFamily="34" charset="0"/>
                <a:cs typeface="Arial" pitchFamily="34" charset="0"/>
              </a:rPr>
              <a:t>njegovih</a:t>
            </a:r>
            <a:r>
              <a:rPr lang="vi-VN" sz="1800" i="1" dirty="0">
                <a:latin typeface="Arial" pitchFamily="34" charset="0"/>
                <a:cs typeface="Arial" pitchFamily="34" charset="0"/>
              </a:rPr>
              <a:t> </a:t>
            </a:r>
            <a:r>
              <a:rPr lang="vi-VN" sz="1800" i="1" dirty="0" smtClean="0">
                <a:latin typeface="Arial" pitchFamily="34" charset="0"/>
                <a:cs typeface="Arial" pitchFamily="34" charset="0"/>
              </a:rPr>
              <a:t>potreba</a:t>
            </a:r>
            <a:r>
              <a:rPr lang="vi-VN" sz="18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vi-VN" sz="1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1800" i="1" dirty="0">
                <a:latin typeface="Arial" pitchFamily="34" charset="0"/>
                <a:cs typeface="Arial" pitchFamily="34" charset="0"/>
              </a:rPr>
              <a:t>želja i </a:t>
            </a:r>
            <a:r>
              <a:rPr lang="vi-VN" sz="1800" i="1" dirty="0" smtClean="0">
                <a:latin typeface="Arial" pitchFamily="34" charset="0"/>
                <a:cs typeface="Arial" pitchFamily="34" charset="0"/>
              </a:rPr>
              <a:t>shvatanja</a:t>
            </a:r>
            <a:r>
              <a:rPr lang="vi-VN" sz="18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vi-VN" sz="1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1800" i="1" dirty="0">
                <a:latin typeface="Arial" pitchFamily="34" charset="0"/>
                <a:cs typeface="Arial" pitchFamily="34" charset="0"/>
              </a:rPr>
              <a:t>kao što nema proizvoljnih linija i bezrazložnih oblika u </a:t>
            </a:r>
            <a:r>
              <a:rPr lang="vi-VN" sz="1800" i="1" dirty="0" smtClean="0">
                <a:latin typeface="Arial" pitchFamily="34" charset="0"/>
                <a:cs typeface="Arial" pitchFamily="34" charset="0"/>
              </a:rPr>
              <a:t>neimarstvu</a:t>
            </a:r>
            <a:r>
              <a:rPr lang="vi-VN" sz="18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vi-VN" sz="1800" i="1" dirty="0" smtClean="0">
                <a:latin typeface="Arial" pitchFamily="34" charset="0"/>
                <a:cs typeface="Arial" pitchFamily="34" charset="0"/>
              </a:rPr>
              <a:t> </a:t>
            </a:r>
            <a:endParaRPr lang="sr-Latn-RS" sz="1800" i="1" dirty="0" smtClean="0">
              <a:latin typeface="Arial" pitchFamily="34" charset="0"/>
              <a:cs typeface="Arial" pitchFamily="34" charset="0"/>
            </a:endParaRPr>
          </a:p>
          <a:p>
            <a:pPr algn="ctr">
              <a:buFont typeface="Wingdings" pitchFamily="2" charset="2"/>
              <a:buChar char="Ø"/>
            </a:pPr>
            <a:r>
              <a:rPr lang="de-AT" sz="1800" dirty="0" smtClean="0">
                <a:latin typeface="Arial" pitchFamily="34" charset="0"/>
                <a:cs typeface="Arial" pitchFamily="34" charset="0"/>
              </a:rPr>
              <a:t>(de) </a:t>
            </a:r>
            <a:r>
              <a:rPr lang="de-AT" sz="1800" i="1" dirty="0" smtClean="0">
                <a:latin typeface="Arial" pitchFamily="34" charset="0"/>
                <a:cs typeface="Arial" pitchFamily="34" charset="0"/>
              </a:rPr>
              <a:t>Es </a:t>
            </a:r>
            <a:r>
              <a:rPr lang="de-AT" sz="1800" i="1" dirty="0">
                <a:latin typeface="Arial" pitchFamily="34" charset="0"/>
                <a:cs typeface="Arial" pitchFamily="34" charset="0"/>
              </a:rPr>
              <a:t>gibt keine zufälligen </a:t>
            </a:r>
            <a:r>
              <a:rPr lang="de-AT" sz="1800" i="1" dirty="0" smtClean="0">
                <a:latin typeface="Arial" pitchFamily="34" charset="0"/>
                <a:cs typeface="Arial" pitchFamily="34" charset="0"/>
              </a:rPr>
              <a:t>Bauwerke</a:t>
            </a:r>
            <a:r>
              <a:rPr lang="de-AT" sz="18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de-AT" sz="1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1800" i="1" dirty="0">
                <a:latin typeface="Arial" pitchFamily="34" charset="0"/>
                <a:cs typeface="Arial" pitchFamily="34" charset="0"/>
              </a:rPr>
              <a:t>losgelöst von der menschlichen </a:t>
            </a:r>
            <a:r>
              <a:rPr lang="de-AT" sz="1800" i="1" dirty="0" smtClean="0">
                <a:latin typeface="Arial" pitchFamily="34" charset="0"/>
                <a:cs typeface="Arial" pitchFamily="34" charset="0"/>
              </a:rPr>
              <a:t>Gesellschaft</a:t>
            </a:r>
            <a:r>
              <a:rPr lang="de-AT" sz="18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de-AT" sz="1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1800" i="1" dirty="0">
                <a:latin typeface="Arial" pitchFamily="34" charset="0"/>
                <a:cs typeface="Arial" pitchFamily="34" charset="0"/>
              </a:rPr>
              <a:t>in der sie entstanden </a:t>
            </a:r>
            <a:r>
              <a:rPr lang="de-AT" sz="1800" i="1" dirty="0" smtClean="0">
                <a:latin typeface="Arial" pitchFamily="34" charset="0"/>
                <a:cs typeface="Arial" pitchFamily="34" charset="0"/>
              </a:rPr>
              <a:t>sind</a:t>
            </a:r>
            <a:r>
              <a:rPr lang="de-AT" sz="18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de-AT" sz="1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1800" b="1" i="1" dirty="0">
                <a:latin typeface="Arial" pitchFamily="34" charset="0"/>
                <a:cs typeface="Arial" pitchFamily="34" charset="0"/>
              </a:rPr>
              <a:t>mit ihren </a:t>
            </a:r>
            <a:r>
              <a:rPr lang="de-AT" sz="1800" i="1" dirty="0" smtClean="0">
                <a:latin typeface="Arial" pitchFamily="34" charset="0"/>
                <a:cs typeface="Arial" pitchFamily="34" charset="0"/>
              </a:rPr>
              <a:t>Bedürfnissen</a:t>
            </a:r>
            <a:r>
              <a:rPr lang="de-AT" sz="18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de-AT" sz="1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1800" i="1" dirty="0">
                <a:latin typeface="Arial" pitchFamily="34" charset="0"/>
                <a:cs typeface="Arial" pitchFamily="34" charset="0"/>
              </a:rPr>
              <a:t>Wünschen und </a:t>
            </a:r>
            <a:r>
              <a:rPr lang="de-AT" sz="1800" i="1" dirty="0" smtClean="0">
                <a:latin typeface="Arial" pitchFamily="34" charset="0"/>
                <a:cs typeface="Arial" pitchFamily="34" charset="0"/>
              </a:rPr>
              <a:t>Auffassungen</a:t>
            </a:r>
            <a:r>
              <a:rPr lang="de-AT" sz="18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de-AT" sz="1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1800" i="1" dirty="0">
                <a:latin typeface="Arial" pitchFamily="34" charset="0"/>
                <a:cs typeface="Arial" pitchFamily="34" charset="0"/>
              </a:rPr>
              <a:t>so wie es in der Baukunst keine willkürlichen Linien und unbegründeten Formen </a:t>
            </a:r>
            <a:r>
              <a:rPr lang="de-AT" sz="1800" i="1" dirty="0" smtClean="0">
                <a:latin typeface="Arial" pitchFamily="34" charset="0"/>
                <a:cs typeface="Arial" pitchFamily="34" charset="0"/>
              </a:rPr>
              <a:t>gibt</a:t>
            </a:r>
            <a:r>
              <a:rPr lang="de-AT" sz="18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de-AT" sz="1800" i="1" dirty="0" smtClean="0">
                <a:latin typeface="Arial" pitchFamily="34" charset="0"/>
                <a:cs typeface="Arial" pitchFamily="34" charset="0"/>
              </a:rPr>
              <a:t> </a:t>
            </a:r>
            <a:endParaRPr lang="mk-MK" sz="1800" i="1" dirty="0" smtClean="0">
              <a:latin typeface="Arial" pitchFamily="34" charset="0"/>
              <a:cs typeface="Arial" pitchFamily="34" charset="0"/>
            </a:endParaRPr>
          </a:p>
          <a:p>
            <a:pPr algn="ctr">
              <a:buFont typeface="Wingdings" pitchFamily="2" charset="2"/>
              <a:buChar char="Ø"/>
            </a:pPr>
            <a:endParaRPr lang="de-AT" sz="20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24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506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sz="4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Примери </a:t>
            </a:r>
            <a:r>
              <a:rPr lang="sr-Latn-RS" sz="4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sr-Latn-RS" sz="4000" cap="small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Na Drini ćuprija</a:t>
            </a:r>
            <a:r>
              <a:rPr lang="sr-Latn-RS" sz="4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Font typeface="Wingdings" pitchFamily="2" charset="2"/>
              <a:buChar char="Ø"/>
            </a:pPr>
            <a:r>
              <a:rPr lang="ru-RU" sz="2000" dirty="0" smtClean="0"/>
              <a:t>(</a:t>
            </a:r>
            <a:r>
              <a:rPr lang="de-AT" sz="1800" dirty="0" smtClean="0">
                <a:latin typeface="Arial" pitchFamily="34" charset="0"/>
                <a:cs typeface="Arial" pitchFamily="34" charset="0"/>
              </a:rPr>
              <a:t>ru</a:t>
            </a:r>
            <a:r>
              <a:rPr lang="ru-RU" sz="1800" dirty="0" smtClean="0"/>
              <a:t>) </a:t>
            </a:r>
            <a:r>
              <a:rPr lang="ru-RU" sz="1800" i="1" dirty="0" smtClean="0"/>
              <a:t>Как </a:t>
            </a:r>
            <a:r>
              <a:rPr lang="ru-RU" sz="1800" i="1" dirty="0"/>
              <a:t>в зодчестве нет места произвольным линиям и </a:t>
            </a:r>
            <a:r>
              <a:rPr lang="ru-RU" sz="1800" i="1" dirty="0" smtClean="0"/>
              <a:t>форме</a:t>
            </a:r>
            <a:r>
              <a:rPr lang="ru-RU" sz="1800" dirty="0" smtClean="0"/>
              <a:t>,</a:t>
            </a:r>
            <a:r>
              <a:rPr lang="ru-RU" sz="1800" i="1" dirty="0" smtClean="0"/>
              <a:t> </a:t>
            </a:r>
            <a:r>
              <a:rPr lang="ru-RU" sz="1800" i="1" dirty="0"/>
              <a:t>так и человеческому обществу чужды случайные творения </a:t>
            </a:r>
            <a:r>
              <a:rPr lang="ru-RU" sz="1800" i="1" dirty="0" smtClean="0"/>
              <a:t>архитектуры</a:t>
            </a:r>
            <a:r>
              <a:rPr lang="ru-RU" sz="1800" dirty="0" smtClean="0"/>
              <a:t>,</a:t>
            </a:r>
            <a:r>
              <a:rPr lang="ru-RU" sz="1800" i="1" dirty="0" smtClean="0"/>
              <a:t> </a:t>
            </a:r>
            <a:r>
              <a:rPr lang="ru-RU" sz="1800" i="1" dirty="0"/>
              <a:t>оторванные от </a:t>
            </a:r>
            <a:r>
              <a:rPr lang="ru-RU" sz="1800" i="1" dirty="0" smtClean="0"/>
              <a:t>запросов</a:t>
            </a:r>
            <a:r>
              <a:rPr lang="ru-RU" sz="1800" dirty="0" smtClean="0"/>
              <a:t>,</a:t>
            </a:r>
            <a:r>
              <a:rPr lang="ru-RU" sz="1800" i="1" dirty="0" smtClean="0"/>
              <a:t> </a:t>
            </a:r>
            <a:r>
              <a:rPr lang="ru-RU" sz="1800" i="1" dirty="0"/>
              <a:t>нужд и </a:t>
            </a:r>
            <a:r>
              <a:rPr lang="ru-RU" sz="1800" i="1" dirty="0" smtClean="0"/>
              <a:t>вкусов</a:t>
            </a:r>
            <a:r>
              <a:rPr lang="ru-RU" sz="1800" dirty="0" smtClean="0"/>
              <a:t>,</a:t>
            </a:r>
            <a:r>
              <a:rPr lang="ru-RU" sz="1800" i="1" dirty="0" smtClean="0"/>
              <a:t> </a:t>
            </a:r>
            <a:r>
              <a:rPr lang="ru-RU" sz="1800" i="1" dirty="0"/>
              <a:t>их </a:t>
            </a:r>
            <a:r>
              <a:rPr lang="ru-RU" sz="1800" i="1" dirty="0" smtClean="0"/>
              <a:t>породивших</a:t>
            </a:r>
            <a:r>
              <a:rPr lang="ru-RU" sz="1800" dirty="0" smtClean="0"/>
              <a:t>.</a:t>
            </a:r>
            <a:endParaRPr lang="sr-Latn-RS" sz="1800" dirty="0" smtClean="0"/>
          </a:p>
          <a:p>
            <a:pPr algn="ctr">
              <a:buFont typeface="Wingdings" pitchFamily="2" charset="2"/>
              <a:buChar char="Ø"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de-AT" sz="1800" dirty="0" smtClean="0">
                <a:latin typeface="Arial" pitchFamily="34" charset="0"/>
                <a:cs typeface="Arial" pitchFamily="34" charset="0"/>
              </a:rPr>
              <a:t>mk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ru-RU" sz="1800" dirty="0" smtClean="0"/>
              <a:t> </a:t>
            </a:r>
            <a:r>
              <a:rPr lang="ru-RU" sz="1800" i="1" dirty="0"/>
              <a:t>Нема случајни </a:t>
            </a:r>
            <a:r>
              <a:rPr lang="ru-RU" sz="1800" i="1" dirty="0" smtClean="0"/>
              <a:t>постројки</a:t>
            </a:r>
            <a:r>
              <a:rPr lang="ru-RU" sz="1800" dirty="0" smtClean="0"/>
              <a:t>, </a:t>
            </a:r>
            <a:r>
              <a:rPr lang="ru-RU" sz="1800" i="1" dirty="0"/>
              <a:t>одделени од човечкото општество во кое никнале и од </a:t>
            </a:r>
            <a:r>
              <a:rPr lang="ru-RU" sz="1800" b="1" i="1" dirty="0"/>
              <a:t>неговите</a:t>
            </a:r>
            <a:r>
              <a:rPr lang="ru-RU" sz="1800" i="1" dirty="0"/>
              <a:t> </a:t>
            </a:r>
            <a:r>
              <a:rPr lang="ru-RU" sz="1800" i="1" dirty="0" smtClean="0"/>
              <a:t>потреби</a:t>
            </a:r>
            <a:r>
              <a:rPr lang="ru-RU" sz="1800" dirty="0" smtClean="0"/>
              <a:t>,</a:t>
            </a:r>
            <a:r>
              <a:rPr lang="ru-RU" sz="1800" i="1" dirty="0" smtClean="0"/>
              <a:t> </a:t>
            </a:r>
            <a:r>
              <a:rPr lang="ru-RU" sz="1800" i="1" dirty="0"/>
              <a:t>желби и </a:t>
            </a:r>
            <a:r>
              <a:rPr lang="ru-RU" sz="1800" i="1" dirty="0" smtClean="0"/>
              <a:t>сфаќања</a:t>
            </a:r>
            <a:r>
              <a:rPr lang="ru-RU" sz="1800" dirty="0" smtClean="0"/>
              <a:t>,</a:t>
            </a:r>
            <a:r>
              <a:rPr lang="ru-RU" sz="1800" i="1" dirty="0" smtClean="0"/>
              <a:t> </a:t>
            </a:r>
            <a:r>
              <a:rPr lang="ru-RU" sz="1800" i="1" dirty="0"/>
              <a:t>како што нема произволни линии и безосновни облици во </a:t>
            </a:r>
            <a:r>
              <a:rPr lang="ru-RU" sz="1800" i="1" dirty="0" smtClean="0"/>
              <a:t>неимарството</a:t>
            </a:r>
            <a:r>
              <a:rPr lang="sr-Latn-RS" sz="1800" dirty="0" smtClean="0"/>
              <a:t>.</a:t>
            </a:r>
            <a:endParaRPr lang="de-AT" sz="18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25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59871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mk-MK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Примери </a:t>
            </a:r>
            <a:r>
              <a:rPr lang="sr-Latn-RS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sr-Latn-RS" cap="small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Na Drini ćuprija</a:t>
            </a:r>
            <a:r>
              <a:rPr lang="sr-Latn-RS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mk-MK" sz="1800" dirty="0" smtClean="0">
                <a:latin typeface="Arial" pitchFamily="34" charset="0"/>
                <a:cs typeface="Arial" pitchFamily="34" charset="0"/>
              </a:rPr>
              <a:t>Придавки:</a:t>
            </a:r>
          </a:p>
          <a:p>
            <a:pPr algn="ctr">
              <a:buFont typeface="Wingdings" pitchFamily="2" charset="2"/>
              <a:buChar char="Ø"/>
            </a:pPr>
            <a:r>
              <a:rPr lang="de-AT" sz="1800" dirty="0" smtClean="0">
                <a:latin typeface="Arial" pitchFamily="34" charset="0"/>
                <a:cs typeface="Arial" pitchFamily="34" charset="0"/>
              </a:rPr>
              <a:t>(sr) </a:t>
            </a:r>
            <a:r>
              <a:rPr lang="vi-VN" sz="1800" i="1" dirty="0" smtClean="0">
                <a:latin typeface="Arial" pitchFamily="34" charset="0"/>
                <a:cs typeface="Arial" pitchFamily="34" charset="0"/>
              </a:rPr>
              <a:t>Kako </a:t>
            </a:r>
            <a:r>
              <a:rPr lang="vi-VN" sz="1800" i="1" dirty="0">
                <a:latin typeface="Arial" pitchFamily="34" charset="0"/>
                <a:cs typeface="Arial" pitchFamily="34" charset="0"/>
              </a:rPr>
              <a:t>jedna </a:t>
            </a:r>
            <a:r>
              <a:rPr lang="vi-VN" sz="1800" b="1" i="1" dirty="0">
                <a:latin typeface="Arial" pitchFamily="34" charset="0"/>
                <a:cs typeface="Arial" pitchFamily="34" charset="0"/>
              </a:rPr>
              <a:t>topla </a:t>
            </a:r>
            <a:r>
              <a:rPr lang="vi-VN" sz="1800" i="1" dirty="0">
                <a:latin typeface="Arial" pitchFamily="34" charset="0"/>
                <a:cs typeface="Arial" pitchFamily="34" charset="0"/>
              </a:rPr>
              <a:t>noć u mesecu avgustu liči na </a:t>
            </a:r>
            <a:r>
              <a:rPr lang="vi-VN" sz="1800" i="1" dirty="0" smtClean="0">
                <a:latin typeface="Arial" pitchFamily="34" charset="0"/>
                <a:cs typeface="Arial" pitchFamily="34" charset="0"/>
              </a:rPr>
              <a:t>drugu</a:t>
            </a:r>
            <a:r>
              <a:rPr lang="vi-VN" sz="18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vi-VN" sz="1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1800" i="1" dirty="0">
                <a:latin typeface="Arial" pitchFamily="34" charset="0"/>
                <a:cs typeface="Arial" pitchFamily="34" charset="0"/>
              </a:rPr>
              <a:t>tako su i razgovori ovih kasabalijskih đaka i studenata uvek isti ili </a:t>
            </a:r>
            <a:r>
              <a:rPr lang="vi-VN" sz="1800" i="1" dirty="0" smtClean="0">
                <a:latin typeface="Arial" pitchFamily="34" charset="0"/>
                <a:cs typeface="Arial" pitchFamily="34" charset="0"/>
              </a:rPr>
              <a:t>slični</a:t>
            </a:r>
            <a:r>
              <a:rPr lang="vi-VN" sz="1800" dirty="0" smtClean="0">
                <a:latin typeface="Arial" pitchFamily="34" charset="0"/>
                <a:cs typeface="Arial" pitchFamily="34" charset="0"/>
              </a:rPr>
              <a:t>. </a:t>
            </a:r>
            <a:endParaRPr lang="sr-Latn-RS" sz="1800" dirty="0" smtClean="0">
              <a:latin typeface="Arial" pitchFamily="34" charset="0"/>
              <a:cs typeface="Arial" pitchFamily="34" charset="0"/>
            </a:endParaRPr>
          </a:p>
          <a:p>
            <a:pPr algn="ctr">
              <a:buFont typeface="Wingdings" pitchFamily="2" charset="2"/>
              <a:buChar char="Ø"/>
            </a:pPr>
            <a:r>
              <a:rPr lang="de-AT" sz="1800" dirty="0" smtClean="0">
                <a:latin typeface="Arial" pitchFamily="34" charset="0"/>
                <a:cs typeface="Arial" pitchFamily="34" charset="0"/>
              </a:rPr>
              <a:t>(de) </a:t>
            </a:r>
            <a:r>
              <a:rPr lang="de-AT" sz="1800" i="1" dirty="0" smtClean="0">
                <a:latin typeface="Arial" pitchFamily="34" charset="0"/>
                <a:cs typeface="Arial" pitchFamily="34" charset="0"/>
              </a:rPr>
              <a:t>Wie </a:t>
            </a:r>
            <a:r>
              <a:rPr lang="de-AT" sz="1800" i="1" dirty="0">
                <a:latin typeface="Arial" pitchFamily="34" charset="0"/>
                <a:cs typeface="Arial" pitchFamily="34" charset="0"/>
              </a:rPr>
              <a:t>eine </a:t>
            </a:r>
            <a:r>
              <a:rPr lang="de-AT" sz="1800" b="1" i="1" dirty="0">
                <a:latin typeface="Arial" pitchFamily="34" charset="0"/>
                <a:cs typeface="Arial" pitchFamily="34" charset="0"/>
              </a:rPr>
              <a:t>warme</a:t>
            </a:r>
            <a:r>
              <a:rPr lang="de-AT" sz="1800" i="1" dirty="0">
                <a:latin typeface="Arial" pitchFamily="34" charset="0"/>
                <a:cs typeface="Arial" pitchFamily="34" charset="0"/>
              </a:rPr>
              <a:t> Sommernacht im August der anderen </a:t>
            </a:r>
            <a:r>
              <a:rPr lang="de-AT" sz="1800" i="1" dirty="0" smtClean="0">
                <a:latin typeface="Arial" pitchFamily="34" charset="0"/>
                <a:cs typeface="Arial" pitchFamily="34" charset="0"/>
              </a:rPr>
              <a:t>gleicht</a:t>
            </a:r>
            <a:r>
              <a:rPr lang="de-AT" sz="18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de-AT" sz="1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1800" i="1" dirty="0">
                <a:latin typeface="Arial" pitchFamily="34" charset="0"/>
                <a:cs typeface="Arial" pitchFamily="34" charset="0"/>
              </a:rPr>
              <a:t>so waren auch die Gespräche dieser Visegrader Schüler und Studenten stets gleich oder </a:t>
            </a:r>
            <a:r>
              <a:rPr lang="de-AT" sz="1800" i="1" dirty="0" smtClean="0">
                <a:latin typeface="Arial" pitchFamily="34" charset="0"/>
                <a:cs typeface="Arial" pitchFamily="34" charset="0"/>
              </a:rPr>
              <a:t>ähnlich</a:t>
            </a:r>
            <a:r>
              <a:rPr lang="de-AT" sz="1800" dirty="0" smtClean="0">
                <a:latin typeface="Arial" pitchFamily="34" charset="0"/>
                <a:cs typeface="Arial" pitchFamily="34" charset="0"/>
              </a:rPr>
              <a:t>.</a:t>
            </a:r>
            <a:endParaRPr lang="de-AT" sz="18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26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14761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mk-MK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Примери </a:t>
            </a:r>
            <a:r>
              <a:rPr lang="sr-Latn-RS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sr-Latn-RS" cap="small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Na Drini ćuprija</a:t>
            </a:r>
            <a:r>
              <a:rPr lang="sr-Latn-RS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Font typeface="Wingdings" pitchFamily="2" charset="2"/>
              <a:buChar char="Ø"/>
            </a:pPr>
            <a:r>
              <a:rPr lang="ru-RU" sz="1800" dirty="0" smtClean="0"/>
              <a:t>(</a:t>
            </a:r>
            <a:r>
              <a:rPr lang="de-AT" sz="1800" dirty="0" smtClean="0"/>
              <a:t>ru</a:t>
            </a:r>
            <a:r>
              <a:rPr lang="ru-RU" sz="1800" dirty="0" smtClean="0"/>
              <a:t>) </a:t>
            </a:r>
            <a:r>
              <a:rPr lang="ru-RU" sz="1800" i="1" dirty="0" smtClean="0"/>
              <a:t>Как </a:t>
            </a:r>
            <a:r>
              <a:rPr lang="ru-RU" sz="1800" i="1" dirty="0"/>
              <a:t>августовские </a:t>
            </a:r>
            <a:r>
              <a:rPr lang="ru-RU" sz="1800" b="1" i="1" dirty="0"/>
              <a:t>теплые</a:t>
            </a:r>
            <a:r>
              <a:rPr lang="ru-RU" sz="1800" i="1" dirty="0"/>
              <a:t> </a:t>
            </a:r>
            <a:r>
              <a:rPr lang="ru-RU" sz="1800" i="1" dirty="0" smtClean="0"/>
              <a:t>ночи</a:t>
            </a:r>
            <a:r>
              <a:rPr lang="ru-RU" sz="1800" dirty="0" smtClean="0"/>
              <a:t>,</a:t>
            </a:r>
            <a:r>
              <a:rPr lang="ru-RU" sz="1800" i="1" dirty="0" smtClean="0"/>
              <a:t> сменяясь</a:t>
            </a:r>
            <a:r>
              <a:rPr lang="ru-RU" sz="1800" dirty="0" smtClean="0"/>
              <a:t>,</a:t>
            </a:r>
            <a:r>
              <a:rPr lang="ru-RU" sz="1800" i="1" dirty="0" smtClean="0"/>
              <a:t> </a:t>
            </a:r>
            <a:r>
              <a:rPr lang="ru-RU" sz="1800" i="1" dirty="0"/>
              <a:t>повторяют друг </a:t>
            </a:r>
            <a:r>
              <a:rPr lang="ru-RU" sz="1800" i="1" dirty="0" smtClean="0"/>
              <a:t>друга</a:t>
            </a:r>
            <a:r>
              <a:rPr lang="ru-RU" sz="1800" dirty="0" smtClean="0"/>
              <a:t>,</a:t>
            </a:r>
            <a:r>
              <a:rPr lang="ru-RU" sz="1800" i="1" dirty="0" smtClean="0"/>
              <a:t> </a:t>
            </a:r>
            <a:r>
              <a:rPr lang="ru-RU" sz="1800" i="1" dirty="0"/>
              <a:t>так изо дня в день на мосту повторялись нескончаемые разговоры местных гимназистов и </a:t>
            </a:r>
            <a:r>
              <a:rPr lang="ru-RU" sz="1800" i="1" dirty="0" smtClean="0"/>
              <a:t>студентов</a:t>
            </a:r>
            <a:r>
              <a:rPr lang="ru-RU" sz="1800" dirty="0" smtClean="0"/>
              <a:t>.</a:t>
            </a:r>
            <a:endParaRPr lang="sr-Latn-RS" sz="1800" dirty="0" smtClean="0"/>
          </a:p>
          <a:p>
            <a:pPr algn="ctr">
              <a:buFont typeface="Wingdings" pitchFamily="2" charset="2"/>
              <a:buChar char="Ø"/>
            </a:pPr>
            <a:r>
              <a:rPr lang="ru-RU" sz="1800" dirty="0" smtClean="0">
                <a:cs typeface="Arial" pitchFamily="34" charset="0"/>
              </a:rPr>
              <a:t>(</a:t>
            </a:r>
            <a:r>
              <a:rPr lang="de-AT" sz="1800" dirty="0" smtClean="0">
                <a:cs typeface="Arial" pitchFamily="34" charset="0"/>
              </a:rPr>
              <a:t>mk</a:t>
            </a:r>
            <a:r>
              <a:rPr lang="ru-RU" sz="1800" dirty="0" smtClean="0">
                <a:cs typeface="Arial" pitchFamily="34" charset="0"/>
              </a:rPr>
              <a:t>)</a:t>
            </a:r>
            <a:r>
              <a:rPr lang="ru-RU" sz="1800" i="1" dirty="0" smtClean="0"/>
              <a:t> </a:t>
            </a:r>
            <a:r>
              <a:rPr lang="ru-RU" sz="1800" i="1" dirty="0"/>
              <a:t>Како што си личат </a:t>
            </a:r>
            <a:r>
              <a:rPr lang="ru-RU" sz="1800" b="1" i="1" dirty="0"/>
              <a:t>топлите</a:t>
            </a:r>
            <a:r>
              <a:rPr lang="ru-RU" sz="1800" i="1" dirty="0"/>
              <a:t> ноќи во месец август една со </a:t>
            </a:r>
            <a:r>
              <a:rPr lang="ru-RU" sz="1800" i="1" dirty="0" smtClean="0"/>
              <a:t>друга</a:t>
            </a:r>
            <a:r>
              <a:rPr lang="ru-RU" sz="1800" dirty="0" smtClean="0"/>
              <a:t>,</a:t>
            </a:r>
            <a:r>
              <a:rPr lang="ru-RU" sz="1800" i="1" dirty="0" smtClean="0"/>
              <a:t> </a:t>
            </a:r>
            <a:r>
              <a:rPr lang="ru-RU" sz="1800" i="1" dirty="0"/>
              <a:t>така и разговорите на овие касабалиски ученици и студенти се секогаш исти или </a:t>
            </a:r>
            <a:r>
              <a:rPr lang="ru-RU" sz="1800" i="1" dirty="0" smtClean="0"/>
              <a:t>слични</a:t>
            </a:r>
            <a:r>
              <a:rPr lang="ru-RU" sz="1800" dirty="0" smtClean="0"/>
              <a:t>.</a:t>
            </a:r>
            <a:endParaRPr lang="de-AT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27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2282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 smtClean="0">
                <a:latin typeface="Arial" pitchFamily="34" charset="0"/>
                <a:cs typeface="Arial" pitchFamily="34" charset="0"/>
              </a:rPr>
              <a:t>Бугарски и македонски</a:t>
            </a:r>
            <a:endParaRPr lang="de-A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28</a:t>
            </a:fld>
            <a:endParaRPr lang="de-AT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bg-BG" i="1" dirty="0" smtClean="0">
                <a:latin typeface="Arial" pitchFamily="34" charset="0"/>
                <a:cs typeface="Arial" pitchFamily="34" charset="0"/>
              </a:rPr>
              <a:t>книга</a:t>
            </a:r>
            <a:r>
              <a:rPr lang="bg-BG" b="1" i="1" dirty="0" smtClean="0">
                <a:latin typeface="Arial" pitchFamily="34" charset="0"/>
                <a:cs typeface="Arial" pitchFamily="34" charset="0"/>
              </a:rPr>
              <a:t>та</a:t>
            </a:r>
          </a:p>
          <a:p>
            <a:pPr>
              <a:buFont typeface="Wingdings" pitchFamily="2" charset="2"/>
              <a:buChar char="Ø"/>
            </a:pPr>
            <a:r>
              <a:rPr lang="bg-BG" i="1" dirty="0">
                <a:latin typeface="Arial" pitchFamily="34" charset="0"/>
                <a:cs typeface="Arial" pitchFamily="34" charset="0"/>
              </a:rPr>
              <a:t>х</a:t>
            </a:r>
            <a:r>
              <a:rPr lang="bg-BG" i="1" dirty="0" smtClean="0">
                <a:latin typeface="Arial" pitchFamily="34" charset="0"/>
                <a:cs typeface="Arial" pitchFamily="34" charset="0"/>
              </a:rPr>
              <a:t>убава</a:t>
            </a:r>
            <a:r>
              <a:rPr lang="bg-BG" b="1" i="1" dirty="0" smtClean="0">
                <a:latin typeface="Arial" pitchFamily="34" charset="0"/>
                <a:cs typeface="Arial" pitchFamily="34" charset="0"/>
              </a:rPr>
              <a:t>та</a:t>
            </a:r>
            <a:r>
              <a:rPr lang="bg-BG" i="1" dirty="0" smtClean="0">
                <a:latin typeface="Arial" pitchFamily="34" charset="0"/>
                <a:cs typeface="Arial" pitchFamily="34" charset="0"/>
              </a:rPr>
              <a:t> книга</a:t>
            </a:r>
          </a:p>
          <a:p>
            <a:pPr>
              <a:buFont typeface="Wingdings" pitchFamily="2" charset="2"/>
              <a:buChar char="Ø"/>
            </a:pPr>
            <a:r>
              <a:rPr lang="bg-BG" i="1" dirty="0" smtClean="0">
                <a:latin typeface="Arial" pitchFamily="34" charset="0"/>
                <a:cs typeface="Arial" pitchFamily="34" charset="0"/>
              </a:rPr>
              <a:t>моя</a:t>
            </a:r>
            <a:r>
              <a:rPr lang="bg-BG" b="1" i="1" dirty="0" smtClean="0">
                <a:latin typeface="Arial" pitchFamily="34" charset="0"/>
                <a:cs typeface="Arial" pitchFamily="34" charset="0"/>
              </a:rPr>
              <a:t>та</a:t>
            </a:r>
            <a:r>
              <a:rPr lang="bg-BG" i="1" dirty="0" smtClean="0">
                <a:latin typeface="Arial" pitchFamily="34" charset="0"/>
                <a:cs typeface="Arial" pitchFamily="34" charset="0"/>
              </a:rPr>
              <a:t> хубава книга</a:t>
            </a:r>
            <a:endParaRPr lang="de-AT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mk-MK" i="1" dirty="0" smtClean="0">
                <a:latin typeface="Arial" pitchFamily="34" charset="0"/>
                <a:cs typeface="Arial" pitchFamily="34" charset="0"/>
              </a:rPr>
              <a:t>книга</a:t>
            </a:r>
            <a:r>
              <a:rPr lang="mk-MK" b="1" i="1" dirty="0" smtClean="0">
                <a:latin typeface="Arial" pitchFamily="34" charset="0"/>
                <a:cs typeface="Arial" pitchFamily="34" charset="0"/>
              </a:rPr>
              <a:t>та</a:t>
            </a:r>
          </a:p>
          <a:p>
            <a:pPr>
              <a:buFont typeface="Wingdings" pitchFamily="2" charset="2"/>
              <a:buChar char="Ø"/>
            </a:pPr>
            <a:r>
              <a:rPr lang="mk-MK" i="1" dirty="0" smtClean="0">
                <a:latin typeface="Arial" pitchFamily="34" charset="0"/>
                <a:cs typeface="Arial" pitchFamily="34" charset="0"/>
              </a:rPr>
              <a:t>убава</a:t>
            </a:r>
            <a:r>
              <a:rPr lang="mk-MK" b="1" i="1" dirty="0" smtClean="0">
                <a:latin typeface="Arial" pitchFamily="34" charset="0"/>
                <a:cs typeface="Arial" pitchFamily="34" charset="0"/>
              </a:rPr>
              <a:t>та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 книга</a:t>
            </a:r>
          </a:p>
          <a:p>
            <a:pPr>
              <a:buFont typeface="Wingdings" pitchFamily="2" charset="2"/>
              <a:buChar char="Ø"/>
            </a:pPr>
            <a:r>
              <a:rPr lang="mk-MK" i="1" dirty="0" smtClean="0">
                <a:latin typeface="Arial" pitchFamily="34" charset="0"/>
                <a:cs typeface="Arial" pitchFamily="34" charset="0"/>
              </a:rPr>
              <a:t>моја</a:t>
            </a:r>
            <a:r>
              <a:rPr lang="mk-MK" b="1" i="1" dirty="0" smtClean="0">
                <a:latin typeface="Arial" pitchFamily="34" charset="0"/>
                <a:cs typeface="Arial" pitchFamily="34" charset="0"/>
              </a:rPr>
              <a:t>та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 убава книга</a:t>
            </a:r>
            <a:endParaRPr lang="de-AT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7638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908720"/>
            <a:ext cx="6965245" cy="1202485"/>
          </a:xfrm>
        </p:spPr>
        <p:txBody>
          <a:bodyPr>
            <a:noAutofit/>
          </a:bodyPr>
          <a:lstStyle/>
          <a:p>
            <a:r>
              <a:rPr lang="mk-MK" dirty="0">
                <a:latin typeface="Arial" pitchFamily="34" charset="0"/>
                <a:cs typeface="Arial" pitchFamily="34" charset="0"/>
              </a:rPr>
              <a:t>Бугарски и 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македонски</a:t>
            </a:r>
            <a:br>
              <a:rPr lang="mk-MK" dirty="0" smtClean="0">
                <a:latin typeface="Arial" pitchFamily="34" charset="0"/>
                <a:cs typeface="Arial" pitchFamily="34" charset="0"/>
              </a:rPr>
            </a:br>
            <a:endParaRPr lang="de-AT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29</a:t>
            </a:fld>
            <a:endParaRPr lang="de-AT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mk-MK" i="1" dirty="0" smtClean="0"/>
              <a:t>човек</a:t>
            </a:r>
            <a:r>
              <a:rPr lang="mk-MK" b="1" i="1" dirty="0" smtClean="0"/>
              <a:t>ьт</a:t>
            </a:r>
            <a:endParaRPr lang="bg-BG" b="1" i="1" dirty="0" smtClean="0"/>
          </a:p>
          <a:p>
            <a:pPr>
              <a:buFont typeface="Wingdings" pitchFamily="2" charset="2"/>
              <a:buChar char="Ø"/>
            </a:pPr>
            <a:r>
              <a:rPr lang="bg-BG" i="1" dirty="0" smtClean="0"/>
              <a:t>хубави</a:t>
            </a:r>
            <a:r>
              <a:rPr lang="bg-BG" b="1" i="1" dirty="0" smtClean="0"/>
              <a:t>ят</a:t>
            </a:r>
            <a:r>
              <a:rPr lang="bg-BG" i="1" dirty="0" smtClean="0"/>
              <a:t> филм</a:t>
            </a:r>
          </a:p>
          <a:p>
            <a:pPr>
              <a:buFont typeface="Wingdings" pitchFamily="2" charset="2"/>
              <a:buChar char="Ø"/>
            </a:pPr>
            <a:r>
              <a:rPr lang="bg-BG" b="1" i="1" dirty="0"/>
              <a:t>Б</a:t>
            </a:r>
            <a:r>
              <a:rPr lang="bg-BG" b="1" i="1" dirty="0" smtClean="0"/>
              <a:t>ратьт</a:t>
            </a:r>
            <a:r>
              <a:rPr lang="bg-BG" i="1" dirty="0" smtClean="0"/>
              <a:t> на Иван е висок</a:t>
            </a:r>
            <a:r>
              <a:rPr lang="bg-BG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bg-BG" i="1" dirty="0" smtClean="0"/>
              <a:t>Този </a:t>
            </a:r>
            <a:r>
              <a:rPr lang="mk-MK" i="1" dirty="0" smtClean="0"/>
              <a:t>човек е </a:t>
            </a:r>
            <a:r>
              <a:rPr lang="mk-MK" b="1" i="1" dirty="0" smtClean="0"/>
              <a:t>брата</a:t>
            </a:r>
            <a:r>
              <a:rPr lang="mk-MK" i="1" dirty="0" smtClean="0"/>
              <a:t> на Иван.</a:t>
            </a:r>
            <a:endParaRPr lang="de-AT" i="1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mk-MK" i="1" dirty="0" smtClean="0"/>
              <a:t>човек</a:t>
            </a:r>
            <a:r>
              <a:rPr lang="mk-MK" b="1" i="1" dirty="0" smtClean="0"/>
              <a:t>от</a:t>
            </a:r>
          </a:p>
          <a:p>
            <a:pPr>
              <a:buFont typeface="Wingdings" pitchFamily="2" charset="2"/>
              <a:buChar char="Ø"/>
            </a:pPr>
            <a:r>
              <a:rPr lang="mk-MK" i="1" dirty="0"/>
              <a:t>у</a:t>
            </a:r>
            <a:r>
              <a:rPr lang="mk-MK" i="1" dirty="0" smtClean="0"/>
              <a:t>бави</a:t>
            </a:r>
            <a:r>
              <a:rPr lang="mk-MK" b="1" i="1" dirty="0" smtClean="0"/>
              <a:t>от</a:t>
            </a:r>
            <a:r>
              <a:rPr lang="mk-MK" i="1" dirty="0" smtClean="0"/>
              <a:t> филм</a:t>
            </a:r>
          </a:p>
          <a:p>
            <a:pPr>
              <a:buFont typeface="Wingdings" pitchFamily="2" charset="2"/>
              <a:buChar char="Ø"/>
            </a:pPr>
            <a:r>
              <a:rPr lang="mk-MK" b="1" i="1" dirty="0" smtClean="0"/>
              <a:t>Братот</a:t>
            </a:r>
            <a:r>
              <a:rPr lang="mk-MK" i="1" dirty="0" smtClean="0"/>
              <a:t> на Иван е висок</a:t>
            </a:r>
            <a:r>
              <a:rPr lang="mk-MK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mk-MK" i="1" dirty="0" smtClean="0"/>
              <a:t>Овој човек е </a:t>
            </a:r>
            <a:r>
              <a:rPr lang="mk-MK" b="1" i="1" dirty="0" smtClean="0"/>
              <a:t>братот</a:t>
            </a:r>
            <a:r>
              <a:rPr lang="mk-MK" i="1" dirty="0" smtClean="0"/>
              <a:t> на Иван</a:t>
            </a:r>
            <a:r>
              <a:rPr lang="mk-MK" dirty="0" smtClean="0"/>
              <a:t>.</a:t>
            </a:r>
            <a:endParaRPr lang="mk-MK" i="1" dirty="0" smtClean="0"/>
          </a:p>
          <a:p>
            <a:pPr>
              <a:buFont typeface="Wingdings" pitchFamily="2" charset="2"/>
              <a:buChar char="Ø"/>
            </a:pPr>
            <a:endParaRPr lang="mk-MK" b="1" i="1" dirty="0" smtClean="0"/>
          </a:p>
          <a:p>
            <a:pPr>
              <a:buFont typeface="Wingdings" pitchFamily="2" charset="2"/>
              <a:buChar char="Ø"/>
            </a:pPr>
            <a:endParaRPr lang="de-AT" b="1" i="1" dirty="0"/>
          </a:p>
        </p:txBody>
      </p:sp>
    </p:spTree>
    <p:extLst>
      <p:ext uri="{BB962C8B-B14F-4D97-AF65-F5344CB8AC3E}">
        <p14:creationId xmlns:p14="http://schemas.microsoft.com/office/powerpoint/2010/main" val="3755384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>
                <a:latin typeface="Arial" pitchFamily="34" charset="0"/>
                <a:cs typeface="Arial" pitchFamily="34" charset="0"/>
              </a:rPr>
              <a:t>Inhaltverzeichnis</a:t>
            </a:r>
            <a:endParaRPr lang="de-A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de-AT" dirty="0" smtClean="0">
                <a:latin typeface="Arial" pitchFamily="34" charset="0"/>
                <a:cs typeface="Arial" pitchFamily="34" charset="0"/>
              </a:rPr>
              <a:t>Artikel bei Nomina /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Imenski članovi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/ 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Членной формой существительных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/ 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Членување на именките</a:t>
            </a:r>
            <a:endParaRPr lang="de-AT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de-AT" dirty="0" smtClean="0">
                <a:latin typeface="Arial" pitchFamily="34" charset="0"/>
                <a:cs typeface="Arial" pitchFamily="34" charset="0"/>
              </a:rPr>
              <a:t>Artikel bei Pronomina /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Članovi kod zamenica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/ 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Членной </a:t>
            </a:r>
            <a:r>
              <a:rPr lang="mk-MK" dirty="0">
                <a:latin typeface="Arial" pitchFamily="34" charset="0"/>
                <a:cs typeface="Arial" pitchFamily="34" charset="0"/>
              </a:rPr>
              <a:t>формой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местоимений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/ 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Членување на заменките</a:t>
            </a:r>
          </a:p>
          <a:p>
            <a:pPr algn="ctr"/>
            <a:endParaRPr lang="de-A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62310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>
                <a:latin typeface="Arial" pitchFamily="34" charset="0"/>
                <a:cs typeface="Arial" pitchFamily="34" charset="0"/>
              </a:rPr>
              <a:t>Бугарски и македонски</a:t>
            </a:r>
            <a:endParaRPr lang="de-A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30</a:t>
            </a:fld>
            <a:endParaRPr lang="de-AT"/>
          </a:p>
        </p:txBody>
      </p:sp>
      <p:graphicFrame>
        <p:nvGraphicFramePr>
          <p:cNvPr id="13" name="Content Placeholder 12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013009673"/>
              </p:ext>
            </p:extLst>
          </p:nvPr>
        </p:nvGraphicFramePr>
        <p:xfrm>
          <a:off x="1298575" y="2132856"/>
          <a:ext cx="3200400" cy="3708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800100"/>
                <a:gridCol w="800100"/>
                <a:gridCol w="800100"/>
                <a:gridCol w="800100"/>
              </a:tblGrid>
              <a:tr h="370840">
                <a:tc>
                  <a:txBody>
                    <a:bodyPr/>
                    <a:lstStyle/>
                    <a:p>
                      <a:r>
                        <a:rPr lang="de-AT" dirty="0" smtClean="0"/>
                        <a:t>-</a:t>
                      </a:r>
                      <a:r>
                        <a:rPr lang="bg-BG" dirty="0" smtClean="0">
                          <a:latin typeface="Arial" pitchFamily="34" charset="0"/>
                          <a:cs typeface="Arial" pitchFamily="34" charset="0"/>
                        </a:rPr>
                        <a:t>ьт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-</a:t>
                      </a:r>
                      <a:r>
                        <a:rPr lang="bg-BG" dirty="0" smtClean="0">
                          <a:latin typeface="Arial" pitchFamily="34" charset="0"/>
                          <a:cs typeface="Arial" pitchFamily="34" charset="0"/>
                        </a:rPr>
                        <a:t>та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-</a:t>
                      </a:r>
                      <a:r>
                        <a:rPr lang="bg-BG" dirty="0" smtClean="0"/>
                        <a:t>то</a:t>
                      </a:r>
                      <a:endParaRPr lang="de-AT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-</a:t>
                      </a:r>
                      <a:r>
                        <a:rPr lang="bg-BG" dirty="0" smtClean="0">
                          <a:latin typeface="Arial" pitchFamily="34" charset="0"/>
                          <a:cs typeface="Arial" pitchFamily="34" charset="0"/>
                        </a:rPr>
                        <a:t>те</a:t>
                      </a:r>
                      <a:endParaRPr lang="de-AT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Content Placeholder 11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10330706"/>
              </p:ext>
            </p:extLst>
          </p:nvPr>
        </p:nvGraphicFramePr>
        <p:xfrm>
          <a:off x="4664075" y="2119313"/>
          <a:ext cx="3200400" cy="111252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800100"/>
                <a:gridCol w="800100"/>
                <a:gridCol w="800100"/>
                <a:gridCol w="800100"/>
              </a:tblGrid>
              <a:tr h="370840">
                <a:tc>
                  <a:txBody>
                    <a:bodyPr/>
                    <a:lstStyle/>
                    <a:p>
                      <a:r>
                        <a:rPr lang="de-AT" dirty="0" smtClean="0"/>
                        <a:t>-</a:t>
                      </a:r>
                      <a:r>
                        <a:rPr lang="mk-MK" dirty="0" smtClean="0"/>
                        <a:t>от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-</a:t>
                      </a:r>
                      <a:r>
                        <a:rPr lang="mk-MK" dirty="0" smtClean="0">
                          <a:latin typeface="Arial" pitchFamily="34" charset="0"/>
                          <a:cs typeface="Arial" pitchFamily="34" charset="0"/>
                        </a:rPr>
                        <a:t>та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-</a:t>
                      </a:r>
                      <a:r>
                        <a:rPr lang="mk-MK" dirty="0" smtClean="0">
                          <a:latin typeface="Arial" pitchFamily="34" charset="0"/>
                          <a:cs typeface="Arial" pitchFamily="34" charset="0"/>
                        </a:rPr>
                        <a:t>то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-</a:t>
                      </a:r>
                      <a:r>
                        <a:rPr lang="mk-MK" dirty="0" smtClean="0">
                          <a:latin typeface="Arial" pitchFamily="34" charset="0"/>
                          <a:cs typeface="Arial" pitchFamily="34" charset="0"/>
                        </a:rPr>
                        <a:t>те</a:t>
                      </a:r>
                      <a:endParaRPr lang="de-A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AT" dirty="0" smtClean="0"/>
                        <a:t>-</a:t>
                      </a:r>
                      <a:r>
                        <a:rPr lang="mk-MK" b="1" dirty="0" smtClean="0"/>
                        <a:t>он</a:t>
                      </a:r>
                      <a:endParaRPr lang="de-A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-</a:t>
                      </a:r>
                      <a:r>
                        <a:rPr lang="mk-MK" b="1" dirty="0" smtClean="0">
                          <a:latin typeface="Arial" pitchFamily="34" charset="0"/>
                          <a:cs typeface="Arial" pitchFamily="34" charset="0"/>
                        </a:rPr>
                        <a:t>на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-</a:t>
                      </a:r>
                      <a:r>
                        <a:rPr lang="mk-MK" b="1" dirty="0" smtClean="0">
                          <a:latin typeface="Arial" pitchFamily="34" charset="0"/>
                          <a:cs typeface="Arial" pitchFamily="34" charset="0"/>
                        </a:rPr>
                        <a:t>но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-</a:t>
                      </a:r>
                      <a:r>
                        <a:rPr lang="mk-MK" b="1" dirty="0" smtClean="0">
                          <a:latin typeface="Arial" pitchFamily="34" charset="0"/>
                          <a:cs typeface="Arial" pitchFamily="34" charset="0"/>
                        </a:rPr>
                        <a:t>не</a:t>
                      </a:r>
                      <a:endParaRPr lang="de-A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AT" dirty="0" smtClean="0"/>
                        <a:t>-</a:t>
                      </a:r>
                      <a:r>
                        <a:rPr lang="mk-MK" b="1" dirty="0" smtClean="0">
                          <a:latin typeface="Arial" pitchFamily="34" charset="0"/>
                          <a:cs typeface="Arial" pitchFamily="34" charset="0"/>
                        </a:rPr>
                        <a:t>ов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-</a:t>
                      </a:r>
                      <a:r>
                        <a:rPr lang="mk-MK" b="1" dirty="0" smtClean="0">
                          <a:latin typeface="Arial" pitchFamily="34" charset="0"/>
                          <a:cs typeface="Arial" pitchFamily="34" charset="0"/>
                        </a:rPr>
                        <a:t>ва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-</a:t>
                      </a:r>
                      <a:r>
                        <a:rPr lang="mk-MK" b="1" dirty="0" smtClean="0">
                          <a:latin typeface="Arial" pitchFamily="34" charset="0"/>
                          <a:cs typeface="Arial" pitchFamily="34" charset="0"/>
                        </a:rPr>
                        <a:t>во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-</a:t>
                      </a:r>
                      <a:r>
                        <a:rPr lang="mk-MK" b="1" dirty="0" smtClean="0">
                          <a:latin typeface="Arial" pitchFamily="34" charset="0"/>
                          <a:cs typeface="Arial" pitchFamily="34" charset="0"/>
                        </a:rPr>
                        <a:t>ве</a:t>
                      </a:r>
                      <a:endParaRPr lang="de-A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2627784" y="2708920"/>
            <a:ext cx="8131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dirty="0" smtClean="0">
                <a:latin typeface="Arial" pitchFamily="34" charset="0"/>
                <a:cs typeface="Arial" pitchFamily="34" charset="0"/>
              </a:rPr>
              <a:t>Tab. 2</a:t>
            </a:r>
            <a:endParaRPr lang="de-A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978248" y="3396734"/>
            <a:ext cx="8772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dirty="0" smtClean="0">
                <a:latin typeface="Arial" pitchFamily="34" charset="0"/>
                <a:cs typeface="Arial" pitchFamily="34" charset="0"/>
              </a:rPr>
              <a:t>Tab. 3 </a:t>
            </a:r>
            <a:endParaRPr lang="de-AT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9125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>
                <a:latin typeface="Arial" pitchFamily="34" charset="0"/>
                <a:cs typeface="Arial" pitchFamily="34" charset="0"/>
              </a:rPr>
              <a:t>Бугарски и македонски</a:t>
            </a:r>
            <a:endParaRPr lang="de-AT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31</a:t>
            </a:fld>
            <a:endParaRPr lang="de-AT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bg-BG" b="1" i="1" dirty="0" smtClean="0">
                <a:latin typeface="Arial" pitchFamily="34" charset="0"/>
                <a:cs typeface="Arial" pitchFamily="34" charset="0"/>
              </a:rPr>
              <a:t>този</a:t>
            </a:r>
            <a:r>
              <a:rPr lang="bg-BG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човек</a:t>
            </a:r>
          </a:p>
          <a:p>
            <a:pPr>
              <a:buFont typeface="Wingdings" pitchFamily="2" charset="2"/>
              <a:buChar char="Ø"/>
            </a:pPr>
            <a:endParaRPr lang="mk-MK" i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mk-MK" b="1" i="1" dirty="0" smtClean="0">
                <a:latin typeface="Arial" pitchFamily="34" charset="0"/>
                <a:cs typeface="Arial" pitchFamily="34" charset="0"/>
              </a:rPr>
              <a:t>тази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 книга</a:t>
            </a:r>
          </a:p>
          <a:p>
            <a:pPr>
              <a:buFont typeface="Wingdings" pitchFamily="2" charset="2"/>
              <a:buChar char="Ø"/>
            </a:pPr>
            <a:endParaRPr lang="mk-MK" i="1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mk-MK" b="1" i="1" dirty="0" smtClean="0">
                <a:latin typeface="Arial" pitchFamily="34" charset="0"/>
                <a:cs typeface="Arial" pitchFamily="34" charset="0"/>
              </a:rPr>
              <a:t>това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 дете</a:t>
            </a:r>
          </a:p>
          <a:p>
            <a:pPr>
              <a:buFont typeface="Wingdings" pitchFamily="2" charset="2"/>
              <a:buChar char="Ø"/>
            </a:pPr>
            <a:endParaRPr lang="mk-MK" i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mk-MK" b="1" i="1" dirty="0" smtClean="0">
                <a:latin typeface="Arial" pitchFamily="34" charset="0"/>
                <a:cs typeface="Arial" pitchFamily="34" charset="0"/>
              </a:rPr>
              <a:t>тези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 книги</a:t>
            </a:r>
          </a:p>
          <a:p>
            <a:pPr>
              <a:buFont typeface="Wingdings" pitchFamily="2" charset="2"/>
              <a:buChar char="Ø"/>
            </a:pPr>
            <a:endParaRPr lang="mk-MK" i="1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endParaRPr lang="de-AT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mk-MK" i="1" dirty="0" smtClean="0">
                <a:latin typeface="Arial" pitchFamily="34" charset="0"/>
                <a:cs typeface="Arial" pitchFamily="34" charset="0"/>
              </a:rPr>
              <a:t>Човек</a:t>
            </a:r>
            <a:r>
              <a:rPr lang="mk-MK" b="1" i="1" dirty="0" smtClean="0">
                <a:latin typeface="Arial" pitchFamily="34" charset="0"/>
                <a:cs typeface="Arial" pitchFamily="34" charset="0"/>
              </a:rPr>
              <a:t>ов</a:t>
            </a:r>
            <a:r>
              <a:rPr lang="mk-MK" i="1" dirty="0">
                <a:latin typeface="Arial" pitchFamily="34" charset="0"/>
                <a:cs typeface="Arial" pitchFamily="34" charset="0"/>
              </a:rPr>
              <a:t> 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mk-MK" b="1" i="1" dirty="0" smtClean="0">
                <a:latin typeface="Arial" pitchFamily="34" charset="0"/>
                <a:cs typeface="Arial" pitchFamily="34" charset="0"/>
              </a:rPr>
              <a:t>овој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 човек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buFont typeface="Wingdings" pitchFamily="2" charset="2"/>
              <a:buChar char="Ø"/>
            </a:pPr>
            <a:endParaRPr lang="mk-MK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mk-MK" i="1" dirty="0" smtClean="0">
                <a:latin typeface="Arial" pitchFamily="34" charset="0"/>
                <a:cs typeface="Arial" pitchFamily="34" charset="0"/>
              </a:rPr>
              <a:t>книга</a:t>
            </a:r>
            <a:r>
              <a:rPr lang="mk-MK" b="1" i="1" dirty="0" smtClean="0">
                <a:latin typeface="Arial" pitchFamily="34" charset="0"/>
                <a:cs typeface="Arial" pitchFamily="34" charset="0"/>
              </a:rPr>
              <a:t>ва 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mk-MK" b="1" i="1" dirty="0" smtClean="0">
                <a:latin typeface="Arial" pitchFamily="34" charset="0"/>
                <a:cs typeface="Arial" pitchFamily="34" charset="0"/>
              </a:rPr>
              <a:t>оваа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 книга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mk-MK" b="1" i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Font typeface="Wingdings" pitchFamily="2" charset="2"/>
              <a:buChar char="Ø"/>
            </a:pPr>
            <a:endParaRPr lang="mk-MK" b="1" i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mk-MK" i="1" dirty="0" smtClean="0">
                <a:latin typeface="Arial" pitchFamily="34" charset="0"/>
                <a:cs typeface="Arial" pitchFamily="34" charset="0"/>
              </a:rPr>
              <a:t>дете</a:t>
            </a:r>
            <a:r>
              <a:rPr lang="mk-MK" b="1" i="1" dirty="0" smtClean="0">
                <a:latin typeface="Arial" pitchFamily="34" charset="0"/>
                <a:cs typeface="Arial" pitchFamily="34" charset="0"/>
              </a:rPr>
              <a:t>во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mk-MK" b="1" i="1" dirty="0" smtClean="0">
                <a:latin typeface="Arial" pitchFamily="34" charset="0"/>
                <a:cs typeface="Arial" pitchFamily="34" charset="0"/>
              </a:rPr>
              <a:t>ова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 дете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buFont typeface="Wingdings" pitchFamily="2" charset="2"/>
              <a:buChar char="Ø"/>
            </a:pPr>
            <a:endParaRPr lang="mk-MK" i="1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mk-MK" i="1" dirty="0" smtClean="0">
                <a:latin typeface="Arial" pitchFamily="34" charset="0"/>
                <a:cs typeface="Arial" pitchFamily="34" charset="0"/>
              </a:rPr>
              <a:t>книги</a:t>
            </a:r>
            <a:r>
              <a:rPr lang="mk-MK" b="1" i="1" dirty="0" smtClean="0">
                <a:latin typeface="Arial" pitchFamily="34" charset="0"/>
                <a:cs typeface="Arial" pitchFamily="34" charset="0"/>
              </a:rPr>
              <a:t>ве 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mk-MK" b="1" i="1" dirty="0" smtClean="0">
                <a:latin typeface="Arial" pitchFamily="34" charset="0"/>
                <a:cs typeface="Arial" pitchFamily="34" charset="0"/>
              </a:rPr>
              <a:t>овие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 книги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)</a:t>
            </a:r>
            <a:endParaRPr lang="mk-MK" b="1" i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de-AT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7265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>
                <a:latin typeface="Arial" pitchFamily="34" charset="0"/>
                <a:cs typeface="Arial" pitchFamily="34" charset="0"/>
              </a:rPr>
              <a:t>Бугарски и македонски</a:t>
            </a:r>
            <a:endParaRPr lang="de-AT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32</a:t>
            </a:fld>
            <a:endParaRPr lang="de-AT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mk-MK" b="1" i="1" dirty="0" smtClean="0">
                <a:latin typeface="Arial" pitchFamily="34" charset="0"/>
                <a:cs typeface="Arial" pitchFamily="34" charset="0"/>
              </a:rPr>
              <a:t>този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 човек тук</a:t>
            </a:r>
          </a:p>
          <a:p>
            <a:pPr>
              <a:buFont typeface="Wingdings" pitchFamily="2" charset="2"/>
              <a:buChar char="Ø"/>
            </a:pPr>
            <a:endParaRPr lang="mk-MK" i="1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mk-MK" b="1" i="1" dirty="0" smtClean="0">
                <a:latin typeface="Arial" pitchFamily="34" charset="0"/>
                <a:cs typeface="Arial" pitchFamily="34" charset="0"/>
              </a:rPr>
              <a:t>този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 човек там</a:t>
            </a:r>
            <a:endParaRPr lang="de-AT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mk-MK" i="1" dirty="0" smtClean="0">
                <a:latin typeface="Arial" pitchFamily="34" charset="0"/>
                <a:cs typeface="Arial" pitchFamily="34" charset="0"/>
              </a:rPr>
              <a:t>човек</a:t>
            </a:r>
            <a:r>
              <a:rPr lang="mk-MK" b="1" i="1" dirty="0" smtClean="0">
                <a:latin typeface="Arial" pitchFamily="34" charset="0"/>
                <a:cs typeface="Arial" pitchFamily="34" charset="0"/>
              </a:rPr>
              <a:t>ов</a:t>
            </a:r>
          </a:p>
          <a:p>
            <a:pPr>
              <a:buFont typeface="Wingdings" pitchFamily="2" charset="2"/>
              <a:buChar char="Ø"/>
            </a:pPr>
            <a:endParaRPr lang="mk-MK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mk-MK" i="1" dirty="0" smtClean="0">
                <a:latin typeface="Arial" pitchFamily="34" charset="0"/>
                <a:cs typeface="Arial" pitchFamily="34" charset="0"/>
              </a:rPr>
              <a:t>човек</a:t>
            </a:r>
            <a:r>
              <a:rPr lang="mk-MK" b="1" i="1" dirty="0" smtClean="0">
                <a:latin typeface="Arial" pitchFamily="34" charset="0"/>
                <a:cs typeface="Arial" pitchFamily="34" charset="0"/>
              </a:rPr>
              <a:t>он</a:t>
            </a:r>
            <a:endParaRPr lang="de-AT" b="1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8961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mk-MK" sz="3600" dirty="0" smtClean="0"/>
              <a:t>Благодарам на Бојан Петрески </a:t>
            </a:r>
            <a:r>
              <a:rPr lang="mk-MK" sz="3600" dirty="0" smtClean="0"/>
              <a:t>за </a:t>
            </a:r>
            <a:r>
              <a:rPr lang="mk-MK" sz="3600" dirty="0" smtClean="0"/>
              <a:t>лекторираната </a:t>
            </a:r>
            <a:r>
              <a:rPr lang="mk-MK" sz="3600" dirty="0"/>
              <a:t>работа! </a:t>
            </a:r>
            <a:endParaRPr lang="mk-MK" sz="3600" dirty="0" smtClean="0"/>
          </a:p>
          <a:p>
            <a:pPr algn="ctr"/>
            <a:r>
              <a:rPr lang="mk-MK" sz="3600" dirty="0" smtClean="0"/>
              <a:t>Благодарам на Јане Јованов за лекторираната презентација!</a:t>
            </a:r>
            <a:endParaRPr lang="de-AT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33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02787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mk-MK" dirty="0" smtClean="0"/>
          </a:p>
          <a:p>
            <a:pPr marL="0" indent="0" algn="ctr">
              <a:buNone/>
            </a:pPr>
            <a:r>
              <a:rPr lang="de-AT" sz="2800" dirty="0" smtClean="0">
                <a:latin typeface="Arial" pitchFamily="34" charset="0"/>
                <a:cs typeface="Arial" pitchFamily="34" charset="0"/>
              </a:rPr>
              <a:t>Danke für die Aufmerksamkeit!</a:t>
            </a:r>
          </a:p>
          <a:p>
            <a:pPr marL="0" indent="0" algn="ctr">
              <a:buNone/>
            </a:pPr>
            <a:r>
              <a:rPr lang="de-AT" sz="2800" dirty="0" smtClean="0">
                <a:latin typeface="Arial" pitchFamily="34" charset="0"/>
                <a:cs typeface="Arial" pitchFamily="34" charset="0"/>
              </a:rPr>
              <a:t>Hvala</a:t>
            </a:r>
            <a:r>
              <a:rPr lang="sr-Latn-RS" sz="2800" dirty="0" smtClean="0">
                <a:latin typeface="Arial" pitchFamily="34" charset="0"/>
                <a:cs typeface="Arial" pitchFamily="34" charset="0"/>
              </a:rPr>
              <a:t> na pažnji!</a:t>
            </a:r>
          </a:p>
          <a:p>
            <a:pPr marL="0" indent="0" algn="ctr">
              <a:buNone/>
            </a:pPr>
            <a:r>
              <a:rPr lang="mk-MK" sz="2800" dirty="0">
                <a:latin typeface="Arial" pitchFamily="34" charset="0"/>
                <a:cs typeface="Arial" pitchFamily="34" charset="0"/>
              </a:rPr>
              <a:t>Спасибо за </a:t>
            </a:r>
            <a:r>
              <a:rPr lang="mk-MK" sz="2800" dirty="0" smtClean="0">
                <a:latin typeface="Arial" pitchFamily="34" charset="0"/>
                <a:cs typeface="Arial" pitchFamily="34" charset="0"/>
              </a:rPr>
              <a:t>внимание</a:t>
            </a:r>
            <a:r>
              <a:rPr lang="de-AT" sz="2800" dirty="0" smtClean="0">
                <a:latin typeface="Arial" pitchFamily="34" charset="0"/>
                <a:cs typeface="Arial" pitchFamily="34" charset="0"/>
              </a:rPr>
              <a:t>!</a:t>
            </a:r>
          </a:p>
          <a:p>
            <a:pPr marL="0" indent="0" algn="ctr">
              <a:buNone/>
            </a:pPr>
            <a:r>
              <a:rPr lang="mk-MK" sz="2800" dirty="0"/>
              <a:t>Ви </a:t>
            </a:r>
            <a:r>
              <a:rPr lang="mk-MK" sz="2800" dirty="0" smtClean="0"/>
              <a:t>благодарам </a:t>
            </a:r>
            <a:r>
              <a:rPr lang="mk-MK" sz="2800" dirty="0"/>
              <a:t>за вашето </a:t>
            </a:r>
            <a:r>
              <a:rPr lang="mk-MK" sz="2800" dirty="0" smtClean="0"/>
              <a:t>внимание</a:t>
            </a:r>
            <a:r>
              <a:rPr lang="de-AT" sz="2800" dirty="0" smtClean="0"/>
              <a:t>!</a:t>
            </a:r>
            <a:endParaRPr lang="de-AT" sz="2800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de-AT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34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6771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>
                <a:latin typeface="Arial" pitchFamily="34" charset="0"/>
                <a:cs typeface="Arial" pitchFamily="34" charset="0"/>
              </a:rPr>
              <a:t>Literaturverzeichnis</a:t>
            </a:r>
            <a:endParaRPr lang="de-A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sz="2000" dirty="0" smtClean="0">
                <a:latin typeface="Arial" pitchFamily="34" charset="0"/>
                <a:cs typeface="Arial" pitchFamily="34" charset="0"/>
              </a:rPr>
              <a:t>Andrić 2011: Andrić, Ivo. </a:t>
            </a:r>
            <a:r>
              <a:rPr lang="sr-Latn-RS" sz="2000" i="1" dirty="0" smtClean="0">
                <a:latin typeface="Arial" pitchFamily="34" charset="0"/>
                <a:cs typeface="Arial" pitchFamily="34" charset="0"/>
              </a:rPr>
              <a:t>Na Drini ćuprija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. Novi Sad</a:t>
            </a:r>
            <a:r>
              <a:rPr lang="mk-MK" sz="20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de-AT" sz="2000" dirty="0" smtClean="0">
                <a:latin typeface="Arial" pitchFamily="34" charset="0"/>
                <a:cs typeface="Arial" pitchFamily="34" charset="0"/>
              </a:rPr>
              <a:t>EVRO–GUINTI</a:t>
            </a:r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mk-MK" sz="2000" dirty="0" smtClean="0">
                <a:latin typeface="Arial" pitchFamily="34" charset="0"/>
                <a:cs typeface="Arial" pitchFamily="34" charset="0"/>
              </a:rPr>
              <a:t>Тасевска 2009: Тасевска, Роза. </a:t>
            </a:r>
            <a:r>
              <a:rPr lang="mk-MK" sz="2000" i="1" dirty="0" smtClean="0">
                <a:latin typeface="Arial" pitchFamily="34" charset="0"/>
                <a:cs typeface="Arial" pitchFamily="34" charset="0"/>
              </a:rPr>
              <a:t>Македоснки со мака </a:t>
            </a:r>
            <a:r>
              <a:rPr lang="mk-MK" sz="2000" dirty="0" smtClean="0">
                <a:latin typeface="Arial" pitchFamily="34" charset="0"/>
                <a:cs typeface="Arial" pitchFamily="34" charset="0"/>
              </a:rPr>
              <a:t>(2. изд). Скопје: Универзитет „Св. Кирил и Методиј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“ 50–76</a:t>
            </a:r>
          </a:p>
          <a:p>
            <a:r>
              <a:rPr lang="mk-MK" sz="2000" dirty="0" smtClean="0">
                <a:latin typeface="Arial" pitchFamily="34" charset="0"/>
                <a:cs typeface="Arial" pitchFamily="34" charset="0"/>
              </a:rPr>
              <a:t>Кепески 1983: Кепески, Круме. </a:t>
            </a:r>
            <a:r>
              <a:rPr lang="mk-MK" sz="2000" i="1" dirty="0" smtClean="0">
                <a:latin typeface="Arial" pitchFamily="34" charset="0"/>
                <a:cs typeface="Arial" pitchFamily="34" charset="0"/>
              </a:rPr>
              <a:t>Граматика на македонскиот литературен јазик за училишта за средно образование</a:t>
            </a:r>
            <a:r>
              <a:rPr lang="mk-MK" sz="2000" dirty="0" smtClean="0">
                <a:latin typeface="Arial" pitchFamily="34" charset="0"/>
                <a:cs typeface="Arial" pitchFamily="34" charset="0"/>
              </a:rPr>
              <a:t>. Скопје: „Просвета дело“ 97–99</a:t>
            </a:r>
          </a:p>
          <a:p>
            <a:pPr marL="0" indent="0">
              <a:buNone/>
            </a:pPr>
            <a:endParaRPr lang="de-AT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35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78802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>
                <a:latin typeface="Arial" pitchFamily="34" charset="0"/>
                <a:cs typeface="Arial" pitchFamily="34" charset="0"/>
              </a:rPr>
              <a:t>Literaturverzeichnis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mk-MK" sz="2200" dirty="0" smtClean="0">
                <a:latin typeface="Arial" pitchFamily="34" charset="0"/>
                <a:cs typeface="Arial" pitchFamily="34" charset="0"/>
              </a:rPr>
              <a:t>Конески 1981: Конески Блаже. </a:t>
            </a:r>
            <a:r>
              <a:rPr lang="mk-MK" sz="2200" i="1" dirty="0" smtClean="0">
                <a:latin typeface="Arial" pitchFamily="34" charset="0"/>
                <a:cs typeface="Arial" pitchFamily="34" charset="0"/>
              </a:rPr>
              <a:t>Граматика на македонскиот литературен јазик</a:t>
            </a:r>
            <a:r>
              <a:rPr lang="mk-MK" sz="2200" dirty="0" smtClean="0">
                <a:latin typeface="Arial" pitchFamily="34" charset="0"/>
                <a:cs typeface="Arial" pitchFamily="34" charset="0"/>
              </a:rPr>
              <a:t> (дел </a:t>
            </a:r>
            <a:r>
              <a:rPr lang="de-AT" sz="2200" dirty="0" smtClean="0">
                <a:latin typeface="Arial" pitchFamily="34" charset="0"/>
                <a:cs typeface="Arial" pitchFamily="34" charset="0"/>
              </a:rPr>
              <a:t>I </a:t>
            </a:r>
            <a:r>
              <a:rPr lang="mk-MK" sz="2200" dirty="0" smtClean="0">
                <a:latin typeface="Arial" pitchFamily="34" charset="0"/>
                <a:cs typeface="Arial" pitchFamily="34" charset="0"/>
              </a:rPr>
              <a:t>и </a:t>
            </a:r>
            <a:r>
              <a:rPr lang="de-AT" sz="2200" dirty="0" smtClean="0">
                <a:latin typeface="Arial" pitchFamily="34" charset="0"/>
                <a:cs typeface="Arial" pitchFamily="34" charset="0"/>
              </a:rPr>
              <a:t>II</a:t>
            </a:r>
            <a:r>
              <a:rPr lang="mk-MK" sz="2200" dirty="0" smtClean="0">
                <a:latin typeface="Arial" pitchFamily="34" charset="0"/>
                <a:cs typeface="Arial" pitchFamily="34" charset="0"/>
              </a:rPr>
              <a:t>). Скопје: Култура 225–237, 308–311</a:t>
            </a:r>
          </a:p>
          <a:p>
            <a:r>
              <a:rPr lang="mk-MK" sz="2200" dirty="0" smtClean="0">
                <a:latin typeface="Arial" pitchFamily="34" charset="0"/>
                <a:cs typeface="Arial" pitchFamily="34" charset="0"/>
              </a:rPr>
              <a:t>Демаре 2010: Демаре, Шарл</a:t>
            </a:r>
            <a:r>
              <a:rPr lang="de-AT" sz="22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mk-MK" sz="2200" dirty="0" smtClean="0">
                <a:latin typeface="Arial" pitchFamily="34" charset="0"/>
                <a:cs typeface="Arial" pitchFamily="34" charset="0"/>
              </a:rPr>
              <a:t>Гијом. Определениот член во македонскиот и во бугарскиот јазик – сличности и разлики. </a:t>
            </a:r>
            <a:r>
              <a:rPr lang="de-AT" sz="2200" dirty="0" smtClean="0">
                <a:latin typeface="Arial" pitchFamily="34" charset="0"/>
                <a:cs typeface="Arial" pitchFamily="34" charset="0"/>
              </a:rPr>
              <a:t>In: </a:t>
            </a:r>
            <a:r>
              <a:rPr lang="mk-MK" sz="2200" i="1" dirty="0" smtClean="0">
                <a:latin typeface="Arial" pitchFamily="34" charset="0"/>
                <a:cs typeface="Arial" pitchFamily="34" charset="0"/>
              </a:rPr>
              <a:t>Шести научен собир на млади Македонисти </a:t>
            </a:r>
            <a:r>
              <a:rPr lang="mk-MK" sz="2200" dirty="0" smtClean="0">
                <a:latin typeface="Arial" pitchFamily="34" charset="0"/>
                <a:cs typeface="Arial" pitchFamily="34" charset="0"/>
              </a:rPr>
              <a:t>18–20 </a:t>
            </a:r>
            <a:r>
              <a:rPr lang="mk-MK" sz="2200" i="1" dirty="0" smtClean="0">
                <a:latin typeface="Arial" pitchFamily="34" charset="0"/>
                <a:cs typeface="Arial" pitchFamily="34" charset="0"/>
              </a:rPr>
              <a:t>декември </a:t>
            </a:r>
            <a:r>
              <a:rPr lang="mk-MK" sz="2200" dirty="0" smtClean="0">
                <a:latin typeface="Arial" pitchFamily="34" charset="0"/>
                <a:cs typeface="Arial" pitchFamily="34" charset="0"/>
              </a:rPr>
              <a:t>2008. Скопје: Универзитет „Св. Кирил и Методиј“, филолошки факултет „Блаже Конески“ 341–345</a:t>
            </a:r>
          </a:p>
          <a:p>
            <a:r>
              <a:rPr lang="de-AT" sz="2200" dirty="0">
                <a:latin typeface="Arial" pitchFamily="34" charset="0"/>
                <a:cs typeface="Arial" pitchFamily="34" charset="0"/>
              </a:rPr>
              <a:t>G</a:t>
            </a:r>
            <a:r>
              <a:rPr lang="de-AT" sz="2200" dirty="0" smtClean="0">
                <a:latin typeface="Arial" pitchFamily="34" charset="0"/>
                <a:cs typeface="Arial" pitchFamily="34" charset="0"/>
              </a:rPr>
              <a:t>ralis-korpus: http://www-gewi.uni-graz.at/gralis/korpusarium/gralis_korpus.html Stand: 13.04.2013 </a:t>
            </a:r>
            <a:endParaRPr lang="mk-MK" sz="2200" dirty="0" smtClean="0">
              <a:latin typeface="Arial" pitchFamily="34" charset="0"/>
              <a:cs typeface="Arial" pitchFamily="34" charset="0"/>
            </a:endParaRPr>
          </a:p>
          <a:p>
            <a:endParaRPr lang="de-AT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36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57157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Tabellen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sz="2000" dirty="0" smtClean="0">
                <a:latin typeface="Arial" pitchFamily="34" charset="0"/>
                <a:cs typeface="Arial" pitchFamily="34" charset="0"/>
              </a:rPr>
              <a:t>Tab. 1: </a:t>
            </a:r>
            <a:r>
              <a:rPr lang="mk-MK" sz="2000" dirty="0" smtClean="0">
                <a:latin typeface="Arial" pitchFamily="34" charset="0"/>
                <a:cs typeface="Arial" pitchFamily="34" charset="0"/>
              </a:rPr>
              <a:t>Тасевска 2009: Тасевска, Роза. </a:t>
            </a:r>
            <a:r>
              <a:rPr lang="mk-MK" sz="2000" i="1" dirty="0" smtClean="0">
                <a:latin typeface="Arial" pitchFamily="34" charset="0"/>
                <a:cs typeface="Arial" pitchFamily="34" charset="0"/>
              </a:rPr>
              <a:t>Македоснки со мака </a:t>
            </a:r>
            <a:r>
              <a:rPr lang="mk-MK" sz="2000" dirty="0" smtClean="0">
                <a:latin typeface="Arial" pitchFamily="34" charset="0"/>
                <a:cs typeface="Arial" pitchFamily="34" charset="0"/>
              </a:rPr>
              <a:t>(2. изд). Скопје: Универзитет „Св. Кирил и Методиј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“ </a:t>
            </a:r>
            <a:r>
              <a:rPr lang="de-AT" sz="2000" dirty="0" smtClean="0">
                <a:latin typeface="Arial" pitchFamily="34" charset="0"/>
                <a:cs typeface="Arial" pitchFamily="34" charset="0"/>
              </a:rPr>
              <a:t>S. 51.</a:t>
            </a:r>
          </a:p>
          <a:p>
            <a:r>
              <a:rPr lang="de-AT" sz="2000" dirty="0" smtClean="0">
                <a:latin typeface="Arial" pitchFamily="34" charset="0"/>
                <a:cs typeface="Arial" pitchFamily="34" charset="0"/>
              </a:rPr>
              <a:t>Tab. 2; Tab. 3: </a:t>
            </a:r>
            <a:r>
              <a:rPr lang="mk-MK" sz="2000" dirty="0">
                <a:latin typeface="Arial" pitchFamily="34" charset="0"/>
                <a:cs typeface="Arial" pitchFamily="34" charset="0"/>
              </a:rPr>
              <a:t>Демаре 2010: Демаре, Шарл</a:t>
            </a:r>
            <a:r>
              <a:rPr lang="de-AT" sz="2000" dirty="0">
                <a:latin typeface="Arial" pitchFamily="34" charset="0"/>
                <a:cs typeface="Arial" pitchFamily="34" charset="0"/>
              </a:rPr>
              <a:t>-</a:t>
            </a:r>
            <a:r>
              <a:rPr lang="mk-MK" sz="2000" dirty="0">
                <a:latin typeface="Arial" pitchFamily="34" charset="0"/>
                <a:cs typeface="Arial" pitchFamily="34" charset="0"/>
              </a:rPr>
              <a:t>Гијом. Определениот член во македонскиот и во бугарскиот јазик – сличности и разлики. </a:t>
            </a:r>
            <a:r>
              <a:rPr lang="de-AT" sz="2000" dirty="0">
                <a:latin typeface="Arial" pitchFamily="34" charset="0"/>
                <a:cs typeface="Arial" pitchFamily="34" charset="0"/>
              </a:rPr>
              <a:t>In: </a:t>
            </a:r>
            <a:r>
              <a:rPr lang="mk-MK" sz="2000" i="1" dirty="0">
                <a:latin typeface="Arial" pitchFamily="34" charset="0"/>
                <a:cs typeface="Arial" pitchFamily="34" charset="0"/>
              </a:rPr>
              <a:t>Шести научен собир на млади Македонисти </a:t>
            </a:r>
            <a:r>
              <a:rPr lang="mk-MK" sz="2000" dirty="0">
                <a:latin typeface="Arial" pitchFamily="34" charset="0"/>
                <a:cs typeface="Arial" pitchFamily="34" charset="0"/>
              </a:rPr>
              <a:t>18–20 </a:t>
            </a:r>
            <a:r>
              <a:rPr lang="mk-MK" sz="2000" i="1" dirty="0">
                <a:latin typeface="Arial" pitchFamily="34" charset="0"/>
                <a:cs typeface="Arial" pitchFamily="34" charset="0"/>
              </a:rPr>
              <a:t>декември </a:t>
            </a:r>
            <a:r>
              <a:rPr lang="mk-MK" sz="2000" dirty="0">
                <a:latin typeface="Arial" pitchFamily="34" charset="0"/>
                <a:cs typeface="Arial" pitchFamily="34" charset="0"/>
              </a:rPr>
              <a:t>2008. Скопје: Универзитет „Св. Кирил и Методиј“, филолошки факултет „Блаже Конески“ </a:t>
            </a:r>
            <a:r>
              <a:rPr lang="mk-MK" sz="2000" dirty="0" smtClean="0">
                <a:latin typeface="Arial" pitchFamily="34" charset="0"/>
                <a:cs typeface="Arial" pitchFamily="34" charset="0"/>
              </a:rPr>
              <a:t>341–345</a:t>
            </a:r>
            <a:r>
              <a:rPr lang="de-AT" sz="2000" dirty="0" smtClean="0">
                <a:latin typeface="Arial" pitchFamily="34" charset="0"/>
                <a:cs typeface="Arial" pitchFamily="34" charset="0"/>
              </a:rPr>
              <a:t>.</a:t>
            </a:r>
            <a:endParaRPr lang="mk-MK" sz="2000" dirty="0">
              <a:latin typeface="Arial" pitchFamily="34" charset="0"/>
              <a:cs typeface="Arial" pitchFamily="34" charset="0"/>
            </a:endParaRPr>
          </a:p>
          <a:p>
            <a:endParaRPr lang="de-AT" sz="2000" dirty="0" smtClean="0">
              <a:latin typeface="Arial" pitchFamily="34" charset="0"/>
              <a:cs typeface="Arial" pitchFamily="34" charset="0"/>
            </a:endParaRPr>
          </a:p>
          <a:p>
            <a:endParaRPr lang="de-AT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37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53430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>
                <a:latin typeface="Arial" pitchFamily="34" charset="0"/>
                <a:cs typeface="Arial" pitchFamily="34" charset="0"/>
              </a:rPr>
              <a:t>Inhaltverzeichnis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de-AT" dirty="0">
                <a:latin typeface="Arial" pitchFamily="34" charset="0"/>
                <a:cs typeface="Arial" pitchFamily="34" charset="0"/>
              </a:rPr>
              <a:t>Artikel bei 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Adjektiven /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Članovi kod prideva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/ 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Членной </a:t>
            </a:r>
            <a:r>
              <a:rPr lang="mk-MK" dirty="0">
                <a:latin typeface="Arial" pitchFamily="34" charset="0"/>
                <a:cs typeface="Arial" pitchFamily="34" charset="0"/>
              </a:rPr>
              <a:t>формой </a:t>
            </a:r>
            <a:r>
              <a:rPr lang="ru-RU" dirty="0" smtClean="0"/>
              <a:t>прилагательных</a:t>
            </a:r>
            <a:r>
              <a:rPr lang="de-AT" dirty="0" smtClean="0"/>
              <a:t> / </a:t>
            </a:r>
            <a:r>
              <a:rPr lang="mk-MK" dirty="0" smtClean="0"/>
              <a:t>Членување на придавки</a:t>
            </a:r>
          </a:p>
          <a:p>
            <a:pPr algn="ctr"/>
            <a:r>
              <a:rPr lang="de-AT" dirty="0" smtClean="0">
                <a:latin typeface="Arial" pitchFamily="34" charset="0"/>
                <a:cs typeface="Arial" pitchFamily="34" charset="0"/>
              </a:rPr>
              <a:t>Beispiele/Primeri/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Примери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Примеры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sr-Latn-RS" cap="small" dirty="0" smtClean="0">
                <a:latin typeface="Arial" pitchFamily="34" charset="0"/>
                <a:cs typeface="Arial" pitchFamily="34" charset="0"/>
              </a:rPr>
              <a:t>Na Drini ćuprija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– Ivo Andrić)</a:t>
            </a:r>
            <a:endParaRPr lang="de-AT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de-AT" dirty="0" smtClean="0">
                <a:latin typeface="Arial" pitchFamily="34" charset="0"/>
                <a:cs typeface="Arial" pitchFamily="34" charset="0"/>
              </a:rPr>
              <a:t>Bulgarisch und Mazedonisch/bugarski i makedonski / </a:t>
            </a:r>
            <a:r>
              <a:rPr lang="ru-RU" dirty="0" smtClean="0"/>
              <a:t>болгарский и македонский</a:t>
            </a:r>
            <a:r>
              <a:rPr lang="de-AT" dirty="0" smtClean="0"/>
              <a:t> 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/ </a:t>
            </a:r>
            <a:r>
              <a:rPr lang="mk-MK" dirty="0" smtClean="0"/>
              <a:t>бугарски</a:t>
            </a:r>
            <a:r>
              <a:rPr lang="de-AT" dirty="0" smtClean="0"/>
              <a:t> </a:t>
            </a:r>
            <a:r>
              <a:rPr lang="mk-MK" dirty="0" smtClean="0"/>
              <a:t>и македонски</a:t>
            </a:r>
            <a:endParaRPr lang="de-A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41187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k-MK" dirty="0" smtClean="0">
                <a:latin typeface="Arial" pitchFamily="34" charset="0"/>
                <a:cs typeface="Arial" pitchFamily="34" charset="0"/>
              </a:rPr>
              <a:t>Потеклото на членот</a:t>
            </a:r>
            <a:endParaRPr lang="de-A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mk-MK" dirty="0" smtClean="0"/>
              <a:t>Постпозитивната показна заменка </a:t>
            </a:r>
            <a:r>
              <a:rPr lang="bg-BG" b="1" dirty="0"/>
              <a:t>т</a:t>
            </a:r>
            <a:r>
              <a:rPr lang="bg-BG" b="1" dirty="0" smtClean="0"/>
              <a:t>ъ</a:t>
            </a:r>
            <a:r>
              <a:rPr lang="bg-BG" dirty="0" smtClean="0"/>
              <a:t>, </a:t>
            </a:r>
            <a:r>
              <a:rPr lang="bg-BG" b="1" dirty="0" smtClean="0"/>
              <a:t>та</a:t>
            </a:r>
            <a:r>
              <a:rPr lang="bg-BG" dirty="0" smtClean="0"/>
              <a:t>, </a:t>
            </a:r>
            <a:r>
              <a:rPr lang="bg-BG" b="1" dirty="0" smtClean="0"/>
              <a:t>то</a:t>
            </a:r>
            <a:endParaRPr lang="mk-MK" dirty="0"/>
          </a:p>
          <a:p>
            <a:pPr algn="ctr"/>
            <a:r>
              <a:rPr lang="mk-MK" i="1" dirty="0" smtClean="0"/>
              <a:t>З</a:t>
            </a:r>
            <a:r>
              <a:rPr lang="bg-BG" i="1" dirty="0" smtClean="0"/>
              <a:t>ъбъ тъ </a:t>
            </a:r>
            <a:r>
              <a:rPr lang="bg-BG" dirty="0" smtClean="0"/>
              <a:t>→</a:t>
            </a:r>
            <a:r>
              <a:rPr lang="mk-MK" dirty="0" smtClean="0"/>
              <a:t> </a:t>
            </a:r>
            <a:r>
              <a:rPr lang="de-AT" b="1" dirty="0" smtClean="0"/>
              <a:t> </a:t>
            </a:r>
            <a:r>
              <a:rPr lang="bg-BG" i="1" dirty="0" smtClean="0"/>
              <a:t>забот</a:t>
            </a:r>
          </a:p>
          <a:p>
            <a:pPr algn="ctr"/>
            <a:r>
              <a:rPr lang="bg-BG" i="1" dirty="0"/>
              <a:t>Жена та → </a:t>
            </a:r>
            <a:r>
              <a:rPr lang="bg-BG" i="1" dirty="0" smtClean="0"/>
              <a:t>жената</a:t>
            </a:r>
          </a:p>
          <a:p>
            <a:pPr algn="ctr"/>
            <a:r>
              <a:rPr lang="bg-BG" i="1" dirty="0"/>
              <a:t>Село то → </a:t>
            </a:r>
            <a:r>
              <a:rPr lang="bg-BG" i="1" dirty="0" smtClean="0"/>
              <a:t>селото</a:t>
            </a:r>
          </a:p>
          <a:p>
            <a:pPr algn="ctr"/>
            <a:r>
              <a:rPr lang="bg-BG" sz="1600" dirty="0" smtClean="0"/>
              <a:t>Ваква постпозитивна употреба имало и во прасловенскиот и во старословенскиот јазик, а за неа знаат и сите словенски јазици.</a:t>
            </a:r>
          </a:p>
          <a:p>
            <a:pPr marL="0" indent="0">
              <a:buNone/>
            </a:pPr>
            <a:endParaRPr lang="bg-BG" sz="1600" dirty="0"/>
          </a:p>
          <a:p>
            <a:endParaRPr lang="de-AT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52764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>
                <a:latin typeface="Arial" pitchFamily="34" charset="0"/>
                <a:cs typeface="Arial" pitchFamily="34" charset="0"/>
              </a:rPr>
              <a:t>Потеклото на членот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mk-MK" dirty="0" smtClean="0">
                <a:latin typeface="Arial" pitchFamily="34" charset="0"/>
                <a:cs typeface="Arial" pitchFamily="34" charset="0"/>
              </a:rPr>
              <a:t>Препозитивен член 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(der vorgestellte Artikel) – </a:t>
            </a:r>
            <a:r>
              <a:rPr lang="de-AT" b="1" i="1" dirty="0" smtClean="0">
                <a:latin typeface="Arial" pitchFamily="34" charset="0"/>
                <a:cs typeface="Arial" pitchFamily="34" charset="0"/>
              </a:rPr>
              <a:t>Der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 Mensch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de-AT" b="1" i="1" dirty="0" smtClean="0">
                <a:latin typeface="Arial" pitchFamily="34" charset="0"/>
                <a:cs typeface="Arial" pitchFamily="34" charset="0"/>
              </a:rPr>
              <a:t>le 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père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de-AT" b="1" i="1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 anthropos </a:t>
            </a:r>
          </a:p>
          <a:p>
            <a:pPr algn="ctr"/>
            <a:r>
              <a:rPr lang="mk-MK" dirty="0" smtClean="0">
                <a:latin typeface="Arial" pitchFamily="34" charset="0"/>
                <a:cs typeface="Arial" pitchFamily="34" charset="0"/>
              </a:rPr>
              <a:t>Постпозитивенчлен 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(der nachgestellte Artikel) – 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жена</a:t>
            </a:r>
            <a:r>
              <a:rPr lang="mk-MK" b="1" i="1" dirty="0" smtClean="0">
                <a:latin typeface="Arial" pitchFamily="34" charset="0"/>
                <a:cs typeface="Arial" pitchFamily="34" charset="0"/>
              </a:rPr>
              <a:t>та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de-AT" dirty="0" smtClean="0">
                <a:latin typeface="Arial" pitchFamily="34" charset="0"/>
                <a:cs typeface="Arial" pitchFamily="34" charset="0"/>
              </a:rPr>
              <a:t>Der mazedonische, bulgarische, albanische, rumänische, walachische nachgestellte (postpositive) Artikel →  </a:t>
            </a:r>
            <a:r>
              <a:rPr lang="de-AT" spc="100" dirty="0" smtClean="0">
                <a:latin typeface="Arial" pitchFamily="34" charset="0"/>
                <a:cs typeface="Arial" pitchFamily="34" charset="0"/>
              </a:rPr>
              <a:t>Balkanismen</a:t>
            </a:r>
          </a:p>
          <a:p>
            <a:pPr algn="ctr"/>
            <a:endParaRPr lang="de-AT" spc="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72133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>
                <a:latin typeface="Arial" pitchFamily="34" charset="0"/>
                <a:cs typeface="Arial" pitchFamily="34" charset="0"/>
              </a:rPr>
              <a:t>Потеклото на членот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" pitchFamily="2" charset="2"/>
              <a:buChar char="Ø"/>
            </a:pPr>
            <a:r>
              <a:rPr lang="sr-Cyrl-RS" dirty="0" smtClean="0">
                <a:latin typeface="Arial" pitchFamily="34" charset="0"/>
                <a:cs typeface="Arial" pitchFamily="34" charset="0"/>
              </a:rPr>
              <a:t>(МКД) </a:t>
            </a:r>
            <a:r>
              <a:rPr lang="sr-Cyrl-RS" i="1" dirty="0" smtClean="0">
                <a:latin typeface="Arial" pitchFamily="34" charset="0"/>
                <a:cs typeface="Arial" pitchFamily="34" charset="0"/>
              </a:rPr>
              <a:t>човек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sr-Cyrl-RS" i="1" dirty="0" smtClean="0">
                <a:latin typeface="Arial" pitchFamily="34" charset="0"/>
                <a:cs typeface="Arial" pitchFamily="34" charset="0"/>
              </a:rPr>
              <a:t>човек</a:t>
            </a:r>
            <a:r>
              <a:rPr lang="sr-Cyrl-RS" b="1" i="1" dirty="0" smtClean="0">
                <a:latin typeface="Arial" pitchFamily="34" charset="0"/>
                <a:cs typeface="Arial" pitchFamily="34" charset="0"/>
              </a:rPr>
              <a:t>от</a:t>
            </a:r>
          </a:p>
          <a:p>
            <a:pPr algn="ctr">
              <a:buFont typeface="Wingdings" pitchFamily="2" charset="2"/>
              <a:buChar char="Ø"/>
            </a:pPr>
            <a:r>
              <a:rPr lang="sr-Cyrl-RS" dirty="0" smtClean="0">
                <a:latin typeface="Arial" pitchFamily="34" charset="0"/>
                <a:cs typeface="Arial" pitchFamily="34" charset="0"/>
              </a:rPr>
              <a:t>(БГР) </a:t>
            </a:r>
            <a:r>
              <a:rPr lang="sr-Cyrl-RS" i="1" dirty="0" smtClean="0">
                <a:latin typeface="Arial" pitchFamily="34" charset="0"/>
                <a:cs typeface="Arial" pitchFamily="34" charset="0"/>
              </a:rPr>
              <a:t>човек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sr-Cyrl-RS" i="1" dirty="0" smtClean="0">
                <a:latin typeface="Arial" pitchFamily="34" charset="0"/>
                <a:cs typeface="Arial" pitchFamily="34" charset="0"/>
              </a:rPr>
              <a:t>човек</a:t>
            </a:r>
            <a:r>
              <a:rPr lang="sr-Cyrl-RS" b="1" i="1" dirty="0" smtClean="0">
                <a:latin typeface="Arial" pitchFamily="34" charset="0"/>
                <a:cs typeface="Arial" pitchFamily="34" charset="0"/>
              </a:rPr>
              <a:t>ьт</a:t>
            </a:r>
          </a:p>
          <a:p>
            <a:pPr algn="ctr">
              <a:buFont typeface="Wingdings" pitchFamily="2" charset="2"/>
              <a:buChar char="Ø"/>
            </a:pPr>
            <a:r>
              <a:rPr lang="de-AT" dirty="0" smtClean="0">
                <a:latin typeface="Arial" pitchFamily="34" charset="0"/>
                <a:cs typeface="Arial" pitchFamily="34" charset="0"/>
              </a:rPr>
              <a:t>(SHQIP) 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njeri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njeri</a:t>
            </a:r>
            <a:r>
              <a:rPr lang="de-AT" b="1" i="1" dirty="0" smtClean="0">
                <a:latin typeface="Arial" pitchFamily="34" charset="0"/>
                <a:cs typeface="Arial" pitchFamily="34" charset="0"/>
              </a:rPr>
              <a:t>n</a:t>
            </a:r>
          </a:p>
          <a:p>
            <a:pPr algn="ctr">
              <a:buFont typeface="Wingdings" pitchFamily="2" charset="2"/>
              <a:buChar char="Ø"/>
            </a:pPr>
            <a:r>
              <a:rPr lang="de-AT" dirty="0" smtClean="0">
                <a:latin typeface="Arial" pitchFamily="34" charset="0"/>
                <a:cs typeface="Arial" pitchFamily="34" charset="0"/>
              </a:rPr>
              <a:t>(RUM, WAL) 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om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om</a:t>
            </a:r>
            <a:r>
              <a:rPr lang="de-AT" b="1" i="1" dirty="0" smtClean="0">
                <a:latin typeface="Arial" pitchFamily="34" charset="0"/>
                <a:cs typeface="Arial" pitchFamily="34" charset="0"/>
              </a:rPr>
              <a:t>ul</a:t>
            </a:r>
            <a:endParaRPr lang="de-AT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de-AT" dirty="0" smtClean="0">
                <a:latin typeface="Arial" pitchFamily="34" charset="0"/>
                <a:cs typeface="Arial" pitchFamily="34" charset="0"/>
              </a:rPr>
              <a:t>XIII Jhd. Verwendung des Artikels: </a:t>
            </a:r>
            <a:r>
              <a:rPr lang="mk-MK" cap="small" dirty="0" smtClean="0">
                <a:latin typeface="Arial" pitchFamily="34" charset="0"/>
                <a:cs typeface="Arial" pitchFamily="34" charset="0"/>
              </a:rPr>
              <a:t>Добрејшово евангелие</a:t>
            </a:r>
            <a:r>
              <a:rPr lang="de-AT" cap="small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bg-BG" i="1" dirty="0" smtClean="0">
                <a:latin typeface="Arial" pitchFamily="34" charset="0"/>
                <a:cs typeface="Arial" pitchFamily="34" charset="0"/>
              </a:rPr>
              <a:t>зл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ыот</a:t>
            </a:r>
            <a:r>
              <a:rPr lang="bg-BG" i="1" dirty="0" smtClean="0">
                <a:latin typeface="Arial" pitchFamily="34" charset="0"/>
                <a:cs typeface="Arial" pitchFamily="34" charset="0"/>
              </a:rPr>
              <a:t>ъ рабъ</a:t>
            </a:r>
            <a:endParaRPr lang="de-AT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68777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>
                <a:latin typeface="+mn-lt"/>
              </a:rPr>
              <a:t>Членот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mk-MK" dirty="0" smtClean="0">
                <a:latin typeface="Arial" pitchFamily="34" charset="0"/>
                <a:cs typeface="Arial" pitchFamily="34" charset="0"/>
              </a:rPr>
              <a:t>Именки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/Nomina</a:t>
            </a:r>
            <a:endParaRPr lang="mk-MK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mk-MK" dirty="0" smtClean="0">
                <a:latin typeface="Arial" pitchFamily="34" charset="0"/>
                <a:cs typeface="Arial" pitchFamily="34" charset="0"/>
              </a:rPr>
              <a:t>Заменки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/Pronomina</a:t>
            </a:r>
            <a:endParaRPr lang="mk-MK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mk-MK" dirty="0" smtClean="0">
                <a:latin typeface="Arial" pitchFamily="34" charset="0"/>
                <a:cs typeface="Arial" pitchFamily="34" charset="0"/>
              </a:rPr>
              <a:t>Придавки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/Adjektive</a:t>
            </a:r>
            <a:endParaRPr lang="de-A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10711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mk-MK" sz="4900" dirty="0">
                <a:latin typeface="Arial" pitchFamily="34" charset="0"/>
                <a:cs typeface="Arial" pitchFamily="34" charset="0"/>
              </a:rPr>
              <a:t>Членот</a:t>
            </a:r>
            <a:r>
              <a:rPr lang="de-AT" dirty="0">
                <a:latin typeface="Arial" pitchFamily="34" charset="0"/>
                <a:cs typeface="Arial" pitchFamily="34" charset="0"/>
              </a:rPr>
              <a:t/>
            </a:r>
            <a:br>
              <a:rPr lang="de-AT" dirty="0">
                <a:latin typeface="Arial" pitchFamily="34" charset="0"/>
                <a:cs typeface="Arial" pitchFamily="34" charset="0"/>
              </a:rPr>
            </a:b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mk-MK" dirty="0" smtClean="0">
                <a:latin typeface="Arial" pitchFamily="34" charset="0"/>
                <a:cs typeface="Arial" pitchFamily="34" charset="0"/>
              </a:rPr>
              <a:t>Личните имиња не се членуваат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</a:t>
            </a:r>
            <a:endParaRPr lang="de-AT" i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mk-MK" i="1" dirty="0" smtClean="0">
                <a:latin typeface="Arial" pitchFamily="34" charset="0"/>
                <a:cs typeface="Arial" pitchFamily="34" charset="0"/>
              </a:rPr>
              <a:t>мајка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татко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стрико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чичко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вујко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батко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тетка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вујна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баба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сестра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... </a:t>
            </a:r>
          </a:p>
          <a:p>
            <a:pPr marL="0" indent="0" algn="ctr">
              <a:buNone/>
            </a:pPr>
            <a:r>
              <a:rPr lang="mk-MK" i="1" dirty="0" smtClean="0">
                <a:latin typeface="Arial" pitchFamily="34" charset="0"/>
                <a:cs typeface="Arial" pitchFamily="34" charset="0"/>
              </a:rPr>
              <a:t>→ </a:t>
            </a:r>
            <a:r>
              <a:rPr lang="mk-MK" spc="100" dirty="0" smtClean="0">
                <a:latin typeface="Arial" pitchFamily="34" charset="0"/>
                <a:cs typeface="Arial" pitchFamily="34" charset="0"/>
              </a:rPr>
              <a:t>не се членуваат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.</a:t>
            </a:r>
            <a:endParaRPr lang="de-AT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9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67589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0</TotalTime>
  <Words>1587</Words>
  <Application>Microsoft Office PowerPoint</Application>
  <PresentationFormat>On-screen Show (4:3)</PresentationFormat>
  <Paragraphs>248</Paragraphs>
  <Slides>37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Pushpin</vt:lpstr>
      <vt:lpstr>Der mazedonische Artikel und seine BKS- und russischen Korrelate</vt:lpstr>
      <vt:lpstr>Inhaltverzeichnis</vt:lpstr>
      <vt:lpstr>Inhaltverzeichnis</vt:lpstr>
      <vt:lpstr>Inhaltverzeichnis</vt:lpstr>
      <vt:lpstr>Потеклото на членот</vt:lpstr>
      <vt:lpstr>Потеклото на членот</vt:lpstr>
      <vt:lpstr>Потеклото на членот</vt:lpstr>
      <vt:lpstr>Членот</vt:lpstr>
      <vt:lpstr>Членот </vt:lpstr>
      <vt:lpstr>Членот </vt:lpstr>
      <vt:lpstr>Членот </vt:lpstr>
      <vt:lpstr>Членот </vt:lpstr>
      <vt:lpstr>Членските форми</vt:lpstr>
      <vt:lpstr>Членување на именките </vt:lpstr>
      <vt:lpstr>Членување на именките </vt:lpstr>
      <vt:lpstr>Членување на именките </vt:lpstr>
      <vt:lpstr>Членување на именките </vt:lpstr>
      <vt:lpstr>Членување на именките </vt:lpstr>
      <vt:lpstr>Членување на заменките</vt:lpstr>
      <vt:lpstr>Членување на придавки </vt:lpstr>
      <vt:lpstr>Примери (Na Drini ćuprija)</vt:lpstr>
      <vt:lpstr>Примери (Na Drini ćuprija)</vt:lpstr>
      <vt:lpstr>Примери (Na Drini ćuprija)</vt:lpstr>
      <vt:lpstr>Примери (Na Drini ćuprija)</vt:lpstr>
      <vt:lpstr>Примери (Na Drini ćuprija)</vt:lpstr>
      <vt:lpstr>Примери (Na Drini ćuprija)</vt:lpstr>
      <vt:lpstr>Примери (Na Drini ćuprija)</vt:lpstr>
      <vt:lpstr>Бугарски и македонски</vt:lpstr>
      <vt:lpstr>Бугарски и македонски </vt:lpstr>
      <vt:lpstr>Бугарски и македонски</vt:lpstr>
      <vt:lpstr>Бугарски и македонски</vt:lpstr>
      <vt:lpstr>Бугарски и македонски</vt:lpstr>
      <vt:lpstr>PowerPoint Presentation</vt:lpstr>
      <vt:lpstr>PowerPoint Presentation</vt:lpstr>
      <vt:lpstr>Literaturverzeichnis</vt:lpstr>
      <vt:lpstr>Literaturverzeichnis</vt:lpstr>
      <vt:lpstr>Tabellen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 mazedonische Artikel und seine BKS- und russischen Korrelate</dc:title>
  <dc:creator>Emma</dc:creator>
  <cp:lastModifiedBy>Emma</cp:lastModifiedBy>
  <cp:revision>49</cp:revision>
  <dcterms:created xsi:type="dcterms:W3CDTF">2013-04-08T19:35:13Z</dcterms:created>
  <dcterms:modified xsi:type="dcterms:W3CDTF">2014-06-03T18:04:25Z</dcterms:modified>
</cp:coreProperties>
</file>