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7"/>
  </p:notesMasterIdLst>
  <p:sldIdLst>
    <p:sldId id="256" r:id="rId2"/>
    <p:sldId id="257" r:id="rId3"/>
    <p:sldId id="266" r:id="rId4"/>
    <p:sldId id="268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7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89" r:id="rId34"/>
    <p:sldId id="290" r:id="rId35"/>
    <p:sldId id="291" r:id="rId36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94" autoAdjust="0"/>
    <p:restoredTop sz="94660"/>
  </p:normalViewPr>
  <p:slideViewPr>
    <p:cSldViewPr>
      <p:cViewPr varScale="1">
        <p:scale>
          <a:sx n="69" d="100"/>
          <a:sy n="69" d="100"/>
        </p:scale>
        <p:origin x="-1428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53F3C29-6D32-46A3-8794-9F9C74B36B3F}" type="datetimeFigureOut">
              <a:rPr lang="de-AT" smtClean="0"/>
              <a:t>02.06.2013</a:t>
            </a:fld>
            <a:endParaRPr lang="de-AT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E32B20-E95C-40CE-9DF7-DE5BD187952A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9909925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E32B20-E95C-40CE-9DF7-DE5BD187952A}" type="slidenum">
              <a:rPr lang="de-AT" smtClean="0"/>
              <a:t>5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9988229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891821" y="5617774"/>
            <a:ext cx="7382935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989952" y="1016990"/>
            <a:ext cx="7179733" cy="4831643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990600" y="1009650"/>
            <a:ext cx="7179733" cy="4831643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769521" y="702069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7855433" y="749720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27201" y="1794935"/>
            <a:ext cx="5723468" cy="1828090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27200" y="3736622"/>
            <a:ext cx="5712179" cy="1524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70676" y="5357592"/>
            <a:ext cx="1213821" cy="365125"/>
          </a:xfrm>
        </p:spPr>
        <p:txBody>
          <a:bodyPr/>
          <a:lstStyle/>
          <a:p>
            <a:fld id="{FF5DCA35-06FF-495E-BC78-C24EBB2E49DE}" type="datetime1">
              <a:rPr lang="de-AT" smtClean="0"/>
              <a:t>02.06.2013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74044" y="5357592"/>
            <a:ext cx="5034845" cy="365125"/>
          </a:xfrm>
        </p:spPr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13930" y="5357592"/>
            <a:ext cx="554023" cy="365125"/>
          </a:xfrm>
        </p:spPr>
        <p:txBody>
          <a:bodyPr/>
          <a:lstStyle>
            <a:lvl1pPr algn="ctr">
              <a:defRPr/>
            </a:lvl1pPr>
          </a:lstStyle>
          <a:p>
            <a:fld id="{3039A08C-A8DB-4CD8-86A2-EEEADA0D8C55}" type="slidenum">
              <a:rPr lang="de-AT" smtClean="0"/>
              <a:t>‹#›</a:t>
            </a:fld>
            <a:endParaRPr lang="de-A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D7A87F-1737-4B82-8D4A-C77F40AE003F}" type="datetime1">
              <a:rPr lang="de-AT" smtClean="0"/>
              <a:t>02.06.2013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9A08C-A8DB-4CD8-86A2-EEEADA0D8C55}" type="slidenum">
              <a:rPr lang="de-AT" smtClean="0"/>
              <a:t>‹#›</a:t>
            </a:fld>
            <a:endParaRPr lang="de-A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1" y="925690"/>
            <a:ext cx="1430867" cy="476391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8221" y="1106312"/>
            <a:ext cx="5178779" cy="440266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307B2-72D7-49D2-B071-A30B588F5EAF}" type="datetime1">
              <a:rPr lang="de-AT" smtClean="0"/>
              <a:t>02.06.2013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9A08C-A8DB-4CD8-86A2-EEEADA0D8C55}" type="slidenum">
              <a:rPr lang="de-AT" smtClean="0"/>
              <a:t>‹#›</a:t>
            </a:fld>
            <a:endParaRPr lang="de-A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47517-2359-4030-A232-84B2EEF3B65B}" type="datetime1">
              <a:rPr lang="de-AT" smtClean="0"/>
              <a:t>02.06.2013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9A08C-A8DB-4CD8-86A2-EEEADA0D8C55}" type="slidenum">
              <a:rPr lang="de-AT" smtClean="0"/>
              <a:t>‹#›</a:t>
            </a:fld>
            <a:endParaRPr lang="de-A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979" y="2239430"/>
            <a:ext cx="6254044" cy="1362075"/>
          </a:xfrm>
        </p:spPr>
        <p:txBody>
          <a:bodyPr anchor="b"/>
          <a:lstStyle>
            <a:lvl1pPr algn="ctr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6267" y="3725334"/>
            <a:ext cx="6231467" cy="1309511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D1067-B696-4231-9DC3-40A3AE18DA01}" type="datetime1">
              <a:rPr lang="de-AT" smtClean="0"/>
              <a:t>02.06.2013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9A08C-A8DB-4CD8-86A2-EEEADA0D8C55}" type="slidenum">
              <a:rPr lang="de-AT" smtClean="0"/>
              <a:t>‹#›</a:t>
            </a:fld>
            <a:endParaRPr lang="de-A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ED0BF-3302-4D63-BC08-9802EC8B13C4}" type="datetime1">
              <a:rPr lang="de-AT" smtClean="0"/>
              <a:t>02.06.2013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9A08C-A8DB-4CD8-86A2-EEEADA0D8C55}" type="slidenum">
              <a:rPr lang="de-AT" smtClean="0"/>
              <a:t>‹#›</a:t>
            </a:fld>
            <a:endParaRPr lang="de-AT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298448" y="2121407"/>
            <a:ext cx="3200400" cy="360273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63440" y="2119313"/>
            <a:ext cx="3200400" cy="360521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57869" y="2122312"/>
            <a:ext cx="2939521" cy="820208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10669" y="2122311"/>
            <a:ext cx="2944368" cy="822960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25E71-5533-4ACF-9716-4D2A10CF41EA}" type="datetime1">
              <a:rPr lang="de-AT" smtClean="0"/>
              <a:t>02.06.2013</a:t>
            </a:fld>
            <a:endParaRPr lang="de-A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9A08C-A8DB-4CD8-86A2-EEEADA0D8C55}" type="slidenum">
              <a:rPr lang="de-AT" smtClean="0"/>
              <a:t>‹#›</a:t>
            </a:fld>
            <a:endParaRPr lang="de-AT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1298448" y="2944368"/>
            <a:ext cx="3227832" cy="277977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45151" y="2944813"/>
            <a:ext cx="3227832" cy="277977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CD6262-6CB1-49D5-A979-C32D68CB6BEA}" type="datetime1">
              <a:rPr lang="de-AT" smtClean="0"/>
              <a:t>02.06.2013</a:t>
            </a:fld>
            <a:endParaRPr lang="de-A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9A08C-A8DB-4CD8-86A2-EEEADA0D8C55}" type="slidenum">
              <a:rPr lang="de-AT" smtClean="0"/>
              <a:t>‹#›</a:t>
            </a:fld>
            <a:endParaRPr lang="de-A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0A2A8-11A9-48A8-861A-A6970C7285EF}" type="datetime1">
              <a:rPr lang="de-AT" smtClean="0"/>
              <a:t>02.06.2013</a:t>
            </a:fld>
            <a:endParaRPr lang="de-A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9A08C-A8DB-4CD8-86A2-EEEADA0D8C55}" type="slidenum">
              <a:rPr lang="de-AT" smtClean="0"/>
              <a:t>‹#›</a:t>
            </a:fld>
            <a:endParaRPr lang="de-A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" name="Freeform 1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 rot="60000">
            <a:off x="4471416" y="603504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 rot="21540000">
            <a:off x="749808" y="576072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9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8976" y="2020042"/>
            <a:ext cx="3064827" cy="1503037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60000">
            <a:off x="4854291" y="1150993"/>
            <a:ext cx="3020792" cy="4625489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48125" y="3623748"/>
            <a:ext cx="3048891" cy="2100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1698" y="5885672"/>
            <a:ext cx="1213821" cy="365125"/>
          </a:xfrm>
        </p:spPr>
        <p:txBody>
          <a:bodyPr/>
          <a:lstStyle/>
          <a:p>
            <a:fld id="{5F1E479E-548F-4DCD-A9B9-1DE3587B8994}" type="datetime1">
              <a:rPr lang="de-AT" smtClean="0"/>
              <a:t>02.06.2013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54" y="5829261"/>
            <a:ext cx="3522607" cy="365125"/>
          </a:xfrm>
        </p:spPr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57313" y="5896961"/>
            <a:ext cx="554023" cy="365125"/>
          </a:xfrm>
        </p:spPr>
        <p:txBody>
          <a:bodyPr/>
          <a:lstStyle/>
          <a:p>
            <a:fld id="{3039A08C-A8DB-4CD8-86A2-EEEADA0D8C55}" type="slidenum">
              <a:rPr lang="de-AT" smtClean="0"/>
              <a:t>‹#›</a:t>
            </a:fld>
            <a:endParaRPr lang="de-A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1" name="Freeform 3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5058" y="575769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 rot="60000">
            <a:off x="4464768" y="603920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5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6424" y="2020824"/>
            <a:ext cx="3063240" cy="1499616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60000">
            <a:off x="4898615" y="1207272"/>
            <a:ext cx="2913863" cy="4539412"/>
          </a:xfrm>
          <a:ln w="101600" cap="rnd">
            <a:solidFill>
              <a:srgbClr val="FFFFFF"/>
            </a:solidFill>
          </a:ln>
          <a:effectLst>
            <a:outerShdw blurRad="889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52144" y="3621024"/>
            <a:ext cx="3044952" cy="210312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5936" y="5888737"/>
            <a:ext cx="1213821" cy="365125"/>
          </a:xfrm>
        </p:spPr>
        <p:txBody>
          <a:bodyPr/>
          <a:lstStyle/>
          <a:p>
            <a:fld id="{FD33092E-2EEE-47DE-9620-48E8A58599BD}" type="datetime1">
              <a:rPr lang="de-AT" smtClean="0"/>
              <a:t>02.06.2013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69" y="5831037"/>
            <a:ext cx="3319043" cy="365125"/>
          </a:xfrm>
        </p:spPr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62089" y="5900026"/>
            <a:ext cx="554023" cy="365125"/>
          </a:xfrm>
        </p:spPr>
        <p:txBody>
          <a:bodyPr/>
          <a:lstStyle/>
          <a:p>
            <a:fld id="{3039A08C-A8DB-4CD8-86A2-EEEADA0D8C55}" type="slidenum">
              <a:rPr lang="de-AT" smtClean="0"/>
              <a:t>‹#›</a:t>
            </a:fld>
            <a:endParaRPr lang="de-A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628650" y="6069330"/>
            <a:ext cx="792099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31520" y="575310"/>
            <a:ext cx="7696200" cy="5715000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31520" y="576072"/>
            <a:ext cx="7696200" cy="5715000"/>
          </a:xfrm>
          <a:prstGeom prst="rect">
            <a:avLst/>
          </a:prstGeom>
          <a:blipFill dpi="0" rotWithShape="1">
            <a:blip r:embed="rId13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1435684">
            <a:off x="543741" y="273091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4096196">
            <a:off x="8115079" y="298163"/>
            <a:ext cx="566928" cy="566928"/>
          </a:xfrm>
          <a:prstGeom prst="rect">
            <a:avLst/>
          </a:prstGeom>
          <a:noFill/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5023" y="817582"/>
            <a:ext cx="6965245" cy="12024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63040" y="2119257"/>
            <a:ext cx="6196405" cy="360381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54588" y="5809152"/>
            <a:ext cx="12138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1CD73D66-4FE3-4FC8-BE3D-80CBC3B48232}" type="datetime1">
              <a:rPr lang="de-AT" smtClean="0"/>
              <a:t>02.06.2013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4401" y="5809152"/>
            <a:ext cx="5540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70202" y="5809152"/>
            <a:ext cx="55402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3039A08C-A8DB-4CD8-86A2-EEEADA0D8C55}" type="slidenum">
              <a:rPr lang="de-AT" smtClean="0"/>
              <a:t>‹#›</a:t>
            </a:fld>
            <a:endParaRPr lang="de-A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64592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1168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7432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de-AT" sz="3200" b="1" dirty="0">
                <a:latin typeface="Arial" pitchFamily="34" charset="0"/>
                <a:cs typeface="Arial" pitchFamily="34" charset="0"/>
              </a:rPr>
              <a:t>Der mazedonische Artikel und seine BKS- und russischen Korrelate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pPr algn="r"/>
            <a:r>
              <a:rPr lang="de-AT" sz="1400" dirty="0" smtClean="0">
                <a:latin typeface="Arial" pitchFamily="34" charset="0"/>
                <a:cs typeface="Arial" pitchFamily="34" charset="0"/>
              </a:rPr>
              <a:t>Emina</a:t>
            </a:r>
            <a:r>
              <a:rPr lang="sr-Cyrl-RS" sz="1400" dirty="0" smtClean="0">
                <a:latin typeface="Arial" pitchFamily="34" charset="0"/>
                <a:cs typeface="Arial" pitchFamily="34" charset="0"/>
              </a:rPr>
              <a:t> Ј</a:t>
            </a:r>
            <a:r>
              <a:rPr lang="sr-Latn-RS" sz="1400" dirty="0" smtClean="0">
                <a:latin typeface="Arial" pitchFamily="34" charset="0"/>
                <a:cs typeface="Arial" pitchFamily="34" charset="0"/>
              </a:rPr>
              <a:t>ović (Graz)</a:t>
            </a:r>
          </a:p>
          <a:p>
            <a:pPr algn="r"/>
            <a:r>
              <a:rPr lang="sr-Latn-RS" sz="1400" dirty="0" smtClean="0">
                <a:latin typeface="Arial" pitchFamily="34" charset="0"/>
                <a:cs typeface="Arial" pitchFamily="34" charset="0"/>
              </a:rPr>
              <a:t>emina.jovic</a:t>
            </a:r>
            <a:r>
              <a:rPr lang="de-AT" sz="1400" dirty="0" smtClean="0">
                <a:latin typeface="Arial" pitchFamily="34" charset="0"/>
                <a:cs typeface="Arial" pitchFamily="34" charset="0"/>
              </a:rPr>
              <a:t>@edu.uni-graz.at</a:t>
            </a:r>
          </a:p>
          <a:p>
            <a:pPr algn="r"/>
            <a:r>
              <a:rPr lang="de-AT" sz="1400" dirty="0" smtClean="0">
                <a:latin typeface="Arial" pitchFamily="34" charset="0"/>
                <a:cs typeface="Arial" pitchFamily="34" charset="0"/>
              </a:rPr>
              <a:t>Mtr. Nr. 0713443</a:t>
            </a:r>
          </a:p>
          <a:p>
            <a:pPr algn="r"/>
            <a:r>
              <a:rPr lang="de-AT" sz="1400" dirty="0">
                <a:latin typeface="Arial" pitchFamily="34" charset="0"/>
                <a:cs typeface="Arial" pitchFamily="34" charset="0"/>
              </a:rPr>
              <a:t>Institut für Slawistik der Karl-Franzens-Universität </a:t>
            </a:r>
            <a:r>
              <a:rPr lang="de-AT" sz="1400" dirty="0" smtClean="0">
                <a:latin typeface="Arial" pitchFamily="34" charset="0"/>
                <a:cs typeface="Arial" pitchFamily="34" charset="0"/>
              </a:rPr>
              <a:t>Graz</a:t>
            </a:r>
          </a:p>
          <a:p>
            <a:pPr algn="r"/>
            <a:r>
              <a:rPr lang="de-AT" sz="1400" dirty="0" smtClean="0">
                <a:latin typeface="Arial" pitchFamily="34" charset="0"/>
                <a:cs typeface="Arial" pitchFamily="34" charset="0"/>
              </a:rPr>
              <a:t>Leiter</a:t>
            </a:r>
            <a:r>
              <a:rPr lang="de-AT" sz="1400" dirty="0" smtClean="0">
                <a:latin typeface="Arial" pitchFamily="34" charset="0"/>
                <a:cs typeface="Arial" pitchFamily="34" charset="0"/>
              </a:rPr>
              <a:t>: O</a:t>
            </a:r>
            <a:r>
              <a:rPr lang="de-AT" sz="1400" dirty="0">
                <a:latin typeface="Arial" pitchFamily="34" charset="0"/>
                <a:cs typeface="Arial" pitchFamily="34" charset="0"/>
              </a:rPr>
              <a:t>. Univ.-Prof. Dr. Branko </a:t>
            </a:r>
            <a:r>
              <a:rPr lang="de-AT" sz="1400" dirty="0" smtClean="0">
                <a:latin typeface="Arial" pitchFamily="34" charset="0"/>
                <a:cs typeface="Arial" pitchFamily="34" charset="0"/>
              </a:rPr>
              <a:t>Tošović</a:t>
            </a:r>
          </a:p>
          <a:p>
            <a:pPr algn="r"/>
            <a:r>
              <a:rPr lang="de-AT" sz="1400" dirty="0" smtClean="0">
                <a:latin typeface="Arial" pitchFamily="34" charset="0"/>
                <a:cs typeface="Arial" pitchFamily="34" charset="0"/>
              </a:rPr>
              <a:t> </a:t>
            </a:r>
            <a:endParaRPr lang="de-AT" sz="1400" dirty="0">
              <a:latin typeface="Arial" pitchFamily="34" charset="0"/>
              <a:cs typeface="Arial" pitchFamily="34" charset="0"/>
            </a:endParaRPr>
          </a:p>
          <a:p>
            <a:pPr algn="r"/>
            <a:endParaRPr lang="de-AT" sz="1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9A08C-A8DB-4CD8-86A2-EEEADA0D8C55}" type="slidenum">
              <a:rPr lang="de-AT" smtClean="0"/>
              <a:t>1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441692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mk-MK" dirty="0">
                <a:latin typeface="Arial" pitchFamily="34" charset="0"/>
                <a:cs typeface="Arial" pitchFamily="34" charset="0"/>
              </a:rPr>
              <a:t>Членот</a:t>
            </a:r>
            <a:r>
              <a:rPr lang="de-AT" dirty="0">
                <a:latin typeface="Arial" pitchFamily="34" charset="0"/>
                <a:cs typeface="Arial" pitchFamily="34" charset="0"/>
              </a:rPr>
              <a:t/>
            </a:r>
            <a:br>
              <a:rPr lang="de-AT" dirty="0">
                <a:latin typeface="Arial" pitchFamily="34" charset="0"/>
                <a:cs typeface="Arial" pitchFamily="34" charset="0"/>
              </a:rPr>
            </a:br>
            <a:endParaRPr lang="de-A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mk-MK" dirty="0" smtClean="0">
                <a:latin typeface="Arial" pitchFamily="34" charset="0"/>
                <a:cs typeface="Arial" pitchFamily="34" charset="0"/>
              </a:rPr>
              <a:t>Именка што при лично име ја определува неговата професија или неговото звање </a:t>
            </a:r>
            <a:r>
              <a:rPr lang="mk-MK" spc="100" dirty="0" smtClean="0">
                <a:latin typeface="Arial" pitchFamily="34" charset="0"/>
                <a:cs typeface="Arial" pitchFamily="34" charset="0"/>
              </a:rPr>
              <a:t>не се членува</a:t>
            </a:r>
            <a:r>
              <a:rPr lang="mk-MK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algn="ctr"/>
            <a:r>
              <a:rPr lang="mk-MK" i="1" dirty="0">
                <a:latin typeface="Arial" pitchFamily="34" charset="0"/>
                <a:cs typeface="Arial" pitchFamily="34" charset="0"/>
              </a:rPr>
              <a:t>п</a:t>
            </a:r>
            <a:r>
              <a:rPr lang="mk-MK" i="1" dirty="0" smtClean="0">
                <a:latin typeface="Arial" pitchFamily="34" charset="0"/>
                <a:cs typeface="Arial" pitchFamily="34" charset="0"/>
              </a:rPr>
              <a:t>оп Трајко</a:t>
            </a:r>
            <a:r>
              <a:rPr lang="mk-MK" dirty="0" smtClean="0">
                <a:latin typeface="Arial" pitchFamily="34" charset="0"/>
                <a:cs typeface="Arial" pitchFamily="34" charset="0"/>
              </a:rPr>
              <a:t>,</a:t>
            </a:r>
            <a:r>
              <a:rPr lang="mk-MK" i="1" dirty="0" smtClean="0">
                <a:latin typeface="Arial" pitchFamily="34" charset="0"/>
                <a:cs typeface="Arial" pitchFamily="34" charset="0"/>
              </a:rPr>
              <a:t> доктор Петров</a:t>
            </a:r>
            <a:r>
              <a:rPr lang="mk-MK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mk-MK" i="1" dirty="0" smtClean="0">
                <a:latin typeface="Arial" pitchFamily="34" charset="0"/>
                <a:cs typeface="Arial" pitchFamily="34" charset="0"/>
              </a:rPr>
              <a:t>цар Костадин и царица Елена</a:t>
            </a:r>
            <a:endParaRPr lang="de-AT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9A08C-A8DB-4CD8-86A2-EEEADA0D8C55}" type="slidenum">
              <a:rPr lang="de-AT" smtClean="0"/>
              <a:t>10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38152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mk-MK" dirty="0">
                <a:latin typeface="Arial" pitchFamily="34" charset="0"/>
                <a:cs typeface="Arial" pitchFamily="34" charset="0"/>
              </a:rPr>
              <a:t>Членот</a:t>
            </a:r>
            <a:r>
              <a:rPr lang="de-AT" dirty="0">
                <a:latin typeface="Arial" pitchFamily="34" charset="0"/>
                <a:cs typeface="Arial" pitchFamily="34" charset="0"/>
              </a:rPr>
              <a:t/>
            </a:r>
            <a:br>
              <a:rPr lang="de-AT" dirty="0">
                <a:latin typeface="Arial" pitchFamily="34" charset="0"/>
                <a:cs typeface="Arial" pitchFamily="34" charset="0"/>
              </a:rPr>
            </a:br>
            <a:endParaRPr lang="de-A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mk-MK" dirty="0" smtClean="0">
                <a:latin typeface="Arial" pitchFamily="34" charset="0"/>
                <a:cs typeface="Arial" pitchFamily="34" charset="0"/>
              </a:rPr>
              <a:t>Членување на </a:t>
            </a:r>
            <a:r>
              <a:rPr lang="az-Cyrl-AZ" dirty="0"/>
              <a:t>личните</a:t>
            </a:r>
            <a:r>
              <a:rPr lang="mk-MK" dirty="0" smtClean="0">
                <a:latin typeface="Arial" pitchFamily="34" charset="0"/>
                <a:cs typeface="Arial" pitchFamily="34" charset="0"/>
              </a:rPr>
              <a:t> имиња во извесни случаеви </a:t>
            </a:r>
            <a:r>
              <a:rPr lang="de-AT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az-Cyrl-AZ" dirty="0"/>
              <a:t>означуваат</a:t>
            </a:r>
            <a:r>
              <a:rPr lang="mk-MK" dirty="0" smtClean="0">
                <a:latin typeface="Arial" pitchFamily="34" charset="0"/>
                <a:cs typeface="Arial" pitchFamily="34" charset="0"/>
              </a:rPr>
              <a:t> емоционален однос</a:t>
            </a:r>
            <a:r>
              <a:rPr lang="de-AT" dirty="0" smtClean="0">
                <a:latin typeface="Arial" pitchFamily="34" charset="0"/>
                <a:cs typeface="Arial" pitchFamily="34" charset="0"/>
              </a:rPr>
              <a:t>)</a:t>
            </a:r>
            <a:r>
              <a:rPr lang="mk-MK" dirty="0" smtClean="0">
                <a:latin typeface="Arial" pitchFamily="34" charset="0"/>
                <a:cs typeface="Arial" pitchFamily="34" charset="0"/>
              </a:rPr>
              <a:t>:</a:t>
            </a:r>
          </a:p>
          <a:p>
            <a:pPr algn="ctr"/>
            <a:r>
              <a:rPr lang="mk-MK" i="1" dirty="0" smtClean="0">
                <a:latin typeface="Arial" pitchFamily="34" charset="0"/>
                <a:cs typeface="Arial" pitchFamily="34" charset="0"/>
              </a:rPr>
              <a:t>Ај да се запусти и Вардар</a:t>
            </a:r>
            <a:r>
              <a:rPr lang="mk-MK" b="1" i="1" dirty="0" smtClean="0">
                <a:latin typeface="Arial" pitchFamily="34" charset="0"/>
                <a:cs typeface="Arial" pitchFamily="34" charset="0"/>
              </a:rPr>
              <a:t>от</a:t>
            </a:r>
            <a:r>
              <a:rPr lang="mk-MK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algn="ctr"/>
            <a:endParaRPr lang="mk-MK" i="1" dirty="0" smtClean="0">
              <a:latin typeface="Arial" pitchFamily="34" charset="0"/>
              <a:cs typeface="Arial" pitchFamily="34" charset="0"/>
            </a:endParaRPr>
          </a:p>
          <a:p>
            <a:pPr algn="ctr"/>
            <a:endParaRPr lang="de-AT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9A08C-A8DB-4CD8-86A2-EEEADA0D8C55}" type="slidenum">
              <a:rPr lang="de-AT" smtClean="0"/>
              <a:t>11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905947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mk-MK" dirty="0">
                <a:latin typeface="Arial" pitchFamily="34" charset="0"/>
                <a:cs typeface="Arial" pitchFamily="34" charset="0"/>
              </a:rPr>
              <a:t>Членот</a:t>
            </a:r>
            <a:r>
              <a:rPr lang="de-AT" dirty="0">
                <a:latin typeface="Arial" pitchFamily="34" charset="0"/>
                <a:cs typeface="Arial" pitchFamily="34" charset="0"/>
              </a:rPr>
              <a:t/>
            </a:r>
            <a:br>
              <a:rPr lang="de-AT" dirty="0">
                <a:latin typeface="Arial" pitchFamily="34" charset="0"/>
                <a:cs typeface="Arial" pitchFamily="34" charset="0"/>
              </a:rPr>
            </a:br>
            <a:endParaRPr lang="de-A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mk-MK" dirty="0" smtClean="0">
                <a:latin typeface="Arial" pitchFamily="34" charset="0"/>
                <a:cs typeface="Arial" pitchFamily="34" charset="0"/>
              </a:rPr>
              <a:t>Деминутивните имиња на </a:t>
            </a:r>
            <a:r>
              <a:rPr lang="de-AT" dirty="0" smtClean="0">
                <a:latin typeface="Arial" pitchFamily="34" charset="0"/>
                <a:cs typeface="Arial" pitchFamily="34" charset="0"/>
              </a:rPr>
              <a:t>-</a:t>
            </a:r>
            <a:r>
              <a:rPr lang="mk-MK" b="1" dirty="0" smtClean="0">
                <a:latin typeface="Arial" pitchFamily="34" charset="0"/>
                <a:cs typeface="Arial" pitchFamily="34" charset="0"/>
              </a:rPr>
              <a:t>е </a:t>
            </a:r>
            <a:r>
              <a:rPr lang="de-AT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mk-MK" dirty="0" smtClean="0">
                <a:latin typeface="Arial" pitchFamily="34" charset="0"/>
                <a:cs typeface="Arial" pitchFamily="34" charset="0"/>
              </a:rPr>
              <a:t>интимност</a:t>
            </a:r>
            <a:r>
              <a:rPr lang="de-AT" dirty="0" smtClean="0">
                <a:latin typeface="Arial" pitchFamily="34" charset="0"/>
                <a:cs typeface="Arial" pitchFamily="34" charset="0"/>
              </a:rPr>
              <a:t>)</a:t>
            </a:r>
            <a:r>
              <a:rPr lang="mk-MK" dirty="0" smtClean="0">
                <a:latin typeface="Arial" pitchFamily="34" charset="0"/>
                <a:cs typeface="Arial" pitchFamily="34" charset="0"/>
              </a:rPr>
              <a:t>:</a:t>
            </a:r>
          </a:p>
          <a:p>
            <a:pPr algn="ctr"/>
            <a:r>
              <a:rPr lang="mk-MK" i="1" dirty="0" smtClean="0">
                <a:latin typeface="Arial" pitchFamily="34" charset="0"/>
                <a:cs typeface="Arial" pitchFamily="34" charset="0"/>
              </a:rPr>
              <a:t>Маре</a:t>
            </a:r>
            <a:r>
              <a:rPr lang="mk-MK" b="1" i="1" dirty="0" smtClean="0">
                <a:latin typeface="Arial" pitchFamily="34" charset="0"/>
                <a:cs typeface="Arial" pitchFamily="34" charset="0"/>
              </a:rPr>
              <a:t>то</a:t>
            </a:r>
            <a:r>
              <a:rPr lang="mk-MK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mk-MK" i="1" dirty="0" smtClean="0">
                <a:latin typeface="Arial" pitchFamily="34" charset="0"/>
                <a:cs typeface="Arial" pitchFamily="34" charset="0"/>
              </a:rPr>
              <a:t>Наде</a:t>
            </a:r>
            <a:r>
              <a:rPr lang="mk-MK" b="1" i="1" dirty="0" smtClean="0">
                <a:latin typeface="Arial" pitchFamily="34" charset="0"/>
                <a:cs typeface="Arial" pitchFamily="34" charset="0"/>
              </a:rPr>
              <a:t>то</a:t>
            </a:r>
            <a:r>
              <a:rPr lang="mk-MK" i="1" dirty="0" smtClean="0">
                <a:latin typeface="Arial" pitchFamily="34" charset="0"/>
                <a:cs typeface="Arial" pitchFamily="34" charset="0"/>
              </a:rPr>
              <a:t> </a:t>
            </a:r>
            <a:endParaRPr lang="de-AT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9A08C-A8DB-4CD8-86A2-EEEADA0D8C55}" type="slidenum">
              <a:rPr lang="de-AT" smtClean="0"/>
              <a:t>12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950162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mk-MK" dirty="0">
                <a:latin typeface="Arial" pitchFamily="34" charset="0"/>
                <a:cs typeface="Arial" pitchFamily="34" charset="0"/>
              </a:rPr>
              <a:t>Членските форми</a:t>
            </a:r>
            <a:endParaRPr lang="de-A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9A08C-A8DB-4CD8-86A2-EEEADA0D8C55}" type="slidenum">
              <a:rPr lang="de-AT" smtClean="0"/>
              <a:t>13</a:t>
            </a:fld>
            <a:endParaRPr lang="de-AT"/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71645374"/>
              </p:ext>
            </p:extLst>
          </p:nvPr>
        </p:nvGraphicFramePr>
        <p:xfrm>
          <a:off x="1544340" y="2119313"/>
          <a:ext cx="6196012" cy="1483360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1549003"/>
                <a:gridCol w="1549003"/>
                <a:gridCol w="1549003"/>
                <a:gridCol w="1549003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e-AT" dirty="0" smtClean="0">
                          <a:latin typeface="Arial" pitchFamily="34" charset="0"/>
                          <a:cs typeface="Arial" pitchFamily="34" charset="0"/>
                        </a:rPr>
                        <a:t>m/Sg.</a:t>
                      </a:r>
                      <a:endParaRPr lang="de-AT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dirty="0" smtClean="0">
                          <a:latin typeface="Arial" pitchFamily="34" charset="0"/>
                          <a:cs typeface="Arial" pitchFamily="34" charset="0"/>
                        </a:rPr>
                        <a:t>f/Sg.</a:t>
                      </a:r>
                      <a:endParaRPr lang="de-AT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dirty="0" smtClean="0">
                          <a:latin typeface="Arial" pitchFamily="34" charset="0"/>
                          <a:cs typeface="Arial" pitchFamily="34" charset="0"/>
                        </a:rPr>
                        <a:t>n/Sg.</a:t>
                      </a:r>
                      <a:endParaRPr lang="de-AT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dirty="0" smtClean="0">
                          <a:latin typeface="Arial" pitchFamily="34" charset="0"/>
                          <a:cs typeface="Arial" pitchFamily="34" charset="0"/>
                        </a:rPr>
                        <a:t>Pl.</a:t>
                      </a:r>
                      <a:endParaRPr lang="de-AT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e-AT" dirty="0" smtClean="0">
                          <a:latin typeface="Arial" pitchFamily="34" charset="0"/>
                          <a:cs typeface="Arial" pitchFamily="34" charset="0"/>
                        </a:rPr>
                        <a:t>-</a:t>
                      </a:r>
                      <a:r>
                        <a:rPr lang="mk-MK" b="1" dirty="0" smtClean="0">
                          <a:latin typeface="Arial" pitchFamily="34" charset="0"/>
                          <a:cs typeface="Arial" pitchFamily="34" charset="0"/>
                        </a:rPr>
                        <a:t>от</a:t>
                      </a:r>
                      <a:endParaRPr lang="de-AT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AT" dirty="0" smtClean="0"/>
                        <a:t>-</a:t>
                      </a:r>
                      <a:r>
                        <a:rPr lang="mk-MK" b="1" dirty="0" smtClean="0"/>
                        <a:t>та</a:t>
                      </a:r>
                      <a:endParaRPr lang="de-AT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AT" dirty="0" smtClean="0"/>
                        <a:t>-</a:t>
                      </a:r>
                      <a:r>
                        <a:rPr lang="mk-MK" b="1" dirty="0" smtClean="0"/>
                        <a:t>то</a:t>
                      </a:r>
                      <a:endParaRPr lang="de-AT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AT" dirty="0" smtClean="0"/>
                        <a:t>-</a:t>
                      </a:r>
                      <a:r>
                        <a:rPr lang="mk-MK" b="1" dirty="0" smtClean="0"/>
                        <a:t>те</a:t>
                      </a:r>
                      <a:endParaRPr lang="de-AT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AT" dirty="0" smtClean="0">
                          <a:latin typeface="Arial" pitchFamily="34" charset="0"/>
                          <a:cs typeface="Arial" pitchFamily="34" charset="0"/>
                        </a:rPr>
                        <a:t>-</a:t>
                      </a:r>
                      <a:r>
                        <a:rPr lang="mk-MK" b="1" dirty="0" smtClean="0">
                          <a:latin typeface="Arial" pitchFamily="34" charset="0"/>
                          <a:cs typeface="Arial" pitchFamily="34" charset="0"/>
                        </a:rPr>
                        <a:t>ов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AT" dirty="0" smtClean="0"/>
                        <a:t>-</a:t>
                      </a:r>
                      <a:r>
                        <a:rPr lang="mk-MK" b="1" dirty="0" smtClean="0"/>
                        <a:t>ва</a:t>
                      </a:r>
                      <a:endParaRPr lang="de-AT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AT" dirty="0" smtClean="0"/>
                        <a:t>-</a:t>
                      </a:r>
                      <a:r>
                        <a:rPr lang="mk-MK" b="1" dirty="0" smtClean="0"/>
                        <a:t>во</a:t>
                      </a:r>
                      <a:endParaRPr lang="de-AT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AT" dirty="0" smtClean="0"/>
                        <a:t>-</a:t>
                      </a:r>
                      <a:r>
                        <a:rPr lang="mk-MK" b="1" dirty="0" smtClean="0"/>
                        <a:t>ве</a:t>
                      </a:r>
                      <a:endParaRPr lang="de-AT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AT" dirty="0" smtClean="0"/>
                        <a:t>-</a:t>
                      </a:r>
                      <a:r>
                        <a:rPr lang="mk-MK" b="1" dirty="0" smtClean="0"/>
                        <a:t>он</a:t>
                      </a:r>
                      <a:endParaRPr lang="de-AT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AT" dirty="0" smtClean="0"/>
                        <a:t>-</a:t>
                      </a:r>
                      <a:r>
                        <a:rPr lang="mk-MK" b="1" dirty="0" smtClean="0"/>
                        <a:t>на</a:t>
                      </a:r>
                      <a:endParaRPr lang="de-AT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AT" dirty="0" smtClean="0"/>
                        <a:t>-</a:t>
                      </a:r>
                      <a:r>
                        <a:rPr lang="mk-MK" b="1" dirty="0" smtClean="0"/>
                        <a:t>но</a:t>
                      </a:r>
                      <a:endParaRPr lang="de-AT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AT" dirty="0" smtClean="0"/>
                        <a:t>-</a:t>
                      </a:r>
                      <a:r>
                        <a:rPr lang="mk-MK" b="1" dirty="0" smtClean="0"/>
                        <a:t>не</a:t>
                      </a:r>
                      <a:endParaRPr lang="de-AT" dirty="0" smtClean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06338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mk-MK" dirty="0">
                <a:latin typeface="Arial" pitchFamily="34" charset="0"/>
                <a:cs typeface="Arial" pitchFamily="34" charset="0"/>
              </a:rPr>
              <a:t>Членување на именките</a:t>
            </a:r>
            <a:r>
              <a:rPr lang="de-AT" dirty="0">
                <a:latin typeface="Arial" pitchFamily="34" charset="0"/>
                <a:cs typeface="Arial" pitchFamily="34" charset="0"/>
              </a:rPr>
              <a:t/>
            </a:r>
            <a:br>
              <a:rPr lang="de-AT" dirty="0">
                <a:latin typeface="Arial" pitchFamily="34" charset="0"/>
                <a:cs typeface="Arial" pitchFamily="34" charset="0"/>
              </a:rPr>
            </a:br>
            <a:endParaRPr lang="de-A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mk-MK" dirty="0" smtClean="0">
                <a:latin typeface="Arial" pitchFamily="34" charset="0"/>
                <a:cs typeface="Arial" pitchFamily="34" charset="0"/>
              </a:rPr>
              <a:t>Именката се членува:</a:t>
            </a:r>
          </a:p>
          <a:p>
            <a:pPr algn="ctr">
              <a:buFont typeface="Wingdings" pitchFamily="2" charset="2"/>
              <a:buChar char="§"/>
            </a:pPr>
            <a:r>
              <a:rPr lang="mk-MK" dirty="0">
                <a:latin typeface="Arial" pitchFamily="34" charset="0"/>
                <a:cs typeface="Arial" pitchFamily="34" charset="0"/>
              </a:rPr>
              <a:t>к</a:t>
            </a:r>
            <a:r>
              <a:rPr lang="mk-MK" dirty="0" smtClean="0">
                <a:latin typeface="Arial" pitchFamily="34" charset="0"/>
                <a:cs typeface="Arial" pitchFamily="34" charset="0"/>
              </a:rPr>
              <a:t>ога се индивидуализира предметот.</a:t>
            </a:r>
          </a:p>
          <a:p>
            <a:pPr algn="ctr">
              <a:buFont typeface="Wingdings" pitchFamily="2" charset="2"/>
              <a:buChar char="Ø"/>
            </a:pPr>
            <a:r>
              <a:rPr lang="mk-MK" i="1" dirty="0" smtClean="0">
                <a:latin typeface="Arial" pitchFamily="34" charset="0"/>
                <a:cs typeface="Arial" pitchFamily="34" charset="0"/>
              </a:rPr>
              <a:t>Дај ми ја книга</a:t>
            </a:r>
            <a:r>
              <a:rPr lang="mk-MK" b="1" i="1" dirty="0" smtClean="0">
                <a:latin typeface="Arial" pitchFamily="34" charset="0"/>
                <a:cs typeface="Arial" pitchFamily="34" charset="0"/>
              </a:rPr>
              <a:t>та</a:t>
            </a:r>
            <a:r>
              <a:rPr lang="mk-MK" dirty="0" smtClean="0">
                <a:latin typeface="Arial" pitchFamily="34" charset="0"/>
                <a:cs typeface="Arial" pitchFamily="34" charset="0"/>
              </a:rPr>
              <a:t>.</a:t>
            </a:r>
            <a:r>
              <a:rPr lang="mk-MK" i="1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algn="ctr">
              <a:buFont typeface="Wingdings" pitchFamily="2" charset="2"/>
              <a:buChar char="Ø"/>
            </a:pPr>
            <a:r>
              <a:rPr lang="mk-MK" i="1" dirty="0" smtClean="0">
                <a:latin typeface="Arial" pitchFamily="34" charset="0"/>
                <a:cs typeface="Arial" pitchFamily="34" charset="0"/>
              </a:rPr>
              <a:t>Земи ја книга</a:t>
            </a:r>
            <a:r>
              <a:rPr lang="mk-MK" b="1" i="1" dirty="0" smtClean="0">
                <a:latin typeface="Arial" pitchFamily="34" charset="0"/>
                <a:cs typeface="Arial" pitchFamily="34" charset="0"/>
              </a:rPr>
              <a:t>ва</a:t>
            </a:r>
            <a:r>
              <a:rPr lang="mk-MK" i="1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algn="ctr">
              <a:buFont typeface="Wingdings" pitchFamily="2" charset="2"/>
              <a:buChar char="Ø"/>
            </a:pPr>
            <a:r>
              <a:rPr lang="mk-MK" i="1" dirty="0" smtClean="0">
                <a:latin typeface="Arial" pitchFamily="34" charset="0"/>
                <a:cs typeface="Arial" pitchFamily="34" charset="0"/>
              </a:rPr>
              <a:t>Донеси ја книга</a:t>
            </a:r>
            <a:r>
              <a:rPr lang="mk-MK" b="1" i="1" dirty="0" smtClean="0">
                <a:latin typeface="Arial" pitchFamily="34" charset="0"/>
                <a:cs typeface="Arial" pitchFamily="34" charset="0"/>
              </a:rPr>
              <a:t>на</a:t>
            </a:r>
            <a:r>
              <a:rPr lang="mk-MK" dirty="0" smtClean="0">
                <a:latin typeface="Arial" pitchFamily="34" charset="0"/>
                <a:cs typeface="Arial" pitchFamily="34" charset="0"/>
              </a:rPr>
              <a:t>. </a:t>
            </a:r>
            <a:endParaRPr lang="mk-MK" i="1" dirty="0" smtClean="0">
              <a:latin typeface="Arial" pitchFamily="34" charset="0"/>
              <a:cs typeface="Arial" pitchFamily="34" charset="0"/>
            </a:endParaRPr>
          </a:p>
          <a:p>
            <a:pPr algn="ctr">
              <a:buFont typeface="Wingdings" pitchFamily="2" charset="2"/>
              <a:buChar char="Ø"/>
            </a:pPr>
            <a:endParaRPr lang="mk-MK" i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9A08C-A8DB-4CD8-86A2-EEEADA0D8C55}" type="slidenum">
              <a:rPr lang="de-AT" smtClean="0"/>
              <a:t>14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111988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mk-MK" dirty="0">
                <a:latin typeface="Arial" pitchFamily="34" charset="0"/>
                <a:cs typeface="Arial" pitchFamily="34" charset="0"/>
              </a:rPr>
              <a:t>Членување на именките</a:t>
            </a:r>
            <a:r>
              <a:rPr lang="de-AT" dirty="0">
                <a:latin typeface="Arial" pitchFamily="34" charset="0"/>
                <a:cs typeface="Arial" pitchFamily="34" charset="0"/>
              </a:rPr>
              <a:t/>
            </a:r>
            <a:br>
              <a:rPr lang="de-AT" dirty="0">
                <a:latin typeface="Arial" pitchFamily="34" charset="0"/>
                <a:cs typeface="Arial" pitchFamily="34" charset="0"/>
              </a:rPr>
            </a:br>
            <a:endParaRPr lang="de-A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Font typeface="Wingdings" pitchFamily="2" charset="2"/>
              <a:buChar char="§"/>
            </a:pPr>
            <a:r>
              <a:rPr lang="mk-MK" dirty="0" smtClean="0">
                <a:latin typeface="Arial" pitchFamily="34" charset="0"/>
                <a:cs typeface="Arial" pitchFamily="34" charset="0"/>
              </a:rPr>
              <a:t>Кога означува количествена определеност, сите предмети.</a:t>
            </a:r>
          </a:p>
          <a:p>
            <a:pPr algn="ctr">
              <a:buFont typeface="Wingdings" pitchFamily="2" charset="2"/>
              <a:buChar char="Ø"/>
            </a:pPr>
            <a:r>
              <a:rPr lang="mk-MK" i="1" dirty="0" smtClean="0">
                <a:latin typeface="Arial" pitchFamily="34" charset="0"/>
                <a:cs typeface="Arial" pitchFamily="34" charset="0"/>
              </a:rPr>
              <a:t>Земи ги книги</a:t>
            </a:r>
            <a:r>
              <a:rPr lang="mk-MK" b="1" i="1" dirty="0" smtClean="0">
                <a:latin typeface="Arial" pitchFamily="34" charset="0"/>
                <a:cs typeface="Arial" pitchFamily="34" charset="0"/>
              </a:rPr>
              <a:t>те</a:t>
            </a:r>
            <a:r>
              <a:rPr lang="mk-MK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algn="ctr">
              <a:buFont typeface="Wingdings" pitchFamily="2" charset="2"/>
              <a:buChar char="Ø"/>
            </a:pPr>
            <a:r>
              <a:rPr lang="mk-MK" i="1" dirty="0" smtClean="0">
                <a:latin typeface="Arial" pitchFamily="34" charset="0"/>
                <a:cs typeface="Arial" pitchFamily="34" charset="0"/>
              </a:rPr>
              <a:t>Изеди го леб</a:t>
            </a:r>
            <a:r>
              <a:rPr lang="mk-MK" b="1" i="1" dirty="0" smtClean="0">
                <a:latin typeface="Arial" pitchFamily="34" charset="0"/>
                <a:cs typeface="Arial" pitchFamily="34" charset="0"/>
              </a:rPr>
              <a:t>ов</a:t>
            </a:r>
            <a:r>
              <a:rPr lang="mk-MK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marL="0" indent="0" algn="ctr">
              <a:buNone/>
            </a:pPr>
            <a:endParaRPr lang="de-AT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9A08C-A8DB-4CD8-86A2-EEEADA0D8C55}" type="slidenum">
              <a:rPr lang="de-AT" smtClean="0"/>
              <a:t>15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158020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mk-MK" dirty="0">
                <a:latin typeface="Arial" pitchFamily="34" charset="0"/>
                <a:cs typeface="Arial" pitchFamily="34" charset="0"/>
              </a:rPr>
              <a:t>Членување на именките</a:t>
            </a:r>
            <a:r>
              <a:rPr lang="de-AT" dirty="0">
                <a:latin typeface="Arial" pitchFamily="34" charset="0"/>
                <a:cs typeface="Arial" pitchFamily="34" charset="0"/>
              </a:rPr>
              <a:t/>
            </a:r>
            <a:br>
              <a:rPr lang="de-AT" dirty="0">
                <a:latin typeface="Arial" pitchFamily="34" charset="0"/>
                <a:cs typeface="Arial" pitchFamily="34" charset="0"/>
              </a:rPr>
            </a:br>
            <a:endParaRPr lang="de-A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Font typeface="Wingdings" pitchFamily="2" charset="2"/>
              <a:buChar char="§"/>
            </a:pPr>
            <a:r>
              <a:rPr lang="mk-MK" dirty="0" smtClean="0">
                <a:latin typeface="Arial" pitchFamily="34" charset="0"/>
                <a:cs typeface="Arial" pitchFamily="34" charset="0"/>
              </a:rPr>
              <a:t>Кога означува генерализација на определен предмет.</a:t>
            </a:r>
          </a:p>
          <a:p>
            <a:pPr algn="ctr">
              <a:buFont typeface="Wingdings" pitchFamily="2" charset="2"/>
              <a:buChar char="Ø"/>
            </a:pPr>
            <a:r>
              <a:rPr lang="mk-MK" i="1" dirty="0" smtClean="0">
                <a:latin typeface="Arial" pitchFamily="34" charset="0"/>
                <a:cs typeface="Arial" pitchFamily="34" charset="0"/>
              </a:rPr>
              <a:t>Молив</a:t>
            </a:r>
            <a:r>
              <a:rPr lang="mk-MK" b="1" i="1" dirty="0" smtClean="0">
                <a:latin typeface="Arial" pitchFamily="34" charset="0"/>
                <a:cs typeface="Arial" pitchFamily="34" charset="0"/>
              </a:rPr>
              <a:t>от</a:t>
            </a:r>
            <a:r>
              <a:rPr lang="mk-MK" i="1" dirty="0" smtClean="0">
                <a:latin typeface="Arial" pitchFamily="34" charset="0"/>
                <a:cs typeface="Arial" pitchFamily="34" charset="0"/>
              </a:rPr>
              <a:t> е за </a:t>
            </a:r>
            <a:r>
              <a:rPr lang="mk-MK" i="1" dirty="0">
                <a:latin typeface="Arial" pitchFamily="34" charset="0"/>
                <a:cs typeface="Arial" pitchFamily="34" charset="0"/>
              </a:rPr>
              <a:t>пишување</a:t>
            </a:r>
            <a:r>
              <a:rPr lang="mk-MK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algn="ctr">
              <a:buFont typeface="Wingdings" pitchFamily="2" charset="2"/>
              <a:buChar char="Ø"/>
            </a:pPr>
            <a:r>
              <a:rPr lang="mk-MK" i="1" dirty="0" smtClean="0">
                <a:latin typeface="Arial" pitchFamily="34" charset="0"/>
                <a:cs typeface="Arial" pitchFamily="34" charset="0"/>
              </a:rPr>
              <a:t>Кревет</a:t>
            </a:r>
            <a:r>
              <a:rPr lang="mk-MK" b="1" i="1" dirty="0" smtClean="0">
                <a:latin typeface="Arial" pitchFamily="34" charset="0"/>
                <a:cs typeface="Arial" pitchFamily="34" charset="0"/>
              </a:rPr>
              <a:t>от</a:t>
            </a:r>
            <a:r>
              <a:rPr lang="mk-MK" i="1" dirty="0" smtClean="0">
                <a:latin typeface="Arial" pitchFamily="34" charset="0"/>
                <a:cs typeface="Arial" pitchFamily="34" charset="0"/>
              </a:rPr>
              <a:t> служи за лежење</a:t>
            </a:r>
            <a:r>
              <a:rPr lang="mk-MK" dirty="0" smtClean="0">
                <a:latin typeface="Arial" pitchFamily="34" charset="0"/>
                <a:cs typeface="Arial" pitchFamily="34" charset="0"/>
              </a:rPr>
              <a:t>. </a:t>
            </a:r>
          </a:p>
          <a:p>
            <a:pPr marL="0" indent="0" algn="ctr">
              <a:buNone/>
            </a:pPr>
            <a:endParaRPr lang="de-AT" i="1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de-AT" i="1" dirty="0" smtClean="0">
                <a:latin typeface="Arial" pitchFamily="34" charset="0"/>
                <a:cs typeface="Arial" pitchFamily="34" charset="0"/>
              </a:rPr>
              <a:t>*</a:t>
            </a:r>
            <a:r>
              <a:rPr lang="mk-MK" sz="2000" dirty="0" smtClean="0">
                <a:latin typeface="Arial" pitchFamily="34" charset="0"/>
                <a:cs typeface="Arial" pitchFamily="34" charset="0"/>
              </a:rPr>
              <a:t>овде се употребува само елеменот </a:t>
            </a:r>
            <a:r>
              <a:rPr lang="de-AT" sz="2000" dirty="0" smtClean="0">
                <a:latin typeface="Arial" pitchFamily="34" charset="0"/>
                <a:cs typeface="Arial" pitchFamily="34" charset="0"/>
              </a:rPr>
              <a:t>-</a:t>
            </a:r>
            <a:r>
              <a:rPr lang="mk-MK" sz="2000" b="1" dirty="0" smtClean="0">
                <a:latin typeface="Arial" pitchFamily="34" charset="0"/>
                <a:cs typeface="Arial" pitchFamily="34" charset="0"/>
              </a:rPr>
              <a:t>т</a:t>
            </a:r>
            <a:endParaRPr lang="de-AT" b="1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9A08C-A8DB-4CD8-86A2-EEEADA0D8C55}" type="slidenum">
              <a:rPr lang="de-AT" smtClean="0"/>
              <a:t>16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346323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mk-MK" dirty="0">
                <a:latin typeface="Arial" pitchFamily="34" charset="0"/>
                <a:cs typeface="Arial" pitchFamily="34" charset="0"/>
              </a:rPr>
              <a:t>Членување на именките</a:t>
            </a:r>
            <a:r>
              <a:rPr lang="de-AT" dirty="0">
                <a:latin typeface="Arial" pitchFamily="34" charset="0"/>
                <a:cs typeface="Arial" pitchFamily="34" charset="0"/>
              </a:rPr>
              <a:t/>
            </a:r>
            <a:br>
              <a:rPr lang="de-AT" dirty="0">
                <a:latin typeface="Arial" pitchFamily="34" charset="0"/>
                <a:cs typeface="Arial" pitchFamily="34" charset="0"/>
              </a:rPr>
            </a:br>
            <a:endParaRPr lang="de-A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Font typeface="Wingdings" pitchFamily="2" charset="2"/>
              <a:buChar char="§"/>
            </a:pPr>
            <a:r>
              <a:rPr lang="mk-MK" dirty="0" smtClean="0">
                <a:latin typeface="Arial" pitchFamily="34" charset="0"/>
                <a:cs typeface="Arial" pitchFamily="34" charset="0"/>
              </a:rPr>
              <a:t>Кога предметот, лицето е еднаш споменат.</a:t>
            </a:r>
          </a:p>
          <a:p>
            <a:pPr algn="ctr">
              <a:buFont typeface="Wingdings" pitchFamily="2" charset="2"/>
              <a:buChar char="Ø"/>
            </a:pPr>
            <a:r>
              <a:rPr lang="mk-MK" i="1" dirty="0" smtClean="0">
                <a:latin typeface="Arial" pitchFamily="34" charset="0"/>
                <a:cs typeface="Arial" pitchFamily="34" charset="0"/>
              </a:rPr>
              <a:t>Си живееле маж и жена</a:t>
            </a:r>
            <a:r>
              <a:rPr lang="mk-MK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mk-MK" i="1" dirty="0" smtClean="0">
                <a:latin typeface="Arial" pitchFamily="34" charset="0"/>
                <a:cs typeface="Arial" pitchFamily="34" charset="0"/>
              </a:rPr>
              <a:t>Маж</a:t>
            </a:r>
            <a:r>
              <a:rPr lang="mk-MK" b="1" i="1" dirty="0" smtClean="0">
                <a:latin typeface="Arial" pitchFamily="34" charset="0"/>
                <a:cs typeface="Arial" pitchFamily="34" charset="0"/>
              </a:rPr>
              <a:t>от</a:t>
            </a:r>
            <a:r>
              <a:rPr lang="mk-MK" i="1" dirty="0" smtClean="0">
                <a:latin typeface="Arial" pitchFamily="34" charset="0"/>
                <a:cs typeface="Arial" pitchFamily="34" charset="0"/>
              </a:rPr>
              <a:t> бил убав и вреден</a:t>
            </a:r>
            <a:r>
              <a:rPr lang="mk-MK" dirty="0" smtClean="0">
                <a:latin typeface="Arial" pitchFamily="34" charset="0"/>
                <a:cs typeface="Arial" pitchFamily="34" charset="0"/>
              </a:rPr>
              <a:t>. </a:t>
            </a:r>
            <a:endParaRPr lang="de-AT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9A08C-A8DB-4CD8-86A2-EEEADA0D8C55}" type="slidenum">
              <a:rPr lang="de-AT" smtClean="0"/>
              <a:t>17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514042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mk-MK" dirty="0">
                <a:latin typeface="Arial" pitchFamily="34" charset="0"/>
                <a:cs typeface="Arial" pitchFamily="34" charset="0"/>
              </a:rPr>
              <a:t>Членување на именките</a:t>
            </a:r>
            <a:r>
              <a:rPr lang="de-AT" dirty="0">
                <a:latin typeface="Arial" pitchFamily="34" charset="0"/>
                <a:cs typeface="Arial" pitchFamily="34" charset="0"/>
              </a:rPr>
              <a:t/>
            </a:r>
            <a:br>
              <a:rPr lang="de-AT" dirty="0">
                <a:latin typeface="Arial" pitchFamily="34" charset="0"/>
                <a:cs typeface="Arial" pitchFamily="34" charset="0"/>
              </a:rPr>
            </a:br>
            <a:endParaRPr lang="de-A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Font typeface="Wingdings" pitchFamily="2" charset="2"/>
              <a:buChar char="§"/>
            </a:pPr>
            <a:r>
              <a:rPr lang="mk-MK" dirty="0" smtClean="0">
                <a:latin typeface="Arial" pitchFamily="34" charset="0"/>
                <a:cs typeface="Arial" pitchFamily="34" charset="0"/>
              </a:rPr>
              <a:t>Кога именката означува општопознат или единствен предмет.</a:t>
            </a:r>
          </a:p>
          <a:p>
            <a:pPr algn="ctr">
              <a:buFont typeface="Wingdings" pitchFamily="2" charset="2"/>
              <a:buChar char="Ø"/>
            </a:pPr>
            <a:r>
              <a:rPr lang="mk-MK" i="1" dirty="0" smtClean="0">
                <a:latin typeface="Arial" pitchFamily="34" charset="0"/>
                <a:cs typeface="Arial" pitchFamily="34" charset="0"/>
              </a:rPr>
              <a:t>Сонце</a:t>
            </a:r>
            <a:r>
              <a:rPr lang="mk-MK" b="1" i="1" dirty="0" smtClean="0">
                <a:latin typeface="Arial" pitchFamily="34" charset="0"/>
                <a:cs typeface="Arial" pitchFamily="34" charset="0"/>
              </a:rPr>
              <a:t>то</a:t>
            </a:r>
            <a:r>
              <a:rPr lang="mk-MK" i="1" dirty="0" smtClean="0">
                <a:latin typeface="Arial" pitchFamily="34" charset="0"/>
                <a:cs typeface="Arial" pitchFamily="34" charset="0"/>
              </a:rPr>
              <a:t> заоѓа во осум часот а месечина</a:t>
            </a:r>
            <a:r>
              <a:rPr lang="mk-MK" b="1" i="1" dirty="0" smtClean="0">
                <a:latin typeface="Arial" pitchFamily="34" charset="0"/>
                <a:cs typeface="Arial" pitchFamily="34" charset="0"/>
              </a:rPr>
              <a:t>та</a:t>
            </a:r>
            <a:r>
              <a:rPr lang="mk-MK" i="1" dirty="0" smtClean="0">
                <a:latin typeface="Arial" pitchFamily="34" charset="0"/>
                <a:cs typeface="Arial" pitchFamily="34" charset="0"/>
              </a:rPr>
              <a:t> изгрева </a:t>
            </a:r>
            <a:r>
              <a:rPr lang="mk-MK" i="1" dirty="0">
                <a:latin typeface="Arial" pitchFamily="34" charset="0"/>
                <a:cs typeface="Arial" pitchFamily="34" charset="0"/>
              </a:rPr>
              <a:t>во шест часот </a:t>
            </a:r>
            <a:r>
              <a:rPr lang="mk-MK" i="1" dirty="0" smtClean="0">
                <a:latin typeface="Arial" pitchFamily="34" charset="0"/>
                <a:cs typeface="Arial" pitchFamily="34" charset="0"/>
              </a:rPr>
              <a:t>навечер</a:t>
            </a:r>
            <a:r>
              <a:rPr lang="mk-MK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marL="0" indent="0" algn="ctr">
              <a:buNone/>
            </a:pPr>
            <a:endParaRPr lang="de-AT" i="1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de-AT" i="1" dirty="0" smtClean="0">
                <a:latin typeface="Arial" pitchFamily="34" charset="0"/>
                <a:cs typeface="Arial" pitchFamily="34" charset="0"/>
              </a:rPr>
              <a:t>*</a:t>
            </a:r>
            <a:r>
              <a:rPr lang="mk-MK" i="1" dirty="0" smtClean="0">
                <a:latin typeface="Arial" pitchFamily="34" charset="0"/>
                <a:cs typeface="Arial" pitchFamily="34" charset="0"/>
              </a:rPr>
              <a:t>Зајди</a:t>
            </a:r>
            <a:r>
              <a:rPr lang="mk-MK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mk-MK" i="1" dirty="0" smtClean="0">
                <a:latin typeface="Arial" pitchFamily="34" charset="0"/>
                <a:cs typeface="Arial" pitchFamily="34" charset="0"/>
              </a:rPr>
              <a:t>зајди јасно </a:t>
            </a:r>
            <a:r>
              <a:rPr lang="mk-MK" b="1" i="1" dirty="0" smtClean="0">
                <a:latin typeface="Arial" pitchFamily="34" charset="0"/>
                <a:cs typeface="Arial" pitchFamily="34" charset="0"/>
              </a:rPr>
              <a:t>сонце</a:t>
            </a:r>
            <a:r>
              <a:rPr lang="mk-MK" dirty="0" smtClean="0">
                <a:latin typeface="Arial" pitchFamily="34" charset="0"/>
                <a:cs typeface="Arial" pitchFamily="34" charset="0"/>
              </a:rPr>
              <a:t> → вокатив</a:t>
            </a:r>
            <a:endParaRPr lang="de-AT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9A08C-A8DB-4CD8-86A2-EEEADA0D8C55}" type="slidenum">
              <a:rPr lang="de-AT" smtClean="0"/>
              <a:t>18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674266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mk-MK" dirty="0">
                <a:latin typeface="Arial" pitchFamily="34" charset="0"/>
                <a:cs typeface="Arial" pitchFamily="34" charset="0"/>
              </a:rPr>
              <a:t>Членување на заменките</a:t>
            </a:r>
            <a:endParaRPr lang="de-AT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mk-MK" dirty="0" smtClean="0"/>
              <a:t>Секогаш се членува првиот збор</a:t>
            </a:r>
            <a:r>
              <a:rPr lang="de-AT" dirty="0"/>
              <a:t> (</a:t>
            </a:r>
            <a:r>
              <a:rPr lang="mk-MK" dirty="0"/>
              <a:t>првиот елемент на група</a:t>
            </a:r>
            <a:r>
              <a:rPr lang="de-AT" dirty="0" smtClean="0"/>
              <a:t>)</a:t>
            </a:r>
            <a:r>
              <a:rPr lang="mk-MK" dirty="0" smtClean="0"/>
              <a:t>. </a:t>
            </a:r>
          </a:p>
          <a:p>
            <a:pPr algn="ctr">
              <a:buFont typeface="Wingdings" pitchFamily="2" charset="2"/>
              <a:buChar char="Ø"/>
            </a:pPr>
            <a:r>
              <a:rPr lang="mk-MK" i="1" dirty="0" smtClean="0"/>
              <a:t>Моја</a:t>
            </a:r>
            <a:r>
              <a:rPr lang="mk-MK" b="1" i="1" dirty="0" smtClean="0"/>
              <a:t>та</a:t>
            </a:r>
            <a:r>
              <a:rPr lang="mk-MK" i="1" dirty="0" smtClean="0"/>
              <a:t> мајка е добра домаќинка</a:t>
            </a:r>
            <a:r>
              <a:rPr lang="mk-MK" dirty="0" smtClean="0"/>
              <a:t>.</a:t>
            </a:r>
          </a:p>
          <a:p>
            <a:pPr algn="ctr">
              <a:buFont typeface="Wingdings" pitchFamily="2" charset="2"/>
              <a:buChar char="Ø"/>
            </a:pPr>
            <a:r>
              <a:rPr lang="mk-MK" i="1" dirty="0" smtClean="0"/>
              <a:t>Моја</a:t>
            </a:r>
            <a:r>
              <a:rPr lang="mk-MK" b="1" i="1" dirty="0" smtClean="0"/>
              <a:t>та</a:t>
            </a:r>
            <a:r>
              <a:rPr lang="mk-MK" i="1" dirty="0" smtClean="0"/>
              <a:t> сестра живее во Скопје</a:t>
            </a:r>
            <a:r>
              <a:rPr lang="mk-MK" dirty="0" smtClean="0"/>
              <a:t>.</a:t>
            </a:r>
          </a:p>
          <a:p>
            <a:pPr algn="ctr">
              <a:buFont typeface="Wingdings" pitchFamily="2" charset="2"/>
              <a:buChar char="Ø"/>
            </a:pPr>
            <a:r>
              <a:rPr lang="mk-MK" i="1" dirty="0" smtClean="0"/>
              <a:t>Твој</a:t>
            </a:r>
            <a:r>
              <a:rPr lang="mk-MK" b="1" i="1" dirty="0" smtClean="0"/>
              <a:t>от</a:t>
            </a:r>
            <a:r>
              <a:rPr lang="mk-MK" i="1" dirty="0" smtClean="0"/>
              <a:t> брат е одличен ученик</a:t>
            </a:r>
            <a:r>
              <a:rPr lang="mk-MK" dirty="0" smtClean="0"/>
              <a:t>.</a:t>
            </a:r>
          </a:p>
          <a:p>
            <a:pPr algn="ctr">
              <a:buFont typeface="Wingdings" pitchFamily="2" charset="2"/>
              <a:buChar char="Ø"/>
            </a:pPr>
            <a:r>
              <a:rPr lang="mk-MK" i="1" dirty="0" smtClean="0"/>
              <a:t>Тој излезе со свој</a:t>
            </a:r>
            <a:r>
              <a:rPr lang="mk-MK" b="1" i="1" dirty="0" smtClean="0"/>
              <a:t>от</a:t>
            </a:r>
            <a:r>
              <a:rPr lang="mk-MK" i="1" dirty="0" smtClean="0"/>
              <a:t> другар</a:t>
            </a:r>
            <a:r>
              <a:rPr lang="mk-MK" dirty="0" smtClean="0"/>
              <a:t>. </a:t>
            </a:r>
            <a:endParaRPr lang="de-AT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9A08C-A8DB-4CD8-86A2-EEEADA0D8C55}" type="slidenum">
              <a:rPr lang="de-AT" smtClean="0"/>
              <a:t>19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887763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>
                <a:latin typeface="Arial" pitchFamily="34" charset="0"/>
                <a:cs typeface="Arial" pitchFamily="34" charset="0"/>
              </a:rPr>
              <a:t>Inhaltverzeichnis</a:t>
            </a:r>
            <a:endParaRPr lang="de-AT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de-AT" dirty="0" smtClean="0">
                <a:latin typeface="Arial" pitchFamily="34" charset="0"/>
                <a:cs typeface="Arial" pitchFamily="34" charset="0"/>
              </a:rPr>
              <a:t>Herkunft des Artikles/</a:t>
            </a:r>
            <a:r>
              <a:rPr lang="sr-Latn-RS" dirty="0" smtClean="0">
                <a:latin typeface="Arial" pitchFamily="34" charset="0"/>
                <a:cs typeface="Arial" pitchFamily="34" charset="0"/>
              </a:rPr>
              <a:t>Poreklo člana/</a:t>
            </a:r>
            <a:r>
              <a:rPr lang="mk-MK" dirty="0" smtClean="0">
                <a:latin typeface="Arial" pitchFamily="34" charset="0"/>
                <a:cs typeface="Arial" pitchFamily="34" charset="0"/>
              </a:rPr>
              <a:t>Происхождение</a:t>
            </a:r>
            <a:r>
              <a:rPr lang="de-AT" dirty="0" smtClean="0">
                <a:latin typeface="Arial" pitchFamily="34" charset="0"/>
                <a:cs typeface="Arial" pitchFamily="34" charset="0"/>
              </a:rPr>
              <a:t>/</a:t>
            </a:r>
            <a:r>
              <a:rPr lang="mk-MK" dirty="0" smtClean="0">
                <a:latin typeface="Arial" pitchFamily="34" charset="0"/>
                <a:cs typeface="Arial" pitchFamily="34" charset="0"/>
              </a:rPr>
              <a:t>Потеклото на членот</a:t>
            </a:r>
            <a:endParaRPr lang="mk-MK" dirty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sr-Latn-RS" dirty="0" smtClean="0">
                <a:latin typeface="Arial" pitchFamily="34" charset="0"/>
                <a:cs typeface="Arial" pitchFamily="34" charset="0"/>
              </a:rPr>
              <a:t>Der mazedonische Artikel/Član u makedonskom jeziku</a:t>
            </a:r>
            <a:r>
              <a:rPr lang="de-AT" dirty="0" smtClean="0">
                <a:latin typeface="Arial" pitchFamily="34" charset="0"/>
                <a:cs typeface="Arial" pitchFamily="34" charset="0"/>
              </a:rPr>
              <a:t>/</a:t>
            </a:r>
            <a:r>
              <a:rPr lang="sr-Cyrl-RS" dirty="0" smtClean="0">
                <a:latin typeface="Arial" pitchFamily="34" charset="0"/>
                <a:cs typeface="Arial" pitchFamily="34" charset="0"/>
              </a:rPr>
              <a:t>Ч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лен</a:t>
            </a:r>
            <a:r>
              <a:rPr lang="mk-MK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>
                <a:latin typeface="Arial" pitchFamily="34" charset="0"/>
                <a:cs typeface="Arial" pitchFamily="34" charset="0"/>
              </a:rPr>
              <a:t>в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македонском</a:t>
            </a:r>
            <a:r>
              <a:rPr lang="de-AT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язык</a:t>
            </a:r>
            <a:r>
              <a:rPr lang="de-AT" dirty="0" smtClean="0">
                <a:latin typeface="Arial" pitchFamily="34" charset="0"/>
                <a:cs typeface="Arial" pitchFamily="34" charset="0"/>
              </a:rPr>
              <a:t>e/</a:t>
            </a:r>
            <a:r>
              <a:rPr lang="mk-MK" dirty="0" smtClean="0">
                <a:latin typeface="Arial" pitchFamily="34" charset="0"/>
                <a:cs typeface="Arial" pitchFamily="34" charset="0"/>
              </a:rPr>
              <a:t>Членот</a:t>
            </a:r>
          </a:p>
          <a:p>
            <a:pPr algn="ctr"/>
            <a:r>
              <a:rPr lang="de-AT" dirty="0" smtClean="0">
                <a:latin typeface="Arial" pitchFamily="34" charset="0"/>
                <a:cs typeface="Arial" pitchFamily="34" charset="0"/>
              </a:rPr>
              <a:t>Artikelformen/</a:t>
            </a:r>
            <a:r>
              <a:rPr lang="sr-Latn-RS" dirty="0" smtClean="0">
                <a:latin typeface="Arial" pitchFamily="34" charset="0"/>
                <a:cs typeface="Arial" pitchFamily="34" charset="0"/>
              </a:rPr>
              <a:t>Vrste članova</a:t>
            </a:r>
            <a:r>
              <a:rPr lang="de-AT" dirty="0" smtClean="0">
                <a:latin typeface="Arial" pitchFamily="34" charset="0"/>
                <a:cs typeface="Arial" pitchFamily="34" charset="0"/>
              </a:rPr>
              <a:t>/</a:t>
            </a:r>
            <a:r>
              <a:rPr lang="mk-MK" dirty="0" smtClean="0">
                <a:latin typeface="Arial" pitchFamily="34" charset="0"/>
                <a:cs typeface="Arial" pitchFamily="34" charset="0"/>
              </a:rPr>
              <a:t>Членной </a:t>
            </a:r>
            <a:r>
              <a:rPr lang="mk-MK" dirty="0">
                <a:latin typeface="Arial" pitchFamily="34" charset="0"/>
                <a:cs typeface="Arial" pitchFamily="34" charset="0"/>
              </a:rPr>
              <a:t>формой</a:t>
            </a:r>
            <a:r>
              <a:rPr lang="de-AT" dirty="0" smtClean="0">
                <a:latin typeface="Arial" pitchFamily="34" charset="0"/>
                <a:cs typeface="Arial" pitchFamily="34" charset="0"/>
              </a:rPr>
              <a:t>/</a:t>
            </a:r>
            <a:r>
              <a:rPr lang="mk-MK" dirty="0" smtClean="0">
                <a:latin typeface="Arial" pitchFamily="34" charset="0"/>
                <a:cs typeface="Arial" pitchFamily="34" charset="0"/>
              </a:rPr>
              <a:t>Членските форми</a:t>
            </a:r>
            <a:endParaRPr lang="de-AT" dirty="0" smtClean="0">
              <a:latin typeface="Arial" pitchFamily="34" charset="0"/>
              <a:cs typeface="Arial" pitchFamily="34" charset="0"/>
            </a:endParaRPr>
          </a:p>
          <a:p>
            <a:endParaRPr lang="mk-MK" dirty="0" smtClean="0">
              <a:latin typeface="Arial" pitchFamily="34" charset="0"/>
              <a:cs typeface="Arial" pitchFamily="34" charset="0"/>
            </a:endParaRPr>
          </a:p>
          <a:p>
            <a:endParaRPr lang="de-A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9A08C-A8DB-4CD8-86A2-EEEADA0D8C55}" type="slidenum">
              <a:rPr lang="de-AT" smtClean="0"/>
              <a:t>2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713697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mk-MK" dirty="0" smtClean="0">
                <a:latin typeface="Arial" pitchFamily="34" charset="0"/>
                <a:cs typeface="Arial" pitchFamily="34" charset="0"/>
              </a:rPr>
              <a:t>Членување на придавки</a:t>
            </a:r>
            <a:r>
              <a:rPr lang="de-AT" dirty="0" smtClean="0"/>
              <a:t/>
            </a:r>
            <a:br>
              <a:rPr lang="de-AT" dirty="0" smtClean="0"/>
            </a:br>
            <a:endParaRPr lang="de-A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mk-MK" dirty="0"/>
              <a:t>Секогаш се членува првиот </a:t>
            </a:r>
            <a:r>
              <a:rPr lang="mk-MK" dirty="0" smtClean="0"/>
              <a:t>збор </a:t>
            </a:r>
            <a:r>
              <a:rPr lang="de-AT" dirty="0" smtClean="0"/>
              <a:t>(</a:t>
            </a:r>
            <a:r>
              <a:rPr lang="mk-MK" dirty="0" smtClean="0"/>
              <a:t>првиот елемент на група</a:t>
            </a:r>
            <a:r>
              <a:rPr lang="de-AT" dirty="0" smtClean="0"/>
              <a:t>)</a:t>
            </a:r>
            <a:r>
              <a:rPr lang="mk-MK" dirty="0" smtClean="0"/>
              <a:t>.</a:t>
            </a:r>
          </a:p>
          <a:p>
            <a:pPr algn="ctr">
              <a:buFont typeface="Wingdings" pitchFamily="2" charset="2"/>
              <a:buChar char="Ø"/>
            </a:pPr>
            <a:r>
              <a:rPr lang="mk-MK" dirty="0" smtClean="0"/>
              <a:t> </a:t>
            </a:r>
            <a:r>
              <a:rPr lang="mk-MK" i="1" dirty="0" smtClean="0"/>
              <a:t>Добри</a:t>
            </a:r>
            <a:r>
              <a:rPr lang="mk-MK" b="1" i="1" dirty="0" smtClean="0"/>
              <a:t>те</a:t>
            </a:r>
            <a:r>
              <a:rPr lang="mk-MK" i="1" dirty="0" smtClean="0"/>
              <a:t> другари</a:t>
            </a:r>
            <a:r>
              <a:rPr lang="mk-MK" dirty="0" smtClean="0"/>
              <a:t>.</a:t>
            </a:r>
          </a:p>
          <a:p>
            <a:pPr algn="ctr">
              <a:buFont typeface="Wingdings" pitchFamily="2" charset="2"/>
              <a:buChar char="Ø"/>
            </a:pPr>
            <a:r>
              <a:rPr lang="mk-MK" i="1" dirty="0" smtClean="0"/>
              <a:t>Вкусно</a:t>
            </a:r>
            <a:r>
              <a:rPr lang="mk-MK" b="1" i="1" dirty="0" smtClean="0"/>
              <a:t>то</a:t>
            </a:r>
            <a:r>
              <a:rPr lang="mk-MK" i="1" dirty="0" smtClean="0"/>
              <a:t> јадење</a:t>
            </a:r>
            <a:r>
              <a:rPr lang="mk-MK" dirty="0" smtClean="0"/>
              <a:t>.</a:t>
            </a:r>
          </a:p>
          <a:p>
            <a:pPr algn="ctr">
              <a:buFont typeface="Wingdings" pitchFamily="2" charset="2"/>
              <a:buChar char="Ø"/>
            </a:pPr>
            <a:r>
              <a:rPr lang="mk-MK" i="1" dirty="0" smtClean="0"/>
              <a:t>Тесна</a:t>
            </a:r>
            <a:r>
              <a:rPr lang="mk-MK" b="1" i="1" dirty="0" smtClean="0"/>
              <a:t>та</a:t>
            </a:r>
            <a:r>
              <a:rPr lang="mk-MK" i="1" dirty="0" smtClean="0"/>
              <a:t> улица</a:t>
            </a:r>
            <a:r>
              <a:rPr lang="mk-MK" dirty="0" smtClean="0"/>
              <a:t>. </a:t>
            </a:r>
            <a:endParaRPr lang="mk-MK" i="1" dirty="0"/>
          </a:p>
          <a:p>
            <a:pPr algn="ctr"/>
            <a:endParaRPr lang="de-AT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9A08C-A8DB-4CD8-86A2-EEEADA0D8C55}" type="slidenum">
              <a:rPr lang="de-AT" smtClean="0"/>
              <a:t>20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919491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mk-MK" dirty="0" smtClean="0">
                <a:latin typeface="Arial" pitchFamily="34" charset="0"/>
                <a:cs typeface="Arial" pitchFamily="34" charset="0"/>
              </a:rPr>
              <a:t>Примери </a:t>
            </a:r>
            <a:r>
              <a:rPr lang="sr-Latn-RS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sr-Latn-RS" cap="small" dirty="0" smtClean="0">
                <a:latin typeface="Arial" pitchFamily="34" charset="0"/>
                <a:cs typeface="Arial" pitchFamily="34" charset="0"/>
              </a:rPr>
              <a:t>Na Drini ćuprija</a:t>
            </a:r>
            <a:r>
              <a:rPr lang="sr-Latn-RS" dirty="0" smtClean="0">
                <a:latin typeface="Arial" pitchFamily="34" charset="0"/>
                <a:cs typeface="Arial" pitchFamily="34" charset="0"/>
              </a:rPr>
              <a:t>)</a:t>
            </a:r>
            <a:endParaRPr lang="de-AT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31640" y="1916832"/>
            <a:ext cx="6480720" cy="4032448"/>
          </a:xfrm>
        </p:spPr>
        <p:txBody>
          <a:bodyPr/>
          <a:lstStyle/>
          <a:p>
            <a:pPr marL="0" indent="0" algn="ctr">
              <a:buNone/>
            </a:pPr>
            <a:r>
              <a:rPr lang="de-AT" sz="1800" dirty="0" smtClean="0">
                <a:latin typeface="Arial" pitchFamily="34" charset="0"/>
                <a:cs typeface="Arial" pitchFamily="34" charset="0"/>
              </a:rPr>
              <a:t>*primeri su preuzeti iz Gralis-Korpusa</a:t>
            </a:r>
          </a:p>
          <a:p>
            <a:pPr algn="ctr">
              <a:buFont typeface="Wingdings" pitchFamily="2" charset="2"/>
              <a:buChar char="§"/>
            </a:pPr>
            <a:r>
              <a:rPr lang="mk-MK" sz="1800" dirty="0" smtClean="0">
                <a:latin typeface="Arial" pitchFamily="34" charset="0"/>
                <a:cs typeface="Arial" pitchFamily="34" charset="0"/>
              </a:rPr>
              <a:t>Именките</a:t>
            </a:r>
            <a:r>
              <a:rPr lang="mk-MK" dirty="0" smtClean="0">
                <a:latin typeface="Arial" pitchFamily="34" charset="0"/>
                <a:cs typeface="Arial" pitchFamily="34" charset="0"/>
              </a:rPr>
              <a:t>: </a:t>
            </a:r>
          </a:p>
          <a:p>
            <a:pPr algn="ctr">
              <a:buFont typeface="Wingdings" pitchFamily="2" charset="2"/>
              <a:buChar char="Ø"/>
            </a:pPr>
            <a:r>
              <a:rPr lang="sr-Latn-RS" sz="2000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de-AT" sz="2000" dirty="0" smtClean="0">
                <a:latin typeface="Arial" pitchFamily="34" charset="0"/>
                <a:cs typeface="Arial" pitchFamily="34" charset="0"/>
              </a:rPr>
              <a:t>sr</a:t>
            </a:r>
            <a:r>
              <a:rPr lang="sr-Latn-RS" sz="2000" dirty="0" smtClean="0">
                <a:latin typeface="Arial" pitchFamily="34" charset="0"/>
                <a:cs typeface="Arial" pitchFamily="34" charset="0"/>
              </a:rPr>
              <a:t>) </a:t>
            </a:r>
            <a:r>
              <a:rPr lang="de-AT" sz="2000" i="1" dirty="0" smtClean="0">
                <a:latin typeface="Arial" pitchFamily="34" charset="0"/>
                <a:cs typeface="Arial" pitchFamily="34" charset="0"/>
              </a:rPr>
              <a:t>Kasaba </a:t>
            </a:r>
            <a:r>
              <a:rPr lang="de-AT" sz="2000" i="1" dirty="0">
                <a:latin typeface="Arial" pitchFamily="34" charset="0"/>
                <a:cs typeface="Arial" pitchFamily="34" charset="0"/>
              </a:rPr>
              <a:t>je živela od </a:t>
            </a:r>
            <a:r>
              <a:rPr lang="de-AT" sz="2000" b="1" i="1" dirty="0">
                <a:latin typeface="Arial" pitchFamily="34" charset="0"/>
                <a:cs typeface="Arial" pitchFamily="34" charset="0"/>
              </a:rPr>
              <a:t>mosta</a:t>
            </a:r>
            <a:r>
              <a:rPr lang="de-AT" sz="2000" i="1" dirty="0">
                <a:latin typeface="Arial" pitchFamily="34" charset="0"/>
                <a:cs typeface="Arial" pitchFamily="34" charset="0"/>
              </a:rPr>
              <a:t> i rasla iz njega kao iz svoga neuništivog </a:t>
            </a:r>
            <a:r>
              <a:rPr lang="de-AT" sz="2000" i="1" dirty="0" smtClean="0">
                <a:latin typeface="Arial" pitchFamily="34" charset="0"/>
                <a:cs typeface="Arial" pitchFamily="34" charset="0"/>
              </a:rPr>
              <a:t>korena</a:t>
            </a:r>
            <a:r>
              <a:rPr lang="mk-MK" sz="20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algn="ctr">
              <a:buFont typeface="Wingdings" pitchFamily="2" charset="2"/>
              <a:buChar char="Ø"/>
            </a:pPr>
            <a:r>
              <a:rPr lang="sr-Latn-RS" sz="2000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de-AT" sz="2000" dirty="0" smtClean="0">
                <a:latin typeface="Arial" pitchFamily="34" charset="0"/>
                <a:cs typeface="Arial" pitchFamily="34" charset="0"/>
              </a:rPr>
              <a:t>de</a:t>
            </a:r>
            <a:r>
              <a:rPr lang="sr-Latn-RS" sz="2000" dirty="0" smtClean="0">
                <a:latin typeface="Arial" pitchFamily="34" charset="0"/>
                <a:cs typeface="Arial" pitchFamily="34" charset="0"/>
              </a:rPr>
              <a:t>) </a:t>
            </a:r>
            <a:r>
              <a:rPr lang="de-AT" sz="2000" i="1" dirty="0" smtClean="0">
                <a:latin typeface="Arial" pitchFamily="34" charset="0"/>
                <a:cs typeface="Arial" pitchFamily="34" charset="0"/>
              </a:rPr>
              <a:t>Die </a:t>
            </a:r>
            <a:r>
              <a:rPr lang="de-AT" sz="2000" i="1" dirty="0">
                <a:latin typeface="Arial" pitchFamily="34" charset="0"/>
                <a:cs typeface="Arial" pitchFamily="34" charset="0"/>
              </a:rPr>
              <a:t>Stadt lebte von </a:t>
            </a:r>
            <a:r>
              <a:rPr lang="de-AT" sz="2000" b="1" i="1" dirty="0">
                <a:latin typeface="Arial" pitchFamily="34" charset="0"/>
                <a:cs typeface="Arial" pitchFamily="34" charset="0"/>
              </a:rPr>
              <a:t>der Brücke </a:t>
            </a:r>
            <a:r>
              <a:rPr lang="de-AT" sz="2000" i="1" dirty="0">
                <a:latin typeface="Arial" pitchFamily="34" charset="0"/>
                <a:cs typeface="Arial" pitchFamily="34" charset="0"/>
              </a:rPr>
              <a:t>und wuchs aus ihr wie aus einer unzerstörbaren </a:t>
            </a:r>
            <a:r>
              <a:rPr lang="de-AT" sz="2000" i="1" dirty="0" smtClean="0">
                <a:latin typeface="Arial" pitchFamily="34" charset="0"/>
                <a:cs typeface="Arial" pitchFamily="34" charset="0"/>
              </a:rPr>
              <a:t>Wurzel</a:t>
            </a:r>
            <a:r>
              <a:rPr lang="de-AT" sz="2000" dirty="0" smtClean="0">
                <a:latin typeface="Arial" pitchFamily="34" charset="0"/>
                <a:cs typeface="Arial" pitchFamily="34" charset="0"/>
              </a:rPr>
              <a:t>.</a:t>
            </a:r>
            <a:endParaRPr lang="mk-MK" sz="2000" dirty="0" smtClean="0">
              <a:latin typeface="Arial" pitchFamily="34" charset="0"/>
              <a:cs typeface="Arial" pitchFamily="34" charset="0"/>
            </a:endParaRPr>
          </a:p>
          <a:p>
            <a:pPr algn="ctr">
              <a:buFont typeface="Wingdings" pitchFamily="2" charset="2"/>
              <a:buChar char="Ø"/>
            </a:pPr>
            <a:r>
              <a:rPr lang="ru-RU" sz="2000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de-AT" sz="2000" dirty="0" smtClean="0">
                <a:latin typeface="Arial" pitchFamily="34" charset="0"/>
                <a:cs typeface="Arial" pitchFamily="34" charset="0"/>
              </a:rPr>
              <a:t>ru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) </a:t>
            </a:r>
            <a:r>
              <a:rPr lang="ru-RU" sz="2000" i="1" dirty="0" smtClean="0">
                <a:latin typeface="Arial" pitchFamily="34" charset="0"/>
                <a:cs typeface="Arial" pitchFamily="34" charset="0"/>
              </a:rPr>
              <a:t>Порожденный </a:t>
            </a:r>
            <a:r>
              <a:rPr lang="ru-RU" sz="2000" b="1" i="1" dirty="0" smtClean="0">
                <a:latin typeface="Arial" pitchFamily="34" charset="0"/>
                <a:cs typeface="Arial" pitchFamily="34" charset="0"/>
              </a:rPr>
              <a:t>мостом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,</a:t>
            </a:r>
            <a:r>
              <a:rPr lang="ru-RU" sz="20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000" i="1" dirty="0">
                <a:latin typeface="Arial" pitchFamily="34" charset="0"/>
                <a:cs typeface="Arial" pitchFamily="34" charset="0"/>
              </a:rPr>
              <a:t>он поднимался рядом с </a:t>
            </a:r>
            <a:r>
              <a:rPr lang="ru-RU" sz="2000" i="1" dirty="0" smtClean="0">
                <a:latin typeface="Arial" pitchFamily="34" charset="0"/>
                <a:cs typeface="Arial" pitchFamily="34" charset="0"/>
              </a:rPr>
              <a:t>ним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,</a:t>
            </a:r>
            <a:r>
              <a:rPr lang="ru-RU" sz="20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000" i="1" dirty="0">
                <a:latin typeface="Arial" pitchFamily="34" charset="0"/>
                <a:cs typeface="Arial" pitchFamily="34" charset="0"/>
              </a:rPr>
              <a:t>питаясь соками его животворящих </a:t>
            </a:r>
            <a:r>
              <a:rPr lang="ru-RU" sz="2000" i="1" dirty="0" smtClean="0">
                <a:latin typeface="Arial" pitchFamily="34" charset="0"/>
                <a:cs typeface="Arial" pitchFamily="34" charset="0"/>
              </a:rPr>
              <a:t>корней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algn="ctr">
              <a:buFont typeface="Wingdings" pitchFamily="2" charset="2"/>
              <a:buChar char="Ø"/>
            </a:pPr>
            <a:r>
              <a:rPr lang="ru-RU" sz="2000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de-AT" sz="2000" dirty="0" smtClean="0">
                <a:latin typeface="Arial" pitchFamily="34" charset="0"/>
                <a:cs typeface="Arial" pitchFamily="34" charset="0"/>
              </a:rPr>
              <a:t>mk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) </a:t>
            </a:r>
            <a:r>
              <a:rPr lang="ru-RU" sz="2000" i="1" dirty="0" smtClean="0">
                <a:latin typeface="Arial" pitchFamily="34" charset="0"/>
                <a:cs typeface="Arial" pitchFamily="34" charset="0"/>
              </a:rPr>
              <a:t>Касабата </a:t>
            </a:r>
            <a:r>
              <a:rPr lang="ru-RU" sz="2000" i="1" dirty="0">
                <a:latin typeface="Arial" pitchFamily="34" charset="0"/>
                <a:cs typeface="Arial" pitchFamily="34" charset="0"/>
              </a:rPr>
              <a:t>живеела од </a:t>
            </a:r>
            <a:r>
              <a:rPr lang="ru-RU" sz="2000" b="1" i="1" dirty="0">
                <a:latin typeface="Arial" pitchFamily="34" charset="0"/>
                <a:cs typeface="Arial" pitchFamily="34" charset="0"/>
              </a:rPr>
              <a:t>мостот</a:t>
            </a:r>
            <a:r>
              <a:rPr lang="ru-RU" sz="2000" i="1" dirty="0">
                <a:latin typeface="Arial" pitchFamily="34" charset="0"/>
                <a:cs typeface="Arial" pitchFamily="34" charset="0"/>
              </a:rPr>
              <a:t> и растела од него како од свој несотирлив </a:t>
            </a:r>
            <a:r>
              <a:rPr lang="ru-RU" sz="2000" i="1" dirty="0" smtClean="0">
                <a:latin typeface="Arial" pitchFamily="34" charset="0"/>
                <a:cs typeface="Arial" pitchFamily="34" charset="0"/>
              </a:rPr>
              <a:t>корен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algn="ctr">
              <a:buFont typeface="Wingdings" pitchFamily="2" charset="2"/>
              <a:buChar char="Ø"/>
            </a:pPr>
            <a:endParaRPr lang="de-AT" sz="20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9A08C-A8DB-4CD8-86A2-EEEADA0D8C55}" type="slidenum">
              <a:rPr lang="de-AT" smtClean="0"/>
              <a:t>21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040146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mk-MK" dirty="0">
                <a:latin typeface="Arial" pitchFamily="34" charset="0"/>
                <a:cs typeface="Arial" pitchFamily="34" charset="0"/>
              </a:rPr>
              <a:t>Примери </a:t>
            </a:r>
            <a:r>
              <a:rPr lang="sr-Latn-RS" dirty="0">
                <a:latin typeface="Arial" pitchFamily="34" charset="0"/>
                <a:cs typeface="Arial" pitchFamily="34" charset="0"/>
              </a:rPr>
              <a:t>(</a:t>
            </a:r>
            <a:r>
              <a:rPr lang="sr-Latn-RS" cap="small" dirty="0">
                <a:latin typeface="Arial" pitchFamily="34" charset="0"/>
                <a:cs typeface="Arial" pitchFamily="34" charset="0"/>
              </a:rPr>
              <a:t>Na Drini ćuprija</a:t>
            </a:r>
            <a:r>
              <a:rPr lang="sr-Latn-RS" dirty="0">
                <a:latin typeface="Arial" pitchFamily="34" charset="0"/>
                <a:cs typeface="Arial" pitchFamily="34" charset="0"/>
              </a:rPr>
              <a:t>)</a:t>
            </a:r>
            <a:endParaRPr lang="de-A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Font typeface="Wingdings" pitchFamily="2" charset="2"/>
              <a:buChar char="Ø"/>
            </a:pPr>
            <a:r>
              <a:rPr lang="de-AT" sz="2000" dirty="0" smtClean="0">
                <a:latin typeface="Arial" pitchFamily="34" charset="0"/>
                <a:cs typeface="Arial" pitchFamily="34" charset="0"/>
              </a:rPr>
              <a:t>(sr) </a:t>
            </a:r>
            <a:r>
              <a:rPr lang="pl-PL" sz="2000" b="1" i="1" dirty="0" smtClean="0">
                <a:latin typeface="Arial" pitchFamily="34" charset="0"/>
                <a:cs typeface="Arial" pitchFamily="34" charset="0"/>
              </a:rPr>
              <a:t>Seljak</a:t>
            </a:r>
            <a:r>
              <a:rPr lang="pl-PL" sz="20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pl-PL" sz="2000" i="1" dirty="0">
                <a:latin typeface="Arial" pitchFamily="34" charset="0"/>
                <a:cs typeface="Arial" pitchFamily="34" charset="0"/>
              </a:rPr>
              <a:t>samo </a:t>
            </a:r>
            <a:r>
              <a:rPr lang="pl-PL" sz="2000" i="1" dirty="0" smtClean="0">
                <a:latin typeface="Arial" pitchFamily="34" charset="0"/>
                <a:cs typeface="Arial" pitchFamily="34" charset="0"/>
              </a:rPr>
              <a:t>jako </a:t>
            </a:r>
            <a:r>
              <a:rPr lang="pl-PL" sz="2000" i="1" dirty="0">
                <a:latin typeface="Arial" pitchFamily="34" charset="0"/>
                <a:cs typeface="Arial" pitchFamily="34" charset="0"/>
              </a:rPr>
              <a:t>oduhnu kroz </a:t>
            </a:r>
            <a:r>
              <a:rPr lang="pl-PL" sz="2000" i="1" dirty="0" smtClean="0">
                <a:latin typeface="Arial" pitchFamily="34" charset="0"/>
                <a:cs typeface="Arial" pitchFamily="34" charset="0"/>
              </a:rPr>
              <a:t>nos</a:t>
            </a:r>
            <a:r>
              <a:rPr lang="pl-PL" sz="2000" dirty="0" smtClean="0">
                <a:latin typeface="Arial" pitchFamily="34" charset="0"/>
                <a:cs typeface="Arial" pitchFamily="34" charset="0"/>
              </a:rPr>
              <a:t>,</a:t>
            </a:r>
            <a:r>
              <a:rPr lang="pl-PL" sz="20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pl-PL" sz="2000" i="1" dirty="0">
                <a:latin typeface="Arial" pitchFamily="34" charset="0"/>
                <a:cs typeface="Arial" pitchFamily="34" charset="0"/>
              </a:rPr>
              <a:t>ali je </a:t>
            </a:r>
            <a:r>
              <a:rPr lang="pl-PL" sz="2000" i="1" dirty="0" smtClean="0">
                <a:latin typeface="Arial" pitchFamily="34" charset="0"/>
                <a:cs typeface="Arial" pitchFamily="34" charset="0"/>
              </a:rPr>
              <a:t>ćutao</a:t>
            </a:r>
            <a:r>
              <a:rPr lang="pl-PL" sz="2000" dirty="0" smtClean="0">
                <a:latin typeface="Arial" pitchFamily="34" charset="0"/>
                <a:cs typeface="Arial" pitchFamily="34" charset="0"/>
              </a:rPr>
              <a:t>.</a:t>
            </a:r>
            <a:r>
              <a:rPr lang="pl-PL" sz="2000" i="1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algn="ctr">
              <a:buFont typeface="Wingdings" pitchFamily="2" charset="2"/>
              <a:buChar char="Ø"/>
            </a:pPr>
            <a:r>
              <a:rPr lang="de-AT" sz="2000" dirty="0" smtClean="0">
                <a:latin typeface="Arial" pitchFamily="34" charset="0"/>
                <a:cs typeface="Arial" pitchFamily="34" charset="0"/>
              </a:rPr>
              <a:t>(de) </a:t>
            </a:r>
            <a:r>
              <a:rPr lang="de-AT" sz="2000" b="1" i="1" dirty="0" smtClean="0">
                <a:latin typeface="Arial" pitchFamily="34" charset="0"/>
                <a:cs typeface="Arial" pitchFamily="34" charset="0"/>
              </a:rPr>
              <a:t>Der </a:t>
            </a:r>
            <a:r>
              <a:rPr lang="de-AT" sz="2000" b="1" i="1" dirty="0">
                <a:latin typeface="Arial" pitchFamily="34" charset="0"/>
                <a:cs typeface="Arial" pitchFamily="34" charset="0"/>
              </a:rPr>
              <a:t>Bauer </a:t>
            </a:r>
            <a:r>
              <a:rPr lang="de-AT" sz="2000" i="1" dirty="0">
                <a:latin typeface="Arial" pitchFamily="34" charset="0"/>
                <a:cs typeface="Arial" pitchFamily="34" charset="0"/>
              </a:rPr>
              <a:t>schnaufte nur stark durch die </a:t>
            </a:r>
            <a:r>
              <a:rPr lang="de-AT" sz="2000" i="1" dirty="0" smtClean="0">
                <a:latin typeface="Arial" pitchFamily="34" charset="0"/>
                <a:cs typeface="Arial" pitchFamily="34" charset="0"/>
              </a:rPr>
              <a:t>Nase</a:t>
            </a:r>
            <a:r>
              <a:rPr lang="sr-Latn-RS" sz="2000" dirty="0" smtClean="0">
                <a:latin typeface="Arial" pitchFamily="34" charset="0"/>
                <a:cs typeface="Arial" pitchFamily="34" charset="0"/>
              </a:rPr>
              <a:t>,</a:t>
            </a:r>
            <a:r>
              <a:rPr lang="sr-Latn-RS" sz="20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AT" sz="2000" i="1" dirty="0" smtClean="0">
                <a:latin typeface="Arial" pitchFamily="34" charset="0"/>
                <a:cs typeface="Arial" pitchFamily="34" charset="0"/>
              </a:rPr>
              <a:t>aber </a:t>
            </a:r>
            <a:r>
              <a:rPr lang="de-AT" sz="2000" i="1" dirty="0">
                <a:latin typeface="Arial" pitchFamily="34" charset="0"/>
                <a:cs typeface="Arial" pitchFamily="34" charset="0"/>
              </a:rPr>
              <a:t>er </a:t>
            </a:r>
            <a:r>
              <a:rPr lang="de-AT" sz="2000" i="1" dirty="0" smtClean="0">
                <a:latin typeface="Arial" pitchFamily="34" charset="0"/>
                <a:cs typeface="Arial" pitchFamily="34" charset="0"/>
              </a:rPr>
              <a:t>schwieg</a:t>
            </a:r>
            <a:r>
              <a:rPr lang="sr-Latn-RS" sz="2000" dirty="0" smtClean="0">
                <a:latin typeface="Arial" pitchFamily="34" charset="0"/>
                <a:cs typeface="Arial" pitchFamily="34" charset="0"/>
              </a:rPr>
              <a:t>.</a:t>
            </a:r>
            <a:r>
              <a:rPr lang="de-AT" sz="2000" i="1" dirty="0" smtClean="0">
                <a:latin typeface="Arial" pitchFamily="34" charset="0"/>
                <a:cs typeface="Arial" pitchFamily="34" charset="0"/>
              </a:rPr>
              <a:t> </a:t>
            </a:r>
            <a:endParaRPr lang="sr-Latn-RS" sz="2000" i="1" dirty="0" smtClean="0">
              <a:latin typeface="Arial" pitchFamily="34" charset="0"/>
              <a:cs typeface="Arial" pitchFamily="34" charset="0"/>
            </a:endParaRPr>
          </a:p>
          <a:p>
            <a:pPr algn="ctr">
              <a:buFont typeface="Wingdings" pitchFamily="2" charset="2"/>
              <a:buChar char="Ø"/>
            </a:pPr>
            <a:r>
              <a:rPr lang="ru-RU" sz="2000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de-AT" sz="2000" dirty="0" smtClean="0">
                <a:latin typeface="Arial" pitchFamily="34" charset="0"/>
                <a:cs typeface="Arial" pitchFamily="34" charset="0"/>
              </a:rPr>
              <a:t>ru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) </a:t>
            </a:r>
            <a:r>
              <a:rPr lang="ru-RU" sz="2000" b="1" i="1" dirty="0" smtClean="0">
                <a:latin typeface="Arial" pitchFamily="34" charset="0"/>
                <a:cs typeface="Arial" pitchFamily="34" charset="0"/>
              </a:rPr>
              <a:t>Крестьянин</a:t>
            </a:r>
            <a:r>
              <a:rPr lang="ru-RU" sz="20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000" i="1" dirty="0">
                <a:latin typeface="Arial" pitchFamily="34" charset="0"/>
                <a:cs typeface="Arial" pitchFamily="34" charset="0"/>
              </a:rPr>
              <a:t>сильно выдохнул в </a:t>
            </a:r>
            <a:r>
              <a:rPr lang="ru-RU" sz="2000" i="1" dirty="0" smtClean="0">
                <a:latin typeface="Arial" pitchFamily="34" charset="0"/>
                <a:cs typeface="Arial" pitchFamily="34" charset="0"/>
              </a:rPr>
              <a:t>нос</a:t>
            </a:r>
            <a:r>
              <a:rPr lang="sr-Latn-RS" sz="2000" dirty="0" smtClean="0">
                <a:latin typeface="Arial" pitchFamily="34" charset="0"/>
                <a:cs typeface="Arial" pitchFamily="34" charset="0"/>
              </a:rPr>
              <a:t>,</a:t>
            </a:r>
            <a:r>
              <a:rPr lang="ru-RU" sz="20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000" i="1" dirty="0">
                <a:latin typeface="Arial" pitchFamily="34" charset="0"/>
                <a:cs typeface="Arial" pitchFamily="34" charset="0"/>
              </a:rPr>
              <a:t>но </a:t>
            </a:r>
            <a:r>
              <a:rPr lang="ru-RU" sz="2000" i="1" dirty="0" smtClean="0">
                <a:latin typeface="Arial" pitchFamily="34" charset="0"/>
                <a:cs typeface="Arial" pitchFamily="34" charset="0"/>
              </a:rPr>
              <a:t>молчал</a:t>
            </a:r>
            <a:r>
              <a:rPr lang="sr-Latn-RS" sz="20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algn="ctr">
              <a:buFont typeface="Wingdings" pitchFamily="2" charset="2"/>
              <a:buChar char="Ø"/>
            </a:pPr>
            <a:r>
              <a:rPr lang="ru-RU" sz="2000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de-AT" sz="2000" dirty="0" smtClean="0">
                <a:latin typeface="Arial" pitchFamily="34" charset="0"/>
                <a:cs typeface="Arial" pitchFamily="34" charset="0"/>
              </a:rPr>
              <a:t>mk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) </a:t>
            </a:r>
            <a:r>
              <a:rPr lang="ru-RU" sz="2000" b="1" i="1" dirty="0" smtClean="0">
                <a:latin typeface="Arial" pitchFamily="34" charset="0"/>
                <a:cs typeface="Arial" pitchFamily="34" charset="0"/>
              </a:rPr>
              <a:t>Селанецот </a:t>
            </a:r>
            <a:r>
              <a:rPr lang="ru-RU" sz="2000" i="1" dirty="0">
                <a:latin typeface="Arial" pitchFamily="34" charset="0"/>
                <a:cs typeface="Arial" pitchFamily="34" charset="0"/>
              </a:rPr>
              <a:t>само силно издивна низ </a:t>
            </a:r>
            <a:r>
              <a:rPr lang="ru-RU" sz="2000" i="1" dirty="0" smtClean="0">
                <a:latin typeface="Arial" pitchFamily="34" charset="0"/>
                <a:cs typeface="Arial" pitchFamily="34" charset="0"/>
              </a:rPr>
              <a:t>носот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,</a:t>
            </a:r>
            <a:r>
              <a:rPr lang="ru-RU" sz="20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000" i="1" dirty="0">
                <a:latin typeface="Arial" pitchFamily="34" charset="0"/>
                <a:cs typeface="Arial" pitchFamily="34" charset="0"/>
              </a:rPr>
              <a:t>но </a:t>
            </a:r>
            <a:r>
              <a:rPr lang="ru-RU" sz="2000" i="1" dirty="0" smtClean="0">
                <a:latin typeface="Arial" pitchFamily="34" charset="0"/>
                <a:cs typeface="Arial" pitchFamily="34" charset="0"/>
              </a:rPr>
              <a:t>молчеше</a:t>
            </a:r>
            <a:r>
              <a:rPr lang="sr-Latn-RS" sz="2000" dirty="0" smtClean="0">
                <a:latin typeface="Arial" pitchFamily="34" charset="0"/>
                <a:cs typeface="Arial" pitchFamily="34" charset="0"/>
              </a:rPr>
              <a:t>.</a:t>
            </a:r>
            <a:endParaRPr lang="de-AT" sz="20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9A08C-A8DB-4CD8-86A2-EEEADA0D8C55}" type="slidenum">
              <a:rPr lang="de-AT" smtClean="0"/>
              <a:t>22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615078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mk-MK" dirty="0">
                <a:latin typeface="Arial" pitchFamily="34" charset="0"/>
                <a:cs typeface="Arial" pitchFamily="34" charset="0"/>
              </a:rPr>
              <a:t>Примери </a:t>
            </a:r>
            <a:r>
              <a:rPr lang="sr-Latn-RS" dirty="0">
                <a:latin typeface="Arial" pitchFamily="34" charset="0"/>
                <a:cs typeface="Arial" pitchFamily="34" charset="0"/>
              </a:rPr>
              <a:t>(</a:t>
            </a:r>
            <a:r>
              <a:rPr lang="sr-Latn-RS" cap="small" dirty="0">
                <a:latin typeface="Arial" pitchFamily="34" charset="0"/>
                <a:cs typeface="Arial" pitchFamily="34" charset="0"/>
              </a:rPr>
              <a:t>Na Drini ćuprija</a:t>
            </a:r>
            <a:r>
              <a:rPr lang="sr-Latn-RS" dirty="0">
                <a:latin typeface="Arial" pitchFamily="34" charset="0"/>
                <a:cs typeface="Arial" pitchFamily="34" charset="0"/>
              </a:rPr>
              <a:t>)</a:t>
            </a:r>
            <a:endParaRPr lang="de-A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ctr">
              <a:buFont typeface="Wingdings" pitchFamily="2" charset="2"/>
              <a:buChar char="Ø"/>
            </a:pPr>
            <a:r>
              <a:rPr lang="de-AT" sz="2000" dirty="0" smtClean="0">
                <a:latin typeface="Arial" pitchFamily="34" charset="0"/>
                <a:cs typeface="Arial" pitchFamily="34" charset="0"/>
              </a:rPr>
              <a:t>(sr) </a:t>
            </a:r>
            <a:r>
              <a:rPr lang="vi-VN" sz="2000" i="1" dirty="0" smtClean="0">
                <a:latin typeface="Arial" pitchFamily="34" charset="0"/>
                <a:cs typeface="Arial" pitchFamily="34" charset="0"/>
              </a:rPr>
              <a:t>Na </a:t>
            </a:r>
            <a:r>
              <a:rPr lang="vi-VN" sz="2000" b="1" i="1" dirty="0">
                <a:latin typeface="Arial" pitchFamily="34" charset="0"/>
                <a:cs typeface="Arial" pitchFamily="34" charset="0"/>
              </a:rPr>
              <a:t>kapiji</a:t>
            </a:r>
            <a:r>
              <a:rPr lang="vi-VN" sz="2000" i="1" dirty="0">
                <a:latin typeface="Arial" pitchFamily="34" charset="0"/>
                <a:cs typeface="Arial" pitchFamily="34" charset="0"/>
              </a:rPr>
              <a:t> i oko </a:t>
            </a:r>
            <a:r>
              <a:rPr lang="vi-VN" sz="2000" b="1" i="1" dirty="0">
                <a:latin typeface="Arial" pitchFamily="34" charset="0"/>
                <a:cs typeface="Arial" pitchFamily="34" charset="0"/>
              </a:rPr>
              <a:t>kapije</a:t>
            </a:r>
            <a:r>
              <a:rPr lang="vi-VN" sz="2000" i="1" dirty="0">
                <a:latin typeface="Arial" pitchFamily="34" charset="0"/>
                <a:cs typeface="Arial" pitchFamily="34" charset="0"/>
              </a:rPr>
              <a:t> su prva ljubavna </a:t>
            </a:r>
            <a:r>
              <a:rPr lang="vi-VN" sz="2000" i="1" dirty="0" smtClean="0">
                <a:latin typeface="Arial" pitchFamily="34" charset="0"/>
                <a:cs typeface="Arial" pitchFamily="34" charset="0"/>
              </a:rPr>
              <a:t>maštanja</a:t>
            </a:r>
            <a:r>
              <a:rPr lang="vi-VN" sz="2000" dirty="0" smtClean="0">
                <a:latin typeface="Arial" pitchFamily="34" charset="0"/>
                <a:cs typeface="Arial" pitchFamily="34" charset="0"/>
              </a:rPr>
              <a:t>,</a:t>
            </a:r>
            <a:r>
              <a:rPr lang="vi-VN" sz="20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vi-VN" sz="2000" i="1" dirty="0">
                <a:latin typeface="Arial" pitchFamily="34" charset="0"/>
                <a:cs typeface="Arial" pitchFamily="34" charset="0"/>
              </a:rPr>
              <a:t>prva viđenja u </a:t>
            </a:r>
            <a:r>
              <a:rPr lang="vi-VN" sz="2000" i="1" dirty="0" smtClean="0">
                <a:latin typeface="Arial" pitchFamily="34" charset="0"/>
                <a:cs typeface="Arial" pitchFamily="34" charset="0"/>
              </a:rPr>
              <a:t>prolazu</a:t>
            </a:r>
            <a:r>
              <a:rPr lang="vi-VN" sz="2000" dirty="0" smtClean="0">
                <a:latin typeface="Arial" pitchFamily="34" charset="0"/>
                <a:cs typeface="Arial" pitchFamily="34" charset="0"/>
              </a:rPr>
              <a:t>,</a:t>
            </a:r>
            <a:r>
              <a:rPr lang="vi-VN" sz="20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vi-VN" sz="2000" i="1" dirty="0">
                <a:latin typeface="Arial" pitchFamily="34" charset="0"/>
                <a:cs typeface="Arial" pitchFamily="34" charset="0"/>
              </a:rPr>
              <a:t>dobacivanja i </a:t>
            </a:r>
            <a:r>
              <a:rPr lang="vi-VN" sz="2000" i="1" dirty="0" smtClean="0">
                <a:latin typeface="Arial" pitchFamily="34" charset="0"/>
                <a:cs typeface="Arial" pitchFamily="34" charset="0"/>
              </a:rPr>
              <a:t>sašaptavanja</a:t>
            </a:r>
            <a:r>
              <a:rPr lang="sr-Latn-RS" sz="20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algn="ctr">
              <a:buFont typeface="Wingdings" pitchFamily="2" charset="2"/>
              <a:buChar char="Ø"/>
            </a:pPr>
            <a:r>
              <a:rPr lang="de-AT" sz="2000" dirty="0" smtClean="0">
                <a:latin typeface="Arial" pitchFamily="34" charset="0"/>
                <a:cs typeface="Arial" pitchFamily="34" charset="0"/>
              </a:rPr>
              <a:t>(de) […] </a:t>
            </a:r>
            <a:r>
              <a:rPr lang="de-AT" sz="2000" i="1" dirty="0">
                <a:latin typeface="Arial" pitchFamily="34" charset="0"/>
                <a:cs typeface="Arial" pitchFamily="34" charset="0"/>
              </a:rPr>
              <a:t>die </a:t>
            </a:r>
            <a:r>
              <a:rPr lang="de-AT" sz="2000" b="1" i="1" dirty="0">
                <a:latin typeface="Arial" pitchFamily="34" charset="0"/>
                <a:cs typeface="Arial" pitchFamily="34" charset="0"/>
              </a:rPr>
              <a:t>Kapija</a:t>
            </a:r>
            <a:r>
              <a:rPr lang="de-AT" sz="2000" i="1" dirty="0">
                <a:latin typeface="Arial" pitchFamily="34" charset="0"/>
                <a:cs typeface="Arial" pitchFamily="34" charset="0"/>
              </a:rPr>
              <a:t> erleben sie die ersten </a:t>
            </a:r>
            <a:r>
              <a:rPr lang="de-AT" sz="2000" i="1" dirty="0" smtClean="0">
                <a:latin typeface="Arial" pitchFamily="34" charset="0"/>
                <a:cs typeface="Arial" pitchFamily="34" charset="0"/>
              </a:rPr>
              <a:t>Liebesschwärmereien</a:t>
            </a:r>
            <a:r>
              <a:rPr lang="de-AT" sz="2000" dirty="0" smtClean="0">
                <a:latin typeface="Arial" pitchFamily="34" charset="0"/>
                <a:cs typeface="Arial" pitchFamily="34" charset="0"/>
              </a:rPr>
              <a:t>,</a:t>
            </a:r>
            <a:r>
              <a:rPr lang="de-AT" sz="20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AT" sz="2000" i="1" dirty="0">
                <a:latin typeface="Arial" pitchFamily="34" charset="0"/>
                <a:cs typeface="Arial" pitchFamily="34" charset="0"/>
              </a:rPr>
              <a:t>erste Blicke treffen sich im </a:t>
            </a:r>
            <a:r>
              <a:rPr lang="de-AT" sz="2000" i="1" dirty="0" smtClean="0">
                <a:latin typeface="Arial" pitchFamily="34" charset="0"/>
                <a:cs typeface="Arial" pitchFamily="34" charset="0"/>
              </a:rPr>
              <a:t>Vorübergehen</a:t>
            </a:r>
            <a:r>
              <a:rPr lang="de-AT" sz="2000" dirty="0" smtClean="0">
                <a:latin typeface="Arial" pitchFamily="34" charset="0"/>
                <a:cs typeface="Arial" pitchFamily="34" charset="0"/>
              </a:rPr>
              <a:t>,</a:t>
            </a:r>
            <a:r>
              <a:rPr lang="de-AT" sz="20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AT" sz="2000" i="1" dirty="0">
                <a:latin typeface="Arial" pitchFamily="34" charset="0"/>
                <a:cs typeface="Arial" pitchFamily="34" charset="0"/>
              </a:rPr>
              <a:t>erste Zurufe und erstes </a:t>
            </a:r>
            <a:r>
              <a:rPr lang="de-AT" sz="2000" i="1" dirty="0" smtClean="0">
                <a:latin typeface="Arial" pitchFamily="34" charset="0"/>
                <a:cs typeface="Arial" pitchFamily="34" charset="0"/>
              </a:rPr>
              <a:t>Geflüster</a:t>
            </a:r>
            <a:r>
              <a:rPr lang="de-AT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algn="ctr">
              <a:buFont typeface="Wingdings" pitchFamily="2" charset="2"/>
              <a:buChar char="Ø"/>
            </a:pPr>
            <a:r>
              <a:rPr lang="sr-Cyrl-RS" sz="2000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de-AT" sz="2000" dirty="0" smtClean="0">
                <a:latin typeface="Arial" pitchFamily="34" charset="0"/>
                <a:cs typeface="Arial" pitchFamily="34" charset="0"/>
              </a:rPr>
              <a:t>ru</a:t>
            </a:r>
            <a:r>
              <a:rPr lang="sr-Cyrl-RS" sz="2000" dirty="0" smtClean="0">
                <a:latin typeface="Arial" pitchFamily="34" charset="0"/>
                <a:cs typeface="Arial" pitchFamily="34" charset="0"/>
              </a:rPr>
              <a:t>) </a:t>
            </a:r>
            <a:r>
              <a:rPr lang="ru-RU" sz="2000" b="1" i="1" dirty="0" smtClean="0">
                <a:latin typeface="Arial" pitchFamily="34" charset="0"/>
                <a:cs typeface="Arial" pitchFamily="34" charset="0"/>
              </a:rPr>
              <a:t>Ворота </a:t>
            </a:r>
            <a:r>
              <a:rPr lang="ru-RU" sz="2000" i="1" dirty="0">
                <a:latin typeface="Arial" pitchFamily="34" charset="0"/>
                <a:cs typeface="Arial" pitchFamily="34" charset="0"/>
              </a:rPr>
              <a:t>и их </a:t>
            </a:r>
            <a:r>
              <a:rPr lang="ru-RU" sz="2000" b="1" i="1" dirty="0">
                <a:latin typeface="Arial" pitchFamily="34" charset="0"/>
                <a:cs typeface="Arial" pitchFamily="34" charset="0"/>
              </a:rPr>
              <a:t>преддверие</a:t>
            </a:r>
            <a:r>
              <a:rPr lang="ru-RU" sz="2000" i="1" dirty="0">
                <a:latin typeface="Arial" pitchFamily="34" charset="0"/>
                <a:cs typeface="Arial" pitchFamily="34" charset="0"/>
              </a:rPr>
              <a:t> издавна служили местом первых мимолетных </a:t>
            </a:r>
            <a:r>
              <a:rPr lang="ru-RU" sz="2000" i="1" dirty="0" smtClean="0">
                <a:latin typeface="Arial" pitchFamily="34" charset="0"/>
                <a:cs typeface="Arial" pitchFamily="34" charset="0"/>
              </a:rPr>
              <a:t>встреч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,</a:t>
            </a:r>
            <a:r>
              <a:rPr lang="ru-RU" sz="20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000" i="1" dirty="0">
                <a:latin typeface="Arial" pitchFamily="34" charset="0"/>
                <a:cs typeface="Arial" pitchFamily="34" charset="0"/>
              </a:rPr>
              <a:t>любовных </a:t>
            </a:r>
            <a:r>
              <a:rPr lang="ru-RU" sz="2000" i="1" dirty="0" smtClean="0">
                <a:latin typeface="Arial" pitchFamily="34" charset="0"/>
                <a:cs typeface="Arial" pitchFamily="34" charset="0"/>
              </a:rPr>
              <a:t>томлений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,</a:t>
            </a:r>
            <a:r>
              <a:rPr lang="ru-RU" sz="20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000" i="1" dirty="0">
                <a:latin typeface="Arial" pitchFamily="34" charset="0"/>
                <a:cs typeface="Arial" pitchFamily="34" charset="0"/>
              </a:rPr>
              <a:t>брошенных на ходу </a:t>
            </a:r>
            <a:r>
              <a:rPr lang="ru-RU" sz="2000" i="1" dirty="0" smtClean="0">
                <a:latin typeface="Arial" pitchFamily="34" charset="0"/>
                <a:cs typeface="Arial" pitchFamily="34" charset="0"/>
              </a:rPr>
              <a:t>словечек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,</a:t>
            </a:r>
            <a:r>
              <a:rPr lang="ru-RU" sz="2000" i="1" dirty="0" smtClean="0">
                <a:latin typeface="Arial" pitchFamily="34" charset="0"/>
                <a:cs typeface="Arial" pitchFamily="34" charset="0"/>
              </a:rPr>
              <a:t> перешептываний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.</a:t>
            </a:r>
            <a:r>
              <a:rPr lang="ru-RU" sz="2000" i="1" dirty="0" smtClean="0">
                <a:latin typeface="Arial" pitchFamily="34" charset="0"/>
                <a:cs typeface="Arial" pitchFamily="34" charset="0"/>
              </a:rPr>
              <a:t> </a:t>
            </a:r>
            <a:endParaRPr lang="de-AT" sz="2000" i="1" dirty="0" smtClean="0">
              <a:latin typeface="Arial" pitchFamily="34" charset="0"/>
              <a:cs typeface="Arial" pitchFamily="34" charset="0"/>
            </a:endParaRPr>
          </a:p>
          <a:p>
            <a:pPr algn="ctr">
              <a:buFont typeface="Wingdings" pitchFamily="2" charset="2"/>
              <a:buChar char="Ø"/>
            </a:pPr>
            <a:r>
              <a:rPr lang="ru-RU" sz="2000" dirty="0" smtClean="0"/>
              <a:t>(</a:t>
            </a:r>
            <a:r>
              <a:rPr lang="de-AT" sz="2000" dirty="0" smtClean="0"/>
              <a:t>mk</a:t>
            </a:r>
            <a:r>
              <a:rPr lang="ru-RU" sz="2000" dirty="0" smtClean="0"/>
              <a:t>) </a:t>
            </a:r>
            <a:r>
              <a:rPr lang="ru-RU" sz="2000" i="1" dirty="0" smtClean="0"/>
              <a:t>На </a:t>
            </a:r>
            <a:r>
              <a:rPr lang="ru-RU" sz="2000" b="1" i="1" dirty="0"/>
              <a:t>портата</a:t>
            </a:r>
            <a:r>
              <a:rPr lang="ru-RU" sz="2000" i="1" dirty="0"/>
              <a:t> и околу </a:t>
            </a:r>
            <a:r>
              <a:rPr lang="ru-RU" sz="2000" b="1" i="1" dirty="0"/>
              <a:t>портата</a:t>
            </a:r>
            <a:r>
              <a:rPr lang="ru-RU" sz="2000" i="1" dirty="0"/>
              <a:t> се првите љубовни </a:t>
            </a:r>
            <a:r>
              <a:rPr lang="ru-RU" sz="2000" i="1" dirty="0" smtClean="0"/>
              <a:t>фантазирања</a:t>
            </a:r>
            <a:r>
              <a:rPr lang="ru-RU" sz="2000" dirty="0" smtClean="0"/>
              <a:t>,</a:t>
            </a:r>
            <a:r>
              <a:rPr lang="ru-RU" sz="2000" i="1" dirty="0" smtClean="0"/>
              <a:t> </a:t>
            </a:r>
            <a:r>
              <a:rPr lang="ru-RU" sz="2000" i="1" dirty="0"/>
              <a:t>првите видувања на </a:t>
            </a:r>
            <a:r>
              <a:rPr lang="ru-RU" sz="2000" i="1" dirty="0" smtClean="0"/>
              <a:t>поминување</a:t>
            </a:r>
            <a:r>
              <a:rPr lang="ru-RU" sz="2000" dirty="0" smtClean="0"/>
              <a:t>,</a:t>
            </a:r>
            <a:r>
              <a:rPr lang="ru-RU" sz="2000" i="1" dirty="0" smtClean="0"/>
              <a:t> </a:t>
            </a:r>
            <a:r>
              <a:rPr lang="ru-RU" sz="2000" i="1" dirty="0"/>
              <a:t>закачки и </a:t>
            </a:r>
            <a:r>
              <a:rPr lang="ru-RU" sz="2000" i="1" dirty="0" smtClean="0"/>
              <a:t>потшепнувања</a:t>
            </a:r>
            <a:r>
              <a:rPr lang="ru-RU" sz="2000" dirty="0" smtClean="0"/>
              <a:t>. </a:t>
            </a:r>
            <a:endParaRPr lang="de-AT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9A08C-A8DB-4CD8-86A2-EEEADA0D8C55}" type="slidenum">
              <a:rPr lang="de-AT" smtClean="0"/>
              <a:t>23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118060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mk-MK" sz="40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Примери </a:t>
            </a:r>
            <a:r>
              <a:rPr lang="sr-Latn-RS" sz="40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sr-Latn-RS" sz="4000" cap="small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Na Drini ćuprija</a:t>
            </a:r>
            <a:r>
              <a:rPr lang="sr-Latn-RS" sz="40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)</a:t>
            </a:r>
            <a:endParaRPr lang="de-A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ctr">
              <a:buFont typeface="Wingdings" pitchFamily="2" charset="2"/>
              <a:buChar char="§"/>
            </a:pPr>
            <a:r>
              <a:rPr lang="mk-MK" sz="1800" dirty="0" smtClean="0">
                <a:latin typeface="Arial" pitchFamily="34" charset="0"/>
                <a:cs typeface="Arial" pitchFamily="34" charset="0"/>
              </a:rPr>
              <a:t>Заменките:</a:t>
            </a:r>
          </a:p>
          <a:p>
            <a:pPr algn="ctr">
              <a:buFont typeface="Wingdings" pitchFamily="2" charset="2"/>
              <a:buChar char="Ø"/>
            </a:pPr>
            <a:r>
              <a:rPr lang="de-AT" sz="2000" dirty="0" smtClean="0">
                <a:latin typeface="Arial" pitchFamily="34" charset="0"/>
                <a:cs typeface="Arial" pitchFamily="34" charset="0"/>
              </a:rPr>
              <a:t>(sr) </a:t>
            </a:r>
            <a:r>
              <a:rPr lang="vi-VN" sz="2000" i="1" dirty="0" smtClean="0">
                <a:latin typeface="Arial" pitchFamily="34" charset="0"/>
                <a:cs typeface="Arial" pitchFamily="34" charset="0"/>
              </a:rPr>
              <a:t>Nema </a:t>
            </a:r>
            <a:r>
              <a:rPr lang="vi-VN" sz="2000" i="1" dirty="0">
                <a:latin typeface="Arial" pitchFamily="34" charset="0"/>
                <a:cs typeface="Arial" pitchFamily="34" charset="0"/>
              </a:rPr>
              <a:t>slučajnih </a:t>
            </a:r>
            <a:r>
              <a:rPr lang="vi-VN" sz="2000" i="1" dirty="0" smtClean="0">
                <a:latin typeface="Arial" pitchFamily="34" charset="0"/>
                <a:cs typeface="Arial" pitchFamily="34" charset="0"/>
              </a:rPr>
              <a:t>građevina</a:t>
            </a:r>
            <a:r>
              <a:rPr lang="vi-VN" sz="20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vi-VN" sz="2000" i="1" dirty="0">
                <a:latin typeface="Arial" pitchFamily="34" charset="0"/>
                <a:cs typeface="Arial" pitchFamily="34" charset="0"/>
              </a:rPr>
              <a:t>izdvojenih iz ljudskog društva u kome su </a:t>
            </a:r>
            <a:r>
              <a:rPr lang="vi-VN" sz="2000" i="1" dirty="0" smtClean="0">
                <a:latin typeface="Arial" pitchFamily="34" charset="0"/>
                <a:cs typeface="Arial" pitchFamily="34" charset="0"/>
              </a:rPr>
              <a:t>nikle</a:t>
            </a:r>
            <a:r>
              <a:rPr lang="vi-VN" sz="2000" dirty="0" smtClean="0">
                <a:latin typeface="Arial" pitchFamily="34" charset="0"/>
                <a:cs typeface="Arial" pitchFamily="34" charset="0"/>
              </a:rPr>
              <a:t>,</a:t>
            </a:r>
            <a:r>
              <a:rPr lang="vi-VN" sz="20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vi-VN" sz="2000" i="1" dirty="0">
                <a:latin typeface="Arial" pitchFamily="34" charset="0"/>
                <a:cs typeface="Arial" pitchFamily="34" charset="0"/>
              </a:rPr>
              <a:t>i </a:t>
            </a:r>
            <a:r>
              <a:rPr lang="vi-VN" sz="2000" b="1" i="1" dirty="0">
                <a:latin typeface="Arial" pitchFamily="34" charset="0"/>
                <a:cs typeface="Arial" pitchFamily="34" charset="0"/>
              </a:rPr>
              <a:t>njegovih</a:t>
            </a:r>
            <a:r>
              <a:rPr lang="vi-VN" sz="2000" i="1" dirty="0">
                <a:latin typeface="Arial" pitchFamily="34" charset="0"/>
                <a:cs typeface="Arial" pitchFamily="34" charset="0"/>
              </a:rPr>
              <a:t> </a:t>
            </a:r>
            <a:r>
              <a:rPr lang="vi-VN" sz="2000" i="1" dirty="0" smtClean="0">
                <a:latin typeface="Arial" pitchFamily="34" charset="0"/>
                <a:cs typeface="Arial" pitchFamily="34" charset="0"/>
              </a:rPr>
              <a:t>potreba</a:t>
            </a:r>
            <a:r>
              <a:rPr lang="vi-VN" sz="2000" dirty="0" smtClean="0">
                <a:latin typeface="Arial" pitchFamily="34" charset="0"/>
                <a:cs typeface="Arial" pitchFamily="34" charset="0"/>
              </a:rPr>
              <a:t>,</a:t>
            </a:r>
            <a:r>
              <a:rPr lang="vi-VN" sz="20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vi-VN" sz="2000" i="1" dirty="0">
                <a:latin typeface="Arial" pitchFamily="34" charset="0"/>
                <a:cs typeface="Arial" pitchFamily="34" charset="0"/>
              </a:rPr>
              <a:t>želja i </a:t>
            </a:r>
            <a:r>
              <a:rPr lang="vi-VN" sz="2000" i="1" dirty="0" smtClean="0">
                <a:latin typeface="Arial" pitchFamily="34" charset="0"/>
                <a:cs typeface="Arial" pitchFamily="34" charset="0"/>
              </a:rPr>
              <a:t>shvatanja</a:t>
            </a:r>
            <a:r>
              <a:rPr lang="vi-VN" sz="2000" dirty="0" smtClean="0">
                <a:latin typeface="Arial" pitchFamily="34" charset="0"/>
                <a:cs typeface="Arial" pitchFamily="34" charset="0"/>
              </a:rPr>
              <a:t>,</a:t>
            </a:r>
            <a:r>
              <a:rPr lang="vi-VN" sz="20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vi-VN" sz="2000" i="1" dirty="0">
                <a:latin typeface="Arial" pitchFamily="34" charset="0"/>
                <a:cs typeface="Arial" pitchFamily="34" charset="0"/>
              </a:rPr>
              <a:t>kao što nema proizvoljnih linija i bezrazložnih oblika u </a:t>
            </a:r>
            <a:r>
              <a:rPr lang="vi-VN" sz="2000" i="1" dirty="0" smtClean="0">
                <a:latin typeface="Arial" pitchFamily="34" charset="0"/>
                <a:cs typeface="Arial" pitchFamily="34" charset="0"/>
              </a:rPr>
              <a:t>neimarstvu</a:t>
            </a:r>
            <a:r>
              <a:rPr lang="vi-VN" sz="2000" dirty="0" smtClean="0">
                <a:latin typeface="Arial" pitchFamily="34" charset="0"/>
                <a:cs typeface="Arial" pitchFamily="34" charset="0"/>
              </a:rPr>
              <a:t>.</a:t>
            </a:r>
            <a:r>
              <a:rPr lang="vi-VN" sz="2000" i="1" dirty="0" smtClean="0">
                <a:latin typeface="Arial" pitchFamily="34" charset="0"/>
                <a:cs typeface="Arial" pitchFamily="34" charset="0"/>
              </a:rPr>
              <a:t> </a:t>
            </a:r>
            <a:endParaRPr lang="sr-Latn-RS" sz="2000" i="1" dirty="0" smtClean="0">
              <a:latin typeface="Arial" pitchFamily="34" charset="0"/>
              <a:cs typeface="Arial" pitchFamily="34" charset="0"/>
            </a:endParaRPr>
          </a:p>
          <a:p>
            <a:pPr algn="ctr">
              <a:buFont typeface="Wingdings" pitchFamily="2" charset="2"/>
              <a:buChar char="Ø"/>
            </a:pPr>
            <a:r>
              <a:rPr lang="de-AT" sz="2000" dirty="0" smtClean="0">
                <a:latin typeface="Arial" pitchFamily="34" charset="0"/>
                <a:cs typeface="Arial" pitchFamily="34" charset="0"/>
              </a:rPr>
              <a:t>(de) </a:t>
            </a:r>
            <a:r>
              <a:rPr lang="de-AT" sz="2000" i="1" dirty="0" smtClean="0">
                <a:latin typeface="Arial" pitchFamily="34" charset="0"/>
                <a:cs typeface="Arial" pitchFamily="34" charset="0"/>
              </a:rPr>
              <a:t>Es </a:t>
            </a:r>
            <a:r>
              <a:rPr lang="de-AT" sz="2000" i="1" dirty="0">
                <a:latin typeface="Arial" pitchFamily="34" charset="0"/>
                <a:cs typeface="Arial" pitchFamily="34" charset="0"/>
              </a:rPr>
              <a:t>gibt keine zufälligen </a:t>
            </a:r>
            <a:r>
              <a:rPr lang="de-AT" sz="2000" i="1" dirty="0" smtClean="0">
                <a:latin typeface="Arial" pitchFamily="34" charset="0"/>
                <a:cs typeface="Arial" pitchFamily="34" charset="0"/>
              </a:rPr>
              <a:t>Bauwerke</a:t>
            </a:r>
            <a:r>
              <a:rPr lang="de-AT" sz="2000" dirty="0" smtClean="0">
                <a:latin typeface="Arial" pitchFamily="34" charset="0"/>
                <a:cs typeface="Arial" pitchFamily="34" charset="0"/>
              </a:rPr>
              <a:t>,</a:t>
            </a:r>
            <a:r>
              <a:rPr lang="de-AT" sz="20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AT" sz="2000" i="1" dirty="0">
                <a:latin typeface="Arial" pitchFamily="34" charset="0"/>
                <a:cs typeface="Arial" pitchFamily="34" charset="0"/>
              </a:rPr>
              <a:t>losgelöst von der menschlichen </a:t>
            </a:r>
            <a:r>
              <a:rPr lang="de-AT" sz="2000" i="1" dirty="0" smtClean="0">
                <a:latin typeface="Arial" pitchFamily="34" charset="0"/>
                <a:cs typeface="Arial" pitchFamily="34" charset="0"/>
              </a:rPr>
              <a:t>Gesellschaft</a:t>
            </a:r>
            <a:r>
              <a:rPr lang="de-AT" sz="2000" dirty="0" smtClean="0">
                <a:latin typeface="Arial" pitchFamily="34" charset="0"/>
                <a:cs typeface="Arial" pitchFamily="34" charset="0"/>
              </a:rPr>
              <a:t>,</a:t>
            </a:r>
            <a:r>
              <a:rPr lang="de-AT" sz="20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AT" sz="2000" i="1" dirty="0">
                <a:latin typeface="Arial" pitchFamily="34" charset="0"/>
                <a:cs typeface="Arial" pitchFamily="34" charset="0"/>
              </a:rPr>
              <a:t>in der sie entstanden </a:t>
            </a:r>
            <a:r>
              <a:rPr lang="de-AT" sz="2000" i="1" dirty="0" smtClean="0">
                <a:latin typeface="Arial" pitchFamily="34" charset="0"/>
                <a:cs typeface="Arial" pitchFamily="34" charset="0"/>
              </a:rPr>
              <a:t>sind</a:t>
            </a:r>
            <a:r>
              <a:rPr lang="de-AT" sz="2000" dirty="0" smtClean="0">
                <a:latin typeface="Arial" pitchFamily="34" charset="0"/>
                <a:cs typeface="Arial" pitchFamily="34" charset="0"/>
              </a:rPr>
              <a:t>,</a:t>
            </a:r>
            <a:r>
              <a:rPr lang="de-AT" sz="20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AT" sz="2000" b="1" i="1" dirty="0">
                <a:latin typeface="Arial" pitchFamily="34" charset="0"/>
                <a:cs typeface="Arial" pitchFamily="34" charset="0"/>
              </a:rPr>
              <a:t>mit ihren </a:t>
            </a:r>
            <a:r>
              <a:rPr lang="de-AT" sz="2000" i="1" dirty="0" smtClean="0">
                <a:latin typeface="Arial" pitchFamily="34" charset="0"/>
                <a:cs typeface="Arial" pitchFamily="34" charset="0"/>
              </a:rPr>
              <a:t>Bedürfnissen</a:t>
            </a:r>
            <a:r>
              <a:rPr lang="de-AT" sz="2000" dirty="0" smtClean="0">
                <a:latin typeface="Arial" pitchFamily="34" charset="0"/>
                <a:cs typeface="Arial" pitchFamily="34" charset="0"/>
              </a:rPr>
              <a:t>,</a:t>
            </a:r>
            <a:r>
              <a:rPr lang="de-AT" sz="20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AT" sz="2000" i="1" dirty="0">
                <a:latin typeface="Arial" pitchFamily="34" charset="0"/>
                <a:cs typeface="Arial" pitchFamily="34" charset="0"/>
              </a:rPr>
              <a:t>Wünschen und </a:t>
            </a:r>
            <a:r>
              <a:rPr lang="de-AT" sz="2000" i="1" dirty="0" smtClean="0">
                <a:latin typeface="Arial" pitchFamily="34" charset="0"/>
                <a:cs typeface="Arial" pitchFamily="34" charset="0"/>
              </a:rPr>
              <a:t>Auffassungen</a:t>
            </a:r>
            <a:r>
              <a:rPr lang="de-AT" sz="2000" dirty="0" smtClean="0">
                <a:latin typeface="Arial" pitchFamily="34" charset="0"/>
                <a:cs typeface="Arial" pitchFamily="34" charset="0"/>
              </a:rPr>
              <a:t>,</a:t>
            </a:r>
            <a:r>
              <a:rPr lang="de-AT" sz="20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AT" sz="2000" i="1" dirty="0">
                <a:latin typeface="Arial" pitchFamily="34" charset="0"/>
                <a:cs typeface="Arial" pitchFamily="34" charset="0"/>
              </a:rPr>
              <a:t>so wie es in der Baukunst keine willkürlichen Linien und unbegründeten Formen </a:t>
            </a:r>
            <a:r>
              <a:rPr lang="de-AT" sz="2000" i="1" dirty="0" smtClean="0">
                <a:latin typeface="Arial" pitchFamily="34" charset="0"/>
                <a:cs typeface="Arial" pitchFamily="34" charset="0"/>
              </a:rPr>
              <a:t>gibt</a:t>
            </a:r>
            <a:r>
              <a:rPr lang="de-AT" sz="2000" dirty="0" smtClean="0">
                <a:latin typeface="Arial" pitchFamily="34" charset="0"/>
                <a:cs typeface="Arial" pitchFamily="34" charset="0"/>
              </a:rPr>
              <a:t>.</a:t>
            </a:r>
            <a:r>
              <a:rPr lang="de-AT" sz="2000" i="1" dirty="0" smtClean="0">
                <a:latin typeface="Arial" pitchFamily="34" charset="0"/>
                <a:cs typeface="Arial" pitchFamily="34" charset="0"/>
              </a:rPr>
              <a:t> </a:t>
            </a:r>
            <a:endParaRPr lang="mk-MK" sz="2000" i="1" dirty="0" smtClean="0">
              <a:latin typeface="Arial" pitchFamily="34" charset="0"/>
              <a:cs typeface="Arial" pitchFamily="34" charset="0"/>
            </a:endParaRPr>
          </a:p>
          <a:p>
            <a:pPr algn="ctr">
              <a:buFont typeface="Wingdings" pitchFamily="2" charset="2"/>
              <a:buChar char="Ø"/>
            </a:pPr>
            <a:endParaRPr lang="de-AT" sz="20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9A08C-A8DB-4CD8-86A2-EEEADA0D8C55}" type="slidenum">
              <a:rPr lang="de-AT" smtClean="0"/>
              <a:t>24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05067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mk-MK" sz="40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Примери </a:t>
            </a:r>
            <a:r>
              <a:rPr lang="sr-Latn-RS" sz="40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sr-Latn-RS" sz="4000" cap="small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Na Drini ćuprija</a:t>
            </a:r>
            <a:r>
              <a:rPr lang="sr-Latn-RS" sz="40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)</a:t>
            </a:r>
            <a:endParaRPr lang="de-A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Font typeface="Wingdings" pitchFamily="2" charset="2"/>
              <a:buChar char="Ø"/>
            </a:pPr>
            <a:r>
              <a:rPr lang="ru-RU" sz="2000" dirty="0" smtClean="0"/>
              <a:t>(</a:t>
            </a:r>
            <a:r>
              <a:rPr lang="de-AT" sz="2000" dirty="0" smtClean="0">
                <a:latin typeface="Arial" pitchFamily="34" charset="0"/>
                <a:cs typeface="Arial" pitchFamily="34" charset="0"/>
              </a:rPr>
              <a:t>ru</a:t>
            </a:r>
            <a:r>
              <a:rPr lang="ru-RU" sz="2000" dirty="0" smtClean="0"/>
              <a:t>) </a:t>
            </a:r>
            <a:r>
              <a:rPr lang="ru-RU" sz="2000" i="1" dirty="0" smtClean="0"/>
              <a:t>Как </a:t>
            </a:r>
            <a:r>
              <a:rPr lang="ru-RU" sz="2000" i="1" dirty="0"/>
              <a:t>в зодчестве нет места произвольным линиям и </a:t>
            </a:r>
            <a:r>
              <a:rPr lang="ru-RU" sz="2000" i="1" dirty="0" smtClean="0"/>
              <a:t>форме</a:t>
            </a:r>
            <a:r>
              <a:rPr lang="ru-RU" sz="2000" dirty="0" smtClean="0"/>
              <a:t>,</a:t>
            </a:r>
            <a:r>
              <a:rPr lang="ru-RU" sz="2000" i="1" dirty="0" smtClean="0"/>
              <a:t> </a:t>
            </a:r>
            <a:r>
              <a:rPr lang="ru-RU" sz="2000" i="1" dirty="0"/>
              <a:t>так и человеческому обществу чужды случайные творения </a:t>
            </a:r>
            <a:r>
              <a:rPr lang="ru-RU" sz="2000" i="1" dirty="0" smtClean="0"/>
              <a:t>архитектуры</a:t>
            </a:r>
            <a:r>
              <a:rPr lang="ru-RU" sz="2000" dirty="0" smtClean="0"/>
              <a:t>,</a:t>
            </a:r>
            <a:r>
              <a:rPr lang="ru-RU" sz="2000" i="1" dirty="0" smtClean="0"/>
              <a:t> </a:t>
            </a:r>
            <a:r>
              <a:rPr lang="ru-RU" sz="2000" i="1" dirty="0"/>
              <a:t>оторванные от </a:t>
            </a:r>
            <a:r>
              <a:rPr lang="ru-RU" sz="2000" i="1" dirty="0" smtClean="0"/>
              <a:t>запросов</a:t>
            </a:r>
            <a:r>
              <a:rPr lang="ru-RU" sz="2000" dirty="0" smtClean="0"/>
              <a:t>,</a:t>
            </a:r>
            <a:r>
              <a:rPr lang="ru-RU" sz="2000" i="1" dirty="0" smtClean="0"/>
              <a:t> </a:t>
            </a:r>
            <a:r>
              <a:rPr lang="ru-RU" sz="2000" i="1" dirty="0"/>
              <a:t>нужд и </a:t>
            </a:r>
            <a:r>
              <a:rPr lang="ru-RU" sz="2000" i="1" dirty="0" smtClean="0"/>
              <a:t>вкусов</a:t>
            </a:r>
            <a:r>
              <a:rPr lang="ru-RU" sz="2000" dirty="0" smtClean="0"/>
              <a:t>,</a:t>
            </a:r>
            <a:r>
              <a:rPr lang="ru-RU" sz="2000" i="1" dirty="0" smtClean="0"/>
              <a:t> </a:t>
            </a:r>
            <a:r>
              <a:rPr lang="ru-RU" sz="2000" i="1" dirty="0"/>
              <a:t>их </a:t>
            </a:r>
            <a:r>
              <a:rPr lang="ru-RU" sz="2000" i="1" dirty="0" smtClean="0"/>
              <a:t>породивших</a:t>
            </a:r>
            <a:r>
              <a:rPr lang="ru-RU" sz="2000" dirty="0" smtClean="0"/>
              <a:t>.</a:t>
            </a:r>
            <a:endParaRPr lang="sr-Latn-RS" sz="2000" dirty="0" smtClean="0"/>
          </a:p>
          <a:p>
            <a:pPr algn="ctr">
              <a:buFont typeface="Wingdings" pitchFamily="2" charset="2"/>
              <a:buChar char="Ø"/>
            </a:pPr>
            <a:r>
              <a:rPr lang="ru-RU" sz="2000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de-AT" sz="2000" dirty="0" smtClean="0">
                <a:latin typeface="Arial" pitchFamily="34" charset="0"/>
                <a:cs typeface="Arial" pitchFamily="34" charset="0"/>
              </a:rPr>
              <a:t>mk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)</a:t>
            </a:r>
            <a:r>
              <a:rPr lang="ru-RU" sz="2000" dirty="0" smtClean="0"/>
              <a:t> </a:t>
            </a:r>
            <a:r>
              <a:rPr lang="ru-RU" sz="2000" i="1" dirty="0"/>
              <a:t>Нема случајни </a:t>
            </a:r>
            <a:r>
              <a:rPr lang="ru-RU" sz="2000" i="1" dirty="0" smtClean="0"/>
              <a:t>постројки</a:t>
            </a:r>
            <a:r>
              <a:rPr lang="ru-RU" sz="2000" dirty="0" smtClean="0"/>
              <a:t>, </a:t>
            </a:r>
            <a:r>
              <a:rPr lang="ru-RU" sz="2000" i="1" dirty="0"/>
              <a:t>одделени од човечкото општество во кое никнале и од </a:t>
            </a:r>
            <a:r>
              <a:rPr lang="ru-RU" sz="2000" b="1" i="1" dirty="0"/>
              <a:t>неговите</a:t>
            </a:r>
            <a:r>
              <a:rPr lang="ru-RU" sz="2000" i="1" dirty="0"/>
              <a:t> </a:t>
            </a:r>
            <a:r>
              <a:rPr lang="ru-RU" sz="2000" i="1" dirty="0" smtClean="0"/>
              <a:t>потреби</a:t>
            </a:r>
            <a:r>
              <a:rPr lang="ru-RU" sz="2000" dirty="0" smtClean="0"/>
              <a:t>,</a:t>
            </a:r>
            <a:r>
              <a:rPr lang="ru-RU" sz="2000" i="1" dirty="0" smtClean="0"/>
              <a:t> </a:t>
            </a:r>
            <a:r>
              <a:rPr lang="ru-RU" sz="2000" i="1" dirty="0"/>
              <a:t>желби и </a:t>
            </a:r>
            <a:r>
              <a:rPr lang="ru-RU" sz="2000" i="1" dirty="0" smtClean="0"/>
              <a:t>сфаќања</a:t>
            </a:r>
            <a:r>
              <a:rPr lang="ru-RU" sz="2000" dirty="0" smtClean="0"/>
              <a:t>,</a:t>
            </a:r>
            <a:r>
              <a:rPr lang="ru-RU" sz="2000" i="1" dirty="0" smtClean="0"/>
              <a:t> </a:t>
            </a:r>
            <a:r>
              <a:rPr lang="ru-RU" sz="2000" i="1" dirty="0"/>
              <a:t>како што нема произволни линии и безосновни облици во </a:t>
            </a:r>
            <a:r>
              <a:rPr lang="ru-RU" sz="2000" i="1" dirty="0" smtClean="0"/>
              <a:t>неимарството</a:t>
            </a:r>
            <a:r>
              <a:rPr lang="sr-Latn-RS" sz="2000" dirty="0" smtClean="0"/>
              <a:t>.</a:t>
            </a:r>
            <a:endParaRPr lang="de-AT" sz="20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9A08C-A8DB-4CD8-86A2-EEEADA0D8C55}" type="slidenum">
              <a:rPr lang="de-AT" smtClean="0"/>
              <a:t>25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659871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mk-MK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Примери </a:t>
            </a:r>
            <a:r>
              <a:rPr lang="sr-Latn-RS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sr-Latn-RS" cap="small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Na Drini ćuprija</a:t>
            </a:r>
            <a:r>
              <a:rPr lang="sr-Latn-RS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)</a:t>
            </a:r>
            <a:endParaRPr lang="de-A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mk-MK" sz="1800" dirty="0" smtClean="0">
                <a:latin typeface="Arial" pitchFamily="34" charset="0"/>
                <a:cs typeface="Arial" pitchFamily="34" charset="0"/>
              </a:rPr>
              <a:t>Придавки:</a:t>
            </a:r>
          </a:p>
          <a:p>
            <a:pPr algn="ctr">
              <a:buFont typeface="Wingdings" pitchFamily="2" charset="2"/>
              <a:buChar char="Ø"/>
            </a:pPr>
            <a:r>
              <a:rPr lang="de-AT" sz="2000" dirty="0" smtClean="0">
                <a:latin typeface="Arial" pitchFamily="34" charset="0"/>
                <a:cs typeface="Arial" pitchFamily="34" charset="0"/>
              </a:rPr>
              <a:t>(sr) </a:t>
            </a:r>
            <a:r>
              <a:rPr lang="vi-VN" sz="2000" i="1" dirty="0" smtClean="0"/>
              <a:t>Kako </a:t>
            </a:r>
            <a:r>
              <a:rPr lang="vi-VN" sz="2000" i="1" dirty="0"/>
              <a:t>jedna </a:t>
            </a:r>
            <a:r>
              <a:rPr lang="vi-VN" sz="2000" b="1" i="1" dirty="0"/>
              <a:t>topla </a:t>
            </a:r>
            <a:r>
              <a:rPr lang="vi-VN" sz="2000" i="1" dirty="0"/>
              <a:t>noć u mesecu avgustu liči na </a:t>
            </a:r>
            <a:r>
              <a:rPr lang="vi-VN" sz="2000" i="1" dirty="0" smtClean="0"/>
              <a:t>drugu</a:t>
            </a:r>
            <a:r>
              <a:rPr lang="vi-VN" sz="2000" dirty="0" smtClean="0"/>
              <a:t>,</a:t>
            </a:r>
            <a:r>
              <a:rPr lang="vi-VN" sz="2000" i="1" dirty="0" smtClean="0"/>
              <a:t> </a:t>
            </a:r>
            <a:r>
              <a:rPr lang="vi-VN" sz="2000" i="1" dirty="0"/>
              <a:t>tako su i razgovori ovih kasabalijskih đaka i studenata uvek isti ili </a:t>
            </a:r>
            <a:r>
              <a:rPr lang="vi-VN" sz="2000" i="1" dirty="0" smtClean="0"/>
              <a:t>slični</a:t>
            </a:r>
            <a:r>
              <a:rPr lang="vi-VN" sz="2000" dirty="0" smtClean="0"/>
              <a:t>. </a:t>
            </a:r>
            <a:endParaRPr lang="sr-Latn-RS" sz="2000" dirty="0" smtClean="0"/>
          </a:p>
          <a:p>
            <a:pPr algn="ctr">
              <a:buFont typeface="Wingdings" pitchFamily="2" charset="2"/>
              <a:buChar char="Ø"/>
            </a:pPr>
            <a:r>
              <a:rPr lang="de-AT" sz="2000" dirty="0" smtClean="0">
                <a:latin typeface="Arial" pitchFamily="34" charset="0"/>
                <a:cs typeface="Arial" pitchFamily="34" charset="0"/>
              </a:rPr>
              <a:t>(de) </a:t>
            </a:r>
            <a:r>
              <a:rPr lang="de-AT" sz="2000" i="1" dirty="0" smtClean="0">
                <a:latin typeface="Arial" pitchFamily="34" charset="0"/>
                <a:cs typeface="Arial" pitchFamily="34" charset="0"/>
              </a:rPr>
              <a:t>Wie </a:t>
            </a:r>
            <a:r>
              <a:rPr lang="de-AT" sz="2000" i="1" dirty="0">
                <a:latin typeface="Arial" pitchFamily="34" charset="0"/>
                <a:cs typeface="Arial" pitchFamily="34" charset="0"/>
              </a:rPr>
              <a:t>eine </a:t>
            </a:r>
            <a:r>
              <a:rPr lang="de-AT" sz="2000" b="1" i="1" dirty="0">
                <a:latin typeface="Arial" pitchFamily="34" charset="0"/>
                <a:cs typeface="Arial" pitchFamily="34" charset="0"/>
              </a:rPr>
              <a:t>warme</a:t>
            </a:r>
            <a:r>
              <a:rPr lang="de-AT" sz="2000" i="1" dirty="0">
                <a:latin typeface="Arial" pitchFamily="34" charset="0"/>
                <a:cs typeface="Arial" pitchFamily="34" charset="0"/>
              </a:rPr>
              <a:t> Sommernacht im August der anderen </a:t>
            </a:r>
            <a:r>
              <a:rPr lang="de-AT" sz="2000" i="1" dirty="0" smtClean="0">
                <a:latin typeface="Arial" pitchFamily="34" charset="0"/>
                <a:cs typeface="Arial" pitchFamily="34" charset="0"/>
              </a:rPr>
              <a:t>gleicht</a:t>
            </a:r>
            <a:r>
              <a:rPr lang="de-AT" sz="2000" dirty="0" smtClean="0">
                <a:latin typeface="Arial" pitchFamily="34" charset="0"/>
                <a:cs typeface="Arial" pitchFamily="34" charset="0"/>
              </a:rPr>
              <a:t>,</a:t>
            </a:r>
            <a:r>
              <a:rPr lang="de-AT" sz="20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AT" sz="2000" i="1" dirty="0">
                <a:latin typeface="Arial" pitchFamily="34" charset="0"/>
                <a:cs typeface="Arial" pitchFamily="34" charset="0"/>
              </a:rPr>
              <a:t>so waren auch die Gespräche dieser Visegrader Schüler und Studenten stets gleich oder </a:t>
            </a:r>
            <a:r>
              <a:rPr lang="de-AT" sz="2000" i="1" dirty="0" smtClean="0">
                <a:latin typeface="Arial" pitchFamily="34" charset="0"/>
                <a:cs typeface="Arial" pitchFamily="34" charset="0"/>
              </a:rPr>
              <a:t>ähnlich</a:t>
            </a:r>
            <a:r>
              <a:rPr lang="de-AT" sz="2000" dirty="0" smtClean="0">
                <a:latin typeface="Arial" pitchFamily="34" charset="0"/>
                <a:cs typeface="Arial" pitchFamily="34" charset="0"/>
              </a:rPr>
              <a:t>.</a:t>
            </a:r>
            <a:endParaRPr lang="de-AT" sz="20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9A08C-A8DB-4CD8-86A2-EEEADA0D8C55}" type="slidenum">
              <a:rPr lang="de-AT" smtClean="0"/>
              <a:t>26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414761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mk-MK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Примери </a:t>
            </a:r>
            <a:r>
              <a:rPr lang="sr-Latn-RS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sr-Latn-RS" cap="small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Na Drini ćuprija</a:t>
            </a:r>
            <a:r>
              <a:rPr lang="sr-Latn-RS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)</a:t>
            </a:r>
            <a:endParaRPr lang="de-A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Font typeface="Wingdings" pitchFamily="2" charset="2"/>
              <a:buChar char="Ø"/>
            </a:pPr>
            <a:r>
              <a:rPr lang="ru-RU" sz="2000" dirty="0" smtClean="0"/>
              <a:t>(</a:t>
            </a:r>
            <a:r>
              <a:rPr lang="de-AT" sz="2000" dirty="0" smtClean="0"/>
              <a:t>ru</a:t>
            </a:r>
            <a:r>
              <a:rPr lang="ru-RU" sz="2000" dirty="0" smtClean="0"/>
              <a:t>) </a:t>
            </a:r>
            <a:r>
              <a:rPr lang="ru-RU" sz="2000" i="1" dirty="0" smtClean="0"/>
              <a:t>Как </a:t>
            </a:r>
            <a:r>
              <a:rPr lang="ru-RU" sz="2000" i="1" dirty="0"/>
              <a:t>августовские </a:t>
            </a:r>
            <a:r>
              <a:rPr lang="ru-RU" sz="2000" b="1" i="1" dirty="0"/>
              <a:t>теплые</a:t>
            </a:r>
            <a:r>
              <a:rPr lang="ru-RU" sz="2000" i="1" dirty="0"/>
              <a:t> </a:t>
            </a:r>
            <a:r>
              <a:rPr lang="ru-RU" sz="2000" i="1" dirty="0" smtClean="0"/>
              <a:t>ночи</a:t>
            </a:r>
            <a:r>
              <a:rPr lang="ru-RU" sz="2000" dirty="0" smtClean="0"/>
              <a:t>,</a:t>
            </a:r>
            <a:r>
              <a:rPr lang="ru-RU" sz="2000" i="1" dirty="0" smtClean="0"/>
              <a:t> сменяясь</a:t>
            </a:r>
            <a:r>
              <a:rPr lang="ru-RU" sz="2000" dirty="0" smtClean="0"/>
              <a:t>,</a:t>
            </a:r>
            <a:r>
              <a:rPr lang="ru-RU" sz="2000" i="1" dirty="0" smtClean="0"/>
              <a:t> </a:t>
            </a:r>
            <a:r>
              <a:rPr lang="ru-RU" sz="2000" i="1" dirty="0"/>
              <a:t>повторяют друг </a:t>
            </a:r>
            <a:r>
              <a:rPr lang="ru-RU" sz="2000" i="1" dirty="0" smtClean="0"/>
              <a:t>друга</a:t>
            </a:r>
            <a:r>
              <a:rPr lang="ru-RU" sz="2000" dirty="0" smtClean="0"/>
              <a:t>,</a:t>
            </a:r>
            <a:r>
              <a:rPr lang="ru-RU" sz="2000" i="1" dirty="0" smtClean="0"/>
              <a:t> </a:t>
            </a:r>
            <a:r>
              <a:rPr lang="ru-RU" sz="2000" i="1" dirty="0"/>
              <a:t>так изо дня в день на мосту повторялись нескончаемые разговоры местных гимназистов и </a:t>
            </a:r>
            <a:r>
              <a:rPr lang="ru-RU" sz="2000" i="1" dirty="0" smtClean="0"/>
              <a:t>студентов</a:t>
            </a:r>
            <a:r>
              <a:rPr lang="ru-RU" sz="2000" dirty="0" smtClean="0"/>
              <a:t>.</a:t>
            </a:r>
            <a:endParaRPr lang="sr-Latn-RS" sz="2000" dirty="0" smtClean="0"/>
          </a:p>
          <a:p>
            <a:pPr algn="ctr">
              <a:buFont typeface="Wingdings" pitchFamily="2" charset="2"/>
              <a:buChar char="Ø"/>
            </a:pPr>
            <a:r>
              <a:rPr lang="ru-RU" sz="2000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de-AT" sz="2000" dirty="0" smtClean="0">
                <a:latin typeface="Arial" pitchFamily="34" charset="0"/>
                <a:cs typeface="Arial" pitchFamily="34" charset="0"/>
              </a:rPr>
              <a:t>mk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)</a:t>
            </a:r>
            <a:r>
              <a:rPr lang="ru-RU" sz="2000" i="1" dirty="0" smtClean="0"/>
              <a:t> </a:t>
            </a:r>
            <a:r>
              <a:rPr lang="ru-RU" sz="2000" i="1" dirty="0"/>
              <a:t>Како што си личат </a:t>
            </a:r>
            <a:r>
              <a:rPr lang="ru-RU" sz="2000" b="1" i="1" dirty="0"/>
              <a:t>топлите</a:t>
            </a:r>
            <a:r>
              <a:rPr lang="ru-RU" sz="2000" i="1" dirty="0"/>
              <a:t> ноќи во месец август една со </a:t>
            </a:r>
            <a:r>
              <a:rPr lang="ru-RU" sz="2000" i="1" dirty="0" smtClean="0"/>
              <a:t>друга</a:t>
            </a:r>
            <a:r>
              <a:rPr lang="ru-RU" sz="2000" dirty="0" smtClean="0"/>
              <a:t>,</a:t>
            </a:r>
            <a:r>
              <a:rPr lang="ru-RU" sz="2000" i="1" dirty="0" smtClean="0"/>
              <a:t> </a:t>
            </a:r>
            <a:r>
              <a:rPr lang="ru-RU" sz="2000" i="1" dirty="0"/>
              <a:t>така и разговорите на овие касабалиски ученици и студенти се секогаш исти или </a:t>
            </a:r>
            <a:r>
              <a:rPr lang="ru-RU" sz="2000" i="1" dirty="0" smtClean="0"/>
              <a:t>слични</a:t>
            </a:r>
            <a:r>
              <a:rPr lang="ru-RU" sz="2000" dirty="0" smtClean="0"/>
              <a:t>.</a:t>
            </a:r>
            <a:endParaRPr lang="de-AT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9A08C-A8DB-4CD8-86A2-EEEADA0D8C55}" type="slidenum">
              <a:rPr lang="de-AT" smtClean="0"/>
              <a:t>27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222825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mk-MK" dirty="0" smtClean="0">
                <a:latin typeface="Arial" pitchFamily="34" charset="0"/>
                <a:cs typeface="Arial" pitchFamily="34" charset="0"/>
              </a:rPr>
              <a:t>Бугарски и македонски</a:t>
            </a:r>
            <a:endParaRPr lang="de-AT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9A08C-A8DB-4CD8-86A2-EEEADA0D8C55}" type="slidenum">
              <a:rPr lang="de-AT" smtClean="0"/>
              <a:t>28</a:t>
            </a:fld>
            <a:endParaRPr lang="de-AT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bg-BG" i="1" dirty="0" smtClean="0">
                <a:latin typeface="Arial" pitchFamily="34" charset="0"/>
                <a:cs typeface="Arial" pitchFamily="34" charset="0"/>
              </a:rPr>
              <a:t>книга</a:t>
            </a:r>
            <a:r>
              <a:rPr lang="bg-BG" b="1" i="1" dirty="0" smtClean="0">
                <a:latin typeface="Arial" pitchFamily="34" charset="0"/>
                <a:cs typeface="Arial" pitchFamily="34" charset="0"/>
              </a:rPr>
              <a:t>та</a:t>
            </a:r>
          </a:p>
          <a:p>
            <a:pPr>
              <a:buFont typeface="Wingdings" pitchFamily="2" charset="2"/>
              <a:buChar char="Ø"/>
            </a:pPr>
            <a:r>
              <a:rPr lang="bg-BG" i="1" dirty="0">
                <a:latin typeface="Arial" pitchFamily="34" charset="0"/>
                <a:cs typeface="Arial" pitchFamily="34" charset="0"/>
              </a:rPr>
              <a:t>х</a:t>
            </a:r>
            <a:r>
              <a:rPr lang="bg-BG" i="1" dirty="0" smtClean="0">
                <a:latin typeface="Arial" pitchFamily="34" charset="0"/>
                <a:cs typeface="Arial" pitchFamily="34" charset="0"/>
              </a:rPr>
              <a:t>убава</a:t>
            </a:r>
            <a:r>
              <a:rPr lang="bg-BG" b="1" i="1" dirty="0" smtClean="0">
                <a:latin typeface="Arial" pitchFamily="34" charset="0"/>
                <a:cs typeface="Arial" pitchFamily="34" charset="0"/>
              </a:rPr>
              <a:t>та</a:t>
            </a:r>
            <a:r>
              <a:rPr lang="bg-BG" i="1" dirty="0" smtClean="0">
                <a:latin typeface="Arial" pitchFamily="34" charset="0"/>
                <a:cs typeface="Arial" pitchFamily="34" charset="0"/>
              </a:rPr>
              <a:t> книга</a:t>
            </a:r>
          </a:p>
          <a:p>
            <a:pPr>
              <a:buFont typeface="Wingdings" pitchFamily="2" charset="2"/>
              <a:buChar char="Ø"/>
            </a:pPr>
            <a:r>
              <a:rPr lang="bg-BG" i="1" dirty="0" smtClean="0">
                <a:latin typeface="Arial" pitchFamily="34" charset="0"/>
                <a:cs typeface="Arial" pitchFamily="34" charset="0"/>
              </a:rPr>
              <a:t>моя</a:t>
            </a:r>
            <a:r>
              <a:rPr lang="bg-BG" b="1" i="1" dirty="0" smtClean="0">
                <a:latin typeface="Arial" pitchFamily="34" charset="0"/>
                <a:cs typeface="Arial" pitchFamily="34" charset="0"/>
              </a:rPr>
              <a:t>та</a:t>
            </a:r>
            <a:r>
              <a:rPr lang="bg-BG" i="1" dirty="0" smtClean="0">
                <a:latin typeface="Arial" pitchFamily="34" charset="0"/>
                <a:cs typeface="Arial" pitchFamily="34" charset="0"/>
              </a:rPr>
              <a:t> хубава книга</a:t>
            </a:r>
            <a:endParaRPr lang="de-AT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mk-MK" i="1" dirty="0" smtClean="0">
                <a:latin typeface="Arial" pitchFamily="34" charset="0"/>
                <a:cs typeface="Arial" pitchFamily="34" charset="0"/>
              </a:rPr>
              <a:t>книга</a:t>
            </a:r>
            <a:r>
              <a:rPr lang="mk-MK" b="1" i="1" dirty="0" smtClean="0">
                <a:latin typeface="Arial" pitchFamily="34" charset="0"/>
                <a:cs typeface="Arial" pitchFamily="34" charset="0"/>
              </a:rPr>
              <a:t>та</a:t>
            </a:r>
          </a:p>
          <a:p>
            <a:pPr>
              <a:buFont typeface="Wingdings" pitchFamily="2" charset="2"/>
              <a:buChar char="Ø"/>
            </a:pPr>
            <a:r>
              <a:rPr lang="mk-MK" i="1" dirty="0" smtClean="0">
                <a:latin typeface="Arial" pitchFamily="34" charset="0"/>
                <a:cs typeface="Arial" pitchFamily="34" charset="0"/>
              </a:rPr>
              <a:t>убава</a:t>
            </a:r>
            <a:r>
              <a:rPr lang="mk-MK" b="1" i="1" dirty="0" smtClean="0">
                <a:latin typeface="Arial" pitchFamily="34" charset="0"/>
                <a:cs typeface="Arial" pitchFamily="34" charset="0"/>
              </a:rPr>
              <a:t>та</a:t>
            </a:r>
            <a:r>
              <a:rPr lang="mk-MK" i="1" dirty="0" smtClean="0">
                <a:latin typeface="Arial" pitchFamily="34" charset="0"/>
                <a:cs typeface="Arial" pitchFamily="34" charset="0"/>
              </a:rPr>
              <a:t> книга</a:t>
            </a:r>
          </a:p>
          <a:p>
            <a:pPr>
              <a:buFont typeface="Wingdings" pitchFamily="2" charset="2"/>
              <a:buChar char="Ø"/>
            </a:pPr>
            <a:r>
              <a:rPr lang="mk-MK" i="1" dirty="0" smtClean="0">
                <a:latin typeface="Arial" pitchFamily="34" charset="0"/>
                <a:cs typeface="Arial" pitchFamily="34" charset="0"/>
              </a:rPr>
              <a:t>моја</a:t>
            </a:r>
            <a:r>
              <a:rPr lang="mk-MK" b="1" i="1" dirty="0" smtClean="0">
                <a:latin typeface="Arial" pitchFamily="34" charset="0"/>
                <a:cs typeface="Arial" pitchFamily="34" charset="0"/>
              </a:rPr>
              <a:t>та</a:t>
            </a:r>
            <a:r>
              <a:rPr lang="mk-MK" i="1" dirty="0" smtClean="0">
                <a:latin typeface="Arial" pitchFamily="34" charset="0"/>
                <a:cs typeface="Arial" pitchFamily="34" charset="0"/>
              </a:rPr>
              <a:t> убава книга</a:t>
            </a:r>
            <a:endParaRPr lang="de-AT" i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7638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mk-MK" dirty="0">
                <a:latin typeface="Arial" pitchFamily="34" charset="0"/>
                <a:cs typeface="Arial" pitchFamily="34" charset="0"/>
              </a:rPr>
              <a:t>Бугарски и </a:t>
            </a:r>
            <a:r>
              <a:rPr lang="mk-MK" dirty="0" smtClean="0">
                <a:latin typeface="Arial" pitchFamily="34" charset="0"/>
                <a:cs typeface="Arial" pitchFamily="34" charset="0"/>
              </a:rPr>
              <a:t>македонски</a:t>
            </a:r>
            <a:br>
              <a:rPr lang="mk-MK" dirty="0" smtClean="0">
                <a:latin typeface="Arial" pitchFamily="34" charset="0"/>
                <a:cs typeface="Arial" pitchFamily="34" charset="0"/>
              </a:rPr>
            </a:br>
            <a:endParaRPr lang="de-AT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9A08C-A8DB-4CD8-86A2-EEEADA0D8C55}" type="slidenum">
              <a:rPr lang="de-AT" smtClean="0"/>
              <a:t>29</a:t>
            </a:fld>
            <a:endParaRPr lang="de-AT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mk-MK" i="1" dirty="0" smtClean="0"/>
              <a:t>човек</a:t>
            </a:r>
            <a:r>
              <a:rPr lang="mk-MK" b="1" i="1" dirty="0" smtClean="0"/>
              <a:t>ьт</a:t>
            </a:r>
            <a:endParaRPr lang="bg-BG" b="1" i="1" dirty="0" smtClean="0"/>
          </a:p>
          <a:p>
            <a:pPr>
              <a:buFont typeface="Wingdings" pitchFamily="2" charset="2"/>
              <a:buChar char="Ø"/>
            </a:pPr>
            <a:r>
              <a:rPr lang="bg-BG" i="1" dirty="0" smtClean="0"/>
              <a:t>хубави</a:t>
            </a:r>
            <a:r>
              <a:rPr lang="bg-BG" b="1" i="1" dirty="0" smtClean="0"/>
              <a:t>ят</a:t>
            </a:r>
            <a:r>
              <a:rPr lang="bg-BG" i="1" dirty="0" smtClean="0"/>
              <a:t> филм</a:t>
            </a:r>
          </a:p>
          <a:p>
            <a:pPr>
              <a:buFont typeface="Wingdings" pitchFamily="2" charset="2"/>
              <a:buChar char="Ø"/>
            </a:pPr>
            <a:r>
              <a:rPr lang="bg-BG" b="1" i="1" dirty="0"/>
              <a:t>Б</a:t>
            </a:r>
            <a:r>
              <a:rPr lang="bg-BG" b="1" i="1" dirty="0" smtClean="0"/>
              <a:t>ратьт</a:t>
            </a:r>
            <a:r>
              <a:rPr lang="bg-BG" i="1" dirty="0" smtClean="0"/>
              <a:t> на Иван е висок</a:t>
            </a:r>
            <a:r>
              <a:rPr lang="bg-BG" dirty="0" smtClean="0"/>
              <a:t>.</a:t>
            </a:r>
          </a:p>
          <a:p>
            <a:pPr>
              <a:buFont typeface="Wingdings" pitchFamily="2" charset="2"/>
              <a:buChar char="Ø"/>
            </a:pPr>
            <a:r>
              <a:rPr lang="bg-BG" i="1" dirty="0" smtClean="0"/>
              <a:t>Този </a:t>
            </a:r>
            <a:r>
              <a:rPr lang="mk-MK" i="1" dirty="0" smtClean="0"/>
              <a:t>човек е </a:t>
            </a:r>
            <a:r>
              <a:rPr lang="mk-MK" b="1" i="1" dirty="0" smtClean="0"/>
              <a:t>брата</a:t>
            </a:r>
            <a:r>
              <a:rPr lang="mk-MK" i="1" dirty="0" smtClean="0"/>
              <a:t> на Иван.</a:t>
            </a:r>
            <a:endParaRPr lang="de-AT" i="1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mk-MK" i="1" dirty="0" smtClean="0"/>
              <a:t>човек</a:t>
            </a:r>
            <a:r>
              <a:rPr lang="mk-MK" b="1" i="1" dirty="0" smtClean="0"/>
              <a:t>от</a:t>
            </a:r>
          </a:p>
          <a:p>
            <a:pPr>
              <a:buFont typeface="Wingdings" pitchFamily="2" charset="2"/>
              <a:buChar char="Ø"/>
            </a:pPr>
            <a:r>
              <a:rPr lang="mk-MK" i="1" dirty="0"/>
              <a:t>у</a:t>
            </a:r>
            <a:r>
              <a:rPr lang="mk-MK" i="1" dirty="0" smtClean="0"/>
              <a:t>бави</a:t>
            </a:r>
            <a:r>
              <a:rPr lang="mk-MK" b="1" i="1" dirty="0" smtClean="0"/>
              <a:t>от</a:t>
            </a:r>
            <a:r>
              <a:rPr lang="mk-MK" i="1" dirty="0" smtClean="0"/>
              <a:t> филм</a:t>
            </a:r>
          </a:p>
          <a:p>
            <a:pPr>
              <a:buFont typeface="Wingdings" pitchFamily="2" charset="2"/>
              <a:buChar char="Ø"/>
            </a:pPr>
            <a:r>
              <a:rPr lang="mk-MK" b="1" i="1" dirty="0" smtClean="0"/>
              <a:t>Братот</a:t>
            </a:r>
            <a:r>
              <a:rPr lang="mk-MK" i="1" dirty="0" smtClean="0"/>
              <a:t> на Иван е висок</a:t>
            </a:r>
            <a:r>
              <a:rPr lang="mk-MK" dirty="0" smtClean="0"/>
              <a:t>.</a:t>
            </a:r>
          </a:p>
          <a:p>
            <a:pPr>
              <a:buFont typeface="Wingdings" pitchFamily="2" charset="2"/>
              <a:buChar char="Ø"/>
            </a:pPr>
            <a:r>
              <a:rPr lang="mk-MK" i="1" dirty="0" smtClean="0"/>
              <a:t>Овој човек е </a:t>
            </a:r>
            <a:r>
              <a:rPr lang="mk-MK" b="1" i="1" dirty="0" smtClean="0"/>
              <a:t>братот</a:t>
            </a:r>
            <a:r>
              <a:rPr lang="mk-MK" i="1" dirty="0" smtClean="0"/>
              <a:t> на Иван</a:t>
            </a:r>
            <a:r>
              <a:rPr lang="mk-MK" dirty="0" smtClean="0"/>
              <a:t>.</a:t>
            </a:r>
            <a:endParaRPr lang="mk-MK" i="1" dirty="0" smtClean="0"/>
          </a:p>
          <a:p>
            <a:pPr>
              <a:buFont typeface="Wingdings" pitchFamily="2" charset="2"/>
              <a:buChar char="Ø"/>
            </a:pPr>
            <a:endParaRPr lang="mk-MK" b="1" i="1" dirty="0" smtClean="0"/>
          </a:p>
          <a:p>
            <a:pPr>
              <a:buFont typeface="Wingdings" pitchFamily="2" charset="2"/>
              <a:buChar char="Ø"/>
            </a:pPr>
            <a:endParaRPr lang="de-AT" b="1" i="1" dirty="0"/>
          </a:p>
        </p:txBody>
      </p:sp>
    </p:spTree>
    <p:extLst>
      <p:ext uri="{BB962C8B-B14F-4D97-AF65-F5344CB8AC3E}">
        <p14:creationId xmlns:p14="http://schemas.microsoft.com/office/powerpoint/2010/main" val="3755384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>
                <a:latin typeface="Arial" pitchFamily="34" charset="0"/>
                <a:cs typeface="Arial" pitchFamily="34" charset="0"/>
              </a:rPr>
              <a:t>Inhaltverzeichnis</a:t>
            </a:r>
            <a:endParaRPr lang="de-AT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de-AT" dirty="0" smtClean="0">
                <a:latin typeface="Arial" pitchFamily="34" charset="0"/>
                <a:cs typeface="Arial" pitchFamily="34" charset="0"/>
              </a:rPr>
              <a:t>Artikel bei Nomina/</a:t>
            </a:r>
            <a:r>
              <a:rPr lang="sr-Latn-RS" dirty="0" smtClean="0">
                <a:latin typeface="Arial" pitchFamily="34" charset="0"/>
                <a:cs typeface="Arial" pitchFamily="34" charset="0"/>
              </a:rPr>
              <a:t>Imenski članovi</a:t>
            </a:r>
            <a:r>
              <a:rPr lang="de-AT" dirty="0" smtClean="0">
                <a:latin typeface="Arial" pitchFamily="34" charset="0"/>
                <a:cs typeface="Arial" pitchFamily="34" charset="0"/>
              </a:rPr>
              <a:t>/</a:t>
            </a:r>
            <a:r>
              <a:rPr lang="mk-MK" dirty="0">
                <a:latin typeface="Arial" pitchFamily="34" charset="0"/>
                <a:cs typeface="Arial" pitchFamily="34" charset="0"/>
              </a:rPr>
              <a:t>Членной </a:t>
            </a:r>
            <a:r>
              <a:rPr lang="mk-MK" dirty="0" smtClean="0">
                <a:latin typeface="Arial" pitchFamily="34" charset="0"/>
                <a:cs typeface="Arial" pitchFamily="34" charset="0"/>
              </a:rPr>
              <a:t>формой существительных</a:t>
            </a:r>
            <a:r>
              <a:rPr lang="de-AT" dirty="0" smtClean="0">
                <a:latin typeface="Arial" pitchFamily="34" charset="0"/>
                <a:cs typeface="Arial" pitchFamily="34" charset="0"/>
              </a:rPr>
              <a:t>/</a:t>
            </a:r>
            <a:r>
              <a:rPr lang="mk-MK" dirty="0" smtClean="0">
                <a:latin typeface="Arial" pitchFamily="34" charset="0"/>
                <a:cs typeface="Arial" pitchFamily="34" charset="0"/>
              </a:rPr>
              <a:t>Членување на именките</a:t>
            </a:r>
            <a:endParaRPr lang="de-AT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de-AT" dirty="0" smtClean="0">
                <a:latin typeface="Arial" pitchFamily="34" charset="0"/>
                <a:cs typeface="Arial" pitchFamily="34" charset="0"/>
              </a:rPr>
              <a:t>Artikel bei Pronomina/</a:t>
            </a:r>
            <a:r>
              <a:rPr lang="sr-Latn-RS" dirty="0" smtClean="0">
                <a:latin typeface="Arial" pitchFamily="34" charset="0"/>
                <a:cs typeface="Arial" pitchFamily="34" charset="0"/>
              </a:rPr>
              <a:t>Članovi kod zamenica</a:t>
            </a:r>
            <a:r>
              <a:rPr lang="de-AT" dirty="0" smtClean="0">
                <a:latin typeface="Arial" pitchFamily="34" charset="0"/>
                <a:cs typeface="Arial" pitchFamily="34" charset="0"/>
              </a:rPr>
              <a:t>/</a:t>
            </a:r>
            <a:r>
              <a:rPr lang="mk-MK" dirty="0" smtClean="0">
                <a:latin typeface="Arial" pitchFamily="34" charset="0"/>
                <a:cs typeface="Arial" pitchFamily="34" charset="0"/>
              </a:rPr>
              <a:t>Членной </a:t>
            </a:r>
            <a:r>
              <a:rPr lang="mk-MK" dirty="0">
                <a:latin typeface="Arial" pitchFamily="34" charset="0"/>
                <a:cs typeface="Arial" pitchFamily="34" charset="0"/>
              </a:rPr>
              <a:t>формой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местоимений</a:t>
            </a:r>
            <a:r>
              <a:rPr lang="de-AT" dirty="0" smtClean="0">
                <a:latin typeface="Arial" pitchFamily="34" charset="0"/>
                <a:cs typeface="Arial" pitchFamily="34" charset="0"/>
              </a:rPr>
              <a:t>/</a:t>
            </a:r>
            <a:r>
              <a:rPr lang="mk-MK" dirty="0" smtClean="0">
                <a:latin typeface="Arial" pitchFamily="34" charset="0"/>
                <a:cs typeface="Arial" pitchFamily="34" charset="0"/>
              </a:rPr>
              <a:t>Членување на заменките</a:t>
            </a:r>
          </a:p>
          <a:p>
            <a:pPr algn="ctr"/>
            <a:endParaRPr lang="de-AT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9A08C-A8DB-4CD8-86A2-EEEADA0D8C55}" type="slidenum">
              <a:rPr lang="de-AT" smtClean="0"/>
              <a:t>3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462310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mk-MK" dirty="0">
                <a:latin typeface="Arial" pitchFamily="34" charset="0"/>
                <a:cs typeface="Arial" pitchFamily="34" charset="0"/>
              </a:rPr>
              <a:t>Бугарски и македонски</a:t>
            </a:r>
            <a:endParaRPr lang="de-AT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9A08C-A8DB-4CD8-86A2-EEEADA0D8C55}" type="slidenum">
              <a:rPr lang="de-AT" smtClean="0"/>
              <a:t>30</a:t>
            </a:fld>
            <a:endParaRPr lang="de-AT"/>
          </a:p>
        </p:txBody>
      </p:sp>
      <p:graphicFrame>
        <p:nvGraphicFramePr>
          <p:cNvPr id="13" name="Content Placeholder 12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1911867643"/>
              </p:ext>
            </p:extLst>
          </p:nvPr>
        </p:nvGraphicFramePr>
        <p:xfrm>
          <a:off x="1298575" y="2120900"/>
          <a:ext cx="3200400" cy="370840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800100"/>
                <a:gridCol w="800100"/>
                <a:gridCol w="800100"/>
                <a:gridCol w="800100"/>
              </a:tblGrid>
              <a:tr h="370840">
                <a:tc>
                  <a:txBody>
                    <a:bodyPr/>
                    <a:lstStyle/>
                    <a:p>
                      <a:r>
                        <a:rPr lang="de-AT" dirty="0" smtClean="0"/>
                        <a:t>-</a:t>
                      </a:r>
                      <a:r>
                        <a:rPr lang="bg-BG" dirty="0" smtClean="0">
                          <a:latin typeface="Arial" pitchFamily="34" charset="0"/>
                          <a:cs typeface="Arial" pitchFamily="34" charset="0"/>
                        </a:rPr>
                        <a:t>ьт</a:t>
                      </a:r>
                      <a:endParaRPr lang="de-A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AT" dirty="0" smtClean="0"/>
                        <a:t>-</a:t>
                      </a:r>
                      <a:r>
                        <a:rPr lang="bg-BG" dirty="0" smtClean="0">
                          <a:latin typeface="Arial" pitchFamily="34" charset="0"/>
                          <a:cs typeface="Arial" pitchFamily="34" charset="0"/>
                        </a:rPr>
                        <a:t>та</a:t>
                      </a:r>
                      <a:endParaRPr lang="de-A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AT" dirty="0" smtClean="0"/>
                        <a:t>-</a:t>
                      </a:r>
                      <a:r>
                        <a:rPr lang="bg-BG" dirty="0" smtClean="0"/>
                        <a:t>то</a:t>
                      </a:r>
                      <a:endParaRPr lang="de-AT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AT" dirty="0" smtClean="0"/>
                        <a:t>-</a:t>
                      </a:r>
                      <a:r>
                        <a:rPr lang="bg-BG" dirty="0" smtClean="0">
                          <a:latin typeface="Arial" pitchFamily="34" charset="0"/>
                          <a:cs typeface="Arial" pitchFamily="34" charset="0"/>
                        </a:rPr>
                        <a:t>те</a:t>
                      </a:r>
                      <a:endParaRPr lang="de-AT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2" name="Content Placeholder 11"/>
          <p:cNvGraphicFramePr>
            <a:graphicFrameLocks noGrp="1"/>
          </p:cNvGraphicFramePr>
          <p:nvPr>
            <p:ph sz="quarter" idx="14"/>
            <p:extLst>
              <p:ext uri="{D42A27DB-BD31-4B8C-83A1-F6EECF244321}">
                <p14:modId xmlns:p14="http://schemas.microsoft.com/office/powerpoint/2010/main" val="10330706"/>
              </p:ext>
            </p:extLst>
          </p:nvPr>
        </p:nvGraphicFramePr>
        <p:xfrm>
          <a:off x="4664075" y="2119313"/>
          <a:ext cx="3200400" cy="1112520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800100"/>
                <a:gridCol w="800100"/>
                <a:gridCol w="800100"/>
                <a:gridCol w="800100"/>
              </a:tblGrid>
              <a:tr h="370840">
                <a:tc>
                  <a:txBody>
                    <a:bodyPr/>
                    <a:lstStyle/>
                    <a:p>
                      <a:r>
                        <a:rPr lang="de-AT" dirty="0" smtClean="0"/>
                        <a:t>-</a:t>
                      </a:r>
                      <a:r>
                        <a:rPr lang="mk-MK" dirty="0" smtClean="0"/>
                        <a:t>от</a:t>
                      </a:r>
                      <a:endParaRPr lang="de-A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AT" dirty="0" smtClean="0"/>
                        <a:t>-</a:t>
                      </a:r>
                      <a:r>
                        <a:rPr lang="mk-MK" dirty="0" smtClean="0">
                          <a:latin typeface="Arial" pitchFamily="34" charset="0"/>
                          <a:cs typeface="Arial" pitchFamily="34" charset="0"/>
                        </a:rPr>
                        <a:t>та</a:t>
                      </a:r>
                      <a:endParaRPr lang="de-A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AT" dirty="0" smtClean="0"/>
                        <a:t>-</a:t>
                      </a:r>
                      <a:r>
                        <a:rPr lang="mk-MK" dirty="0" smtClean="0">
                          <a:latin typeface="Arial" pitchFamily="34" charset="0"/>
                          <a:cs typeface="Arial" pitchFamily="34" charset="0"/>
                        </a:rPr>
                        <a:t>то</a:t>
                      </a:r>
                      <a:endParaRPr lang="de-A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AT" dirty="0" smtClean="0"/>
                        <a:t>-</a:t>
                      </a:r>
                      <a:r>
                        <a:rPr lang="mk-MK" dirty="0" smtClean="0">
                          <a:latin typeface="Arial" pitchFamily="34" charset="0"/>
                          <a:cs typeface="Arial" pitchFamily="34" charset="0"/>
                        </a:rPr>
                        <a:t>те</a:t>
                      </a:r>
                      <a:endParaRPr lang="de-A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AT" dirty="0" smtClean="0"/>
                        <a:t>-</a:t>
                      </a:r>
                      <a:r>
                        <a:rPr lang="mk-MK" b="1" dirty="0" smtClean="0"/>
                        <a:t>он</a:t>
                      </a:r>
                      <a:endParaRPr lang="de-AT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AT" dirty="0" smtClean="0"/>
                        <a:t>-</a:t>
                      </a:r>
                      <a:r>
                        <a:rPr lang="mk-MK" b="1" dirty="0" smtClean="0">
                          <a:latin typeface="Arial" pitchFamily="34" charset="0"/>
                          <a:cs typeface="Arial" pitchFamily="34" charset="0"/>
                        </a:rPr>
                        <a:t>на</a:t>
                      </a:r>
                      <a:endParaRPr lang="de-A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AT" dirty="0" smtClean="0"/>
                        <a:t>-</a:t>
                      </a:r>
                      <a:r>
                        <a:rPr lang="mk-MK" b="1" dirty="0" smtClean="0">
                          <a:latin typeface="Arial" pitchFamily="34" charset="0"/>
                          <a:cs typeface="Arial" pitchFamily="34" charset="0"/>
                        </a:rPr>
                        <a:t>но</a:t>
                      </a:r>
                      <a:endParaRPr lang="de-A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AT" dirty="0" smtClean="0"/>
                        <a:t>-</a:t>
                      </a:r>
                      <a:r>
                        <a:rPr lang="mk-MK" b="1" dirty="0" smtClean="0">
                          <a:latin typeface="Arial" pitchFamily="34" charset="0"/>
                          <a:cs typeface="Arial" pitchFamily="34" charset="0"/>
                        </a:rPr>
                        <a:t>не</a:t>
                      </a:r>
                      <a:endParaRPr lang="de-A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AT" dirty="0" smtClean="0"/>
                        <a:t>-</a:t>
                      </a:r>
                      <a:r>
                        <a:rPr lang="mk-MK" b="1" dirty="0" smtClean="0">
                          <a:latin typeface="Arial" pitchFamily="34" charset="0"/>
                          <a:cs typeface="Arial" pitchFamily="34" charset="0"/>
                        </a:rPr>
                        <a:t>ов</a:t>
                      </a:r>
                      <a:endParaRPr lang="de-A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AT" dirty="0" smtClean="0"/>
                        <a:t>-</a:t>
                      </a:r>
                      <a:r>
                        <a:rPr lang="mk-MK" b="1" dirty="0" smtClean="0">
                          <a:latin typeface="Arial" pitchFamily="34" charset="0"/>
                          <a:cs typeface="Arial" pitchFamily="34" charset="0"/>
                        </a:rPr>
                        <a:t>ва</a:t>
                      </a:r>
                      <a:endParaRPr lang="de-A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AT" dirty="0" smtClean="0"/>
                        <a:t>-</a:t>
                      </a:r>
                      <a:r>
                        <a:rPr lang="mk-MK" b="1" dirty="0" smtClean="0">
                          <a:latin typeface="Arial" pitchFamily="34" charset="0"/>
                          <a:cs typeface="Arial" pitchFamily="34" charset="0"/>
                        </a:rPr>
                        <a:t>во</a:t>
                      </a:r>
                      <a:endParaRPr lang="de-A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AT" dirty="0" smtClean="0"/>
                        <a:t>-</a:t>
                      </a:r>
                      <a:r>
                        <a:rPr lang="mk-MK" b="1" dirty="0" smtClean="0">
                          <a:latin typeface="Arial" pitchFamily="34" charset="0"/>
                          <a:cs typeface="Arial" pitchFamily="34" charset="0"/>
                        </a:rPr>
                        <a:t>ве</a:t>
                      </a:r>
                      <a:endParaRPr lang="de-AT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59125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mk-MK" dirty="0">
                <a:latin typeface="Arial" pitchFamily="34" charset="0"/>
                <a:cs typeface="Arial" pitchFamily="34" charset="0"/>
              </a:rPr>
              <a:t>Бугарски и македонски</a:t>
            </a:r>
            <a:endParaRPr lang="de-AT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9A08C-A8DB-4CD8-86A2-EEEADA0D8C55}" type="slidenum">
              <a:rPr lang="de-AT" smtClean="0"/>
              <a:t>31</a:t>
            </a:fld>
            <a:endParaRPr lang="de-AT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bg-BG" b="1" i="1" dirty="0" smtClean="0">
                <a:latin typeface="Arial" pitchFamily="34" charset="0"/>
                <a:cs typeface="Arial" pitchFamily="34" charset="0"/>
              </a:rPr>
              <a:t>този</a:t>
            </a:r>
            <a:r>
              <a:rPr lang="bg-BG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mk-MK" i="1" dirty="0" smtClean="0">
                <a:latin typeface="Arial" pitchFamily="34" charset="0"/>
                <a:cs typeface="Arial" pitchFamily="34" charset="0"/>
              </a:rPr>
              <a:t>човек</a:t>
            </a:r>
          </a:p>
          <a:p>
            <a:pPr>
              <a:buFont typeface="Wingdings" pitchFamily="2" charset="2"/>
              <a:buChar char="Ø"/>
            </a:pPr>
            <a:endParaRPr lang="mk-MK" i="1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mk-MK" b="1" i="1" dirty="0" smtClean="0">
                <a:latin typeface="Arial" pitchFamily="34" charset="0"/>
                <a:cs typeface="Arial" pitchFamily="34" charset="0"/>
              </a:rPr>
              <a:t>тази</a:t>
            </a:r>
            <a:r>
              <a:rPr lang="mk-MK" i="1" dirty="0" smtClean="0">
                <a:latin typeface="Arial" pitchFamily="34" charset="0"/>
                <a:cs typeface="Arial" pitchFamily="34" charset="0"/>
              </a:rPr>
              <a:t> книга</a:t>
            </a:r>
          </a:p>
          <a:p>
            <a:pPr>
              <a:buFont typeface="Wingdings" pitchFamily="2" charset="2"/>
              <a:buChar char="Ø"/>
            </a:pPr>
            <a:endParaRPr lang="mk-MK" i="1" dirty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mk-MK" b="1" i="1" dirty="0" smtClean="0">
                <a:latin typeface="Arial" pitchFamily="34" charset="0"/>
                <a:cs typeface="Arial" pitchFamily="34" charset="0"/>
              </a:rPr>
              <a:t>това</a:t>
            </a:r>
            <a:r>
              <a:rPr lang="mk-MK" i="1" dirty="0" smtClean="0">
                <a:latin typeface="Arial" pitchFamily="34" charset="0"/>
                <a:cs typeface="Arial" pitchFamily="34" charset="0"/>
              </a:rPr>
              <a:t> дете</a:t>
            </a:r>
          </a:p>
          <a:p>
            <a:pPr>
              <a:buFont typeface="Wingdings" pitchFamily="2" charset="2"/>
              <a:buChar char="Ø"/>
            </a:pPr>
            <a:endParaRPr lang="mk-MK" i="1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mk-MK" b="1" i="1" dirty="0" smtClean="0">
                <a:latin typeface="Arial" pitchFamily="34" charset="0"/>
                <a:cs typeface="Arial" pitchFamily="34" charset="0"/>
              </a:rPr>
              <a:t>тези</a:t>
            </a:r>
            <a:r>
              <a:rPr lang="mk-MK" i="1" dirty="0" smtClean="0">
                <a:latin typeface="Arial" pitchFamily="34" charset="0"/>
                <a:cs typeface="Arial" pitchFamily="34" charset="0"/>
              </a:rPr>
              <a:t> книги</a:t>
            </a:r>
          </a:p>
          <a:p>
            <a:pPr>
              <a:buFont typeface="Wingdings" pitchFamily="2" charset="2"/>
              <a:buChar char="Ø"/>
            </a:pPr>
            <a:endParaRPr lang="mk-MK" i="1" dirty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Ø"/>
            </a:pPr>
            <a:endParaRPr lang="de-AT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quarter" idx="14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Wingdings" pitchFamily="2" charset="2"/>
              <a:buChar char="Ø"/>
            </a:pPr>
            <a:r>
              <a:rPr lang="mk-MK" i="1" dirty="0" smtClean="0">
                <a:latin typeface="Arial" pitchFamily="34" charset="0"/>
                <a:cs typeface="Arial" pitchFamily="34" charset="0"/>
              </a:rPr>
              <a:t>Човек</a:t>
            </a:r>
            <a:r>
              <a:rPr lang="mk-MK" b="1" i="1" dirty="0" smtClean="0">
                <a:latin typeface="Arial" pitchFamily="34" charset="0"/>
                <a:cs typeface="Arial" pitchFamily="34" charset="0"/>
              </a:rPr>
              <a:t>ов</a:t>
            </a:r>
            <a:r>
              <a:rPr lang="mk-MK" i="1" dirty="0">
                <a:latin typeface="Arial" pitchFamily="34" charset="0"/>
                <a:cs typeface="Arial" pitchFamily="34" charset="0"/>
              </a:rPr>
              <a:t> </a:t>
            </a:r>
            <a:r>
              <a:rPr lang="mk-MK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mk-MK" b="1" i="1" dirty="0" smtClean="0">
                <a:latin typeface="Arial" pitchFamily="34" charset="0"/>
                <a:cs typeface="Arial" pitchFamily="34" charset="0"/>
              </a:rPr>
              <a:t>овој</a:t>
            </a:r>
            <a:r>
              <a:rPr lang="mk-MK" i="1" dirty="0" smtClean="0">
                <a:latin typeface="Arial" pitchFamily="34" charset="0"/>
                <a:cs typeface="Arial" pitchFamily="34" charset="0"/>
              </a:rPr>
              <a:t> човек</a:t>
            </a:r>
            <a:r>
              <a:rPr lang="mk-MK" dirty="0" smtClean="0">
                <a:latin typeface="Arial" pitchFamily="34" charset="0"/>
                <a:cs typeface="Arial" pitchFamily="34" charset="0"/>
              </a:rPr>
              <a:t>)</a:t>
            </a:r>
          </a:p>
          <a:p>
            <a:pPr>
              <a:buFont typeface="Wingdings" pitchFamily="2" charset="2"/>
              <a:buChar char="Ø"/>
            </a:pPr>
            <a:endParaRPr lang="mk-MK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mk-MK" i="1" dirty="0" smtClean="0">
                <a:latin typeface="Arial" pitchFamily="34" charset="0"/>
                <a:cs typeface="Arial" pitchFamily="34" charset="0"/>
              </a:rPr>
              <a:t>книга</a:t>
            </a:r>
            <a:r>
              <a:rPr lang="mk-MK" b="1" i="1" dirty="0" smtClean="0">
                <a:latin typeface="Arial" pitchFamily="34" charset="0"/>
                <a:cs typeface="Arial" pitchFamily="34" charset="0"/>
              </a:rPr>
              <a:t>ва </a:t>
            </a:r>
            <a:r>
              <a:rPr lang="mk-MK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mk-MK" b="1" i="1" dirty="0" smtClean="0">
                <a:latin typeface="Arial" pitchFamily="34" charset="0"/>
                <a:cs typeface="Arial" pitchFamily="34" charset="0"/>
              </a:rPr>
              <a:t>оваа</a:t>
            </a:r>
            <a:r>
              <a:rPr lang="mk-MK" i="1" dirty="0" smtClean="0">
                <a:latin typeface="Arial" pitchFamily="34" charset="0"/>
                <a:cs typeface="Arial" pitchFamily="34" charset="0"/>
              </a:rPr>
              <a:t> книга</a:t>
            </a:r>
            <a:r>
              <a:rPr lang="mk-MK" dirty="0" smtClean="0">
                <a:latin typeface="Arial" pitchFamily="34" charset="0"/>
                <a:cs typeface="Arial" pitchFamily="34" charset="0"/>
              </a:rPr>
              <a:t>)</a:t>
            </a:r>
            <a:r>
              <a:rPr lang="mk-MK" b="1" i="1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>
              <a:buFont typeface="Wingdings" pitchFamily="2" charset="2"/>
              <a:buChar char="Ø"/>
            </a:pPr>
            <a:endParaRPr lang="mk-MK" b="1" i="1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mk-MK" i="1" dirty="0" smtClean="0">
                <a:latin typeface="Arial" pitchFamily="34" charset="0"/>
                <a:cs typeface="Arial" pitchFamily="34" charset="0"/>
              </a:rPr>
              <a:t>дете</a:t>
            </a:r>
            <a:r>
              <a:rPr lang="mk-MK" b="1" i="1" dirty="0" smtClean="0">
                <a:latin typeface="Arial" pitchFamily="34" charset="0"/>
                <a:cs typeface="Arial" pitchFamily="34" charset="0"/>
              </a:rPr>
              <a:t>во</a:t>
            </a:r>
            <a:r>
              <a:rPr lang="mk-MK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mk-MK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mk-MK" b="1" i="1" dirty="0" smtClean="0">
                <a:latin typeface="Arial" pitchFamily="34" charset="0"/>
                <a:cs typeface="Arial" pitchFamily="34" charset="0"/>
              </a:rPr>
              <a:t>ова</a:t>
            </a:r>
            <a:r>
              <a:rPr lang="mk-MK" i="1" dirty="0" smtClean="0">
                <a:latin typeface="Arial" pitchFamily="34" charset="0"/>
                <a:cs typeface="Arial" pitchFamily="34" charset="0"/>
              </a:rPr>
              <a:t> дете</a:t>
            </a:r>
            <a:r>
              <a:rPr lang="mk-MK" dirty="0" smtClean="0">
                <a:latin typeface="Arial" pitchFamily="34" charset="0"/>
                <a:cs typeface="Arial" pitchFamily="34" charset="0"/>
              </a:rPr>
              <a:t>)</a:t>
            </a:r>
          </a:p>
          <a:p>
            <a:pPr>
              <a:buFont typeface="Wingdings" pitchFamily="2" charset="2"/>
              <a:buChar char="Ø"/>
            </a:pPr>
            <a:endParaRPr lang="mk-MK" i="1" dirty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mk-MK" i="1" dirty="0" smtClean="0">
                <a:latin typeface="Arial" pitchFamily="34" charset="0"/>
                <a:cs typeface="Arial" pitchFamily="34" charset="0"/>
              </a:rPr>
              <a:t>книги</a:t>
            </a:r>
            <a:r>
              <a:rPr lang="mk-MK" b="1" i="1" dirty="0" smtClean="0">
                <a:latin typeface="Arial" pitchFamily="34" charset="0"/>
                <a:cs typeface="Arial" pitchFamily="34" charset="0"/>
              </a:rPr>
              <a:t>ве </a:t>
            </a:r>
            <a:r>
              <a:rPr lang="mk-MK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mk-MK" b="1" i="1" dirty="0" smtClean="0">
                <a:latin typeface="Arial" pitchFamily="34" charset="0"/>
                <a:cs typeface="Arial" pitchFamily="34" charset="0"/>
              </a:rPr>
              <a:t>овие</a:t>
            </a:r>
            <a:r>
              <a:rPr lang="mk-MK" i="1" dirty="0" smtClean="0">
                <a:latin typeface="Arial" pitchFamily="34" charset="0"/>
                <a:cs typeface="Arial" pitchFamily="34" charset="0"/>
              </a:rPr>
              <a:t> книги</a:t>
            </a:r>
            <a:r>
              <a:rPr lang="mk-MK" dirty="0" smtClean="0">
                <a:latin typeface="Arial" pitchFamily="34" charset="0"/>
                <a:cs typeface="Arial" pitchFamily="34" charset="0"/>
              </a:rPr>
              <a:t>)</a:t>
            </a:r>
            <a:endParaRPr lang="mk-MK" b="1" i="1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de-AT" i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7265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mk-MK" dirty="0">
                <a:latin typeface="Arial" pitchFamily="34" charset="0"/>
                <a:cs typeface="Arial" pitchFamily="34" charset="0"/>
              </a:rPr>
              <a:t>Бугарски и македонски</a:t>
            </a:r>
            <a:endParaRPr lang="de-AT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9A08C-A8DB-4CD8-86A2-EEEADA0D8C55}" type="slidenum">
              <a:rPr lang="de-AT" smtClean="0"/>
              <a:t>32</a:t>
            </a:fld>
            <a:endParaRPr lang="de-AT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mk-MK" b="1" i="1" dirty="0" smtClean="0">
                <a:latin typeface="Arial" pitchFamily="34" charset="0"/>
                <a:cs typeface="Arial" pitchFamily="34" charset="0"/>
              </a:rPr>
              <a:t>този</a:t>
            </a:r>
            <a:r>
              <a:rPr lang="mk-MK" i="1" dirty="0" smtClean="0">
                <a:latin typeface="Arial" pitchFamily="34" charset="0"/>
                <a:cs typeface="Arial" pitchFamily="34" charset="0"/>
              </a:rPr>
              <a:t> човек тук</a:t>
            </a:r>
          </a:p>
          <a:p>
            <a:pPr>
              <a:buFont typeface="Wingdings" pitchFamily="2" charset="2"/>
              <a:buChar char="Ø"/>
            </a:pPr>
            <a:endParaRPr lang="mk-MK" i="1" dirty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mk-MK" b="1" i="1" dirty="0" smtClean="0">
                <a:latin typeface="Arial" pitchFamily="34" charset="0"/>
                <a:cs typeface="Arial" pitchFamily="34" charset="0"/>
              </a:rPr>
              <a:t>този</a:t>
            </a:r>
            <a:r>
              <a:rPr lang="mk-MK" i="1" dirty="0" smtClean="0">
                <a:latin typeface="Arial" pitchFamily="34" charset="0"/>
                <a:cs typeface="Arial" pitchFamily="34" charset="0"/>
              </a:rPr>
              <a:t> човек там</a:t>
            </a:r>
            <a:endParaRPr lang="de-AT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mk-MK" i="1" dirty="0" smtClean="0">
                <a:latin typeface="Arial" pitchFamily="34" charset="0"/>
                <a:cs typeface="Arial" pitchFamily="34" charset="0"/>
              </a:rPr>
              <a:t>човек</a:t>
            </a:r>
            <a:r>
              <a:rPr lang="mk-MK" b="1" i="1" dirty="0" smtClean="0">
                <a:latin typeface="Arial" pitchFamily="34" charset="0"/>
                <a:cs typeface="Arial" pitchFamily="34" charset="0"/>
              </a:rPr>
              <a:t>ов</a:t>
            </a:r>
          </a:p>
          <a:p>
            <a:pPr>
              <a:buFont typeface="Wingdings" pitchFamily="2" charset="2"/>
              <a:buChar char="Ø"/>
            </a:pPr>
            <a:endParaRPr lang="mk-MK" dirty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mk-MK" i="1" dirty="0" smtClean="0">
                <a:latin typeface="Arial" pitchFamily="34" charset="0"/>
                <a:cs typeface="Arial" pitchFamily="34" charset="0"/>
              </a:rPr>
              <a:t>човек</a:t>
            </a:r>
            <a:r>
              <a:rPr lang="mk-MK" b="1" i="1" dirty="0" smtClean="0">
                <a:latin typeface="Arial" pitchFamily="34" charset="0"/>
                <a:cs typeface="Arial" pitchFamily="34" charset="0"/>
              </a:rPr>
              <a:t>он</a:t>
            </a:r>
            <a:endParaRPr lang="de-AT" b="1" i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8961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mk-MK" dirty="0" smtClean="0"/>
          </a:p>
          <a:p>
            <a:pPr marL="0" indent="0" algn="ctr">
              <a:buNone/>
            </a:pPr>
            <a:r>
              <a:rPr lang="de-AT" sz="2800" dirty="0" smtClean="0">
                <a:latin typeface="Arial" pitchFamily="34" charset="0"/>
                <a:cs typeface="Arial" pitchFamily="34" charset="0"/>
              </a:rPr>
              <a:t>Danke für die Aufmerksamkeit!</a:t>
            </a:r>
          </a:p>
          <a:p>
            <a:pPr marL="0" indent="0" algn="ctr">
              <a:buNone/>
            </a:pPr>
            <a:r>
              <a:rPr lang="de-AT" sz="2800" dirty="0" smtClean="0">
                <a:latin typeface="Arial" pitchFamily="34" charset="0"/>
                <a:cs typeface="Arial" pitchFamily="34" charset="0"/>
              </a:rPr>
              <a:t>Hvala</a:t>
            </a:r>
            <a:r>
              <a:rPr lang="sr-Latn-RS" sz="2800" dirty="0" smtClean="0">
                <a:latin typeface="Arial" pitchFamily="34" charset="0"/>
                <a:cs typeface="Arial" pitchFamily="34" charset="0"/>
              </a:rPr>
              <a:t> na pažnji!</a:t>
            </a:r>
          </a:p>
          <a:p>
            <a:pPr marL="0" indent="0" algn="ctr">
              <a:buNone/>
            </a:pPr>
            <a:r>
              <a:rPr lang="mk-MK" sz="2800" dirty="0">
                <a:latin typeface="Arial" pitchFamily="34" charset="0"/>
                <a:cs typeface="Arial" pitchFamily="34" charset="0"/>
              </a:rPr>
              <a:t>Спасибо за </a:t>
            </a:r>
            <a:r>
              <a:rPr lang="mk-MK" sz="2800" dirty="0" smtClean="0">
                <a:latin typeface="Arial" pitchFamily="34" charset="0"/>
                <a:cs typeface="Arial" pitchFamily="34" charset="0"/>
              </a:rPr>
              <a:t>внимание</a:t>
            </a:r>
            <a:r>
              <a:rPr lang="de-AT" sz="2800" dirty="0" smtClean="0">
                <a:latin typeface="Arial" pitchFamily="34" charset="0"/>
                <a:cs typeface="Arial" pitchFamily="34" charset="0"/>
              </a:rPr>
              <a:t>!</a:t>
            </a:r>
          </a:p>
          <a:p>
            <a:pPr marL="0" indent="0" algn="ctr">
              <a:buNone/>
            </a:pPr>
            <a:r>
              <a:rPr lang="mk-MK" sz="2800" dirty="0"/>
              <a:t>Ви </a:t>
            </a:r>
            <a:r>
              <a:rPr lang="mk-MK" sz="2800" dirty="0" smtClean="0"/>
              <a:t>благодарам </a:t>
            </a:r>
            <a:r>
              <a:rPr lang="mk-MK" sz="2800" dirty="0"/>
              <a:t>за вашето </a:t>
            </a:r>
            <a:r>
              <a:rPr lang="mk-MK" sz="2800" dirty="0" smtClean="0"/>
              <a:t>внимание</a:t>
            </a:r>
            <a:r>
              <a:rPr lang="de-AT" sz="2800" dirty="0" smtClean="0"/>
              <a:t>!</a:t>
            </a:r>
            <a:endParaRPr lang="de-AT" sz="2800" dirty="0" smtClean="0">
              <a:latin typeface="Arial" pitchFamily="34" charset="0"/>
              <a:cs typeface="Arial" pitchFamily="34" charset="0"/>
            </a:endParaRPr>
          </a:p>
          <a:p>
            <a:pPr marL="0" indent="0" algn="ctr">
              <a:buNone/>
            </a:pPr>
            <a:endParaRPr lang="de-AT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9A08C-A8DB-4CD8-86A2-EEEADA0D8C55}" type="slidenum">
              <a:rPr lang="de-AT" smtClean="0"/>
              <a:t>33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567713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>
                <a:latin typeface="Arial" pitchFamily="34" charset="0"/>
                <a:cs typeface="Arial" pitchFamily="34" charset="0"/>
              </a:rPr>
              <a:t>Literaturverzeichnis</a:t>
            </a:r>
            <a:endParaRPr lang="de-AT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r-Latn-RS" sz="2000" dirty="0" smtClean="0">
                <a:latin typeface="Arial" pitchFamily="34" charset="0"/>
                <a:cs typeface="Arial" pitchFamily="34" charset="0"/>
              </a:rPr>
              <a:t>Andrić 2011: Andrić, Ivo. </a:t>
            </a:r>
            <a:r>
              <a:rPr lang="sr-Latn-RS" sz="2000" i="1" dirty="0" smtClean="0">
                <a:latin typeface="Arial" pitchFamily="34" charset="0"/>
                <a:cs typeface="Arial" pitchFamily="34" charset="0"/>
              </a:rPr>
              <a:t>Na Drini ćuprija</a:t>
            </a:r>
            <a:r>
              <a:rPr lang="sr-Latn-RS" sz="2000" dirty="0" smtClean="0">
                <a:latin typeface="Arial" pitchFamily="34" charset="0"/>
                <a:cs typeface="Arial" pitchFamily="34" charset="0"/>
              </a:rPr>
              <a:t>. Novi Sad</a:t>
            </a:r>
            <a:r>
              <a:rPr lang="mk-MK" sz="2000" dirty="0" smtClean="0">
                <a:latin typeface="Arial" pitchFamily="34" charset="0"/>
                <a:cs typeface="Arial" pitchFamily="34" charset="0"/>
              </a:rPr>
              <a:t>: </a:t>
            </a:r>
            <a:r>
              <a:rPr lang="de-AT" sz="2000" dirty="0" smtClean="0">
                <a:latin typeface="Arial" pitchFamily="34" charset="0"/>
                <a:cs typeface="Arial" pitchFamily="34" charset="0"/>
              </a:rPr>
              <a:t>EVRO–GUINTI</a:t>
            </a:r>
            <a:endParaRPr lang="sr-Latn-RS" sz="2000" dirty="0" smtClean="0">
              <a:latin typeface="Arial" pitchFamily="34" charset="0"/>
              <a:cs typeface="Arial" pitchFamily="34" charset="0"/>
            </a:endParaRPr>
          </a:p>
          <a:p>
            <a:r>
              <a:rPr lang="mk-MK" sz="2000" dirty="0" smtClean="0">
                <a:latin typeface="Arial" pitchFamily="34" charset="0"/>
                <a:cs typeface="Arial" pitchFamily="34" charset="0"/>
              </a:rPr>
              <a:t>Тасевска 2009: Тасевска, Роза. </a:t>
            </a:r>
            <a:r>
              <a:rPr lang="mk-MK" sz="2000" i="1" dirty="0" smtClean="0">
                <a:latin typeface="Arial" pitchFamily="34" charset="0"/>
                <a:cs typeface="Arial" pitchFamily="34" charset="0"/>
              </a:rPr>
              <a:t>Македоснки со мака </a:t>
            </a:r>
            <a:r>
              <a:rPr lang="mk-MK" sz="2000" dirty="0" smtClean="0">
                <a:latin typeface="Arial" pitchFamily="34" charset="0"/>
                <a:cs typeface="Arial" pitchFamily="34" charset="0"/>
              </a:rPr>
              <a:t>(2. изд). Скопје: Универзитет „Св. Кирил и Методиј</a:t>
            </a:r>
            <a:r>
              <a:rPr lang="sr-Latn-RS" sz="2000" dirty="0" smtClean="0">
                <a:latin typeface="Arial" pitchFamily="34" charset="0"/>
                <a:cs typeface="Arial" pitchFamily="34" charset="0"/>
              </a:rPr>
              <a:t>“ 50–76</a:t>
            </a:r>
          </a:p>
          <a:p>
            <a:r>
              <a:rPr lang="mk-MK" sz="2000" dirty="0" smtClean="0">
                <a:latin typeface="Arial" pitchFamily="34" charset="0"/>
                <a:cs typeface="Arial" pitchFamily="34" charset="0"/>
              </a:rPr>
              <a:t>Келески 1983: Келески, Круме. </a:t>
            </a:r>
            <a:r>
              <a:rPr lang="mk-MK" sz="2000" i="1" dirty="0" smtClean="0">
                <a:latin typeface="Arial" pitchFamily="34" charset="0"/>
                <a:cs typeface="Arial" pitchFamily="34" charset="0"/>
              </a:rPr>
              <a:t>Граматика на македонскиот литературен јазик за училишта за средно образование</a:t>
            </a:r>
            <a:r>
              <a:rPr lang="mk-MK" sz="2000" dirty="0" smtClean="0">
                <a:latin typeface="Arial" pitchFamily="34" charset="0"/>
                <a:cs typeface="Arial" pitchFamily="34" charset="0"/>
              </a:rPr>
              <a:t>. Скопје: „Просвета дело“ 97–99</a:t>
            </a:r>
          </a:p>
          <a:p>
            <a:pPr marL="0" indent="0">
              <a:buNone/>
            </a:pPr>
            <a:endParaRPr lang="de-AT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9A08C-A8DB-4CD8-86A2-EEEADA0D8C55}" type="slidenum">
              <a:rPr lang="de-AT" smtClean="0"/>
              <a:t>34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578802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>
                <a:latin typeface="Arial" pitchFamily="34" charset="0"/>
                <a:cs typeface="Arial" pitchFamily="34" charset="0"/>
              </a:rPr>
              <a:t>Literaturverzeichnis</a:t>
            </a:r>
            <a:endParaRPr lang="de-A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mk-MK" sz="2000" dirty="0" smtClean="0">
                <a:latin typeface="Arial" pitchFamily="34" charset="0"/>
                <a:cs typeface="Arial" pitchFamily="34" charset="0"/>
              </a:rPr>
              <a:t>Конески 1981: Конески Блаже. </a:t>
            </a:r>
            <a:r>
              <a:rPr lang="mk-MK" sz="2000" i="1" dirty="0" smtClean="0">
                <a:latin typeface="Arial" pitchFamily="34" charset="0"/>
                <a:cs typeface="Arial" pitchFamily="34" charset="0"/>
              </a:rPr>
              <a:t>Граматика на македонскиот литературен јазик</a:t>
            </a:r>
            <a:r>
              <a:rPr lang="mk-MK" sz="2000" dirty="0" smtClean="0">
                <a:latin typeface="Arial" pitchFamily="34" charset="0"/>
                <a:cs typeface="Arial" pitchFamily="34" charset="0"/>
              </a:rPr>
              <a:t> (дел </a:t>
            </a:r>
            <a:r>
              <a:rPr lang="de-AT" sz="2000" dirty="0" smtClean="0">
                <a:latin typeface="Arial" pitchFamily="34" charset="0"/>
                <a:cs typeface="Arial" pitchFamily="34" charset="0"/>
              </a:rPr>
              <a:t>I </a:t>
            </a:r>
            <a:r>
              <a:rPr lang="mk-MK" sz="2000" dirty="0" smtClean="0">
                <a:latin typeface="Arial" pitchFamily="34" charset="0"/>
                <a:cs typeface="Arial" pitchFamily="34" charset="0"/>
              </a:rPr>
              <a:t>и </a:t>
            </a:r>
            <a:r>
              <a:rPr lang="de-AT" sz="2000" dirty="0" smtClean="0">
                <a:latin typeface="Arial" pitchFamily="34" charset="0"/>
                <a:cs typeface="Arial" pitchFamily="34" charset="0"/>
              </a:rPr>
              <a:t>II</a:t>
            </a:r>
            <a:r>
              <a:rPr lang="mk-MK" sz="2000" dirty="0" smtClean="0">
                <a:latin typeface="Arial" pitchFamily="34" charset="0"/>
                <a:cs typeface="Arial" pitchFamily="34" charset="0"/>
              </a:rPr>
              <a:t>). Скопје: Култура 225–237, 308–311</a:t>
            </a:r>
          </a:p>
          <a:p>
            <a:r>
              <a:rPr lang="mk-MK" sz="2000" dirty="0" smtClean="0">
                <a:latin typeface="Arial" pitchFamily="34" charset="0"/>
                <a:cs typeface="Arial" pitchFamily="34" charset="0"/>
              </a:rPr>
              <a:t>Демаре 2010: Демаре, Шарл</a:t>
            </a:r>
            <a:r>
              <a:rPr lang="de-AT" sz="2000" dirty="0" smtClean="0">
                <a:latin typeface="Arial" pitchFamily="34" charset="0"/>
                <a:cs typeface="Arial" pitchFamily="34" charset="0"/>
              </a:rPr>
              <a:t>-</a:t>
            </a:r>
            <a:r>
              <a:rPr lang="mk-MK" sz="2000" dirty="0" smtClean="0">
                <a:latin typeface="Arial" pitchFamily="34" charset="0"/>
                <a:cs typeface="Arial" pitchFamily="34" charset="0"/>
              </a:rPr>
              <a:t>Гијом. Определениот член во македонскиот и во бугарскиот јазик – сличности и разлики. </a:t>
            </a:r>
            <a:r>
              <a:rPr lang="de-AT" sz="2000" dirty="0" smtClean="0">
                <a:latin typeface="Arial" pitchFamily="34" charset="0"/>
                <a:cs typeface="Arial" pitchFamily="34" charset="0"/>
              </a:rPr>
              <a:t>In: </a:t>
            </a:r>
            <a:r>
              <a:rPr lang="mk-MK" sz="2000" i="1" dirty="0" smtClean="0">
                <a:latin typeface="Arial" pitchFamily="34" charset="0"/>
                <a:cs typeface="Arial" pitchFamily="34" charset="0"/>
              </a:rPr>
              <a:t>Шести научен собир на млади Македонисти </a:t>
            </a:r>
            <a:r>
              <a:rPr lang="mk-MK" sz="2000" dirty="0" smtClean="0">
                <a:latin typeface="Arial" pitchFamily="34" charset="0"/>
                <a:cs typeface="Arial" pitchFamily="34" charset="0"/>
              </a:rPr>
              <a:t>18–20 </a:t>
            </a:r>
            <a:r>
              <a:rPr lang="mk-MK" sz="2000" i="1" dirty="0" smtClean="0">
                <a:latin typeface="Arial" pitchFamily="34" charset="0"/>
                <a:cs typeface="Arial" pitchFamily="34" charset="0"/>
              </a:rPr>
              <a:t>декември </a:t>
            </a:r>
            <a:r>
              <a:rPr lang="mk-MK" sz="2000" dirty="0" smtClean="0">
                <a:latin typeface="Arial" pitchFamily="34" charset="0"/>
                <a:cs typeface="Arial" pitchFamily="34" charset="0"/>
              </a:rPr>
              <a:t>2008. Скопје: Универзитет „Св. Кирил и Методиј“, филолошки факултет „Блаже Конески“ 341–345</a:t>
            </a:r>
          </a:p>
          <a:p>
            <a:r>
              <a:rPr lang="de-AT" sz="2000" dirty="0">
                <a:latin typeface="Arial" pitchFamily="34" charset="0"/>
                <a:cs typeface="Arial" pitchFamily="34" charset="0"/>
              </a:rPr>
              <a:t>G</a:t>
            </a:r>
            <a:r>
              <a:rPr lang="de-AT" sz="2000" dirty="0" smtClean="0">
                <a:latin typeface="Arial" pitchFamily="34" charset="0"/>
                <a:cs typeface="Arial" pitchFamily="34" charset="0"/>
              </a:rPr>
              <a:t>ralis-korpus: http://www-gewi.uni-graz.at/gralis/korpusarium/gralis_korpus.html Stand: 13.04.2013 </a:t>
            </a:r>
            <a:endParaRPr lang="mk-MK" sz="2000" dirty="0" smtClean="0">
              <a:latin typeface="Arial" pitchFamily="34" charset="0"/>
              <a:cs typeface="Arial" pitchFamily="34" charset="0"/>
            </a:endParaRPr>
          </a:p>
          <a:p>
            <a:endParaRPr lang="de-AT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9A08C-A8DB-4CD8-86A2-EEEADA0D8C55}" type="slidenum">
              <a:rPr lang="de-AT" smtClean="0"/>
              <a:t>35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057157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>
                <a:latin typeface="Arial" pitchFamily="34" charset="0"/>
                <a:cs typeface="Arial" pitchFamily="34" charset="0"/>
              </a:rPr>
              <a:t>Inhaltverzeichnis</a:t>
            </a:r>
            <a:endParaRPr lang="de-A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de-AT" dirty="0">
                <a:latin typeface="Arial" pitchFamily="34" charset="0"/>
                <a:cs typeface="Arial" pitchFamily="34" charset="0"/>
              </a:rPr>
              <a:t>Artikel bei </a:t>
            </a:r>
            <a:r>
              <a:rPr lang="de-AT" dirty="0" smtClean="0">
                <a:latin typeface="Arial" pitchFamily="34" charset="0"/>
                <a:cs typeface="Arial" pitchFamily="34" charset="0"/>
              </a:rPr>
              <a:t>Adjektiven/</a:t>
            </a:r>
            <a:r>
              <a:rPr lang="sr-Latn-RS" dirty="0" smtClean="0">
                <a:latin typeface="Arial" pitchFamily="34" charset="0"/>
                <a:cs typeface="Arial" pitchFamily="34" charset="0"/>
              </a:rPr>
              <a:t>Članovi kod prideva</a:t>
            </a:r>
            <a:r>
              <a:rPr lang="de-AT" dirty="0" smtClean="0">
                <a:latin typeface="Arial" pitchFamily="34" charset="0"/>
                <a:cs typeface="Arial" pitchFamily="34" charset="0"/>
              </a:rPr>
              <a:t>/</a:t>
            </a:r>
            <a:r>
              <a:rPr lang="mk-MK" dirty="0">
                <a:latin typeface="Arial" pitchFamily="34" charset="0"/>
                <a:cs typeface="Arial" pitchFamily="34" charset="0"/>
              </a:rPr>
              <a:t>Членной формой </a:t>
            </a:r>
            <a:r>
              <a:rPr lang="ru-RU" dirty="0"/>
              <a:t>прилагательных</a:t>
            </a:r>
            <a:r>
              <a:rPr lang="de-AT" dirty="0" smtClean="0"/>
              <a:t>/</a:t>
            </a:r>
            <a:r>
              <a:rPr lang="mk-MK" dirty="0"/>
              <a:t>Членување </a:t>
            </a:r>
            <a:r>
              <a:rPr lang="mk-MK" dirty="0" smtClean="0"/>
              <a:t>на придавки</a:t>
            </a:r>
          </a:p>
          <a:p>
            <a:pPr algn="ctr"/>
            <a:r>
              <a:rPr lang="de-AT" dirty="0" smtClean="0">
                <a:latin typeface="Arial" pitchFamily="34" charset="0"/>
                <a:cs typeface="Arial" pitchFamily="34" charset="0"/>
              </a:rPr>
              <a:t>Beispiele/Primeri/</a:t>
            </a:r>
            <a:r>
              <a:rPr lang="mk-MK" dirty="0" smtClean="0">
                <a:latin typeface="Arial" pitchFamily="34" charset="0"/>
                <a:cs typeface="Arial" pitchFamily="34" charset="0"/>
              </a:rPr>
              <a:t>Примери</a:t>
            </a:r>
            <a:r>
              <a:rPr lang="de-AT" dirty="0" smtClean="0">
                <a:latin typeface="Arial" pitchFamily="34" charset="0"/>
                <a:cs typeface="Arial" pitchFamily="34" charset="0"/>
              </a:rPr>
              <a:t>/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Примеры</a:t>
            </a:r>
            <a:r>
              <a:rPr lang="de-AT" dirty="0" smtClean="0">
                <a:latin typeface="Arial" pitchFamily="34" charset="0"/>
                <a:cs typeface="Arial" pitchFamily="34" charset="0"/>
              </a:rPr>
              <a:t> (</a:t>
            </a:r>
            <a:r>
              <a:rPr lang="sr-Latn-RS" cap="small" dirty="0" smtClean="0">
                <a:latin typeface="Arial" pitchFamily="34" charset="0"/>
                <a:cs typeface="Arial" pitchFamily="34" charset="0"/>
              </a:rPr>
              <a:t>Na Drini ćuprija</a:t>
            </a:r>
            <a:r>
              <a:rPr lang="sr-Latn-RS" dirty="0" smtClean="0">
                <a:latin typeface="Arial" pitchFamily="34" charset="0"/>
                <a:cs typeface="Arial" pitchFamily="34" charset="0"/>
              </a:rPr>
              <a:t> – Ivo Andrić)</a:t>
            </a:r>
            <a:endParaRPr lang="de-AT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de-AT" dirty="0" smtClean="0">
                <a:latin typeface="Arial" pitchFamily="34" charset="0"/>
                <a:cs typeface="Arial" pitchFamily="34" charset="0"/>
              </a:rPr>
              <a:t>Bulgarisch und Mazedonisch/bugarski i makedonski/</a:t>
            </a:r>
            <a:r>
              <a:rPr lang="ru-RU" dirty="0" smtClean="0"/>
              <a:t>болгарский и македонский</a:t>
            </a:r>
            <a:r>
              <a:rPr lang="de-AT" dirty="0" smtClean="0">
                <a:latin typeface="Arial" pitchFamily="34" charset="0"/>
                <a:cs typeface="Arial" pitchFamily="34" charset="0"/>
              </a:rPr>
              <a:t>/</a:t>
            </a:r>
            <a:r>
              <a:rPr lang="mk-MK" dirty="0" smtClean="0"/>
              <a:t>бугарски</a:t>
            </a:r>
            <a:r>
              <a:rPr lang="de-AT" dirty="0" smtClean="0"/>
              <a:t> </a:t>
            </a:r>
            <a:r>
              <a:rPr lang="mk-MK" dirty="0" smtClean="0"/>
              <a:t>и македонски</a:t>
            </a:r>
            <a:endParaRPr lang="de-AT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9A08C-A8DB-4CD8-86A2-EEEADA0D8C55}" type="slidenum">
              <a:rPr lang="de-AT" smtClean="0"/>
              <a:t>4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441187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mk-MK" dirty="0" smtClean="0">
                <a:latin typeface="Arial" pitchFamily="34" charset="0"/>
                <a:cs typeface="Arial" pitchFamily="34" charset="0"/>
              </a:rPr>
              <a:t>Потеклото на членот</a:t>
            </a:r>
            <a:endParaRPr lang="de-AT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mk-MK" dirty="0" smtClean="0"/>
              <a:t>Постпозитивната показна заменка </a:t>
            </a:r>
            <a:r>
              <a:rPr lang="bg-BG" b="1" dirty="0"/>
              <a:t>т</a:t>
            </a:r>
            <a:r>
              <a:rPr lang="bg-BG" b="1" dirty="0" smtClean="0"/>
              <a:t>ъ</a:t>
            </a:r>
            <a:r>
              <a:rPr lang="bg-BG" dirty="0" smtClean="0"/>
              <a:t>, </a:t>
            </a:r>
            <a:r>
              <a:rPr lang="bg-BG" b="1" dirty="0" smtClean="0"/>
              <a:t>та</a:t>
            </a:r>
            <a:r>
              <a:rPr lang="bg-BG" dirty="0" smtClean="0"/>
              <a:t>, </a:t>
            </a:r>
            <a:r>
              <a:rPr lang="bg-BG" b="1" dirty="0" smtClean="0"/>
              <a:t>то</a:t>
            </a:r>
            <a:endParaRPr lang="mk-MK" dirty="0"/>
          </a:p>
          <a:p>
            <a:pPr algn="ctr"/>
            <a:r>
              <a:rPr lang="mk-MK" i="1" dirty="0" smtClean="0"/>
              <a:t>З</a:t>
            </a:r>
            <a:r>
              <a:rPr lang="bg-BG" i="1" dirty="0" smtClean="0"/>
              <a:t>ъбъ тъ </a:t>
            </a:r>
            <a:r>
              <a:rPr lang="bg-BG" dirty="0" smtClean="0"/>
              <a:t>→</a:t>
            </a:r>
            <a:r>
              <a:rPr lang="mk-MK" dirty="0" smtClean="0"/>
              <a:t> </a:t>
            </a:r>
            <a:r>
              <a:rPr lang="de-AT" b="1" dirty="0" smtClean="0"/>
              <a:t> </a:t>
            </a:r>
            <a:r>
              <a:rPr lang="bg-BG" i="1" dirty="0" smtClean="0"/>
              <a:t>забот</a:t>
            </a:r>
          </a:p>
          <a:p>
            <a:pPr algn="ctr"/>
            <a:r>
              <a:rPr lang="bg-BG" i="1" dirty="0"/>
              <a:t>Жена та → </a:t>
            </a:r>
            <a:r>
              <a:rPr lang="bg-BG" i="1" dirty="0" smtClean="0"/>
              <a:t>жената</a:t>
            </a:r>
          </a:p>
          <a:p>
            <a:pPr algn="ctr"/>
            <a:r>
              <a:rPr lang="bg-BG" i="1" dirty="0"/>
              <a:t>Село то → </a:t>
            </a:r>
            <a:r>
              <a:rPr lang="bg-BG" i="1" dirty="0" smtClean="0"/>
              <a:t>селото</a:t>
            </a:r>
          </a:p>
          <a:p>
            <a:pPr algn="ctr"/>
            <a:r>
              <a:rPr lang="bg-BG" sz="1600" dirty="0" smtClean="0"/>
              <a:t>Ваква постпозитивна употреба имало и во прасловенскиот и во старословенскиот јазик, а за неа знаат и сите словенски јазици.</a:t>
            </a:r>
          </a:p>
          <a:p>
            <a:pPr marL="0" indent="0">
              <a:buNone/>
            </a:pPr>
            <a:endParaRPr lang="bg-BG" sz="1600" dirty="0"/>
          </a:p>
          <a:p>
            <a:endParaRPr lang="de-AT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9A08C-A8DB-4CD8-86A2-EEEADA0D8C55}" type="slidenum">
              <a:rPr lang="de-AT" smtClean="0"/>
              <a:t>5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652764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mk-MK" dirty="0">
                <a:latin typeface="Arial" pitchFamily="34" charset="0"/>
                <a:cs typeface="Arial" pitchFamily="34" charset="0"/>
              </a:rPr>
              <a:t>Потеклото на членот</a:t>
            </a:r>
            <a:endParaRPr lang="de-A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mk-MK" dirty="0" smtClean="0">
                <a:latin typeface="Arial" pitchFamily="34" charset="0"/>
                <a:cs typeface="Arial" pitchFamily="34" charset="0"/>
              </a:rPr>
              <a:t>Препозитивен член </a:t>
            </a:r>
            <a:r>
              <a:rPr lang="de-AT" dirty="0" smtClean="0">
                <a:latin typeface="Arial" pitchFamily="34" charset="0"/>
                <a:cs typeface="Arial" pitchFamily="34" charset="0"/>
              </a:rPr>
              <a:t>(der vorgestellte Artikel) – </a:t>
            </a:r>
            <a:r>
              <a:rPr lang="de-AT" b="1" i="1" dirty="0" smtClean="0">
                <a:latin typeface="Arial" pitchFamily="34" charset="0"/>
                <a:cs typeface="Arial" pitchFamily="34" charset="0"/>
              </a:rPr>
              <a:t>Der</a:t>
            </a:r>
            <a:r>
              <a:rPr lang="de-AT" i="1" dirty="0" smtClean="0">
                <a:latin typeface="Arial" pitchFamily="34" charset="0"/>
                <a:cs typeface="Arial" pitchFamily="34" charset="0"/>
              </a:rPr>
              <a:t> Mensch</a:t>
            </a:r>
            <a:r>
              <a:rPr lang="de-AT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de-AT" b="1" i="1" dirty="0" smtClean="0">
                <a:latin typeface="Arial" pitchFamily="34" charset="0"/>
                <a:cs typeface="Arial" pitchFamily="34" charset="0"/>
              </a:rPr>
              <a:t>le </a:t>
            </a:r>
            <a:r>
              <a:rPr lang="de-AT" i="1" dirty="0" smtClean="0">
                <a:latin typeface="Arial" pitchFamily="34" charset="0"/>
                <a:cs typeface="Arial" pitchFamily="34" charset="0"/>
              </a:rPr>
              <a:t>père</a:t>
            </a:r>
            <a:r>
              <a:rPr lang="sr-Cyrl-RS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de-AT" b="1" i="1" dirty="0" smtClean="0">
                <a:latin typeface="Arial" pitchFamily="34" charset="0"/>
                <a:cs typeface="Arial" pitchFamily="34" charset="0"/>
              </a:rPr>
              <a:t>o</a:t>
            </a:r>
            <a:r>
              <a:rPr lang="de-AT" i="1" dirty="0" smtClean="0">
                <a:latin typeface="Arial" pitchFamily="34" charset="0"/>
                <a:cs typeface="Arial" pitchFamily="34" charset="0"/>
              </a:rPr>
              <a:t> anthropos </a:t>
            </a:r>
          </a:p>
          <a:p>
            <a:pPr algn="ctr"/>
            <a:r>
              <a:rPr lang="mk-MK" dirty="0" smtClean="0">
                <a:latin typeface="Arial" pitchFamily="34" charset="0"/>
                <a:cs typeface="Arial" pitchFamily="34" charset="0"/>
              </a:rPr>
              <a:t>Постпозитивенчлен </a:t>
            </a:r>
            <a:r>
              <a:rPr lang="de-AT" dirty="0" smtClean="0">
                <a:latin typeface="Arial" pitchFamily="34" charset="0"/>
                <a:cs typeface="Arial" pitchFamily="34" charset="0"/>
              </a:rPr>
              <a:t>(der nachgestellte Artikel) – </a:t>
            </a:r>
            <a:r>
              <a:rPr lang="mk-MK" i="1" dirty="0" smtClean="0">
                <a:latin typeface="Arial" pitchFamily="34" charset="0"/>
                <a:cs typeface="Arial" pitchFamily="34" charset="0"/>
              </a:rPr>
              <a:t>жена</a:t>
            </a:r>
            <a:r>
              <a:rPr lang="mk-MK" b="1" i="1" dirty="0" smtClean="0">
                <a:latin typeface="Arial" pitchFamily="34" charset="0"/>
                <a:cs typeface="Arial" pitchFamily="34" charset="0"/>
              </a:rPr>
              <a:t>та</a:t>
            </a:r>
            <a:r>
              <a:rPr lang="mk-MK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algn="ctr"/>
            <a:r>
              <a:rPr lang="de-AT" dirty="0" smtClean="0">
                <a:latin typeface="Arial" pitchFamily="34" charset="0"/>
                <a:cs typeface="Arial" pitchFamily="34" charset="0"/>
              </a:rPr>
              <a:t>Der mazedonische, bulgarische, albanische, rumänische, walachische nachgestellte (postpositive) Artikel →  </a:t>
            </a:r>
            <a:r>
              <a:rPr lang="de-AT" spc="100" dirty="0" smtClean="0">
                <a:latin typeface="Arial" pitchFamily="34" charset="0"/>
                <a:cs typeface="Arial" pitchFamily="34" charset="0"/>
              </a:rPr>
              <a:t>Balkanismen</a:t>
            </a:r>
          </a:p>
          <a:p>
            <a:pPr algn="ctr"/>
            <a:endParaRPr lang="de-AT" spc="1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9A08C-A8DB-4CD8-86A2-EEEADA0D8C55}" type="slidenum">
              <a:rPr lang="de-AT" smtClean="0"/>
              <a:t>6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972133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mk-MK" dirty="0">
                <a:latin typeface="Arial" pitchFamily="34" charset="0"/>
                <a:cs typeface="Arial" pitchFamily="34" charset="0"/>
              </a:rPr>
              <a:t>Потеклото на членот</a:t>
            </a:r>
            <a:endParaRPr lang="de-A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Font typeface="Wingdings" pitchFamily="2" charset="2"/>
              <a:buChar char="Ø"/>
            </a:pPr>
            <a:r>
              <a:rPr lang="sr-Cyrl-RS" dirty="0" smtClean="0">
                <a:latin typeface="Arial" pitchFamily="34" charset="0"/>
                <a:cs typeface="Arial" pitchFamily="34" charset="0"/>
              </a:rPr>
              <a:t>(МКД) </a:t>
            </a:r>
            <a:r>
              <a:rPr lang="sr-Cyrl-RS" i="1" dirty="0" smtClean="0">
                <a:latin typeface="Arial" pitchFamily="34" charset="0"/>
                <a:cs typeface="Arial" pitchFamily="34" charset="0"/>
              </a:rPr>
              <a:t>човек</a:t>
            </a:r>
            <a:r>
              <a:rPr lang="sr-Cyrl-RS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sr-Cyrl-RS" i="1" dirty="0" smtClean="0">
                <a:latin typeface="Arial" pitchFamily="34" charset="0"/>
                <a:cs typeface="Arial" pitchFamily="34" charset="0"/>
              </a:rPr>
              <a:t>човек</a:t>
            </a:r>
            <a:r>
              <a:rPr lang="sr-Cyrl-RS" b="1" i="1" dirty="0" smtClean="0">
                <a:latin typeface="Arial" pitchFamily="34" charset="0"/>
                <a:cs typeface="Arial" pitchFamily="34" charset="0"/>
              </a:rPr>
              <a:t>от</a:t>
            </a:r>
          </a:p>
          <a:p>
            <a:pPr algn="ctr">
              <a:buFont typeface="Wingdings" pitchFamily="2" charset="2"/>
              <a:buChar char="Ø"/>
            </a:pPr>
            <a:r>
              <a:rPr lang="sr-Cyrl-RS" dirty="0" smtClean="0">
                <a:latin typeface="Arial" pitchFamily="34" charset="0"/>
                <a:cs typeface="Arial" pitchFamily="34" charset="0"/>
              </a:rPr>
              <a:t>(БГР) </a:t>
            </a:r>
            <a:r>
              <a:rPr lang="sr-Cyrl-RS" i="1" dirty="0" smtClean="0">
                <a:latin typeface="Arial" pitchFamily="34" charset="0"/>
                <a:cs typeface="Arial" pitchFamily="34" charset="0"/>
              </a:rPr>
              <a:t>човек</a:t>
            </a:r>
            <a:r>
              <a:rPr lang="sr-Cyrl-RS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sr-Cyrl-RS" i="1" dirty="0" smtClean="0">
                <a:latin typeface="Arial" pitchFamily="34" charset="0"/>
                <a:cs typeface="Arial" pitchFamily="34" charset="0"/>
              </a:rPr>
              <a:t>човек</a:t>
            </a:r>
            <a:r>
              <a:rPr lang="sr-Cyrl-RS" b="1" i="1" dirty="0" smtClean="0">
                <a:latin typeface="Arial" pitchFamily="34" charset="0"/>
                <a:cs typeface="Arial" pitchFamily="34" charset="0"/>
              </a:rPr>
              <a:t>ьт</a:t>
            </a:r>
          </a:p>
          <a:p>
            <a:pPr algn="ctr">
              <a:buFont typeface="Wingdings" pitchFamily="2" charset="2"/>
              <a:buChar char="Ø"/>
            </a:pPr>
            <a:r>
              <a:rPr lang="de-AT" dirty="0" smtClean="0">
                <a:latin typeface="Arial" pitchFamily="34" charset="0"/>
                <a:cs typeface="Arial" pitchFamily="34" charset="0"/>
              </a:rPr>
              <a:t>(SHQIP) </a:t>
            </a:r>
            <a:r>
              <a:rPr lang="de-AT" i="1" dirty="0" smtClean="0">
                <a:latin typeface="Arial" pitchFamily="34" charset="0"/>
                <a:cs typeface="Arial" pitchFamily="34" charset="0"/>
              </a:rPr>
              <a:t>njeri</a:t>
            </a:r>
            <a:r>
              <a:rPr lang="de-AT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de-AT" i="1" dirty="0" smtClean="0">
                <a:latin typeface="Arial" pitchFamily="34" charset="0"/>
                <a:cs typeface="Arial" pitchFamily="34" charset="0"/>
              </a:rPr>
              <a:t>njeri</a:t>
            </a:r>
            <a:r>
              <a:rPr lang="de-AT" b="1" i="1" dirty="0" smtClean="0">
                <a:latin typeface="Arial" pitchFamily="34" charset="0"/>
                <a:cs typeface="Arial" pitchFamily="34" charset="0"/>
              </a:rPr>
              <a:t>n</a:t>
            </a:r>
          </a:p>
          <a:p>
            <a:pPr algn="ctr">
              <a:buFont typeface="Wingdings" pitchFamily="2" charset="2"/>
              <a:buChar char="Ø"/>
            </a:pPr>
            <a:r>
              <a:rPr lang="de-AT" dirty="0" smtClean="0">
                <a:latin typeface="Arial" pitchFamily="34" charset="0"/>
                <a:cs typeface="Arial" pitchFamily="34" charset="0"/>
              </a:rPr>
              <a:t>(RUM, WAL) </a:t>
            </a:r>
            <a:r>
              <a:rPr lang="de-AT" i="1" dirty="0" smtClean="0">
                <a:latin typeface="Arial" pitchFamily="34" charset="0"/>
                <a:cs typeface="Arial" pitchFamily="34" charset="0"/>
              </a:rPr>
              <a:t>om</a:t>
            </a:r>
            <a:r>
              <a:rPr lang="de-AT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de-AT" i="1" dirty="0" smtClean="0">
                <a:latin typeface="Arial" pitchFamily="34" charset="0"/>
                <a:cs typeface="Arial" pitchFamily="34" charset="0"/>
              </a:rPr>
              <a:t>om</a:t>
            </a:r>
            <a:r>
              <a:rPr lang="de-AT" b="1" i="1" dirty="0" smtClean="0">
                <a:latin typeface="Arial" pitchFamily="34" charset="0"/>
                <a:cs typeface="Arial" pitchFamily="34" charset="0"/>
              </a:rPr>
              <a:t>ul</a:t>
            </a:r>
            <a:endParaRPr lang="de-AT" b="1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de-AT" dirty="0" smtClean="0">
                <a:latin typeface="Arial" pitchFamily="34" charset="0"/>
                <a:cs typeface="Arial" pitchFamily="34" charset="0"/>
              </a:rPr>
              <a:t>XIII Jhd. Verwendung des Artikels: </a:t>
            </a:r>
            <a:r>
              <a:rPr lang="mk-MK" cap="small" dirty="0" smtClean="0">
                <a:latin typeface="Arial" pitchFamily="34" charset="0"/>
                <a:cs typeface="Arial" pitchFamily="34" charset="0"/>
              </a:rPr>
              <a:t>Добрејшово евангелие</a:t>
            </a:r>
            <a:r>
              <a:rPr lang="de-AT" cap="small" dirty="0" smtClean="0">
                <a:latin typeface="Arial" pitchFamily="34" charset="0"/>
                <a:cs typeface="Arial" pitchFamily="34" charset="0"/>
              </a:rPr>
              <a:t> – </a:t>
            </a:r>
            <a:r>
              <a:rPr lang="bg-BG" i="1" dirty="0" smtClean="0">
                <a:latin typeface="Arial" pitchFamily="34" charset="0"/>
                <a:cs typeface="Arial" pitchFamily="34" charset="0"/>
              </a:rPr>
              <a:t>зл</a:t>
            </a:r>
            <a:r>
              <a:rPr lang="ru-RU" i="1" dirty="0" smtClean="0">
                <a:latin typeface="Arial" pitchFamily="34" charset="0"/>
                <a:cs typeface="Arial" pitchFamily="34" charset="0"/>
              </a:rPr>
              <a:t>ыот</a:t>
            </a:r>
            <a:r>
              <a:rPr lang="bg-BG" i="1" dirty="0" smtClean="0">
                <a:latin typeface="Arial" pitchFamily="34" charset="0"/>
                <a:cs typeface="Arial" pitchFamily="34" charset="0"/>
              </a:rPr>
              <a:t>ъ рабъ</a:t>
            </a:r>
            <a:endParaRPr lang="de-AT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9A08C-A8DB-4CD8-86A2-EEEADA0D8C55}" type="slidenum">
              <a:rPr lang="de-AT" smtClean="0"/>
              <a:t>7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868777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mk-MK" dirty="0">
                <a:latin typeface="+mn-lt"/>
              </a:rPr>
              <a:t>Членот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mk-MK" dirty="0" smtClean="0">
                <a:latin typeface="Arial" pitchFamily="34" charset="0"/>
                <a:cs typeface="Arial" pitchFamily="34" charset="0"/>
              </a:rPr>
              <a:t>Именки</a:t>
            </a:r>
            <a:r>
              <a:rPr lang="de-AT" dirty="0" smtClean="0">
                <a:latin typeface="Arial" pitchFamily="34" charset="0"/>
                <a:cs typeface="Arial" pitchFamily="34" charset="0"/>
              </a:rPr>
              <a:t>/Nomina</a:t>
            </a:r>
            <a:endParaRPr lang="mk-MK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mk-MK" dirty="0" smtClean="0">
                <a:latin typeface="Arial" pitchFamily="34" charset="0"/>
                <a:cs typeface="Arial" pitchFamily="34" charset="0"/>
              </a:rPr>
              <a:t>Заменки</a:t>
            </a:r>
            <a:r>
              <a:rPr lang="de-AT" dirty="0" smtClean="0">
                <a:latin typeface="Arial" pitchFamily="34" charset="0"/>
                <a:cs typeface="Arial" pitchFamily="34" charset="0"/>
              </a:rPr>
              <a:t>/Pronomina</a:t>
            </a:r>
            <a:endParaRPr lang="mk-MK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mk-MK" dirty="0" smtClean="0">
                <a:latin typeface="Arial" pitchFamily="34" charset="0"/>
                <a:cs typeface="Arial" pitchFamily="34" charset="0"/>
              </a:rPr>
              <a:t>Придавки</a:t>
            </a:r>
            <a:r>
              <a:rPr lang="de-AT" dirty="0" smtClean="0">
                <a:latin typeface="Arial" pitchFamily="34" charset="0"/>
                <a:cs typeface="Arial" pitchFamily="34" charset="0"/>
              </a:rPr>
              <a:t>/Adjektive</a:t>
            </a:r>
            <a:endParaRPr lang="de-AT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9A08C-A8DB-4CD8-86A2-EEEADA0D8C55}" type="slidenum">
              <a:rPr lang="de-AT" smtClean="0"/>
              <a:t>8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110711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mk-MK" dirty="0">
                <a:latin typeface="Arial" pitchFamily="34" charset="0"/>
                <a:cs typeface="Arial" pitchFamily="34" charset="0"/>
              </a:rPr>
              <a:t>Членот</a:t>
            </a:r>
            <a:r>
              <a:rPr lang="de-AT" dirty="0">
                <a:latin typeface="Arial" pitchFamily="34" charset="0"/>
                <a:cs typeface="Arial" pitchFamily="34" charset="0"/>
              </a:rPr>
              <a:t/>
            </a:r>
            <a:br>
              <a:rPr lang="de-AT" dirty="0">
                <a:latin typeface="Arial" pitchFamily="34" charset="0"/>
                <a:cs typeface="Arial" pitchFamily="34" charset="0"/>
              </a:rPr>
            </a:br>
            <a:endParaRPr lang="de-A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mk-MK" dirty="0" smtClean="0">
                <a:latin typeface="Arial" pitchFamily="34" charset="0"/>
                <a:cs typeface="Arial" pitchFamily="34" charset="0"/>
              </a:rPr>
              <a:t>Личните имиња не се членуваат</a:t>
            </a:r>
            <a:r>
              <a:rPr lang="de-AT" dirty="0" smtClean="0">
                <a:latin typeface="Arial" pitchFamily="34" charset="0"/>
                <a:cs typeface="Arial" pitchFamily="34" charset="0"/>
              </a:rPr>
              <a:t> </a:t>
            </a:r>
            <a:endParaRPr lang="de-AT" i="1" dirty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mk-MK" i="1" dirty="0" smtClean="0">
                <a:latin typeface="Arial" pitchFamily="34" charset="0"/>
                <a:cs typeface="Arial" pitchFamily="34" charset="0"/>
              </a:rPr>
              <a:t>мајка</a:t>
            </a:r>
            <a:r>
              <a:rPr lang="mk-MK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mk-MK" i="1" dirty="0" smtClean="0">
                <a:latin typeface="Arial" pitchFamily="34" charset="0"/>
                <a:cs typeface="Arial" pitchFamily="34" charset="0"/>
              </a:rPr>
              <a:t>татко</a:t>
            </a:r>
            <a:r>
              <a:rPr lang="mk-MK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mk-MK" i="1" dirty="0" smtClean="0">
                <a:latin typeface="Arial" pitchFamily="34" charset="0"/>
                <a:cs typeface="Arial" pitchFamily="34" charset="0"/>
              </a:rPr>
              <a:t>стрико</a:t>
            </a:r>
            <a:r>
              <a:rPr lang="mk-MK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mk-MK" i="1" dirty="0" smtClean="0">
                <a:latin typeface="Arial" pitchFamily="34" charset="0"/>
                <a:cs typeface="Arial" pitchFamily="34" charset="0"/>
              </a:rPr>
              <a:t>чичко</a:t>
            </a:r>
            <a:r>
              <a:rPr lang="mk-MK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mk-MK" i="1" dirty="0" smtClean="0">
                <a:latin typeface="Arial" pitchFamily="34" charset="0"/>
                <a:cs typeface="Arial" pitchFamily="34" charset="0"/>
              </a:rPr>
              <a:t>вујко</a:t>
            </a:r>
            <a:r>
              <a:rPr lang="mk-MK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mk-MK" i="1" dirty="0" smtClean="0">
                <a:latin typeface="Arial" pitchFamily="34" charset="0"/>
                <a:cs typeface="Arial" pitchFamily="34" charset="0"/>
              </a:rPr>
              <a:t>батко</a:t>
            </a:r>
            <a:r>
              <a:rPr lang="mk-MK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mk-MK" i="1" dirty="0" smtClean="0">
                <a:latin typeface="Arial" pitchFamily="34" charset="0"/>
                <a:cs typeface="Arial" pitchFamily="34" charset="0"/>
              </a:rPr>
              <a:t>тетка</a:t>
            </a:r>
            <a:r>
              <a:rPr lang="mk-MK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mk-MK" i="1" dirty="0" smtClean="0">
                <a:latin typeface="Arial" pitchFamily="34" charset="0"/>
                <a:cs typeface="Arial" pitchFamily="34" charset="0"/>
              </a:rPr>
              <a:t>вујна</a:t>
            </a:r>
            <a:r>
              <a:rPr lang="mk-MK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mk-MK" i="1" dirty="0" smtClean="0">
                <a:latin typeface="Arial" pitchFamily="34" charset="0"/>
                <a:cs typeface="Arial" pitchFamily="34" charset="0"/>
              </a:rPr>
              <a:t>баба</a:t>
            </a:r>
            <a:r>
              <a:rPr lang="mk-MK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mk-MK" i="1" dirty="0" smtClean="0">
                <a:latin typeface="Arial" pitchFamily="34" charset="0"/>
                <a:cs typeface="Arial" pitchFamily="34" charset="0"/>
              </a:rPr>
              <a:t>сестра</a:t>
            </a:r>
            <a:r>
              <a:rPr lang="mk-MK" dirty="0" smtClean="0">
                <a:latin typeface="Arial" pitchFamily="34" charset="0"/>
                <a:cs typeface="Arial" pitchFamily="34" charset="0"/>
              </a:rPr>
              <a:t>... </a:t>
            </a:r>
          </a:p>
          <a:p>
            <a:pPr marL="0" indent="0" algn="ctr">
              <a:buNone/>
            </a:pPr>
            <a:r>
              <a:rPr lang="mk-MK" i="1" dirty="0" smtClean="0">
                <a:latin typeface="Arial" pitchFamily="34" charset="0"/>
                <a:cs typeface="Arial" pitchFamily="34" charset="0"/>
              </a:rPr>
              <a:t>→ </a:t>
            </a:r>
            <a:r>
              <a:rPr lang="mk-MK" spc="100" dirty="0" smtClean="0">
                <a:latin typeface="Arial" pitchFamily="34" charset="0"/>
                <a:cs typeface="Arial" pitchFamily="34" charset="0"/>
              </a:rPr>
              <a:t>не се членуваат</a:t>
            </a:r>
            <a:r>
              <a:rPr lang="mk-MK" dirty="0" smtClean="0">
                <a:latin typeface="Arial" pitchFamily="34" charset="0"/>
                <a:cs typeface="Arial" pitchFamily="34" charset="0"/>
              </a:rPr>
              <a:t>.</a:t>
            </a:r>
            <a:endParaRPr lang="de-AT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9A08C-A8DB-4CD8-86A2-EEEADA0D8C55}" type="slidenum">
              <a:rPr lang="de-AT" smtClean="0"/>
              <a:t>9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67589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ushpin">
  <a:themeElements>
    <a:clrScheme name="Pushpin">
      <a:dk1>
        <a:sysClr val="windowText" lastClr="000000"/>
      </a:dk1>
      <a:lt1>
        <a:sysClr val="window" lastClr="FFFFFF"/>
      </a:lt1>
      <a:dk2>
        <a:srgbClr val="465E9C"/>
      </a:dk2>
      <a:lt2>
        <a:srgbClr val="CCDDEA"/>
      </a:lt2>
      <a:accent1>
        <a:srgbClr val="FDA023"/>
      </a:accent1>
      <a:accent2>
        <a:srgbClr val="AA2B1E"/>
      </a:accent2>
      <a:accent3>
        <a:srgbClr val="71685C"/>
      </a:accent3>
      <a:accent4>
        <a:srgbClr val="64A73B"/>
      </a:accent4>
      <a:accent5>
        <a:srgbClr val="EB5605"/>
      </a:accent5>
      <a:accent6>
        <a:srgbClr val="B9CA1A"/>
      </a:accent6>
      <a:hlink>
        <a:srgbClr val="D83E2C"/>
      </a:hlink>
      <a:folHlink>
        <a:srgbClr val="ED7D27"/>
      </a:folHlink>
    </a:clrScheme>
    <a:fontScheme name="Pushpin">
      <a:majorFont>
        <a:latin typeface="Constantia"/>
        <a:ea typeface=""/>
        <a:cs typeface=""/>
        <a:font script="Jpan" typeface="HGS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Grek" typeface="Arial"/>
        <a:font script="Cyrl" typeface="Arial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ushpin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  <a:lumMod val="100000"/>
              </a:schemeClr>
            </a:gs>
            <a:gs pos="40000">
              <a:schemeClr val="phClr">
                <a:tint val="60000"/>
                <a:satMod val="130000"/>
                <a:lumMod val="100000"/>
              </a:schemeClr>
            </a:gs>
            <a:gs pos="100000">
              <a:schemeClr val="phClr">
                <a:tint val="96000"/>
                <a:lumMod val="108000"/>
              </a:schemeClr>
            </a:gs>
          </a:gsLst>
          <a:lin ang="5400000" scaled="0"/>
        </a:gradFill>
        <a:gradFill rotWithShape="1">
          <a:gsLst>
            <a:gs pos="0">
              <a:schemeClr val="phClr"/>
            </a:gs>
            <a:gs pos="100000">
              <a:schemeClr val="phClr">
                <a:shade val="76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80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38100" dir="4800000" sx="98000" sy="98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38100" dist="38100" dir="4800000" sx="96000" sy="96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3240000"/>
            </a:lightRig>
          </a:scene3d>
          <a:sp3d>
            <a:bevelT w="28575" h="28575"/>
          </a:sp3d>
        </a:effectStyle>
      </a:effectStyleLst>
      <a:bgFillStyleLst>
        <a:solidFill>
          <a:schemeClr val="phClr">
            <a:tint val="93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80000"/>
                <a:satMod val="140000"/>
                <a:lumMod val="50000"/>
              </a:schemeClr>
              <a:schemeClr val="phClr">
                <a:tint val="95000"/>
                <a:satMod val="180000"/>
                <a:lumMod val="16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  <a:shade val="90000"/>
                <a:satMod val="120000"/>
                <a:lumMod val="54000"/>
              </a:schemeClr>
              <a:schemeClr val="phClr">
                <a:tint val="80000"/>
                <a:satMod val="160000"/>
                <a:lumMod val="14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Pushpin</Template>
  <TotalTime>0</TotalTime>
  <Words>1466</Words>
  <Application>Microsoft Office PowerPoint</Application>
  <PresentationFormat>On-screen Show (4:3)</PresentationFormat>
  <Paragraphs>238</Paragraphs>
  <Slides>35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36" baseType="lpstr">
      <vt:lpstr>Pushpin</vt:lpstr>
      <vt:lpstr>Der mazedonische Artikel und seine BKS- und russischen Korrelate</vt:lpstr>
      <vt:lpstr>Inhaltverzeichnis</vt:lpstr>
      <vt:lpstr>Inhaltverzeichnis</vt:lpstr>
      <vt:lpstr>Inhaltverzeichnis</vt:lpstr>
      <vt:lpstr>Потеклото на членот</vt:lpstr>
      <vt:lpstr>Потеклото на членот</vt:lpstr>
      <vt:lpstr>Потеклото на членот</vt:lpstr>
      <vt:lpstr>Членот</vt:lpstr>
      <vt:lpstr>Членот </vt:lpstr>
      <vt:lpstr>Членот </vt:lpstr>
      <vt:lpstr>Членот </vt:lpstr>
      <vt:lpstr>Членот </vt:lpstr>
      <vt:lpstr>Членските форми</vt:lpstr>
      <vt:lpstr>Членување на именките </vt:lpstr>
      <vt:lpstr>Членување на именките </vt:lpstr>
      <vt:lpstr>Членување на именките </vt:lpstr>
      <vt:lpstr>Членување на именките </vt:lpstr>
      <vt:lpstr>Членување на именките </vt:lpstr>
      <vt:lpstr>Членување на заменките</vt:lpstr>
      <vt:lpstr>Членување на придавки </vt:lpstr>
      <vt:lpstr>Примери (Na Drini ćuprija)</vt:lpstr>
      <vt:lpstr>Примери (Na Drini ćuprija)</vt:lpstr>
      <vt:lpstr>Примери (Na Drini ćuprija)</vt:lpstr>
      <vt:lpstr>Примери (Na Drini ćuprija)</vt:lpstr>
      <vt:lpstr>Примери (Na Drini ćuprija)</vt:lpstr>
      <vt:lpstr>Примери (Na Drini ćuprija)</vt:lpstr>
      <vt:lpstr>Примери (Na Drini ćuprija)</vt:lpstr>
      <vt:lpstr>Бугарски и македонски</vt:lpstr>
      <vt:lpstr>Бугарски и македонски </vt:lpstr>
      <vt:lpstr>Бугарски и македонски</vt:lpstr>
      <vt:lpstr>Бугарски и македонски</vt:lpstr>
      <vt:lpstr>Бугарски и македонски</vt:lpstr>
      <vt:lpstr>PowerPoint Presentation</vt:lpstr>
      <vt:lpstr>Literaturverzeichnis</vt:lpstr>
      <vt:lpstr>Literaturverzeichnis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Der mazedonische Artikel und seine BKS- und russischen Korrelate</dc:title>
  <dc:creator>Emma</dc:creator>
  <cp:lastModifiedBy>Emma</cp:lastModifiedBy>
  <cp:revision>39</cp:revision>
  <dcterms:created xsi:type="dcterms:W3CDTF">2013-04-08T19:35:13Z</dcterms:created>
  <dcterms:modified xsi:type="dcterms:W3CDTF">2013-06-01T23:04:45Z</dcterms:modified>
</cp:coreProperties>
</file>