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1" r:id="rId7"/>
    <p:sldId id="262" r:id="rId8"/>
    <p:sldId id="263" r:id="rId9"/>
    <p:sldId id="266" r:id="rId10"/>
    <p:sldId id="260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43" autoAdjust="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hr-HR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hr-HR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hr-HR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75EA7-BBA0-4383-8B0A-BBAEE465A3E2}" type="datetimeFigureOut">
              <a:rPr lang="de-DE" smtClean="0"/>
              <a:t>04.06.2013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821E7-1CFC-4E35-A305-FBF2B4F74171}" type="slidenum">
              <a:rPr lang="hr-HR" smtClean="0"/>
              <a:t>‹Nr.›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3000395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Arial Black" pitchFamily="34" charset="0"/>
              </a:rPr>
              <a:t>Fonološka i morfološka analiza erdeljskog dijalekta</a:t>
            </a:r>
            <a:endParaRPr lang="hr-HR" b="1" dirty="0">
              <a:latin typeface="Arial Black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57158" y="4714884"/>
            <a:ext cx="6400800" cy="1752600"/>
          </a:xfrm>
        </p:spPr>
        <p:txBody>
          <a:bodyPr>
            <a:normAutofit fontScale="40000" lnSpcReduction="20000"/>
          </a:bodyPr>
          <a:lstStyle/>
          <a:p>
            <a:pPr algn="l" fontAlgn="base"/>
            <a:r>
              <a:rPr lang="de-AT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Neue slawistische Horizonte:</a:t>
            </a:r>
          </a:p>
          <a:p>
            <a:pPr algn="l" fontAlgn="base"/>
            <a:r>
              <a:rPr lang="de-AT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Studenten-Forschungsprojekt</a:t>
            </a:r>
          </a:p>
          <a:p>
            <a:pPr algn="l" fontAlgn="base"/>
            <a:r>
              <a:rPr lang="de-AT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Workshop</a:t>
            </a:r>
          </a:p>
          <a:p>
            <a:pPr algn="l" fontAlgn="base"/>
            <a:r>
              <a:rPr lang="de-AT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Wort – Text – Stil</a:t>
            </a:r>
          </a:p>
          <a:p>
            <a:pPr algn="l" fontAlgn="base"/>
            <a:r>
              <a:rPr lang="de-AT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Graz, 06. Juni 2013</a:t>
            </a:r>
          </a:p>
          <a:p>
            <a:pPr algn="l"/>
            <a:r>
              <a:rPr lang="de-AT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Institut für Slawistik der Karl-Franzens-Universität Graz</a:t>
            </a:r>
            <a:endParaRPr lang="hr-HR" sz="3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r-HR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Darjan Horvat</a:t>
            </a:r>
            <a:r>
              <a:rPr lang="de-A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Arial Black" pitchFamily="34" charset="0"/>
              </a:rPr>
              <a:t>M</a:t>
            </a:r>
            <a:r>
              <a:rPr lang="hr-HR" b="1" dirty="0" smtClean="0">
                <a:latin typeface="Arial Black" pitchFamily="34" charset="0"/>
              </a:rPr>
              <a:t>orfološki sustav</a:t>
            </a:r>
            <a:endParaRPr lang="hr-HR" b="1" dirty="0"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r-HR" b="1" dirty="0" smtClean="0">
                <a:latin typeface="Arial" pitchFamily="34" charset="0"/>
                <a:cs typeface="Arial" pitchFamily="34" charset="0"/>
              </a:rPr>
              <a:t>Imenice: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gramatičke kategorije imenica: </a:t>
            </a:r>
            <a:r>
              <a:rPr lang="hr-HR" dirty="0">
                <a:latin typeface="Arial" pitchFamily="34" charset="0"/>
                <a:cs typeface="Arial" pitchFamily="34" charset="0"/>
              </a:rPr>
              <a:t>(a) rod, (b) broj, (c) padež 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hr-HR" dirty="0">
                <a:latin typeface="Arial" pitchFamily="34" charset="0"/>
                <a:cs typeface="Arial" pitchFamily="34" charset="0"/>
              </a:rPr>
              <a:t>d) određenosti. 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rod: muški, ženski i srednji (nepostojanje zasebnih oblika za srednji rod)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broj: jednina i množina (univerzalni nastavak -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uri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padež: N, G, D, A, V; N=A i G=D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određenost: određenim i neodređenim članom te pokaznim pridjevom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sz="3000" b="1" dirty="0" smtClean="0">
                <a:latin typeface="Arial" pitchFamily="34" charset="0"/>
                <a:cs typeface="Arial" pitchFamily="34" charset="0"/>
              </a:rPr>
              <a:t>Pridjevi</a:t>
            </a:r>
          </a:p>
          <a:p>
            <a:pPr lvl="1"/>
            <a:r>
              <a:rPr lang="hr-HR" sz="3000" dirty="0" smtClean="0">
                <a:latin typeface="Arial" pitchFamily="34" charset="0"/>
                <a:cs typeface="Arial" pitchFamily="34" charset="0"/>
              </a:rPr>
              <a:t>opisni i odnosno</a:t>
            </a:r>
          </a:p>
          <a:p>
            <a:pPr lvl="1"/>
            <a:r>
              <a:rPr lang="hr-HR" sz="3000" dirty="0" smtClean="0">
                <a:latin typeface="Arial" pitchFamily="34" charset="0"/>
                <a:cs typeface="Arial" pitchFamily="34" charset="0"/>
              </a:rPr>
              <a:t>moguća je i komparacija (samo opisnih)</a:t>
            </a:r>
          </a:p>
          <a:p>
            <a:pPr lvl="1"/>
            <a:r>
              <a:rPr lang="hr-HR" sz="3000" dirty="0" smtClean="0">
                <a:latin typeface="Arial" pitchFamily="34" charset="0"/>
                <a:cs typeface="Arial" pitchFamily="34" charset="0"/>
              </a:rPr>
              <a:t>najčešće stoje iza imenice, mogu i iza</a:t>
            </a:r>
          </a:p>
          <a:p>
            <a:pPr lvl="1"/>
            <a:r>
              <a:rPr lang="hr-HR" sz="3000" dirty="0" smtClean="0">
                <a:latin typeface="Arial" pitchFamily="34" charset="0"/>
                <a:cs typeface="Arial" pitchFamily="34" charset="0"/>
              </a:rPr>
              <a:t>promjenjivi i nepromjenjivi pridjevi</a:t>
            </a:r>
          </a:p>
          <a:p>
            <a:pPr>
              <a:buNone/>
            </a:pPr>
            <a:r>
              <a:rPr lang="hr-HR" sz="3000" b="1" dirty="0" smtClean="0">
                <a:latin typeface="Arial" pitchFamily="34" charset="0"/>
                <a:cs typeface="Arial" pitchFamily="34" charset="0"/>
              </a:rPr>
              <a:t>Brojevi</a:t>
            </a:r>
            <a:endParaRPr lang="hr-HR" sz="30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3000" dirty="0" smtClean="0">
                <a:latin typeface="Arial" pitchFamily="34" charset="0"/>
                <a:cs typeface="Arial" pitchFamily="34" charset="0"/>
              </a:rPr>
              <a:t>tendencija korištenja posuđenica iz hrvatskog jezika</a:t>
            </a:r>
          </a:p>
          <a:p>
            <a:pPr>
              <a:buNone/>
            </a:pPr>
            <a:r>
              <a:rPr lang="hr-HR" sz="3000" b="1" dirty="0" smtClean="0">
                <a:latin typeface="Arial" pitchFamily="34" charset="0"/>
                <a:cs typeface="Arial" pitchFamily="34" charset="0"/>
              </a:rPr>
              <a:t>Član</a:t>
            </a:r>
          </a:p>
          <a:p>
            <a:pPr lvl="1"/>
            <a:r>
              <a:rPr lang="hr-HR" sz="3000" dirty="0" smtClean="0">
                <a:latin typeface="Arial" pitchFamily="34" charset="0"/>
                <a:cs typeface="Arial" pitchFamily="34" charset="0"/>
              </a:rPr>
              <a:t>određeni i neodređeni</a:t>
            </a:r>
          </a:p>
          <a:p>
            <a:pPr lvl="1"/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Autofit/>
          </a:bodyPr>
          <a:lstStyle/>
          <a:p>
            <a:r>
              <a:rPr lang="hr-HR" sz="2800" b="1" dirty="0" smtClean="0">
                <a:latin typeface="Arial" pitchFamily="34" charset="0"/>
                <a:cs typeface="Arial" pitchFamily="34" charset="0"/>
              </a:rPr>
              <a:t>Glagoli</a:t>
            </a:r>
            <a:endParaRPr lang="hr-HR" sz="28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glagolski </a:t>
            </a:r>
            <a:r>
              <a:rPr lang="hr-HR" dirty="0">
                <a:latin typeface="Arial" pitchFamily="34" charset="0"/>
                <a:cs typeface="Arial" pitchFamily="34" charset="0"/>
              </a:rPr>
              <a:t>oblici: indikativ, konjunktiv, kondicional-optativ 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imperativ 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utvrđeno da </a:t>
            </a:r>
            <a:r>
              <a:rPr lang="hr-HR" dirty="0">
                <a:latin typeface="Arial" pitchFamily="34" charset="0"/>
                <a:cs typeface="Arial" pitchFamily="34" charset="0"/>
              </a:rPr>
              <a:t>ne postoji aorist, kako ni pluskvamperfekt i futur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drugi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r>
              <a:rPr lang="hr-HR" sz="2800" b="1" dirty="0" smtClean="0">
                <a:latin typeface="Arial" pitchFamily="34" charset="0"/>
                <a:cs typeface="Arial" pitchFamily="34" charset="0"/>
              </a:rPr>
              <a:t>Zamjenice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u kombinaciji s glagolom, naglašeni oblici lične zamjenice u najvećem broju slučajeva dolaze zajedno s nenaglašenima, npr. </a:t>
            </a:r>
            <a:r>
              <a:rPr lang="hr-HR" b="1" i="1" dirty="0" smtClean="0">
                <a:latin typeface="Arial" pitchFamily="34" charset="0"/>
                <a:cs typeface="Arial" pitchFamily="34" charset="0"/>
              </a:rPr>
              <a:t>Ju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b="1" i="1" dirty="0" smtClean="0">
                <a:latin typeface="Arial" pitchFamily="34" charset="0"/>
                <a:cs typeface="Arial" pitchFamily="34" charset="0"/>
              </a:rPr>
              <a:t>mǎ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 ćem Ivica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‘zovem se Ivica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6600" b="1" dirty="0" smtClean="0">
                <a:latin typeface="Arial Black" pitchFamily="34" charset="0"/>
              </a:rPr>
              <a:t>Hvala na pažnji</a:t>
            </a:r>
            <a:endParaRPr lang="hr-HR" sz="66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 Black" pitchFamily="34" charset="0"/>
              </a:rPr>
              <a:t>Sadržaj</a:t>
            </a:r>
            <a:endParaRPr lang="hr-HR" dirty="0"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Fonološki sustav 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Leksičke osobine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Morfološki sustav </a:t>
            </a:r>
            <a:endParaRPr lang="hr-HR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latin typeface="Arial Black" pitchFamily="34" charset="0"/>
              </a:rPr>
              <a:t>Fonolo</a:t>
            </a:r>
            <a:r>
              <a:rPr lang="hr-HR" b="1" dirty="0" smtClean="0">
                <a:latin typeface="Arial Black" pitchFamily="34" charset="0"/>
              </a:rPr>
              <a:t>ški sustav </a:t>
            </a:r>
            <a:endParaRPr lang="hr-HR" b="1" dirty="0"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elativno blizak hrvatskom</a:t>
            </a:r>
          </a:p>
          <a:p>
            <a:r>
              <a:rPr lang="hr-HR" dirty="0">
                <a:latin typeface="Arial" pitchFamily="34" charset="0"/>
                <a:cs typeface="Arial" pitchFamily="34" charset="0"/>
              </a:rPr>
              <a:t>N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ajviše razlika na polju samoglasničkog sustava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samoglasnik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ă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hr-HR" dirty="0">
                <a:latin typeface="Arial" pitchFamily="34" charset="0"/>
                <a:cs typeface="Arial" pitchFamily="34" charset="0"/>
              </a:rPr>
              <a:t>ǝ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]; </a:t>
            </a:r>
            <a:r>
              <a:rPr lang="hr-HR" dirty="0">
                <a:latin typeface="Arial" pitchFamily="34" charset="0"/>
                <a:cs typeface="Arial" pitchFamily="34" charset="0"/>
              </a:rPr>
              <a:t>srednjeg stupnja otvorenosti,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središnji 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samoglasnik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î</a:t>
            </a:r>
            <a:r>
              <a:rPr lang="hr-HR" dirty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[ɨ]; zatvoreniji, središnji 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samoglanik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ǫ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hr-HR" dirty="0">
                <a:latin typeface="Arial" pitchFamily="34" charset="0"/>
                <a:cs typeface="Arial" pitchFamily="34" charset="0"/>
              </a:rPr>
              <a:t>ɔ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]; </a:t>
            </a:r>
            <a:r>
              <a:rPr lang="hr-HR" dirty="0">
                <a:latin typeface="Arial" pitchFamily="34" charset="0"/>
                <a:cs typeface="Arial" pitchFamily="34" charset="0"/>
              </a:rPr>
              <a:t>otvoren, stražnji 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usneni  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samoglasnik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ę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hr-HR" dirty="0">
                <a:latin typeface="Arial" pitchFamily="34" charset="0"/>
                <a:cs typeface="Arial" pitchFamily="34" charset="0"/>
              </a:rPr>
              <a:t>ɛ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]; </a:t>
            </a:r>
            <a:r>
              <a:rPr lang="hr-HR" dirty="0">
                <a:latin typeface="Arial" pitchFamily="34" charset="0"/>
                <a:cs typeface="Arial" pitchFamily="34" charset="0"/>
              </a:rPr>
              <a:t>otvoreni,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srednji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dva </a:t>
            </a:r>
            <a:r>
              <a:rPr lang="hr-HR" dirty="0">
                <a:latin typeface="Arial" pitchFamily="34" charset="0"/>
                <a:cs typeface="Arial" pitchFamily="34" charset="0"/>
              </a:rPr>
              <a:t>poluglasa [i] i [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w] – njima se </a:t>
            </a:r>
            <a:r>
              <a:rPr lang="hr-HR" dirty="0">
                <a:latin typeface="Arial" pitchFamily="34" charset="0"/>
                <a:cs typeface="Arial" pitchFamily="34" charset="0"/>
              </a:rPr>
              <a:t>tvore diftonzi, odnosno triftonzi. 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pPr lvl="1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b="1" dirty="0" smtClean="0">
                <a:latin typeface="Arial" pitchFamily="34" charset="0"/>
                <a:cs typeface="Arial" pitchFamily="34" charset="0"/>
              </a:rPr>
              <a:t>Suglasnički sustav</a:t>
            </a:r>
          </a:p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>
                <a:latin typeface="Arial" pitchFamily="34" charset="0"/>
                <a:cs typeface="Arial" pitchFamily="34" charset="0"/>
              </a:rPr>
              <a:t>[ʐ] u pismu </a:t>
            </a:r>
            <a:r>
              <a:rPr lang="hr-HR" b="1" dirty="0">
                <a:latin typeface="Arial" pitchFamily="34" charset="0"/>
                <a:cs typeface="Arial" pitchFamily="34" charset="0"/>
              </a:rPr>
              <a:t>ź</a:t>
            </a:r>
            <a:r>
              <a:rPr lang="hr-HR" dirty="0">
                <a:latin typeface="Arial" pitchFamily="34" charset="0"/>
                <a:cs typeface="Arial" pitchFamily="34" charset="0"/>
              </a:rPr>
              <a:t> ‒ palatalni zvučni frikativ (palatalniji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od </a:t>
            </a:r>
            <a:r>
              <a:rPr lang="hr-HR" b="1" dirty="0">
                <a:latin typeface="Arial" pitchFamily="34" charset="0"/>
                <a:cs typeface="Arial" pitchFamily="34" charset="0"/>
              </a:rPr>
              <a:t>ž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)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r>
              <a:rPr lang="hr-HR" dirty="0">
                <a:latin typeface="Arial" pitchFamily="34" charset="0"/>
                <a:cs typeface="Arial" pitchFamily="34" charset="0"/>
              </a:rPr>
              <a:t>[</a:t>
            </a:r>
            <a:r>
              <a:rPr lang="de-DE" dirty="0">
                <a:latin typeface="Arial" pitchFamily="34" charset="0"/>
                <a:cs typeface="Arial" pitchFamily="34" charset="0"/>
              </a:rPr>
              <a:t>d</a:t>
            </a:r>
            <a:r>
              <a:rPr lang="hr-HR" dirty="0">
                <a:latin typeface="Arial" pitchFamily="34" charset="0"/>
                <a:cs typeface="Arial" pitchFamily="34" charset="0"/>
              </a:rPr>
              <a:t>ʐ] u pismu </a:t>
            </a:r>
            <a:r>
              <a:rPr lang="hr-HR" b="1" dirty="0">
                <a:latin typeface="Arial" pitchFamily="34" charset="0"/>
                <a:cs typeface="Arial" pitchFamily="34" charset="0"/>
              </a:rPr>
              <a:t>đ</a:t>
            </a:r>
            <a:r>
              <a:rPr lang="hr-HR" dirty="0">
                <a:latin typeface="Arial" pitchFamily="34" charset="0"/>
                <a:cs typeface="Arial" pitchFamily="34" charset="0"/>
              </a:rPr>
              <a:t> ‒ palatalna zvučna afrikata, nešto palatalnija od one koja se u hrvatskom bilježi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grafemom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r>
              <a:rPr lang="hr-HR" dirty="0">
                <a:latin typeface="Arial" pitchFamily="34" charset="0"/>
                <a:cs typeface="Arial" pitchFamily="34" charset="0"/>
              </a:rPr>
              <a:t>[ɕ] u pismu </a:t>
            </a:r>
            <a:r>
              <a:rPr lang="hr-HR" b="1" dirty="0">
                <a:latin typeface="Arial" pitchFamily="34" charset="0"/>
                <a:cs typeface="Arial" pitchFamily="34" charset="0"/>
              </a:rPr>
              <a:t>ś</a:t>
            </a:r>
            <a:r>
              <a:rPr lang="hr-HR" dirty="0">
                <a:latin typeface="Arial" pitchFamily="34" charset="0"/>
                <a:cs typeface="Arial" pitchFamily="34" charset="0"/>
              </a:rPr>
              <a:t> ‒ palatalni bezvučni frikativ (palatalniji od </a:t>
            </a:r>
            <a:r>
              <a:rPr lang="hr-HR" b="1" dirty="0">
                <a:latin typeface="Arial" pitchFamily="34" charset="0"/>
                <a:cs typeface="Arial" pitchFamily="34" charset="0"/>
              </a:rPr>
              <a:t>š</a:t>
            </a:r>
            <a:r>
              <a:rPr lang="hr-HR" dirty="0">
                <a:latin typeface="Arial" pitchFamily="34" charset="0"/>
                <a:cs typeface="Arial" pitchFamily="34" charset="0"/>
              </a:rPr>
              <a:t>), 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r>
              <a:rPr lang="hr-HR" dirty="0">
                <a:latin typeface="Arial" pitchFamily="34" charset="0"/>
                <a:cs typeface="Arial" pitchFamily="34" charset="0"/>
              </a:rPr>
              <a:t>[ʨ] u pismu </a:t>
            </a:r>
            <a:r>
              <a:rPr lang="hr-HR" b="1" dirty="0">
                <a:latin typeface="Arial" pitchFamily="34" charset="0"/>
                <a:cs typeface="Arial" pitchFamily="34" charset="0"/>
              </a:rPr>
              <a:t>ć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dirty="0">
                <a:latin typeface="Arial" pitchFamily="34" charset="0"/>
                <a:cs typeface="Arial" pitchFamily="34" charset="0"/>
              </a:rPr>
              <a:t>‒ palatalna bezvučna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afrikata, </a:t>
            </a:r>
            <a:r>
              <a:rPr lang="hr-HR" dirty="0">
                <a:latin typeface="Arial" pitchFamily="34" charset="0"/>
                <a:cs typeface="Arial" pitchFamily="34" charset="0"/>
              </a:rPr>
              <a:t>nešto palatalnija od one koja se u hrvatskom bilježi istim grafemom</a:t>
            </a:r>
            <a:r>
              <a:rPr lang="de-DE" dirty="0">
                <a:latin typeface="Arial" pitchFamily="34" charset="0"/>
                <a:cs typeface="Arial" pitchFamily="34" charset="0"/>
              </a:rPr>
              <a:t>.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Naglasni sustav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ekspiratorni, dinamički naglasak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r-HR" dirty="0">
              <a:latin typeface="Arial" pitchFamily="34" charset="0"/>
              <a:cs typeface="Arial" pitchFamily="34" charset="0"/>
            </a:endParaRPr>
          </a:p>
          <a:p>
            <a:pPr lvl="1"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npr.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Zagreb</a:t>
            </a:r>
            <a:r>
              <a:rPr lang="hr-HR" dirty="0">
                <a:latin typeface="Arial" pitchFamily="34" charset="0"/>
                <a:cs typeface="Arial" pitchFamily="34" charset="0"/>
              </a:rPr>
              <a:t> ‒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Zagréb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pPr lvl="1"/>
            <a:endParaRPr lang="de-AT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Arial Black" pitchFamily="34" charset="0"/>
              </a:rPr>
              <a:t>Leksičke osobine </a:t>
            </a:r>
            <a:endParaRPr lang="hr-HR" b="1" dirty="0">
              <a:latin typeface="Arial Black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Erdeljski – rumunjski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veliki broj preuzetih riječi iz rumunjskog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internacionalizmi, npr.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adresă, film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,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formă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 sl.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slavenske posuđenice, npr.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dar</a:t>
            </a:r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Erdeljski - hrvatski 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glavne i sporedne strane svijeta: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sjever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jug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istok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zapad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glavni i redni brojevi: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jedan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dva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tri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pet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dvadeset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sto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prvi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drugi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treći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stoti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itd. 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zanimanja: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električar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automehaničar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bravar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strojar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fratar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konobar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U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tjecaj kajkavskog dijalekta:</a:t>
            </a:r>
          </a:p>
          <a:p>
            <a:pPr lvl="1"/>
            <a:r>
              <a:rPr lang="hr-HR" i="1" dirty="0" smtClean="0">
                <a:latin typeface="Arial" pitchFamily="34" charset="0"/>
                <a:cs typeface="Arial" pitchFamily="34" charset="0"/>
              </a:rPr>
              <a:t>ublok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→ prozor; kajk.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oblok” 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i="1" dirty="0" smtClean="0">
                <a:latin typeface="Arial" pitchFamily="34" charset="0"/>
                <a:cs typeface="Arial" pitchFamily="34" charset="0"/>
              </a:rPr>
              <a:t>racă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→ patka; kajk. “raca”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Adaptirane posuđenice</a:t>
            </a: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glagol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mišălesk</a:t>
            </a:r>
            <a:r>
              <a:rPr lang="hr-HR" dirty="0">
                <a:latin typeface="Arial" pitchFamily="34" charset="0"/>
                <a:cs typeface="Arial" pitchFamily="34" charset="0"/>
              </a:rPr>
              <a:t> (1. l. j. prezenta, od hrv. miješam) 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imenica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država-sta</a:t>
            </a:r>
            <a:r>
              <a:rPr lang="hr-HR" dirty="0">
                <a:latin typeface="Arial" pitchFamily="34" charset="0"/>
                <a:cs typeface="Arial" pitchFamily="34" charset="0"/>
              </a:rPr>
              <a:t> (imenica + određeni član + postponirani zamjenički pridjev, od hrv.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država</a:t>
            </a:r>
            <a:r>
              <a:rPr lang="hr-HR" dirty="0">
                <a:latin typeface="Arial" pitchFamily="34" charset="0"/>
                <a:cs typeface="Arial" pitchFamily="34" charset="0"/>
              </a:rPr>
              <a:t>)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pridjev </a:t>
            </a:r>
            <a:r>
              <a:rPr lang="hr-HR" dirty="0">
                <a:latin typeface="Arial" pitchFamily="34" charset="0"/>
                <a:cs typeface="Arial" pitchFamily="34" charset="0"/>
              </a:rPr>
              <a:t>s imenicom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svest jakă </a:t>
            </a:r>
            <a:r>
              <a:rPr lang="hr-HR" dirty="0">
                <a:latin typeface="Arial" pitchFamily="34" charset="0"/>
                <a:cs typeface="Arial" pitchFamily="34" charset="0"/>
              </a:rPr>
              <a:t>(oba elementa su posuđenice, red riječi je tipičan za erdeljski u kojem imenica stoji ispred pridjeva, od hrv.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jaka svijest</a:t>
            </a:r>
            <a:r>
              <a:rPr lang="hr-HR" dirty="0">
                <a:latin typeface="Arial" pitchFamily="34" charset="0"/>
                <a:cs typeface="Arial" pitchFamily="34" charset="0"/>
              </a:rPr>
              <a:t>)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dirty="0" smtClean="0">
                <a:latin typeface="Arial" pitchFamily="34" charset="0"/>
                <a:cs typeface="Arial" pitchFamily="34" charset="0"/>
              </a:rPr>
              <a:t>prilog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maj hrvatski </a:t>
            </a:r>
            <a:r>
              <a:rPr lang="hr-HR" dirty="0">
                <a:latin typeface="Arial" pitchFamily="34" charset="0"/>
                <a:cs typeface="Arial" pitchFamily="34" charset="0"/>
              </a:rPr>
              <a:t>( od hrv. više hrvatski)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Office PowerPoint</Application>
  <PresentationFormat>Bildschirmpräsentation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Larissa-Design</vt:lpstr>
      <vt:lpstr>Fonološka i morfološka analiza erdeljskog dijalekta</vt:lpstr>
      <vt:lpstr>Sadržaj</vt:lpstr>
      <vt:lpstr>Fonološki sustav </vt:lpstr>
      <vt:lpstr>Folie 4</vt:lpstr>
      <vt:lpstr>Folie 5</vt:lpstr>
      <vt:lpstr>Leksičke osobine </vt:lpstr>
      <vt:lpstr>Folie 7</vt:lpstr>
      <vt:lpstr>Folie 8</vt:lpstr>
      <vt:lpstr>Folie 9</vt:lpstr>
      <vt:lpstr>Morfološki sustav</vt:lpstr>
      <vt:lpstr>Folie 11</vt:lpstr>
      <vt:lpstr>Folie 12</vt:lpstr>
      <vt:lpstr>Folie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Darjan</dc:creator>
  <cp:lastModifiedBy>Darjan</cp:lastModifiedBy>
  <cp:revision>12</cp:revision>
  <dcterms:created xsi:type="dcterms:W3CDTF">2013-06-04T18:12:08Z</dcterms:created>
  <dcterms:modified xsi:type="dcterms:W3CDTF">2013-06-04T20:05:15Z</dcterms:modified>
</cp:coreProperties>
</file>