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46" r:id="rId3"/>
    <p:sldId id="348" r:id="rId4"/>
    <p:sldId id="349" r:id="rId5"/>
    <p:sldId id="350" r:id="rId6"/>
    <p:sldId id="351" r:id="rId7"/>
    <p:sldId id="352" r:id="rId8"/>
    <p:sldId id="347" r:id="rId9"/>
    <p:sldId id="407" r:id="rId10"/>
    <p:sldId id="368" r:id="rId11"/>
    <p:sldId id="362" r:id="rId12"/>
    <p:sldId id="363" r:id="rId13"/>
    <p:sldId id="364" r:id="rId14"/>
    <p:sldId id="366" r:id="rId15"/>
    <p:sldId id="395" r:id="rId16"/>
  </p:sldIdLst>
  <p:sldSz cx="9144000" cy="6858000" type="screen4x3"/>
  <p:notesSz cx="6864350" cy="9998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699FF"/>
    <a:srgbClr val="800000"/>
    <a:srgbClr val="FFFFCC"/>
    <a:srgbClr val="CC9900"/>
    <a:srgbClr val="FFFFFF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9" autoAdjust="0"/>
    <p:restoredTop sz="94696" autoAdjust="0"/>
  </p:normalViewPr>
  <p:slideViewPr>
    <p:cSldViewPr>
      <p:cViewPr varScale="1">
        <p:scale>
          <a:sx n="94" d="100"/>
          <a:sy n="94" d="100"/>
        </p:scale>
        <p:origin x="39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53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4552" cy="499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0" tIns="48175" rIns="96350" bIns="48175" numCol="1" anchor="t" anchorCtr="0" compatLnSpc="1">
            <a:prstTxWarp prst="textNoShape">
              <a:avLst/>
            </a:prstTxWarp>
          </a:bodyPr>
          <a:lstStyle>
            <a:lvl1pPr>
              <a:defRPr sz="1300" u="none"/>
            </a:lvl1pPr>
          </a:lstStyle>
          <a:p>
            <a:pPr>
              <a:defRPr/>
            </a:pPr>
            <a:endParaRPr lang="de-AT" altLang="sr-Latn-R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8210" y="0"/>
            <a:ext cx="2974552" cy="499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0" tIns="48175" rIns="96350" bIns="48175" numCol="1" anchor="t" anchorCtr="0" compatLnSpc="1">
            <a:prstTxWarp prst="textNoShape">
              <a:avLst/>
            </a:prstTxWarp>
          </a:bodyPr>
          <a:lstStyle>
            <a:lvl1pPr algn="r">
              <a:defRPr sz="1300" u="none"/>
            </a:lvl1pPr>
          </a:lstStyle>
          <a:p>
            <a:pPr>
              <a:defRPr/>
            </a:pPr>
            <a:endParaRPr lang="de-AT" altLang="sr-Latn-RS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96436"/>
            <a:ext cx="2974552" cy="499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0" tIns="48175" rIns="96350" bIns="48175" numCol="1" anchor="b" anchorCtr="0" compatLnSpc="1">
            <a:prstTxWarp prst="textNoShape">
              <a:avLst/>
            </a:prstTxWarp>
          </a:bodyPr>
          <a:lstStyle>
            <a:lvl1pPr>
              <a:defRPr sz="1300" u="none"/>
            </a:lvl1pPr>
          </a:lstStyle>
          <a:p>
            <a:pPr>
              <a:defRPr/>
            </a:pPr>
            <a:r>
              <a:rPr lang="en-US" altLang="sr-Latn-RS"/>
              <a:t>Бранко Тошович</a:t>
            </a:r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8210" y="9496436"/>
            <a:ext cx="2974552" cy="499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0" tIns="48175" rIns="96350" bIns="48175" numCol="1" anchor="b" anchorCtr="0" compatLnSpc="1">
            <a:prstTxWarp prst="textNoShape">
              <a:avLst/>
            </a:prstTxWarp>
          </a:bodyPr>
          <a:lstStyle>
            <a:lvl1pPr algn="r">
              <a:defRPr sz="1300" u="none"/>
            </a:lvl1pPr>
          </a:lstStyle>
          <a:p>
            <a:pPr>
              <a:defRPr/>
            </a:pPr>
            <a:fld id="{A3EDE361-0447-4903-8754-1D15FC4B6C08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14692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4552" cy="499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0" tIns="48175" rIns="96350" bIns="48175" numCol="1" anchor="t" anchorCtr="0" compatLnSpc="1">
            <a:prstTxWarp prst="textNoShape">
              <a:avLst/>
            </a:prstTxWarp>
          </a:bodyPr>
          <a:lstStyle>
            <a:lvl1pPr>
              <a:defRPr sz="1300" u="none"/>
            </a:lvl1pPr>
          </a:lstStyle>
          <a:p>
            <a:pPr>
              <a:defRPr/>
            </a:pPr>
            <a:endParaRPr lang="de-AT" altLang="sr-Latn-R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8210" y="0"/>
            <a:ext cx="2974552" cy="499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0" tIns="48175" rIns="96350" bIns="48175" numCol="1" anchor="t" anchorCtr="0" compatLnSpc="1">
            <a:prstTxWarp prst="textNoShape">
              <a:avLst/>
            </a:prstTxWarp>
          </a:bodyPr>
          <a:lstStyle>
            <a:lvl1pPr algn="r">
              <a:defRPr sz="1300" u="none"/>
            </a:lvl1pPr>
          </a:lstStyle>
          <a:p>
            <a:pPr>
              <a:defRPr/>
            </a:pPr>
            <a:endParaRPr lang="de-AT" altLang="sr-Latn-R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3450" y="749300"/>
            <a:ext cx="4997450" cy="374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435" y="4749086"/>
            <a:ext cx="5491480" cy="4499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0" tIns="48175" rIns="96350" bIns="481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6436"/>
            <a:ext cx="2974552" cy="499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0" tIns="48175" rIns="96350" bIns="48175" numCol="1" anchor="b" anchorCtr="0" compatLnSpc="1">
            <a:prstTxWarp prst="textNoShape">
              <a:avLst/>
            </a:prstTxWarp>
          </a:bodyPr>
          <a:lstStyle>
            <a:lvl1pPr>
              <a:defRPr sz="1300" u="none"/>
            </a:lvl1pPr>
          </a:lstStyle>
          <a:p>
            <a:pPr>
              <a:defRPr/>
            </a:pPr>
            <a:r>
              <a:rPr lang="en-US" altLang="sr-Latn-RS"/>
              <a:t>Бранко Тошович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8210" y="9496436"/>
            <a:ext cx="2974552" cy="499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0" tIns="48175" rIns="96350" bIns="48175" numCol="1" anchor="b" anchorCtr="0" compatLnSpc="1">
            <a:prstTxWarp prst="textNoShape">
              <a:avLst/>
            </a:prstTxWarp>
          </a:bodyPr>
          <a:lstStyle>
            <a:lvl1pPr algn="r">
              <a:defRPr sz="1300" u="none"/>
            </a:lvl1pPr>
          </a:lstStyle>
          <a:p>
            <a:pPr>
              <a:defRPr/>
            </a:pPr>
            <a:fld id="{B814272B-6D54-4262-98A1-E30824554810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40657717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000" u="sng">
                <a:solidFill>
                  <a:schemeClr val="tx1"/>
                </a:solidFill>
                <a:latin typeface="Arial" charset="0"/>
              </a:defRPr>
            </a:lvl1pPr>
            <a:lvl2pPr marL="782846" indent="-301095" eaLnBrk="0" hangingPunct="0">
              <a:defRPr sz="3000" u="sng">
                <a:solidFill>
                  <a:schemeClr val="tx1"/>
                </a:solidFill>
                <a:latin typeface="Arial" charset="0"/>
              </a:defRPr>
            </a:lvl2pPr>
            <a:lvl3pPr marL="1204379" indent="-240876" eaLnBrk="0" hangingPunct="0">
              <a:defRPr sz="3000" u="sng">
                <a:solidFill>
                  <a:schemeClr val="tx1"/>
                </a:solidFill>
                <a:latin typeface="Arial" charset="0"/>
              </a:defRPr>
            </a:lvl3pPr>
            <a:lvl4pPr marL="1686131" indent="-240876" eaLnBrk="0" hangingPunct="0">
              <a:defRPr sz="3000" u="sng">
                <a:solidFill>
                  <a:schemeClr val="tx1"/>
                </a:solidFill>
                <a:latin typeface="Arial" charset="0"/>
              </a:defRPr>
            </a:lvl4pPr>
            <a:lvl5pPr marL="2167882" indent="-240876" eaLnBrk="0" hangingPunct="0">
              <a:defRPr sz="3000" u="sng">
                <a:solidFill>
                  <a:schemeClr val="tx1"/>
                </a:solidFill>
                <a:latin typeface="Arial" charset="0"/>
              </a:defRPr>
            </a:lvl5pPr>
            <a:lvl6pPr marL="2649634" indent="-240876" eaLnBrk="0" fontAlgn="base" hangingPunct="0">
              <a:spcBef>
                <a:spcPct val="0"/>
              </a:spcBef>
              <a:spcAft>
                <a:spcPct val="0"/>
              </a:spcAft>
              <a:defRPr sz="3000" u="sng">
                <a:solidFill>
                  <a:schemeClr val="tx1"/>
                </a:solidFill>
                <a:latin typeface="Arial" charset="0"/>
              </a:defRPr>
            </a:lvl6pPr>
            <a:lvl7pPr marL="3131386" indent="-240876" eaLnBrk="0" fontAlgn="base" hangingPunct="0">
              <a:spcBef>
                <a:spcPct val="0"/>
              </a:spcBef>
              <a:spcAft>
                <a:spcPct val="0"/>
              </a:spcAft>
              <a:defRPr sz="3000" u="sng">
                <a:solidFill>
                  <a:schemeClr val="tx1"/>
                </a:solidFill>
                <a:latin typeface="Arial" charset="0"/>
              </a:defRPr>
            </a:lvl7pPr>
            <a:lvl8pPr marL="3613137" indent="-240876" eaLnBrk="0" fontAlgn="base" hangingPunct="0">
              <a:spcBef>
                <a:spcPct val="0"/>
              </a:spcBef>
              <a:spcAft>
                <a:spcPct val="0"/>
              </a:spcAft>
              <a:defRPr sz="3000" u="sng">
                <a:solidFill>
                  <a:schemeClr val="tx1"/>
                </a:solidFill>
                <a:latin typeface="Arial" charset="0"/>
              </a:defRPr>
            </a:lvl8pPr>
            <a:lvl9pPr marL="4094889" indent="-240876" eaLnBrk="0" fontAlgn="base" hangingPunct="0">
              <a:spcBef>
                <a:spcPct val="0"/>
              </a:spcBef>
              <a:spcAft>
                <a:spcPct val="0"/>
              </a:spcAft>
              <a:defRPr sz="3000"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sr-Latn-RS" sz="1300" u="none"/>
              <a:t>Бранко Тошович</a:t>
            </a:r>
          </a:p>
        </p:txBody>
      </p:sp>
      <p:sp>
        <p:nvSpPr>
          <p:cNvPr id="3993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000" u="sng">
                <a:solidFill>
                  <a:schemeClr val="tx1"/>
                </a:solidFill>
                <a:latin typeface="Arial" charset="0"/>
              </a:defRPr>
            </a:lvl1pPr>
            <a:lvl2pPr marL="782846" indent="-301095" eaLnBrk="0" hangingPunct="0">
              <a:defRPr sz="3000" u="sng">
                <a:solidFill>
                  <a:schemeClr val="tx1"/>
                </a:solidFill>
                <a:latin typeface="Arial" charset="0"/>
              </a:defRPr>
            </a:lvl2pPr>
            <a:lvl3pPr marL="1204379" indent="-240876" eaLnBrk="0" hangingPunct="0">
              <a:defRPr sz="3000" u="sng">
                <a:solidFill>
                  <a:schemeClr val="tx1"/>
                </a:solidFill>
                <a:latin typeface="Arial" charset="0"/>
              </a:defRPr>
            </a:lvl3pPr>
            <a:lvl4pPr marL="1686131" indent="-240876" eaLnBrk="0" hangingPunct="0">
              <a:defRPr sz="3000" u="sng">
                <a:solidFill>
                  <a:schemeClr val="tx1"/>
                </a:solidFill>
                <a:latin typeface="Arial" charset="0"/>
              </a:defRPr>
            </a:lvl4pPr>
            <a:lvl5pPr marL="2167882" indent="-240876" eaLnBrk="0" hangingPunct="0">
              <a:defRPr sz="3000" u="sng">
                <a:solidFill>
                  <a:schemeClr val="tx1"/>
                </a:solidFill>
                <a:latin typeface="Arial" charset="0"/>
              </a:defRPr>
            </a:lvl5pPr>
            <a:lvl6pPr marL="2649634" indent="-240876" eaLnBrk="0" fontAlgn="base" hangingPunct="0">
              <a:spcBef>
                <a:spcPct val="0"/>
              </a:spcBef>
              <a:spcAft>
                <a:spcPct val="0"/>
              </a:spcAft>
              <a:defRPr sz="3000" u="sng">
                <a:solidFill>
                  <a:schemeClr val="tx1"/>
                </a:solidFill>
                <a:latin typeface="Arial" charset="0"/>
              </a:defRPr>
            </a:lvl6pPr>
            <a:lvl7pPr marL="3131386" indent="-240876" eaLnBrk="0" fontAlgn="base" hangingPunct="0">
              <a:spcBef>
                <a:spcPct val="0"/>
              </a:spcBef>
              <a:spcAft>
                <a:spcPct val="0"/>
              </a:spcAft>
              <a:defRPr sz="3000" u="sng">
                <a:solidFill>
                  <a:schemeClr val="tx1"/>
                </a:solidFill>
                <a:latin typeface="Arial" charset="0"/>
              </a:defRPr>
            </a:lvl7pPr>
            <a:lvl8pPr marL="3613137" indent="-240876" eaLnBrk="0" fontAlgn="base" hangingPunct="0">
              <a:spcBef>
                <a:spcPct val="0"/>
              </a:spcBef>
              <a:spcAft>
                <a:spcPct val="0"/>
              </a:spcAft>
              <a:defRPr sz="3000" u="sng">
                <a:solidFill>
                  <a:schemeClr val="tx1"/>
                </a:solidFill>
                <a:latin typeface="Arial" charset="0"/>
              </a:defRPr>
            </a:lvl8pPr>
            <a:lvl9pPr marL="4094889" indent="-240876" eaLnBrk="0" fontAlgn="base" hangingPunct="0">
              <a:spcBef>
                <a:spcPct val="0"/>
              </a:spcBef>
              <a:spcAft>
                <a:spcPct val="0"/>
              </a:spcAft>
              <a:defRPr sz="3000"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1B2B16B-8A0C-4740-9ABB-07CFBFAAB930}" type="slidenum">
              <a:rPr lang="en-US" altLang="sr-Latn-RS" sz="1300" u="none"/>
              <a:pPr eaLnBrk="1" hangingPunct="1"/>
              <a:t>1</a:t>
            </a:fld>
            <a:endParaRPr lang="en-US" altLang="sr-Latn-RS" sz="1300" u="none"/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sr-Latn-R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71CBA-44BE-4381-8FA9-9E3AE216D506}" type="datetime1">
              <a:rPr lang="sr-Latn-BA" altLang="sr-Latn-RS"/>
              <a:pPr>
                <a:defRPr/>
              </a:pPr>
              <a:t>17.5.2017.</a:t>
            </a:fld>
            <a:endParaRPr lang="en-US" altLang="sr-Latn-R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685F-8D17-43A0-AD96-DCC2BAAA9279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869824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C1678-6766-4216-B12B-770CD291D8F2}" type="datetime1">
              <a:rPr lang="sr-Latn-BA" altLang="sr-Latn-RS"/>
              <a:pPr>
                <a:defRPr/>
              </a:pPr>
              <a:t>17.5.2017.</a:t>
            </a:fld>
            <a:endParaRPr lang="en-US" altLang="sr-Latn-R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0DBCC-01CF-4476-9CF3-E4434F5F4F7B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905946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85A32-5F1F-4F3C-A8B6-46CFB1270642}" type="datetime1">
              <a:rPr lang="sr-Latn-BA" altLang="sr-Latn-RS"/>
              <a:pPr>
                <a:defRPr/>
              </a:pPr>
              <a:t>17.5.2017.</a:t>
            </a:fld>
            <a:endParaRPr lang="en-US" altLang="sr-Latn-R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C8E3E-5946-4C68-B350-F7349A894653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984114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90FBA-BEFD-44B6-A1AE-188D453DB7FF}" type="datetime1">
              <a:rPr lang="sr-Latn-BA" altLang="sr-Latn-RS"/>
              <a:pPr>
                <a:defRPr/>
              </a:pPr>
              <a:t>17.5.2017.</a:t>
            </a:fld>
            <a:endParaRPr lang="en-US" altLang="sr-Latn-R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DFDE2-1478-440C-9C69-34395B8FE2BD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431325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ABB4D-D499-4CCD-BABE-3815946E7BF2}" type="datetime1">
              <a:rPr lang="sr-Latn-BA" altLang="sr-Latn-RS"/>
              <a:pPr>
                <a:defRPr/>
              </a:pPr>
              <a:t>17.5.2017.</a:t>
            </a:fld>
            <a:endParaRPr lang="en-US" altLang="sr-Latn-R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BA4B6-845A-4A25-AEE8-D908016FD828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22321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3C858-7B67-447F-9F8F-6EAF79FCC870}" type="datetime1">
              <a:rPr lang="sr-Latn-BA" altLang="sr-Latn-RS"/>
              <a:pPr>
                <a:defRPr/>
              </a:pPr>
              <a:t>17.5.2017.</a:t>
            </a:fld>
            <a:endParaRPr lang="en-US" altLang="sr-Latn-R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E5E40-CBE8-4687-89FF-58269E891E43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124297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BF86B-7D81-4828-A316-70C6072146F1}" type="datetime1">
              <a:rPr lang="sr-Latn-BA" altLang="sr-Latn-RS"/>
              <a:pPr>
                <a:defRPr/>
              </a:pPr>
              <a:t>17.5.2017.</a:t>
            </a:fld>
            <a:endParaRPr lang="en-US" altLang="sr-Latn-R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29B7C-325F-427F-AF5A-60C12A9591DB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06018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02874-6946-4BDB-9DA9-A9B5B08CD31A}" type="datetime1">
              <a:rPr lang="sr-Latn-BA" altLang="sr-Latn-RS"/>
              <a:pPr>
                <a:defRPr/>
              </a:pPr>
              <a:t>17.5.2017.</a:t>
            </a:fld>
            <a:endParaRPr lang="en-US" altLang="sr-Latn-R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09741-C042-4F60-BFF1-CFCCCB4A3CD8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098821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B0C2E9-3E93-4458-8695-A9CE133044E8}" type="datetime1">
              <a:rPr lang="sr-Latn-BA" altLang="sr-Latn-RS"/>
              <a:pPr>
                <a:defRPr/>
              </a:pPr>
              <a:t>17.5.2017.</a:t>
            </a:fld>
            <a:endParaRPr lang="en-US" altLang="sr-Latn-R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DD48A-1C1D-4B98-93BB-A9A88D61BAB8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235984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ECA29-FB24-4109-8B4B-FBD2002B08F8}" type="datetime1">
              <a:rPr lang="sr-Latn-BA" altLang="sr-Latn-RS"/>
              <a:pPr>
                <a:defRPr/>
              </a:pPr>
              <a:t>17.5.2017.</a:t>
            </a:fld>
            <a:endParaRPr lang="en-US" altLang="sr-Latn-R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93D33-9BCC-4BEF-9A31-20FB97EAF047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93787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09C61-A72A-4CF4-9538-EFC1611501F3}" type="datetime1">
              <a:rPr lang="sr-Latn-BA" altLang="sr-Latn-RS"/>
              <a:pPr>
                <a:defRPr/>
              </a:pPr>
              <a:t>17.5.2017.</a:t>
            </a:fld>
            <a:endParaRPr lang="en-US" altLang="sr-Latn-R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5CD0A-D2DA-467A-83E8-926C3A22F955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634474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99FF"/>
            </a:gs>
            <a:gs pos="50000">
              <a:srgbClr val="FFFFD9"/>
            </a:gs>
            <a:gs pos="100000">
              <a:srgbClr val="66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/>
            </a:lvl1pPr>
          </a:lstStyle>
          <a:p>
            <a:pPr>
              <a:defRPr/>
            </a:pPr>
            <a:fld id="{EA29E834-4C77-4FF6-8889-AB9A4BF46A20}" type="datetime1">
              <a:rPr lang="sr-Latn-BA" altLang="sr-Latn-RS"/>
              <a:pPr>
                <a:defRPr/>
              </a:pPr>
              <a:t>17.5.2017.</a:t>
            </a:fld>
            <a:endParaRPr lang="en-US" altLang="sr-Latn-R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pPr>
              <a:defRPr/>
            </a:pPr>
            <a:fld id="{E5B790A4-A6C2-4563-9656-3031578C3EDE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eb.archive.org/web/20140728130814/http:/sias.ru/magazine/vypusk-6-2013/yazyki/843.html" TargetMode="External"/><Relationship Id="rId2" Type="http://schemas.openxmlformats.org/officeDocument/2006/relationships/hyperlink" Target="http://dic.academic.ru/dic.nsf/fin_enc/2538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spect="1" noChangeArrowheads="1"/>
          </p:cNvSpPr>
          <p:nvPr>
            <p:ph type="ctrTitle"/>
          </p:nvPr>
        </p:nvSpPr>
        <p:spPr>
          <a:xfrm>
            <a:off x="250701" y="3501008"/>
            <a:ext cx="8713787" cy="1656184"/>
          </a:xfrm>
        </p:spPr>
        <p:txBody>
          <a:bodyPr/>
          <a:lstStyle/>
          <a:p>
            <a:br>
              <a:rPr lang="de-AT" altLang="sr-Latn-RS" sz="1400" dirty="0"/>
            </a:br>
            <a:br>
              <a:rPr lang="pl-PL" altLang="sr-Latn-RS" sz="2000" b="1" dirty="0"/>
            </a:br>
            <a:r>
              <a:rPr lang="ru-RU" altLang="sr-Latn-RS" sz="4000" b="1" dirty="0" err="1">
                <a:solidFill>
                  <a:srgbClr val="FF0000"/>
                </a:solidFill>
              </a:rPr>
              <a:t>Мультимедиальная</a:t>
            </a:r>
            <a:r>
              <a:rPr lang="ru-RU" altLang="sr-Latn-RS" sz="4000" b="1" dirty="0">
                <a:solidFill>
                  <a:srgbClr val="FF0000"/>
                </a:solidFill>
              </a:rPr>
              <a:t> </a:t>
            </a:r>
            <a:br>
              <a:rPr lang="sr-Latn-RS" altLang="sr-Latn-RS" sz="4000" b="1" dirty="0">
                <a:solidFill>
                  <a:srgbClr val="FF0000"/>
                </a:solidFill>
              </a:rPr>
            </a:br>
            <a:r>
              <a:rPr lang="ru-RU" altLang="sr-Latn-RS" sz="4000" b="1" dirty="0">
                <a:solidFill>
                  <a:srgbClr val="FF0000"/>
                </a:solidFill>
              </a:rPr>
              <a:t>стилистика:</a:t>
            </a:r>
            <a:br>
              <a:rPr lang="ru-RU" altLang="sr-Latn-RS" sz="4000" b="1" dirty="0">
                <a:solidFill>
                  <a:srgbClr val="FF0000"/>
                </a:solidFill>
              </a:rPr>
            </a:br>
            <a:r>
              <a:rPr lang="ru-RU" altLang="sr-Latn-RS" sz="4000" b="1" dirty="0">
                <a:solidFill>
                  <a:srgbClr val="FF0000"/>
                </a:solidFill>
              </a:rPr>
              <a:t>предмет, принципы, приемы</a:t>
            </a:r>
            <a:br>
              <a:rPr lang="ru-RU" altLang="sr-Latn-RS" sz="4000" b="1" dirty="0">
                <a:solidFill>
                  <a:srgbClr val="FF0000"/>
                </a:solidFill>
              </a:rPr>
            </a:br>
            <a:br>
              <a:rPr lang="sr-Latn-RS" sz="4000" b="1" dirty="0">
                <a:solidFill>
                  <a:srgbClr val="FF0000"/>
                </a:solidFill>
              </a:rPr>
            </a:br>
            <a:br>
              <a:rPr lang="ru-RU" sz="4000" b="1" dirty="0">
                <a:solidFill>
                  <a:srgbClr val="FF0000"/>
                </a:solidFill>
              </a:rPr>
            </a:br>
            <a:br>
              <a:rPr lang="ru-RU" sz="4000" b="1" dirty="0">
                <a:solidFill>
                  <a:srgbClr val="FF0000"/>
                </a:solidFill>
              </a:rPr>
            </a:br>
            <a:br>
              <a:rPr lang="de-AT" altLang="sr-Latn-RS" sz="1800" b="1" kern="120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</a:br>
            <a:endParaRPr lang="en-US" altLang="sr-Latn-RS" sz="1800" b="1" kern="1200" dirty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205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713" y="477093"/>
            <a:ext cx="1355725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590103" y="620688"/>
            <a:ext cx="8374385" cy="1368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800"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sr-Latn-RS" b="1" u="none" dirty="0">
                <a:solidFill>
                  <a:schemeClr val="tx2"/>
                </a:solidFill>
              </a:rPr>
              <a:t>Branko </a:t>
            </a:r>
            <a:r>
              <a:rPr lang="de-DE" altLang="sr-Latn-RS" b="1" u="none" dirty="0" err="1">
                <a:solidFill>
                  <a:schemeClr val="tx2"/>
                </a:solidFill>
              </a:rPr>
              <a:t>Tošović</a:t>
            </a:r>
            <a:r>
              <a:rPr lang="ru-RU" altLang="sr-Latn-RS" b="1" u="none" dirty="0">
                <a:solidFill>
                  <a:schemeClr val="tx2"/>
                </a:solidFill>
              </a:rPr>
              <a:t> </a:t>
            </a:r>
            <a:r>
              <a:rPr lang="pl-PL" altLang="sr-Latn-RS" u="none" dirty="0">
                <a:solidFill>
                  <a:schemeClr val="tx2"/>
                </a:solidFill>
              </a:rPr>
              <a:t> </a:t>
            </a:r>
            <a:br>
              <a:rPr lang="pl-PL" altLang="sr-Latn-RS" sz="4400" u="none" dirty="0">
                <a:solidFill>
                  <a:schemeClr val="tx2"/>
                </a:solidFill>
              </a:rPr>
            </a:br>
            <a:r>
              <a:rPr lang="pl-PL" altLang="sr-Latn-RS" sz="2000" b="1" u="none" dirty="0">
                <a:solidFill>
                  <a:schemeClr val="tx2"/>
                </a:solidFill>
              </a:rPr>
              <a:t>Institut für Slawistik </a:t>
            </a:r>
            <a:br>
              <a:rPr lang="pl-PL" altLang="sr-Latn-RS" sz="2000" b="1" u="none" dirty="0">
                <a:solidFill>
                  <a:schemeClr val="tx2"/>
                </a:solidFill>
              </a:rPr>
            </a:br>
            <a:r>
              <a:rPr lang="pl-PL" altLang="sr-Latn-RS" sz="2000" b="1" u="none" dirty="0">
                <a:solidFill>
                  <a:schemeClr val="tx2"/>
                </a:solidFill>
              </a:rPr>
              <a:t>der </a:t>
            </a:r>
            <a:r>
              <a:rPr lang="de-AT" altLang="sr-Latn-RS" sz="2000" b="1" u="none" dirty="0">
                <a:solidFill>
                  <a:schemeClr val="tx2"/>
                </a:solidFill>
              </a:rPr>
              <a:t>Karl-Franzens </a:t>
            </a:r>
            <a:r>
              <a:rPr lang="pl-PL" altLang="sr-Latn-RS" sz="2000" b="1" u="none" dirty="0">
                <a:solidFill>
                  <a:schemeClr val="tx2"/>
                </a:solidFill>
              </a:rPr>
              <a:t>Universität Graz</a:t>
            </a:r>
            <a:br>
              <a:rPr lang="de-AT" altLang="sr-Latn-RS" sz="2000" b="1" u="none" dirty="0">
                <a:solidFill>
                  <a:schemeClr val="tx2"/>
                </a:solidFill>
              </a:rPr>
            </a:br>
            <a:r>
              <a:rPr lang="pl-PL" altLang="sr-Latn-RS" sz="1800" b="1" u="none" dirty="0">
                <a:solidFill>
                  <a:schemeClr val="tx2"/>
                </a:solidFill>
              </a:rPr>
              <a:t>http://www-gewi.kfunigraz.ac.at/gralis</a:t>
            </a:r>
            <a:br>
              <a:rPr lang="de-AT" altLang="sr-Latn-RS" sz="1800" b="1" u="none" dirty="0">
                <a:solidFill>
                  <a:schemeClr val="tx2"/>
                </a:solidFill>
              </a:rPr>
            </a:br>
            <a:r>
              <a:rPr lang="de-DE" altLang="sr-Latn-RS" sz="1800" b="1" u="none" dirty="0">
                <a:solidFill>
                  <a:schemeClr val="tx2"/>
                </a:solidFill>
              </a:rPr>
              <a:t>branko.tosovic@uni-graz.at</a:t>
            </a:r>
            <a:endParaRPr lang="de-AT" altLang="sr-Latn-RS" sz="1800" b="1" u="none" dirty="0">
              <a:solidFill>
                <a:schemeClr val="tx2"/>
              </a:solidFill>
            </a:endParaRPr>
          </a:p>
        </p:txBody>
      </p:sp>
      <p:sp>
        <p:nvSpPr>
          <p:cNvPr id="2056" name="Rechteck 1"/>
          <p:cNvSpPr>
            <a:spLocks noChangeArrowheads="1"/>
          </p:cNvSpPr>
          <p:nvPr/>
        </p:nvSpPr>
        <p:spPr bwMode="auto">
          <a:xfrm>
            <a:off x="881879" y="4797152"/>
            <a:ext cx="779083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400" b="1" u="none" dirty="0">
                <a:cs typeface="Arial" charset="0"/>
              </a:rPr>
              <a:t>Третья конференция Комиссии по стилистике </a:t>
            </a:r>
            <a:br>
              <a:rPr lang="sr-Latn-CS" sz="2400" b="1" u="none" dirty="0">
                <a:cs typeface="Arial" charset="0"/>
              </a:rPr>
            </a:br>
            <a:r>
              <a:rPr lang="ru-RU" sz="2400" b="1" u="none" dirty="0">
                <a:cs typeface="Arial" charset="0"/>
              </a:rPr>
              <a:t>Международного комитета славистов</a:t>
            </a:r>
            <a:br>
              <a:rPr lang="sr-Latn-CS" sz="2400" b="1" u="none" dirty="0">
                <a:cs typeface="Arial" charset="0"/>
              </a:rPr>
            </a:br>
            <a:r>
              <a:rPr lang="hr-HR" altLang="sr-Latn-RS" sz="2400" b="1" u="none" dirty="0">
                <a:cs typeface="Arial" charset="0"/>
              </a:rPr>
              <a:t> </a:t>
            </a:r>
            <a:r>
              <a:rPr lang="ru-RU" altLang="sr-Latn-RS" sz="2400" b="1" u="none" dirty="0" err="1">
                <a:cs typeface="Arial" charset="0"/>
              </a:rPr>
              <a:t>Банялука</a:t>
            </a:r>
            <a:r>
              <a:rPr lang="hr-HR" altLang="sr-Latn-RS" sz="2400" b="1" u="none" dirty="0">
                <a:cs typeface="Arial" charset="0"/>
              </a:rPr>
              <a:t>, </a:t>
            </a:r>
            <a:r>
              <a:rPr lang="ru-RU" altLang="sr-Latn-RS" sz="2400" b="1" u="none" dirty="0">
                <a:cs typeface="Arial" charset="0"/>
              </a:rPr>
              <a:t>18</a:t>
            </a:r>
            <a:r>
              <a:rPr lang="sr-Latn-CS" altLang="zh-CN" sz="2400" b="1" u="none" dirty="0">
                <a:cs typeface="Arial" charset="0"/>
              </a:rPr>
              <a:t>–</a:t>
            </a:r>
            <a:r>
              <a:rPr lang="ru-RU" altLang="zh-CN" sz="2400" b="1" u="none" dirty="0">
                <a:cs typeface="Arial" charset="0"/>
              </a:rPr>
              <a:t>20</a:t>
            </a:r>
            <a:r>
              <a:rPr lang="hr-HR" altLang="sr-Latn-RS" sz="2400" b="1" u="none" dirty="0">
                <a:cs typeface="Arial" charset="0"/>
              </a:rPr>
              <a:t> </a:t>
            </a:r>
            <a:r>
              <a:rPr lang="ru-RU" altLang="sr-Latn-RS" sz="2400" b="1" u="none" dirty="0">
                <a:cs typeface="Arial" charset="0"/>
              </a:rPr>
              <a:t>мая</a:t>
            </a:r>
            <a:r>
              <a:rPr lang="hr-HR" altLang="sr-Latn-RS" sz="2400" b="1" u="none" dirty="0">
                <a:cs typeface="Arial" charset="0"/>
              </a:rPr>
              <a:t> 20</a:t>
            </a:r>
            <a:r>
              <a:rPr lang="de-AT" altLang="sr-Latn-RS" sz="2400" b="1" u="none" dirty="0">
                <a:cs typeface="Arial" charset="0"/>
              </a:rPr>
              <a:t>1</a:t>
            </a:r>
            <a:r>
              <a:rPr lang="ru-RU" altLang="sr-Latn-RS" sz="2400" b="1" u="none" dirty="0">
                <a:cs typeface="Arial" charset="0"/>
              </a:rPr>
              <a:t>7 г</a:t>
            </a:r>
            <a:r>
              <a:rPr lang="sr-Latn-CS" sz="2400" b="1" u="none" dirty="0">
                <a:cs typeface="Arial" charset="0"/>
              </a:rPr>
              <a:t>.</a:t>
            </a:r>
            <a:endParaRPr lang="sr-Latn-BA" altLang="sr-Latn-RS" sz="2400" b="1" u="none" dirty="0"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600200"/>
            <a:ext cx="8229600" cy="4525963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10</a:t>
            </a:fld>
            <a:endParaRPr lang="en-US" altLang="sr-Latn-RS"/>
          </a:p>
        </p:txBody>
      </p:sp>
      <p:grpSp>
        <p:nvGrpSpPr>
          <p:cNvPr id="5" name="Zeichenbereich 81"/>
          <p:cNvGrpSpPr/>
          <p:nvPr/>
        </p:nvGrpSpPr>
        <p:grpSpPr>
          <a:xfrm>
            <a:off x="2473960" y="1104900"/>
            <a:ext cx="4196080" cy="4648200"/>
            <a:chOff x="0" y="0"/>
            <a:chExt cx="4196080" cy="4648200"/>
          </a:xfrm>
        </p:grpSpPr>
        <p:sp>
          <p:nvSpPr>
            <p:cNvPr id="6" name="Rechteck 5"/>
            <p:cNvSpPr/>
            <p:nvPr/>
          </p:nvSpPr>
          <p:spPr>
            <a:xfrm>
              <a:off x="0" y="0"/>
              <a:ext cx="4196080" cy="4648200"/>
            </a:xfrm>
            <a:prstGeom prst="rect">
              <a:avLst/>
            </a:prstGeom>
          </p:spPr>
        </p:sp>
        <p:sp>
          <p:nvSpPr>
            <p:cNvPr id="7" name="Textfeld 13"/>
            <p:cNvSpPr txBox="1"/>
            <p:nvPr/>
          </p:nvSpPr>
          <p:spPr>
            <a:xfrm>
              <a:off x="1585192" y="1742098"/>
              <a:ext cx="1356790" cy="3048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200" b="1" u="none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монознаковая</a:t>
              </a:r>
              <a:endParaRPr lang="de-DE" sz="1200" u="none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Textfeld 13"/>
            <p:cNvSpPr txBox="1"/>
            <p:nvPr/>
          </p:nvSpPr>
          <p:spPr>
            <a:xfrm>
              <a:off x="317389" y="1742098"/>
              <a:ext cx="885826" cy="3048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100" b="1" u="none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языковая</a:t>
              </a:r>
              <a:endParaRPr lang="de-DE" sz="1200" u="none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9" name="Gerader Verbinder 8"/>
            <p:cNvCxnSpPr>
              <a:endCxn id="7" idx="1"/>
            </p:cNvCxnSpPr>
            <p:nvPr/>
          </p:nvCxnSpPr>
          <p:spPr>
            <a:xfrm flipV="1">
              <a:off x="1203215" y="1894498"/>
              <a:ext cx="381977" cy="21766"/>
            </a:xfrm>
            <a:prstGeom prst="line">
              <a:avLst/>
            </a:prstGeom>
            <a:ln w="3175">
              <a:solidFill>
                <a:schemeClr val="tx1"/>
              </a:solidFill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Gerader Verbinder 9"/>
            <p:cNvCxnSpPr>
              <a:stCxn id="23" idx="2"/>
              <a:endCxn id="25" idx="0"/>
            </p:cNvCxnSpPr>
            <p:nvPr/>
          </p:nvCxnSpPr>
          <p:spPr>
            <a:xfrm>
              <a:off x="2217679" y="2548576"/>
              <a:ext cx="643" cy="212697"/>
            </a:xfrm>
            <a:prstGeom prst="line">
              <a:avLst/>
            </a:prstGeom>
            <a:ln w="3175">
              <a:solidFill>
                <a:schemeClr val="tx1"/>
              </a:solidFill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Textfeld 13"/>
            <p:cNvSpPr txBox="1"/>
            <p:nvPr/>
          </p:nvSpPr>
          <p:spPr>
            <a:xfrm>
              <a:off x="238125" y="572930"/>
              <a:ext cx="981075" cy="26512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900" b="1" u="none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буквенная</a:t>
              </a:r>
              <a:endParaRPr lang="de-DE" sz="1200" u="none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2" name="Gerader Verbinder 11"/>
            <p:cNvCxnSpPr>
              <a:stCxn id="11" idx="2"/>
              <a:endCxn id="40" idx="0"/>
            </p:cNvCxnSpPr>
            <p:nvPr/>
          </p:nvCxnSpPr>
          <p:spPr>
            <a:xfrm flipH="1">
              <a:off x="565777" y="838056"/>
              <a:ext cx="162886" cy="265126"/>
            </a:xfrm>
            <a:prstGeom prst="line">
              <a:avLst/>
            </a:prstGeom>
            <a:ln w="3175">
              <a:solidFill>
                <a:schemeClr val="tx1"/>
              </a:solidFill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Textfeld 13"/>
            <p:cNvSpPr txBox="1"/>
            <p:nvPr/>
          </p:nvSpPr>
          <p:spPr>
            <a:xfrm>
              <a:off x="2552700" y="1103182"/>
              <a:ext cx="1219200" cy="3048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100" b="1" u="none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неязыковая</a:t>
              </a:r>
              <a:endParaRPr lang="de-DE" sz="1200" u="none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4" name="Gerader Verbinder 13"/>
            <p:cNvCxnSpPr>
              <a:stCxn id="13" idx="2"/>
              <a:endCxn id="7" idx="0"/>
            </p:cNvCxnSpPr>
            <p:nvPr/>
          </p:nvCxnSpPr>
          <p:spPr>
            <a:xfrm flipH="1">
              <a:off x="2263587" y="1407982"/>
              <a:ext cx="898713" cy="334116"/>
            </a:xfrm>
            <a:prstGeom prst="line">
              <a:avLst/>
            </a:prstGeom>
            <a:ln w="3175">
              <a:solidFill>
                <a:schemeClr val="tx1"/>
              </a:solidFill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Textfeld 13"/>
            <p:cNvSpPr txBox="1"/>
            <p:nvPr/>
          </p:nvSpPr>
          <p:spPr>
            <a:xfrm>
              <a:off x="79513" y="119268"/>
              <a:ext cx="649150" cy="229803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800" b="1" u="none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базовая</a:t>
              </a:r>
              <a:endParaRPr lang="de-DE" sz="1200" u="non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" name="Textfeld 13"/>
            <p:cNvSpPr txBox="1"/>
            <p:nvPr/>
          </p:nvSpPr>
          <p:spPr>
            <a:xfrm>
              <a:off x="990601" y="119268"/>
              <a:ext cx="1044934" cy="240985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800" b="1" u="none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факультативная</a:t>
              </a:r>
              <a:endParaRPr lang="de-DE" sz="1200" u="none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7" name="Gerader Verbinder 16"/>
            <p:cNvCxnSpPr>
              <a:stCxn id="15" idx="2"/>
              <a:endCxn id="11" idx="0"/>
            </p:cNvCxnSpPr>
            <p:nvPr/>
          </p:nvCxnSpPr>
          <p:spPr>
            <a:xfrm>
              <a:off x="404088" y="349071"/>
              <a:ext cx="324575" cy="223859"/>
            </a:xfrm>
            <a:prstGeom prst="line">
              <a:avLst/>
            </a:prstGeom>
            <a:ln w="3175">
              <a:solidFill>
                <a:schemeClr val="tx1"/>
              </a:solidFill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Gerader Verbinder 17"/>
            <p:cNvCxnSpPr>
              <a:stCxn id="16" idx="2"/>
              <a:endCxn id="11" idx="0"/>
            </p:cNvCxnSpPr>
            <p:nvPr/>
          </p:nvCxnSpPr>
          <p:spPr>
            <a:xfrm flipH="1">
              <a:off x="728663" y="360253"/>
              <a:ext cx="784405" cy="212677"/>
            </a:xfrm>
            <a:prstGeom prst="line">
              <a:avLst/>
            </a:prstGeom>
            <a:ln w="3175">
              <a:solidFill>
                <a:schemeClr val="tx1"/>
              </a:solidFill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Textfeld 13"/>
            <p:cNvSpPr txBox="1"/>
            <p:nvPr/>
          </p:nvSpPr>
          <p:spPr>
            <a:xfrm>
              <a:off x="2381249" y="510233"/>
              <a:ext cx="638175" cy="3048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200" b="1" u="none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знаки</a:t>
              </a:r>
              <a:endParaRPr lang="de-DE" sz="1200" u="none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Textfeld 13"/>
            <p:cNvSpPr txBox="1"/>
            <p:nvPr/>
          </p:nvSpPr>
          <p:spPr>
            <a:xfrm>
              <a:off x="3209924" y="512227"/>
              <a:ext cx="838201" cy="3048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000" b="1" u="none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символы</a:t>
              </a:r>
              <a:endParaRPr lang="de-DE" sz="1200" u="none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1" name="Gerader Verbinder 20"/>
            <p:cNvCxnSpPr>
              <a:stCxn id="19" idx="2"/>
              <a:endCxn id="13" idx="0"/>
            </p:cNvCxnSpPr>
            <p:nvPr/>
          </p:nvCxnSpPr>
          <p:spPr>
            <a:xfrm>
              <a:off x="2700337" y="815033"/>
              <a:ext cx="461963" cy="288149"/>
            </a:xfrm>
            <a:prstGeom prst="line">
              <a:avLst/>
            </a:prstGeom>
            <a:ln w="3175">
              <a:solidFill>
                <a:schemeClr val="tx1"/>
              </a:solidFill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Gerader Verbinder 21"/>
            <p:cNvCxnSpPr>
              <a:stCxn id="20" idx="2"/>
              <a:endCxn id="13" idx="0"/>
            </p:cNvCxnSpPr>
            <p:nvPr/>
          </p:nvCxnSpPr>
          <p:spPr>
            <a:xfrm flipH="1">
              <a:off x="3162300" y="817027"/>
              <a:ext cx="466725" cy="286155"/>
            </a:xfrm>
            <a:prstGeom prst="line">
              <a:avLst/>
            </a:prstGeom>
            <a:ln w="3175">
              <a:solidFill>
                <a:schemeClr val="tx1"/>
              </a:solidFill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Textfeld 13"/>
            <p:cNvSpPr txBox="1"/>
            <p:nvPr/>
          </p:nvSpPr>
          <p:spPr>
            <a:xfrm>
              <a:off x="1812755" y="2243776"/>
              <a:ext cx="809848" cy="3048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400" b="1" u="none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Медиа</a:t>
              </a:r>
              <a:endParaRPr lang="de-DE" sz="1200" u="none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4" name="Gerader Verbinder 23"/>
            <p:cNvCxnSpPr>
              <a:stCxn id="7" idx="2"/>
              <a:endCxn id="23" idx="0"/>
            </p:cNvCxnSpPr>
            <p:nvPr/>
          </p:nvCxnSpPr>
          <p:spPr>
            <a:xfrm flipH="1">
              <a:off x="2217679" y="2046898"/>
              <a:ext cx="45908" cy="196878"/>
            </a:xfrm>
            <a:prstGeom prst="line">
              <a:avLst/>
            </a:prstGeom>
            <a:ln w="3175">
              <a:solidFill>
                <a:schemeClr val="tx1"/>
              </a:solidFill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Textfeld 13"/>
            <p:cNvSpPr txBox="1"/>
            <p:nvPr/>
          </p:nvSpPr>
          <p:spPr>
            <a:xfrm>
              <a:off x="1582126" y="2761273"/>
              <a:ext cx="1272391" cy="3048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200" b="1" u="none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полизнаковая</a:t>
              </a:r>
              <a:endParaRPr lang="de-DE" sz="1200" u="none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" name="Textfeld 13"/>
            <p:cNvSpPr txBox="1"/>
            <p:nvPr/>
          </p:nvSpPr>
          <p:spPr>
            <a:xfrm>
              <a:off x="58127" y="3170848"/>
              <a:ext cx="1227748" cy="3048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100" b="1" u="none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иллюстрация</a:t>
              </a:r>
              <a:endParaRPr lang="de-DE" sz="1200" u="none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7" name="Textfeld 13"/>
            <p:cNvSpPr txBox="1"/>
            <p:nvPr/>
          </p:nvSpPr>
          <p:spPr>
            <a:xfrm>
              <a:off x="352425" y="3570898"/>
              <a:ext cx="866775" cy="3048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100" b="1" u="none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графика</a:t>
              </a:r>
              <a:endParaRPr lang="de-DE" sz="1200" u="none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8" name="Textfeld 13"/>
            <p:cNvSpPr txBox="1"/>
            <p:nvPr/>
          </p:nvSpPr>
          <p:spPr>
            <a:xfrm>
              <a:off x="545176" y="4162425"/>
              <a:ext cx="866775" cy="3048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100" b="1" u="none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рисунок</a:t>
              </a:r>
              <a:endParaRPr lang="de-DE" sz="1200" u="none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9" name="Textfeld 13"/>
            <p:cNvSpPr txBox="1"/>
            <p:nvPr/>
          </p:nvSpPr>
          <p:spPr>
            <a:xfrm>
              <a:off x="3457576" y="3142273"/>
              <a:ext cx="628649" cy="3048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100" b="1" u="none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аудио</a:t>
              </a:r>
              <a:endParaRPr lang="de-DE" sz="1200" u="none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0" name="Textfeld 13"/>
            <p:cNvSpPr txBox="1"/>
            <p:nvPr/>
          </p:nvSpPr>
          <p:spPr>
            <a:xfrm>
              <a:off x="3457576" y="3653641"/>
              <a:ext cx="640659" cy="3048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100" b="1" u="none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видео</a:t>
              </a:r>
              <a:endParaRPr lang="de-DE" sz="1200" u="none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31" name="Gerader Verbinder 30"/>
            <p:cNvCxnSpPr>
              <a:stCxn id="25" idx="2"/>
              <a:endCxn id="28" idx="0"/>
            </p:cNvCxnSpPr>
            <p:nvPr/>
          </p:nvCxnSpPr>
          <p:spPr>
            <a:xfrm flipH="1">
              <a:off x="978564" y="3066073"/>
              <a:ext cx="1239758" cy="1096352"/>
            </a:xfrm>
            <a:prstGeom prst="line">
              <a:avLst/>
            </a:prstGeom>
            <a:ln w="3175">
              <a:solidFill>
                <a:schemeClr val="tx1"/>
              </a:solidFill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Gerader Verbinder 31"/>
            <p:cNvCxnSpPr>
              <a:stCxn id="25" idx="2"/>
              <a:endCxn id="27" idx="3"/>
            </p:cNvCxnSpPr>
            <p:nvPr/>
          </p:nvCxnSpPr>
          <p:spPr>
            <a:xfrm flipH="1">
              <a:off x="1219200" y="3066073"/>
              <a:ext cx="999122" cy="657225"/>
            </a:xfrm>
            <a:prstGeom prst="line">
              <a:avLst/>
            </a:prstGeom>
            <a:ln w="3175">
              <a:solidFill>
                <a:schemeClr val="tx1"/>
              </a:solidFill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Gerader Verbinder 32"/>
            <p:cNvCxnSpPr>
              <a:stCxn id="25" idx="2"/>
              <a:endCxn id="26" idx="3"/>
            </p:cNvCxnSpPr>
            <p:nvPr/>
          </p:nvCxnSpPr>
          <p:spPr>
            <a:xfrm flipH="1">
              <a:off x="1285875" y="3066073"/>
              <a:ext cx="932447" cy="257175"/>
            </a:xfrm>
            <a:prstGeom prst="line">
              <a:avLst/>
            </a:prstGeom>
            <a:ln w="3175">
              <a:solidFill>
                <a:schemeClr val="tx1"/>
              </a:solidFill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Gerader Verbinder 33"/>
            <p:cNvCxnSpPr>
              <a:stCxn id="25" idx="2"/>
              <a:endCxn id="37" idx="0"/>
            </p:cNvCxnSpPr>
            <p:nvPr/>
          </p:nvCxnSpPr>
          <p:spPr>
            <a:xfrm>
              <a:off x="2218322" y="3066073"/>
              <a:ext cx="45248" cy="1277327"/>
            </a:xfrm>
            <a:prstGeom prst="line">
              <a:avLst/>
            </a:prstGeom>
            <a:ln w="3175">
              <a:solidFill>
                <a:schemeClr val="tx1"/>
              </a:solidFill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Gerader Verbinder 34"/>
            <p:cNvCxnSpPr>
              <a:stCxn id="25" idx="2"/>
              <a:endCxn id="30" idx="1"/>
            </p:cNvCxnSpPr>
            <p:nvPr/>
          </p:nvCxnSpPr>
          <p:spPr>
            <a:xfrm>
              <a:off x="2218322" y="3066073"/>
              <a:ext cx="1239254" cy="739968"/>
            </a:xfrm>
            <a:prstGeom prst="line">
              <a:avLst/>
            </a:prstGeom>
            <a:ln w="3175">
              <a:solidFill>
                <a:schemeClr val="tx1"/>
              </a:solidFill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Gerader Verbinder 35"/>
            <p:cNvCxnSpPr>
              <a:stCxn id="25" idx="2"/>
              <a:endCxn id="29" idx="1"/>
            </p:cNvCxnSpPr>
            <p:nvPr/>
          </p:nvCxnSpPr>
          <p:spPr>
            <a:xfrm>
              <a:off x="2218322" y="3066073"/>
              <a:ext cx="1239254" cy="228600"/>
            </a:xfrm>
            <a:prstGeom prst="line">
              <a:avLst/>
            </a:prstGeom>
            <a:ln w="3175">
              <a:solidFill>
                <a:schemeClr val="tx1"/>
              </a:solidFill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Textfeld 13"/>
            <p:cNvSpPr txBox="1"/>
            <p:nvPr/>
          </p:nvSpPr>
          <p:spPr>
            <a:xfrm>
              <a:off x="1649696" y="4343400"/>
              <a:ext cx="1227748" cy="3048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100" b="1" u="none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презентация</a:t>
              </a:r>
              <a:endParaRPr lang="de-DE" sz="1200" u="none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8" name="Textfeld 13"/>
            <p:cNvSpPr txBox="1"/>
            <p:nvPr/>
          </p:nvSpPr>
          <p:spPr>
            <a:xfrm>
              <a:off x="2925152" y="4343400"/>
              <a:ext cx="1010743" cy="3048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100" b="1" u="none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анимация</a:t>
              </a:r>
              <a:endParaRPr lang="de-DE" sz="1200" u="none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39" name="Gerader Verbinder 38"/>
            <p:cNvCxnSpPr>
              <a:stCxn id="25" idx="2"/>
              <a:endCxn id="38" idx="0"/>
            </p:cNvCxnSpPr>
            <p:nvPr/>
          </p:nvCxnSpPr>
          <p:spPr>
            <a:xfrm>
              <a:off x="2218322" y="3066073"/>
              <a:ext cx="1212202" cy="1277327"/>
            </a:xfrm>
            <a:prstGeom prst="line">
              <a:avLst/>
            </a:prstGeom>
            <a:ln w="3175">
              <a:solidFill>
                <a:schemeClr val="tx1"/>
              </a:solidFill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Textfeld 13"/>
            <p:cNvSpPr txBox="1"/>
            <p:nvPr/>
          </p:nvSpPr>
          <p:spPr>
            <a:xfrm>
              <a:off x="58127" y="1103182"/>
              <a:ext cx="1015299" cy="3048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000" b="1" u="none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письменная</a:t>
              </a:r>
              <a:endParaRPr lang="de-DE" sz="1200" u="none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1" name="Textfeld 13"/>
            <p:cNvSpPr txBox="1"/>
            <p:nvPr/>
          </p:nvSpPr>
          <p:spPr>
            <a:xfrm>
              <a:off x="1362075" y="1193297"/>
              <a:ext cx="721167" cy="30480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1100" b="1" u="none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устная</a:t>
              </a:r>
              <a:endParaRPr lang="de-DE" sz="1200" u="none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42" name="Gerader Verbinder 41"/>
            <p:cNvCxnSpPr>
              <a:stCxn id="40" idx="2"/>
              <a:endCxn id="8" idx="0"/>
            </p:cNvCxnSpPr>
            <p:nvPr/>
          </p:nvCxnSpPr>
          <p:spPr>
            <a:xfrm>
              <a:off x="565777" y="1407982"/>
              <a:ext cx="194525" cy="334116"/>
            </a:xfrm>
            <a:prstGeom prst="line">
              <a:avLst/>
            </a:prstGeom>
            <a:ln w="3175">
              <a:solidFill>
                <a:schemeClr val="tx1"/>
              </a:solidFill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Gerader Verbinder 42"/>
            <p:cNvCxnSpPr>
              <a:stCxn id="41" idx="2"/>
            </p:cNvCxnSpPr>
            <p:nvPr/>
          </p:nvCxnSpPr>
          <p:spPr>
            <a:xfrm flipH="1">
              <a:off x="803085" y="1498097"/>
              <a:ext cx="919574" cy="235287"/>
            </a:xfrm>
            <a:prstGeom prst="line">
              <a:avLst/>
            </a:prstGeom>
            <a:ln w="3175">
              <a:solidFill>
                <a:schemeClr val="tx1"/>
              </a:solidFill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4" name="Textfeld 13"/>
            <p:cNvSpPr txBox="1"/>
            <p:nvPr/>
          </p:nvSpPr>
          <p:spPr>
            <a:xfrm>
              <a:off x="1430572" y="838056"/>
              <a:ext cx="565205" cy="26512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900" b="1" u="none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голос</a:t>
              </a:r>
              <a:endParaRPr lang="de-DE" sz="1200" u="none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45" name="Gerader Verbinder 44"/>
            <p:cNvCxnSpPr>
              <a:stCxn id="44" idx="2"/>
              <a:endCxn id="41" idx="0"/>
            </p:cNvCxnSpPr>
            <p:nvPr/>
          </p:nvCxnSpPr>
          <p:spPr>
            <a:xfrm>
              <a:off x="1713175" y="1103182"/>
              <a:ext cx="9484" cy="90115"/>
            </a:xfrm>
            <a:prstGeom prst="line">
              <a:avLst/>
            </a:prstGeom>
            <a:ln w="3175">
              <a:solidFill>
                <a:schemeClr val="tx1"/>
              </a:solidFill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78993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5616" y="1652899"/>
            <a:ext cx="7056784" cy="4014711"/>
          </a:xfrm>
          <a:prstGeom prst="rect">
            <a:avLst/>
          </a:prstGeom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11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564442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12</a:t>
            </a:fld>
            <a:endParaRPr lang="en-US" altLang="sr-Latn-RS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240" y="1628800"/>
            <a:ext cx="4518702" cy="4568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168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Мультимедальный</a:t>
            </a:r>
            <a:r>
              <a:rPr lang="ru-RU" dirty="0"/>
              <a:t> процесс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13</a:t>
            </a:fld>
            <a:endParaRPr lang="en-US" altLang="sr-Latn-RS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8" name="Textfeld 13"/>
          <p:cNvSpPr txBox="1"/>
          <p:nvPr/>
        </p:nvSpPr>
        <p:spPr>
          <a:xfrm>
            <a:off x="2267744" y="2348880"/>
            <a:ext cx="1584176" cy="35752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1600" u="none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экспрессирует</a:t>
            </a:r>
            <a:endParaRPr lang="de-DE" sz="1600" u="none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feld 3">
            <a:hlinkClick r:id="" action="ppaction://noaction" highlightClick="1"/>
          </p:cNvPr>
          <p:cNvSpPr txBox="1"/>
          <p:nvPr/>
        </p:nvSpPr>
        <p:spPr>
          <a:xfrm>
            <a:off x="971600" y="3356992"/>
            <a:ext cx="1224136" cy="41897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1800" b="1" u="none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кодирует</a:t>
            </a:r>
            <a:endParaRPr lang="de-DE" sz="1800" u="none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Textfeld 13"/>
          <p:cNvSpPr txBox="1"/>
          <p:nvPr/>
        </p:nvSpPr>
        <p:spPr>
          <a:xfrm>
            <a:off x="2123728" y="4427952"/>
            <a:ext cx="1944216" cy="3692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1600" u="none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не экспрессирует</a:t>
            </a:r>
            <a:endParaRPr lang="de-DE" sz="1600" u="none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feld 13"/>
          <p:cNvSpPr txBox="1"/>
          <p:nvPr/>
        </p:nvSpPr>
        <p:spPr>
          <a:xfrm>
            <a:off x="5891808" y="2348880"/>
            <a:ext cx="1728192" cy="35752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1600" u="none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импрессирует</a:t>
            </a:r>
            <a:endParaRPr lang="de-DE" sz="1600" u="none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" name="Textfeld 13"/>
          <p:cNvSpPr txBox="1"/>
          <p:nvPr/>
        </p:nvSpPr>
        <p:spPr>
          <a:xfrm>
            <a:off x="5701248" y="4427951"/>
            <a:ext cx="2327136" cy="36920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1600" u="none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не </a:t>
            </a:r>
            <a:r>
              <a:rPr lang="ru-RU" sz="1600" u="none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импрессирует</a:t>
            </a:r>
            <a:endParaRPr lang="de-DE" sz="1600" u="none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Textfeld 3"/>
          <p:cNvSpPr txBox="1"/>
          <p:nvPr/>
        </p:nvSpPr>
        <p:spPr>
          <a:xfrm>
            <a:off x="3995936" y="3284984"/>
            <a:ext cx="1543980" cy="429604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1800" b="1" u="none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декодирует</a:t>
            </a:r>
            <a:endParaRPr lang="de-DE" sz="1800" u="none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0" name="Gerade Verbindung mit Pfeil 49"/>
          <p:cNvCxnSpPr>
            <a:cxnSpLocks/>
            <a:stCxn id="39" idx="3"/>
            <a:endCxn id="42" idx="0"/>
          </p:cNvCxnSpPr>
          <p:nvPr/>
        </p:nvCxnSpPr>
        <p:spPr bwMode="auto">
          <a:xfrm>
            <a:off x="2195736" y="3566482"/>
            <a:ext cx="900100" cy="86147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3" name="Gerade Verbindung mit Pfeil 52"/>
          <p:cNvCxnSpPr>
            <a:cxnSpLocks/>
            <a:stCxn id="39" idx="3"/>
            <a:endCxn id="38" idx="2"/>
          </p:cNvCxnSpPr>
          <p:nvPr/>
        </p:nvCxnSpPr>
        <p:spPr bwMode="auto">
          <a:xfrm flipV="1">
            <a:off x="2195736" y="2706401"/>
            <a:ext cx="864096" cy="86008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6" name="Gerade Verbindung mit Pfeil 55"/>
          <p:cNvCxnSpPr>
            <a:cxnSpLocks/>
            <a:stCxn id="38" idx="2"/>
            <a:endCxn id="48" idx="1"/>
          </p:cNvCxnSpPr>
          <p:nvPr/>
        </p:nvCxnSpPr>
        <p:spPr bwMode="auto">
          <a:xfrm>
            <a:off x="3059832" y="2706401"/>
            <a:ext cx="936104" cy="79338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9" name="Gerade Verbindung mit Pfeil 58"/>
          <p:cNvCxnSpPr>
            <a:cxnSpLocks/>
            <a:stCxn id="42" idx="0"/>
            <a:endCxn id="48" idx="1"/>
          </p:cNvCxnSpPr>
          <p:nvPr/>
        </p:nvCxnSpPr>
        <p:spPr bwMode="auto">
          <a:xfrm flipV="1">
            <a:off x="3095836" y="3499786"/>
            <a:ext cx="900100" cy="9281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2" name="Gerade Verbindung mit Pfeil 61"/>
          <p:cNvCxnSpPr>
            <a:cxnSpLocks/>
            <a:stCxn id="48" idx="3"/>
            <a:endCxn id="46" idx="2"/>
          </p:cNvCxnSpPr>
          <p:nvPr/>
        </p:nvCxnSpPr>
        <p:spPr bwMode="auto">
          <a:xfrm flipV="1">
            <a:off x="5539916" y="2706401"/>
            <a:ext cx="1215988" cy="79338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5" name="Gerade Verbindung mit Pfeil 64"/>
          <p:cNvCxnSpPr>
            <a:cxnSpLocks/>
            <a:stCxn id="48" idx="3"/>
            <a:endCxn id="47" idx="0"/>
          </p:cNvCxnSpPr>
          <p:nvPr/>
        </p:nvCxnSpPr>
        <p:spPr bwMode="auto">
          <a:xfrm>
            <a:off x="5539916" y="3499786"/>
            <a:ext cx="1324900" cy="9281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080346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38" grpId="0" animBg="1"/>
      <p:bldP spid="39" grpId="0" animBg="1"/>
      <p:bldP spid="42" grpId="0" animBg="1"/>
      <p:bldP spid="46" grpId="0" animBg="1"/>
      <p:bldP spid="47" grpId="0" animBg="1"/>
      <p:bldP spid="4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14</a:t>
            </a:fld>
            <a:endParaRPr lang="en-US" altLang="sr-Latn-RS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633289"/>
            <a:ext cx="8078669" cy="4492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980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Литература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Мультимедиа</a:t>
            </a:r>
            <a:r>
              <a:rPr lang="sr-Latn-RS" sz="2400" dirty="0"/>
              <a:t>-www1: </a:t>
            </a:r>
            <a:r>
              <a:rPr lang="ru-RU" sz="2400" i="1" dirty="0"/>
              <a:t>Мультимедиа</a:t>
            </a:r>
            <a:r>
              <a:rPr lang="sr-Latn-RS" sz="2400" dirty="0"/>
              <a:t>. In: </a:t>
            </a:r>
            <a:r>
              <a:rPr lang="ru-RU" sz="2400" u="sng" dirty="0">
                <a:hlinkClick r:id="rId2"/>
              </a:rPr>
              <a:t>http://dic.academic.ru/dic.nsf/fin_enc/25382</a:t>
            </a:r>
            <a:r>
              <a:rPr lang="sr-Latn-RS" sz="2400" dirty="0"/>
              <a:t>. 15. 4. 2017</a:t>
            </a:r>
            <a:endParaRPr lang="de-DE" sz="2400" dirty="0"/>
          </a:p>
          <a:p>
            <a:r>
              <a:rPr lang="ru-RU" sz="2400" dirty="0"/>
              <a:t>Деникин А. А. </a:t>
            </a:r>
            <a:r>
              <a:rPr lang="ru-RU" sz="2400" u="sng" dirty="0">
                <a:hlinkClick r:id="rId3"/>
              </a:rPr>
              <a:t>Мультимедиа и искусство: от мифов к реалиям</a:t>
            </a:r>
            <a:r>
              <a:rPr lang="ru-RU" sz="2400" dirty="0"/>
              <a:t> // Художественная культура.</a:t>
            </a:r>
            <a:r>
              <a:rPr lang="de-AT" sz="2400" dirty="0"/>
              <a:t> </a:t>
            </a:r>
            <a:r>
              <a:rPr lang="ru-RU" sz="2400" dirty="0"/>
              <a:t>– 2013.</a:t>
            </a:r>
            <a:r>
              <a:rPr lang="de-AT" sz="2400" dirty="0"/>
              <a:t> </a:t>
            </a:r>
            <a:r>
              <a:rPr lang="ru-RU" sz="2400" dirty="0"/>
              <a:t>– №</a:t>
            </a:r>
            <a:r>
              <a:rPr lang="de-AT" sz="2400" dirty="0"/>
              <a:t> </a:t>
            </a:r>
            <a:r>
              <a:rPr lang="ru-RU" sz="2400" dirty="0"/>
              <a:t>1 (6).</a:t>
            </a:r>
            <a:endParaRPr lang="de-DE" sz="2400" dirty="0"/>
          </a:p>
          <a:p>
            <a:r>
              <a:rPr lang="ru-RU" sz="2400" dirty="0" err="1"/>
              <a:t>Каптерев</a:t>
            </a:r>
            <a:r>
              <a:rPr lang="ru-RU" sz="2400" dirty="0"/>
              <a:t> А.</a:t>
            </a:r>
            <a:r>
              <a:rPr lang="de-AT" sz="2400" dirty="0"/>
              <a:t> </a:t>
            </a:r>
            <a:r>
              <a:rPr lang="ru-RU" sz="2400" dirty="0"/>
              <a:t>И.</a:t>
            </a:r>
            <a:r>
              <a:rPr lang="de-AT" sz="2400" dirty="0"/>
              <a:t> </a:t>
            </a:r>
            <a:r>
              <a:rPr lang="ru-RU" sz="2400" i="1" dirty="0"/>
              <a:t>Мультимедиа как социокультурный феномен</a:t>
            </a:r>
            <a:r>
              <a:rPr lang="ru-RU" sz="2400" dirty="0"/>
              <a:t>.</a:t>
            </a:r>
            <a:r>
              <a:rPr lang="de-AT" sz="2400" dirty="0"/>
              <a:t> </a:t>
            </a:r>
            <a:r>
              <a:rPr lang="ru-RU" sz="2400" dirty="0"/>
              <a:t>– Москва: </a:t>
            </a:r>
            <a:r>
              <a:rPr lang="ru-RU" sz="2400" dirty="0" err="1"/>
              <a:t>Профиздат</a:t>
            </a:r>
            <a:r>
              <a:rPr lang="ru-RU" sz="2400" dirty="0"/>
              <a:t>, 2002.</a:t>
            </a:r>
            <a:r>
              <a:rPr lang="de-AT" sz="2400" dirty="0"/>
              <a:t> </a:t>
            </a:r>
            <a:r>
              <a:rPr lang="ru-RU" sz="2400" dirty="0"/>
              <a:t>–  224 с.</a:t>
            </a:r>
            <a:endParaRPr lang="de-DE" sz="2400" dirty="0"/>
          </a:p>
          <a:p>
            <a:r>
              <a:rPr lang="ru-RU" sz="2400" dirty="0" err="1"/>
              <a:t>Шлыкова</a:t>
            </a:r>
            <a:r>
              <a:rPr lang="ru-RU" sz="2400" dirty="0"/>
              <a:t> О.</a:t>
            </a:r>
            <a:r>
              <a:rPr lang="de-AT" sz="2400" dirty="0"/>
              <a:t> </a:t>
            </a:r>
            <a:r>
              <a:rPr lang="ru-RU" sz="2400" dirty="0"/>
              <a:t>В.</a:t>
            </a:r>
            <a:r>
              <a:rPr lang="de-AT" sz="2400" dirty="0"/>
              <a:t> </a:t>
            </a:r>
            <a:r>
              <a:rPr lang="ru-RU" sz="2400" i="1" dirty="0"/>
              <a:t>Культура мультимедиа</a:t>
            </a:r>
            <a:r>
              <a:rPr lang="ru-RU" sz="2400" dirty="0"/>
              <a:t>. Уч. пособие для студентов.</a:t>
            </a:r>
            <a:r>
              <a:rPr lang="de-AT" sz="2400" dirty="0"/>
              <a:t> </a:t>
            </a:r>
            <a:r>
              <a:rPr lang="ru-RU" sz="2400" dirty="0"/>
              <a:t>– Москва: </a:t>
            </a:r>
            <a:r>
              <a:rPr lang="ru-RU" sz="2400" dirty="0" err="1"/>
              <a:t>ФАИР</a:t>
            </a:r>
            <a:r>
              <a:rPr lang="ru-RU" sz="2400" dirty="0"/>
              <a:t>-ПРЕСС, 2004.</a:t>
            </a:r>
            <a:endParaRPr lang="de-DE" sz="2400" dirty="0"/>
          </a:p>
          <a:p>
            <a:endParaRPr lang="de-DE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15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248008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Содержание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Предмет, задачи, цели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Типы мультимедиа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Кодирование и декодирование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Типы экспрессивности</a:t>
            </a:r>
          </a:p>
          <a:p>
            <a:pPr marL="514350" indent="-514350">
              <a:buFont typeface="+mj-lt"/>
              <a:buAutoNum type="arabicPeriod"/>
            </a:pPr>
            <a:r>
              <a:rPr lang="ru-RU"/>
              <a:t>Комбинации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sr-Latn-RS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2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954299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Определение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/>
              <a:t>Му</a:t>
            </a:r>
            <a:r>
              <a:rPr lang="de-AT" dirty="0" err="1"/>
              <a:t>льтимедиа</a:t>
            </a:r>
            <a:r>
              <a:rPr lang="ru-RU" dirty="0"/>
              <a:t> – комплексный вид коммуникации, в котором объединяются знаки, символы, коды, средства различных общения</a:t>
            </a:r>
            <a:r>
              <a:rPr lang="sr-Latn-RS" dirty="0"/>
              <a:t>:</a:t>
            </a:r>
            <a:r>
              <a:rPr lang="ru-RU" dirty="0"/>
              <a:t>  </a:t>
            </a:r>
          </a:p>
          <a:p>
            <a:pPr algn="just"/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3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668935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dirty="0"/>
              <a:t>письменные</a:t>
            </a:r>
          </a:p>
          <a:p>
            <a:pPr algn="just"/>
            <a:r>
              <a:rPr lang="ru-RU" dirty="0"/>
              <a:t>буквенные (базовые и факультативные) </a:t>
            </a:r>
          </a:p>
          <a:p>
            <a:pPr algn="just"/>
            <a:r>
              <a:rPr lang="ru-RU" dirty="0"/>
              <a:t>небуквенные (иконические символы, графики, иллюстрации, карикатуры, чертежи, рисунки, картины, </a:t>
            </a:r>
            <a:r>
              <a:rPr lang="ru-RU" dirty="0" err="1"/>
              <a:t>фотографиы</a:t>
            </a:r>
            <a:r>
              <a:rPr lang="ru-RU" dirty="0"/>
              <a:t>, скриншоты),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4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24907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устные</a:t>
            </a:r>
            <a:r>
              <a:rPr lang="ru-RU" dirty="0"/>
              <a:t> </a:t>
            </a:r>
          </a:p>
          <a:p>
            <a:r>
              <a:rPr lang="ru-RU" dirty="0"/>
              <a:t>записи голоса/песни, звуков животных и природы,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5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09127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визуальные и аудиовизуальные </a:t>
            </a:r>
          </a:p>
          <a:p>
            <a:r>
              <a:rPr lang="ru-RU" dirty="0"/>
              <a:t>комиксы, клипы, анимации, презентации, фильмы, видео приколы, видео поздравления, видео пародии, нарезки из фильмов и мультфильмов, анимационные открытки, музыкальные открытки</a:t>
            </a:r>
            <a:r>
              <a:rPr lang="sr-Latn-RS" dirty="0"/>
              <a:t>, </a:t>
            </a:r>
            <a:r>
              <a:rPr lang="ru-RU" dirty="0"/>
              <a:t>видео частушки, музыкальные открытки, аудиокниги,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6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50690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видеодемотиваторы</a:t>
            </a:r>
            <a:r>
              <a:rPr lang="ru-RU" dirty="0"/>
              <a:t>, клипы, комиксы, мемы, мультики, притчи, рассказы, рекламы, ролики, трейлеры, </a:t>
            </a:r>
            <a:r>
              <a:rPr lang="ru-RU" dirty="0" err="1"/>
              <a:t>вайны</a:t>
            </a:r>
            <a:r>
              <a:rPr lang="ru-RU" dirty="0"/>
              <a:t>,  заставки, стихи)..</a:t>
            </a:r>
            <a:r>
              <a:rPr lang="sr-Latn-BA" dirty="0"/>
              <a:t>.</a:t>
            </a:r>
            <a:endParaRPr lang="ru-RU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7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576929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Медиа</a:t>
            </a:r>
            <a:endParaRPr lang="de-DE" dirty="0"/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5696" y="1700807"/>
            <a:ext cx="5400600" cy="3731665"/>
          </a:xfrm>
          <a:prstGeom prst="rect">
            <a:avLst/>
          </a:prstGeom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8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30804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9</a:t>
            </a:fld>
            <a:endParaRPr lang="en-US" altLang="sr-Latn-RS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1621895"/>
            <a:ext cx="5688632" cy="4831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45852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246</Words>
  <Application>Microsoft Office PowerPoint</Application>
  <PresentationFormat>Bildschirmpräsentation (4:3)</PresentationFormat>
  <Paragraphs>70</Paragraphs>
  <Slides>15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Default Design</vt:lpstr>
      <vt:lpstr>  Мультимедиальная  стилистика: предмет, принципы, приемы     </vt:lpstr>
      <vt:lpstr>Содержание</vt:lpstr>
      <vt:lpstr>Определение</vt:lpstr>
      <vt:lpstr>PowerPoint-Präsentation</vt:lpstr>
      <vt:lpstr>PowerPoint-Präsentation</vt:lpstr>
      <vt:lpstr>PowerPoint-Präsentation</vt:lpstr>
      <vt:lpstr>PowerPoint-Präsentation</vt:lpstr>
      <vt:lpstr>Медиа</vt:lpstr>
      <vt:lpstr>PowerPoint-Präsentation</vt:lpstr>
      <vt:lpstr>PowerPoint-Präsentation</vt:lpstr>
      <vt:lpstr>PowerPoint-Präsentation</vt:lpstr>
      <vt:lpstr>PowerPoint-Präsentation</vt:lpstr>
      <vt:lpstr>Мультимедальный процесс</vt:lpstr>
      <vt:lpstr>PowerPoint-Präsentation</vt:lpstr>
      <vt:lpstr>Литература </vt:lpstr>
    </vt:vector>
  </TitlesOfParts>
  <Company>UNI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Branko Tošović Aoristno-imperfektno  emajliranje i čatovanje</dc:title>
  <dc:creator>BT</dc:creator>
  <cp:lastModifiedBy>Branko Tosovic</cp:lastModifiedBy>
  <cp:revision>2970</cp:revision>
  <cp:lastPrinted>2017-05-16T12:53:50Z</cp:lastPrinted>
  <dcterms:created xsi:type="dcterms:W3CDTF">2005-05-16T09:32:41Z</dcterms:created>
  <dcterms:modified xsi:type="dcterms:W3CDTF">2017-05-17T07:48:28Z</dcterms:modified>
</cp:coreProperties>
</file>