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58" r:id="rId1"/>
  </p:sldMasterIdLst>
  <p:notesMasterIdLst>
    <p:notesMasterId r:id="rId13"/>
  </p:notesMasterIdLst>
  <p:sldIdLst>
    <p:sldId id="256" r:id="rId2"/>
    <p:sldId id="286" r:id="rId3"/>
    <p:sldId id="289" r:id="rId4"/>
    <p:sldId id="288" r:id="rId5"/>
    <p:sldId id="287" r:id="rId6"/>
    <p:sldId id="258" r:id="rId7"/>
    <p:sldId id="259" r:id="rId8"/>
    <p:sldId id="260" r:id="rId9"/>
    <p:sldId id="290" r:id="rId10"/>
    <p:sldId id="291" r:id="rId11"/>
    <p:sldId id="284"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94C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FCE38084-5395-4408-867F-C5D967F26CCF}">
  <a:tblStyle styleId="{FCE38084-5395-4408-867F-C5D967F26CCF}"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5" d="100"/>
          <a:sy n="95" d="100"/>
        </p:scale>
        <p:origin x="-360" y="6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 xmlns:p14="http://schemas.microsoft.com/office/powerpoint/2010/main" val="363982122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1815525" y="1991825"/>
            <a:ext cx="5585400" cy="1159800"/>
          </a:xfrm>
          <a:prstGeom prst="rect">
            <a:avLst/>
          </a:prstGeom>
        </p:spPr>
        <p:txBody>
          <a:bodyPr lIns="91425" tIns="91425" rIns="91425" bIns="91425" anchor="ctr" anchorCtr="0"/>
          <a:lstStyle>
            <a:lvl1pPr lvl="0">
              <a:spcBef>
                <a:spcPts val="0"/>
              </a:spcBef>
              <a:buSzPct val="100000"/>
              <a:defRPr sz="6000" b="0"/>
            </a:lvl1pPr>
            <a:lvl2pPr lvl="1">
              <a:spcBef>
                <a:spcPts val="0"/>
              </a:spcBef>
              <a:buSzPct val="100000"/>
              <a:defRPr sz="6000" b="0"/>
            </a:lvl2pPr>
            <a:lvl3pPr lvl="2">
              <a:spcBef>
                <a:spcPts val="0"/>
              </a:spcBef>
              <a:buSzPct val="100000"/>
              <a:defRPr sz="6000" b="0"/>
            </a:lvl3pPr>
            <a:lvl4pPr lvl="3">
              <a:spcBef>
                <a:spcPts val="0"/>
              </a:spcBef>
              <a:buSzPct val="100000"/>
              <a:defRPr sz="6000" b="0"/>
            </a:lvl4pPr>
            <a:lvl5pPr lvl="4">
              <a:spcBef>
                <a:spcPts val="0"/>
              </a:spcBef>
              <a:buSzPct val="100000"/>
              <a:defRPr sz="6000" b="0"/>
            </a:lvl5pPr>
            <a:lvl6pPr lvl="5">
              <a:spcBef>
                <a:spcPts val="0"/>
              </a:spcBef>
              <a:buSzPct val="100000"/>
              <a:defRPr sz="6000" b="0"/>
            </a:lvl6pPr>
            <a:lvl7pPr lvl="6">
              <a:spcBef>
                <a:spcPts val="0"/>
              </a:spcBef>
              <a:buSzPct val="100000"/>
              <a:defRPr sz="6000" b="0"/>
            </a:lvl7pPr>
            <a:lvl8pPr lvl="7">
              <a:spcBef>
                <a:spcPts val="0"/>
              </a:spcBef>
              <a:buSzPct val="100000"/>
              <a:defRPr sz="6000" b="0"/>
            </a:lvl8pPr>
            <a:lvl9pPr lvl="8">
              <a:spcBef>
                <a:spcPts val="0"/>
              </a:spcBef>
              <a:buSzPct val="100000"/>
              <a:defRPr sz="6000" b="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049500" y="796175"/>
            <a:ext cx="7020900" cy="750300"/>
          </a:xfrm>
          <a:prstGeom prst="rect">
            <a:avLst/>
          </a:prstGeom>
          <a:noFill/>
          <a:ln>
            <a:noFill/>
          </a:ln>
        </p:spPr>
        <p:txBody>
          <a:bodyPr lIns="91425" tIns="91425" rIns="91425" bIns="91425" anchor="t" anchorCtr="0"/>
          <a:lstStyle>
            <a:lvl1pPr lvl="0">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9pPr>
          </a:lstStyle>
          <a:p>
            <a:endParaRPr/>
          </a:p>
        </p:txBody>
      </p:sp>
      <p:sp>
        <p:nvSpPr>
          <p:cNvPr id="7" name="Shape 7"/>
          <p:cNvSpPr txBox="1">
            <a:spLocks noGrp="1"/>
          </p:cNvSpPr>
          <p:nvPr>
            <p:ph type="body" idx="1"/>
          </p:nvPr>
        </p:nvSpPr>
        <p:spPr>
          <a:xfrm>
            <a:off x="1049500" y="1437425"/>
            <a:ext cx="7020900" cy="2706900"/>
          </a:xfrm>
          <a:prstGeom prst="rect">
            <a:avLst/>
          </a:prstGeom>
          <a:noFill/>
          <a:ln>
            <a:noFill/>
          </a:ln>
        </p:spPr>
        <p:txBody>
          <a:bodyPr lIns="91425" tIns="91425" rIns="91425" bIns="91425" anchor="t" anchorCtr="0"/>
          <a:lstStyle>
            <a:lvl1pPr lvl="0">
              <a:spcBef>
                <a:spcPts val="600"/>
              </a:spcBef>
              <a:buClr>
                <a:srgbClr val="2A95B7"/>
              </a:buClr>
              <a:buSzPct val="100000"/>
              <a:buFont typeface="Sniglet"/>
              <a:buChar char="+"/>
              <a:defRPr sz="2400">
                <a:solidFill>
                  <a:srgbClr val="434343"/>
                </a:solidFill>
                <a:latin typeface="Sniglet"/>
                <a:ea typeface="Sniglet"/>
                <a:cs typeface="Sniglet"/>
                <a:sym typeface="Sniglet"/>
              </a:defRPr>
            </a:lvl1pPr>
            <a:lvl2pPr lvl="1">
              <a:spcBef>
                <a:spcPts val="480"/>
              </a:spcBef>
              <a:buClr>
                <a:srgbClr val="2A95B7"/>
              </a:buClr>
              <a:buSzPct val="100000"/>
              <a:buFont typeface="Sniglet"/>
              <a:buChar char="+"/>
              <a:defRPr sz="2400">
                <a:solidFill>
                  <a:srgbClr val="434343"/>
                </a:solidFill>
                <a:latin typeface="Sniglet"/>
                <a:ea typeface="Sniglet"/>
                <a:cs typeface="Sniglet"/>
                <a:sym typeface="Sniglet"/>
              </a:defRPr>
            </a:lvl2pPr>
            <a:lvl3pPr lvl="2">
              <a:spcBef>
                <a:spcPts val="480"/>
              </a:spcBef>
              <a:buClr>
                <a:srgbClr val="2A95B7"/>
              </a:buClr>
              <a:buSzPct val="100000"/>
              <a:buFont typeface="Sniglet"/>
              <a:buChar char="+"/>
              <a:defRPr sz="2400">
                <a:solidFill>
                  <a:srgbClr val="434343"/>
                </a:solidFill>
                <a:latin typeface="Sniglet"/>
                <a:ea typeface="Sniglet"/>
                <a:cs typeface="Sniglet"/>
                <a:sym typeface="Sniglet"/>
              </a:defRPr>
            </a:lvl3pPr>
            <a:lvl4pPr lvl="3">
              <a:spcBef>
                <a:spcPts val="360"/>
              </a:spcBef>
              <a:buClr>
                <a:srgbClr val="2A95B7"/>
              </a:buClr>
              <a:buSzPct val="100000"/>
              <a:buFont typeface="Sniglet"/>
              <a:buChar char="+"/>
              <a:defRPr sz="2400">
                <a:solidFill>
                  <a:srgbClr val="434343"/>
                </a:solidFill>
                <a:latin typeface="Sniglet"/>
                <a:ea typeface="Sniglet"/>
                <a:cs typeface="Sniglet"/>
                <a:sym typeface="Sniglet"/>
              </a:defRPr>
            </a:lvl4pPr>
            <a:lvl5pPr lvl="4">
              <a:spcBef>
                <a:spcPts val="360"/>
              </a:spcBef>
              <a:buClr>
                <a:srgbClr val="2A95B7"/>
              </a:buClr>
              <a:buSzPct val="100000"/>
              <a:buFont typeface="Sniglet"/>
              <a:buChar char="+"/>
              <a:defRPr sz="2400">
                <a:solidFill>
                  <a:srgbClr val="434343"/>
                </a:solidFill>
                <a:latin typeface="Sniglet"/>
                <a:ea typeface="Sniglet"/>
                <a:cs typeface="Sniglet"/>
                <a:sym typeface="Sniglet"/>
              </a:defRPr>
            </a:lvl5pPr>
            <a:lvl6pPr lvl="5">
              <a:spcBef>
                <a:spcPts val="360"/>
              </a:spcBef>
              <a:buClr>
                <a:srgbClr val="2A95B7"/>
              </a:buClr>
              <a:buSzPct val="100000"/>
              <a:buFont typeface="Sniglet"/>
              <a:buChar char="+"/>
              <a:defRPr sz="2400">
                <a:solidFill>
                  <a:srgbClr val="434343"/>
                </a:solidFill>
                <a:latin typeface="Sniglet"/>
                <a:ea typeface="Sniglet"/>
                <a:cs typeface="Sniglet"/>
                <a:sym typeface="Sniglet"/>
              </a:defRPr>
            </a:lvl6pPr>
            <a:lvl7pPr lvl="6">
              <a:spcBef>
                <a:spcPts val="360"/>
              </a:spcBef>
              <a:buClr>
                <a:srgbClr val="2A95B7"/>
              </a:buClr>
              <a:buSzPct val="100000"/>
              <a:buFont typeface="Sniglet"/>
              <a:buChar char="+"/>
              <a:defRPr sz="2400">
                <a:solidFill>
                  <a:srgbClr val="434343"/>
                </a:solidFill>
                <a:latin typeface="Sniglet"/>
                <a:ea typeface="Sniglet"/>
                <a:cs typeface="Sniglet"/>
                <a:sym typeface="Sniglet"/>
              </a:defRPr>
            </a:lvl7pPr>
            <a:lvl8pPr lvl="7">
              <a:spcBef>
                <a:spcPts val="360"/>
              </a:spcBef>
              <a:buClr>
                <a:srgbClr val="434343"/>
              </a:buClr>
              <a:buSzPct val="100000"/>
              <a:buFont typeface="Sniglet"/>
              <a:buChar char="+"/>
              <a:defRPr sz="2400">
                <a:solidFill>
                  <a:srgbClr val="434343"/>
                </a:solidFill>
                <a:latin typeface="Sniglet"/>
                <a:ea typeface="Sniglet"/>
                <a:cs typeface="Sniglet"/>
                <a:sym typeface="Sniglet"/>
              </a:defRPr>
            </a:lvl8pPr>
            <a:lvl9pPr lvl="8">
              <a:spcBef>
                <a:spcPts val="360"/>
              </a:spcBef>
              <a:buClr>
                <a:srgbClr val="434343"/>
              </a:buClr>
              <a:buSzPct val="100000"/>
              <a:buFont typeface="Sniglet"/>
              <a:buChar char="+"/>
              <a:defRPr sz="2400">
                <a:solidFill>
                  <a:srgbClr val="434343"/>
                </a:solidFill>
                <a:latin typeface="Sniglet"/>
                <a:ea typeface="Sniglet"/>
                <a:cs typeface="Sniglet"/>
                <a:sym typeface="Snigle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idijatanturovska@yaho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ctrTitle"/>
          </p:nvPr>
        </p:nvSpPr>
        <p:spPr>
          <a:xfrm>
            <a:off x="611560" y="411510"/>
            <a:ext cx="7920880" cy="4032448"/>
          </a:xfrm>
          <a:prstGeom prst="rect">
            <a:avLst/>
          </a:prstGeom>
        </p:spPr>
        <p:txBody>
          <a:bodyPr lIns="91425" tIns="91425" rIns="91425" bIns="91425" anchor="ctr" anchorCtr="0">
            <a:noAutofit/>
          </a:bodyPr>
          <a:lstStyle/>
          <a:p>
            <a:pPr lvl="0" algn="ctr"/>
            <a:r>
              <a:rPr lang="mk-MK" sz="3600" b="1" dirty="0" smtClean="0">
                <a:solidFill>
                  <a:schemeClr val="tx1"/>
                </a:solidFill>
                <a:latin typeface="+mn-lt"/>
                <a:cs typeface="Times New Roman" pitchFamily="18" charset="0"/>
              </a:rPr>
              <a:t>Лидија Тантуровска (Скопје)</a:t>
            </a:r>
            <a:br>
              <a:rPr lang="mk-MK" sz="3600" b="1" dirty="0" smtClean="0">
                <a:solidFill>
                  <a:schemeClr val="tx1"/>
                </a:solidFill>
                <a:latin typeface="+mn-lt"/>
                <a:cs typeface="Times New Roman" pitchFamily="18" charset="0"/>
              </a:rPr>
            </a:br>
            <a:r>
              <a:rPr lang="mk-MK" sz="1600" b="1" dirty="0" smtClean="0">
                <a:solidFill>
                  <a:schemeClr val="tx1"/>
                </a:solidFill>
                <a:latin typeface="+mn-lt"/>
                <a:cs typeface="Times New Roman" pitchFamily="18" charset="0"/>
              </a:rPr>
              <a:t>Универзитет „Св. Кирил и Методиј“, Скопје</a:t>
            </a:r>
            <a:br>
              <a:rPr lang="mk-MK" sz="1600" b="1" dirty="0" smtClean="0">
                <a:solidFill>
                  <a:schemeClr val="tx1"/>
                </a:solidFill>
                <a:latin typeface="+mn-lt"/>
                <a:cs typeface="Times New Roman" pitchFamily="18" charset="0"/>
              </a:rPr>
            </a:br>
            <a:r>
              <a:rPr lang="mk-MK" sz="1600" b="1" dirty="0" smtClean="0">
                <a:solidFill>
                  <a:schemeClr val="tx1"/>
                </a:solidFill>
                <a:latin typeface="+mn-lt"/>
                <a:cs typeface="Times New Roman" pitchFamily="18" charset="0"/>
              </a:rPr>
              <a:t>ЈНУ Институт за македонски јазик „Крсте Мисирков“ – Скопје</a:t>
            </a:r>
            <a:br>
              <a:rPr lang="mk-MK" sz="1600" b="1" dirty="0" smtClean="0">
                <a:solidFill>
                  <a:schemeClr val="tx1"/>
                </a:solidFill>
                <a:latin typeface="+mn-lt"/>
                <a:cs typeface="Times New Roman" pitchFamily="18" charset="0"/>
              </a:rPr>
            </a:br>
            <a:r>
              <a:rPr lang="en-US" sz="1400" b="1" dirty="0" smtClean="0">
                <a:solidFill>
                  <a:schemeClr val="tx1"/>
                </a:solidFill>
                <a:latin typeface="+mn-lt"/>
                <a:cs typeface="Times New Roman" pitchFamily="18" charset="0"/>
                <a:hlinkClick r:id="rId3"/>
              </a:rPr>
              <a:t>lidijatanturovska@yahoo.com</a:t>
            </a:r>
            <a:r>
              <a:rPr lang="en-US" sz="1400" b="1" dirty="0" smtClean="0">
                <a:solidFill>
                  <a:schemeClr val="tx1"/>
                </a:solidFill>
                <a:latin typeface="+mn-lt"/>
                <a:cs typeface="Times New Roman" pitchFamily="18" charset="0"/>
              </a:rPr>
              <a:t/>
            </a:r>
            <a:br>
              <a:rPr lang="en-US" sz="1400" b="1" dirty="0" smtClean="0">
                <a:solidFill>
                  <a:schemeClr val="tx1"/>
                </a:solidFill>
                <a:latin typeface="+mn-lt"/>
                <a:cs typeface="Times New Roman" pitchFamily="18" charset="0"/>
              </a:rPr>
            </a:br>
            <a:r>
              <a:rPr lang="mk-MK" sz="4800" b="1" dirty="0" smtClean="0">
                <a:solidFill>
                  <a:schemeClr val="tx1"/>
                </a:solidFill>
                <a:latin typeface="+mn-lt"/>
                <a:cs typeface="Times New Roman" pitchFamily="18" charset="0"/>
              </a:rPr>
              <a:t>Интерпункцијата во рамките на стилистиката</a:t>
            </a:r>
            <a:br>
              <a:rPr lang="mk-MK" sz="4800" b="1" dirty="0" smtClean="0">
                <a:solidFill>
                  <a:schemeClr val="tx1"/>
                </a:solidFill>
                <a:latin typeface="+mn-lt"/>
                <a:cs typeface="Times New Roman" pitchFamily="18" charset="0"/>
              </a:rPr>
            </a:br>
            <a:r>
              <a:rPr lang="mk-MK" sz="2600" b="1" dirty="0" smtClean="0">
                <a:solidFill>
                  <a:schemeClr val="tx1"/>
                </a:solidFill>
                <a:latin typeface="+mn-lt"/>
                <a:cs typeface="Times New Roman" pitchFamily="18" charset="0"/>
              </a:rPr>
              <a:t>Мултимедијална стилистика</a:t>
            </a:r>
            <a:br>
              <a:rPr lang="mk-MK" sz="2600" b="1" dirty="0" smtClean="0">
                <a:solidFill>
                  <a:schemeClr val="tx1"/>
                </a:solidFill>
                <a:latin typeface="+mn-lt"/>
                <a:cs typeface="Times New Roman" pitchFamily="18" charset="0"/>
              </a:rPr>
            </a:br>
            <a:r>
              <a:rPr lang="mk-MK" sz="2400" b="1" dirty="0" smtClean="0">
                <a:solidFill>
                  <a:schemeClr val="tx1"/>
                </a:solidFill>
                <a:latin typeface="+mn-lt"/>
                <a:cs typeface="Times New Roman" pitchFamily="18" charset="0"/>
              </a:rPr>
              <a:t>Бања Лука, 18 – 20. 05. 2017</a:t>
            </a:r>
            <a:endParaRPr lang="en" sz="3600" b="1" dirty="0">
              <a:solidFill>
                <a:schemeClr val="tx1"/>
              </a:solidFill>
              <a:latin typeface="+mn-lt"/>
              <a:cs typeface="Times New Roman" pitchFamily="18" charset="0"/>
            </a:endParaRPr>
          </a:p>
        </p:txBody>
      </p:sp>
      <p:sp>
        <p:nvSpPr>
          <p:cNvPr id="3" name="Shape 39"/>
          <p:cNvSpPr txBox="1">
            <a:spLocks/>
          </p:cNvSpPr>
          <p:nvPr/>
        </p:nvSpPr>
        <p:spPr>
          <a:xfrm>
            <a:off x="0" y="2715766"/>
            <a:ext cx="9144000" cy="504056"/>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r>
              <a:rPr lang="en-US" sz="1800" dirty="0" smtClean="0"/>
              <a:t>						</a:t>
            </a:r>
          </a:p>
          <a:p>
            <a:endParaRPr lang="en-US" sz="1800" dirty="0" smtClean="0"/>
          </a:p>
          <a:p>
            <a:r>
              <a:rPr lang="en-US" sz="1800" dirty="0" smtClean="0"/>
              <a:t>						</a:t>
            </a:r>
            <a:endParaRPr lang="en-US" sz="1800" dirty="0" smtClean="0">
              <a:latin typeface="Times New Roman" pitchFamily="18" charset="0"/>
              <a:cs typeface="Times New Roman" pitchFamily="18" charset="0"/>
            </a:endParaRPr>
          </a:p>
          <a:p>
            <a:pPr lvl="0"/>
            <a:endParaRPr lang="en-US" sz="1800" dirty="0"/>
          </a:p>
        </p:txBody>
      </p:sp>
      <p:sp>
        <p:nvSpPr>
          <p:cNvPr id="4" name="Shape 39"/>
          <p:cNvSpPr txBox="1">
            <a:spLocks/>
          </p:cNvSpPr>
          <p:nvPr/>
        </p:nvSpPr>
        <p:spPr>
          <a:xfrm>
            <a:off x="609600" y="3651870"/>
            <a:ext cx="7848600" cy="288032"/>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pPr lvl="0" algn="just">
              <a:buClrTx/>
              <a:buSzTx/>
            </a:pPr>
            <a:r>
              <a:rPr lang="ru-RU" sz="1400" kern="1200" dirty="0" smtClean="0">
                <a:solidFill>
                  <a:schemeClr val="tx1"/>
                </a:solidFill>
                <a:latin typeface="Times New Roman" pitchFamily="18" charset="0"/>
                <a:ea typeface="+mn-ea"/>
                <a:cs typeface="Times New Roman" pitchFamily="18" charset="0"/>
              </a:rPr>
              <a:t>					</a:t>
            </a:r>
            <a:endParaRPr lang="en-US" sz="1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699542"/>
            <a:ext cx="7488831" cy="3672408"/>
          </a:xfrm>
        </p:spPr>
        <p:txBody>
          <a:bodyPr/>
          <a:lstStyle/>
          <a:p>
            <a:r>
              <a:rPr lang="en-US" sz="1200" dirty="0" smtClean="0">
                <a:solidFill>
                  <a:schemeClr val="tx1"/>
                </a:solidFill>
                <a:latin typeface="+mn-lt"/>
                <a:cs typeface="Times New Roman" pitchFamily="18" charset="0"/>
              </a:rPr>
              <a:t>							10.</a:t>
            </a:r>
            <a:br>
              <a:rPr lang="en-US"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Литература:</a:t>
            </a:r>
            <a:r>
              <a:rPr lang="en-US" sz="1200" dirty="0" smtClean="0">
                <a:solidFill>
                  <a:schemeClr val="tx1"/>
                </a:solidFill>
                <a:latin typeface="+mn-lt"/>
                <a:cs typeface="Times New Roman" pitchFamily="18" charset="0"/>
              </a:rPr>
              <a:t/>
            </a:r>
            <a:br>
              <a:rPr lang="en-US"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Корубин Благоја (1969), Јазикот наш денешен, кн. </a:t>
            </a:r>
            <a:r>
              <a:rPr lang="en-US" sz="1200" dirty="0" smtClean="0">
                <a:solidFill>
                  <a:schemeClr val="tx1"/>
                </a:solidFill>
                <a:latin typeface="+mn-lt"/>
                <a:cs typeface="Times New Roman" pitchFamily="18" charset="0"/>
              </a:rPr>
              <a:t>I, </a:t>
            </a:r>
            <a:r>
              <a:rPr lang="mk-MK" sz="1200" dirty="0" smtClean="0">
                <a:solidFill>
                  <a:schemeClr val="tx1"/>
                </a:solidFill>
                <a:latin typeface="+mn-lt"/>
                <a:cs typeface="Times New Roman" pitchFamily="18" charset="0"/>
              </a:rPr>
              <a:t>Скопје</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Корубин Благоја (1976), Јазикот наш денешен, кн. </a:t>
            </a:r>
            <a:r>
              <a:rPr lang="en-US" sz="1200" dirty="0" smtClean="0">
                <a:solidFill>
                  <a:schemeClr val="tx1"/>
                </a:solidFill>
                <a:latin typeface="+mn-lt"/>
                <a:cs typeface="Times New Roman" pitchFamily="18" charset="0"/>
              </a:rPr>
              <a:t>II, </a:t>
            </a:r>
            <a:r>
              <a:rPr lang="mk-MK" sz="1200" dirty="0" smtClean="0">
                <a:solidFill>
                  <a:schemeClr val="tx1"/>
                </a:solidFill>
                <a:latin typeface="+mn-lt"/>
                <a:cs typeface="Times New Roman" pitchFamily="18" charset="0"/>
              </a:rPr>
              <a:t>Скопје</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Корубин Благоја (1980), Јазикот наш денешен, кн. </a:t>
            </a:r>
            <a:r>
              <a:rPr lang="en-US" sz="1200" dirty="0" smtClean="0">
                <a:solidFill>
                  <a:schemeClr val="tx1"/>
                </a:solidFill>
                <a:latin typeface="+mn-lt"/>
                <a:cs typeface="Times New Roman" pitchFamily="18" charset="0"/>
              </a:rPr>
              <a:t>III, </a:t>
            </a:r>
            <a:r>
              <a:rPr lang="mk-MK" sz="1200" dirty="0" smtClean="0">
                <a:solidFill>
                  <a:schemeClr val="tx1"/>
                </a:solidFill>
                <a:latin typeface="+mn-lt"/>
                <a:cs typeface="Times New Roman" pitchFamily="18" charset="0"/>
              </a:rPr>
              <a:t>Скопје </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Корубин Благоја (1986), Јазикот наш денешен, кн. </a:t>
            </a:r>
            <a:r>
              <a:rPr lang="en-US" sz="1200" dirty="0" smtClean="0">
                <a:solidFill>
                  <a:schemeClr val="tx1"/>
                </a:solidFill>
                <a:latin typeface="+mn-lt"/>
                <a:cs typeface="Times New Roman" pitchFamily="18" charset="0"/>
              </a:rPr>
              <a:t>IV, </a:t>
            </a:r>
            <a:r>
              <a:rPr lang="mk-MK" sz="1200" dirty="0" smtClean="0">
                <a:solidFill>
                  <a:schemeClr val="tx1"/>
                </a:solidFill>
                <a:latin typeface="+mn-lt"/>
                <a:cs typeface="Times New Roman" pitchFamily="18" charset="0"/>
              </a:rPr>
              <a:t>Скопје </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Корубин Благоја (2000), Јазикот наш денешен, кн. </a:t>
            </a:r>
            <a:r>
              <a:rPr lang="en-US" sz="1200" dirty="0" smtClean="0">
                <a:solidFill>
                  <a:schemeClr val="tx1"/>
                </a:solidFill>
                <a:latin typeface="+mn-lt"/>
                <a:cs typeface="Times New Roman" pitchFamily="18" charset="0"/>
              </a:rPr>
              <a:t>V, </a:t>
            </a:r>
            <a:r>
              <a:rPr lang="mk-MK" sz="1200" dirty="0" smtClean="0">
                <a:solidFill>
                  <a:schemeClr val="tx1"/>
                </a:solidFill>
                <a:latin typeface="+mn-lt"/>
                <a:cs typeface="Times New Roman" pitchFamily="18" charset="0"/>
              </a:rPr>
              <a:t>Скопје </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Корубин Благоја (2001), Јазикот наш денешен, кн. </a:t>
            </a:r>
            <a:r>
              <a:rPr lang="en-US" sz="1200" dirty="0" smtClean="0">
                <a:solidFill>
                  <a:schemeClr val="tx1"/>
                </a:solidFill>
                <a:latin typeface="+mn-lt"/>
                <a:cs typeface="Times New Roman" pitchFamily="18" charset="0"/>
              </a:rPr>
              <a:t>VI, </a:t>
            </a:r>
            <a:r>
              <a:rPr lang="mk-MK" sz="1200" dirty="0" smtClean="0">
                <a:solidFill>
                  <a:schemeClr val="tx1"/>
                </a:solidFill>
                <a:latin typeface="+mn-lt"/>
                <a:cs typeface="Times New Roman" pitchFamily="18" charset="0"/>
              </a:rPr>
              <a:t>Скопје </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Минова-Ѓуркова Лилјана, (2003) Стилистика на современиот македонски јазик,  Скопје</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Правопис на македонскиот јазик, 1998, Скопје</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Правопис на македонскиот јазик, 2017, Скопје</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Тантуровска Лидија (2012), Индивидуалниот јазичен израз во текстовите од научниот функционален стил, Зборник од Јазикот наш денешен.</a:t>
            </a:r>
            <a:r>
              <a:rPr lang="mk-MK" sz="1200" dirty="0" smtClean="0">
                <a:latin typeface="+mn-lt"/>
                <a:cs typeface="Times New Roman" pitchFamily="18" charset="0"/>
              </a:rPr>
              <a:t/>
            </a:r>
            <a:br>
              <a:rPr lang="mk-MK" sz="1200" dirty="0" smtClean="0">
                <a:latin typeface="+mn-lt"/>
                <a:cs typeface="Times New Roman" pitchFamily="18" charset="0"/>
              </a:rPr>
            </a:br>
            <a:r>
              <a:rPr lang="mk-MK" sz="1200" dirty="0" smtClean="0">
                <a:solidFill>
                  <a:schemeClr val="tx1"/>
                </a:solidFill>
                <a:latin typeface="+mn-lt"/>
                <a:cs typeface="Times New Roman" pitchFamily="18" charset="0"/>
              </a:rPr>
              <a:t>Тошовић Бранко (2002), Функционални стилови, Београд.</a:t>
            </a:r>
            <a:br>
              <a:rPr lang="mk-MK" sz="1200" dirty="0" smtClean="0">
                <a:solidFill>
                  <a:schemeClr val="tx1"/>
                </a:solidFill>
                <a:latin typeface="+mn-lt"/>
                <a:cs typeface="Times New Roman" pitchFamily="18" charset="0"/>
              </a:rPr>
            </a:br>
            <a:endParaRPr lang="en-US" sz="1200" dirty="0">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4350"/>
            <a:ext cx="7772400" cy="3962400"/>
          </a:xfrm>
        </p:spPr>
        <p:txBody>
          <a:bodyPr/>
          <a:lstStyle/>
          <a:p>
            <a:pPr algn="ctr"/>
            <a:r>
              <a:rPr lang="mk-MK"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Ви благодарам </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r>
            <a:b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mk-MK"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на </a:t>
            </a:r>
            <a:r>
              <a:rPr lang="mk-MK"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r>
            <a:br>
              <a:rPr lang="mk-MK"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mk-MK"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вниманието</a:t>
            </a:r>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a:t>
            </a:r>
            <a:r>
              <a:rPr lang="mk-MK"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r>
            <a:br>
              <a:rPr lang="mk-MK"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endParaRPr lang="mk-MK" dirty="0">
              <a:solidFill>
                <a:schemeClr val="tx1"/>
              </a:solidFill>
              <a:latin typeface="Times New Roman" pitchFamily="18" charset="0"/>
              <a:cs typeface="Times New Roman" pitchFamily="18" charset="0"/>
            </a:endParaRPr>
          </a:p>
        </p:txBody>
      </p:sp>
      <p:sp>
        <p:nvSpPr>
          <p:cNvPr id="3" name="Rectangle 2"/>
          <p:cNvSpPr/>
          <p:nvPr/>
        </p:nvSpPr>
        <p:spPr>
          <a:xfrm>
            <a:off x="4479635" y="1504950"/>
            <a:ext cx="184730" cy="923330"/>
          </a:xfrm>
          <a:prstGeom prst="rect">
            <a:avLst/>
          </a:prstGeom>
          <a:noFill/>
        </p:spPr>
        <p:txBody>
          <a:bodyPr wrap="none" lIns="91440" tIns="45720" rIns="91440" bIns="45720">
            <a:spAutoFit/>
          </a:bodyPr>
          <a:lstStyle/>
          <a:p>
            <a:pPr algn="ctr"/>
            <a:endParaRPr lang="mk-MK"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 xmlns:p14="http://schemas.microsoft.com/office/powerpoint/2010/main" val="2021854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ctrTitle"/>
          </p:nvPr>
        </p:nvSpPr>
        <p:spPr>
          <a:xfrm>
            <a:off x="611560" y="627534"/>
            <a:ext cx="7920880" cy="3816424"/>
          </a:xfrm>
          <a:prstGeom prst="rect">
            <a:avLst/>
          </a:prstGeom>
        </p:spPr>
        <p:txBody>
          <a:bodyPr lIns="91425" tIns="91425" rIns="91425" bIns="91425" anchor="ctr" anchorCtr="0">
            <a:noAutofit/>
          </a:bodyPr>
          <a:lstStyle/>
          <a:p>
            <a:pPr lvl="0"/>
            <a:r>
              <a:rPr lang="mk-MK" sz="3200" b="1" dirty="0" smtClean="0">
                <a:solidFill>
                  <a:schemeClr val="tx1"/>
                </a:solidFill>
                <a:latin typeface="+mn-lt"/>
                <a:cs typeface="Times New Roman" pitchFamily="18" charset="0"/>
              </a:rPr>
              <a:t>								</a:t>
            </a:r>
            <a:r>
              <a:rPr lang="mk-MK" sz="2000" b="1" dirty="0" smtClean="0">
                <a:solidFill>
                  <a:schemeClr val="tx1"/>
                </a:solidFill>
                <a:latin typeface="+mn-lt"/>
                <a:cs typeface="Times New Roman" pitchFamily="18" charset="0"/>
              </a:rPr>
              <a:t>2.</a:t>
            </a:r>
            <a:r>
              <a:rPr lang="mk-MK" sz="3200" b="1" dirty="0" smtClean="0">
                <a:solidFill>
                  <a:schemeClr val="tx1"/>
                </a:solidFill>
                <a:latin typeface="+mn-lt"/>
                <a:cs typeface="Times New Roman" pitchFamily="18" charset="0"/>
              </a:rPr>
              <a:t/>
            </a:r>
            <a:br>
              <a:rPr lang="mk-MK" sz="3200" b="1" dirty="0" smtClean="0">
                <a:solidFill>
                  <a:schemeClr val="tx1"/>
                </a:solidFill>
                <a:latin typeface="+mn-lt"/>
                <a:cs typeface="Times New Roman" pitchFamily="18" charset="0"/>
              </a:rPr>
            </a:br>
            <a:r>
              <a:rPr lang="mk-MK" sz="3200" dirty="0" smtClean="0">
                <a:solidFill>
                  <a:schemeClr val="tx1"/>
                </a:solidFill>
                <a:latin typeface="+mn-lt"/>
                <a:cs typeface="Times New Roman" pitchFamily="18" charset="0"/>
              </a:rPr>
              <a:t>1)Вовед</a:t>
            </a:r>
            <a:br>
              <a:rPr lang="mk-MK" sz="3200" dirty="0" smtClean="0">
                <a:solidFill>
                  <a:schemeClr val="tx1"/>
                </a:solidFill>
                <a:latin typeface="+mn-lt"/>
                <a:cs typeface="Times New Roman" pitchFamily="18" charset="0"/>
              </a:rPr>
            </a:br>
            <a:r>
              <a:rPr lang="mk-MK" sz="3200" dirty="0" smtClean="0">
                <a:solidFill>
                  <a:schemeClr val="tx1"/>
                </a:solidFill>
                <a:latin typeface="+mn-lt"/>
                <a:cs typeface="Times New Roman" pitchFamily="18" charset="0"/>
              </a:rPr>
              <a:t>2)Интерпункција (Правопис и правоговор)</a:t>
            </a:r>
            <a:br>
              <a:rPr lang="mk-MK" sz="3200" dirty="0" smtClean="0">
                <a:solidFill>
                  <a:schemeClr val="tx1"/>
                </a:solidFill>
                <a:latin typeface="+mn-lt"/>
                <a:cs typeface="Times New Roman" pitchFamily="18" charset="0"/>
              </a:rPr>
            </a:br>
            <a:r>
              <a:rPr lang="mk-MK" sz="3200" dirty="0" smtClean="0">
                <a:solidFill>
                  <a:schemeClr val="tx1"/>
                </a:solidFill>
                <a:latin typeface="+mn-lt"/>
                <a:cs typeface="Times New Roman" pitchFamily="18" charset="0"/>
              </a:rPr>
              <a:t>3) Интерпункцијата во стилистиката</a:t>
            </a:r>
            <a:br>
              <a:rPr lang="mk-MK" sz="3200" dirty="0" smtClean="0">
                <a:solidFill>
                  <a:schemeClr val="tx1"/>
                </a:solidFill>
                <a:latin typeface="+mn-lt"/>
                <a:cs typeface="Times New Roman" pitchFamily="18" charset="0"/>
              </a:rPr>
            </a:br>
            <a:r>
              <a:rPr lang="mk-MK" sz="3200" dirty="0" smtClean="0">
                <a:solidFill>
                  <a:schemeClr val="tx1"/>
                </a:solidFill>
                <a:latin typeface="+mn-lt"/>
                <a:cs typeface="Times New Roman" pitchFamily="18" charset="0"/>
              </a:rPr>
              <a:t>4) Анализа на текст / на текстови</a:t>
            </a:r>
            <a:br>
              <a:rPr lang="mk-MK" sz="3200" dirty="0" smtClean="0">
                <a:solidFill>
                  <a:schemeClr val="tx1"/>
                </a:solidFill>
                <a:latin typeface="+mn-lt"/>
                <a:cs typeface="Times New Roman" pitchFamily="18" charset="0"/>
              </a:rPr>
            </a:br>
            <a:r>
              <a:rPr lang="mk-MK" sz="3200" dirty="0" smtClean="0">
                <a:solidFill>
                  <a:schemeClr val="tx1"/>
                </a:solidFill>
                <a:latin typeface="+mn-lt"/>
                <a:cs typeface="Times New Roman" pitchFamily="18" charset="0"/>
              </a:rPr>
              <a:t>5) Заклучок</a:t>
            </a:r>
            <a:br>
              <a:rPr lang="mk-MK" sz="3200" dirty="0" smtClean="0">
                <a:solidFill>
                  <a:schemeClr val="tx1"/>
                </a:solidFill>
                <a:latin typeface="+mn-lt"/>
                <a:cs typeface="Times New Roman" pitchFamily="18" charset="0"/>
              </a:rPr>
            </a:br>
            <a:r>
              <a:rPr lang="mk-MK" sz="3200" dirty="0" smtClean="0">
                <a:solidFill>
                  <a:schemeClr val="tx1"/>
                </a:solidFill>
                <a:latin typeface="+mn-lt"/>
                <a:cs typeface="Times New Roman" pitchFamily="18" charset="0"/>
              </a:rPr>
              <a:t>6) Користена литература</a:t>
            </a:r>
            <a:r>
              <a:rPr lang="mk-MK" sz="3200" b="1" dirty="0" smtClean="0">
                <a:solidFill>
                  <a:schemeClr val="tx1"/>
                </a:solidFill>
                <a:latin typeface="+mn-lt"/>
                <a:cs typeface="Times New Roman" pitchFamily="18" charset="0"/>
              </a:rPr>
              <a:t/>
            </a:r>
            <a:br>
              <a:rPr lang="mk-MK" sz="3200" b="1" dirty="0" smtClean="0">
                <a:solidFill>
                  <a:schemeClr val="tx1"/>
                </a:solidFill>
                <a:latin typeface="+mn-lt"/>
                <a:cs typeface="Times New Roman" pitchFamily="18" charset="0"/>
              </a:rPr>
            </a:br>
            <a:r>
              <a:rPr lang="mk-MK" sz="3200" b="1" dirty="0" smtClean="0">
                <a:solidFill>
                  <a:schemeClr val="tx1"/>
                </a:solidFill>
                <a:latin typeface="+mn-lt"/>
                <a:cs typeface="Times New Roman" pitchFamily="18" charset="0"/>
              </a:rPr>
              <a:t>							</a:t>
            </a:r>
            <a:endParaRPr lang="en" sz="3200" b="1" dirty="0">
              <a:solidFill>
                <a:schemeClr val="tx1"/>
              </a:solidFill>
              <a:latin typeface="+mn-lt"/>
              <a:cs typeface="Times New Roman" pitchFamily="18" charset="0"/>
            </a:endParaRPr>
          </a:p>
        </p:txBody>
      </p:sp>
      <p:sp>
        <p:nvSpPr>
          <p:cNvPr id="3" name="Shape 39"/>
          <p:cNvSpPr txBox="1">
            <a:spLocks/>
          </p:cNvSpPr>
          <p:nvPr/>
        </p:nvSpPr>
        <p:spPr>
          <a:xfrm>
            <a:off x="0" y="2715766"/>
            <a:ext cx="9144000" cy="504056"/>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r>
              <a:rPr lang="en-US" sz="1800" dirty="0" smtClean="0"/>
              <a:t>						</a:t>
            </a:r>
          </a:p>
          <a:p>
            <a:endParaRPr lang="en-US" sz="1800" dirty="0" smtClean="0"/>
          </a:p>
          <a:p>
            <a:r>
              <a:rPr lang="en-US" sz="1800" dirty="0" smtClean="0"/>
              <a:t>						</a:t>
            </a:r>
            <a:endParaRPr lang="en-US" sz="1800" dirty="0" smtClean="0">
              <a:latin typeface="Times New Roman" pitchFamily="18" charset="0"/>
              <a:cs typeface="Times New Roman" pitchFamily="18" charset="0"/>
            </a:endParaRPr>
          </a:p>
          <a:p>
            <a:pPr lvl="0"/>
            <a:endParaRPr lang="en-US" sz="1800" dirty="0"/>
          </a:p>
        </p:txBody>
      </p:sp>
      <p:sp>
        <p:nvSpPr>
          <p:cNvPr id="4" name="Shape 39"/>
          <p:cNvSpPr txBox="1">
            <a:spLocks/>
          </p:cNvSpPr>
          <p:nvPr/>
        </p:nvSpPr>
        <p:spPr>
          <a:xfrm>
            <a:off x="609600" y="3651870"/>
            <a:ext cx="7848600" cy="288032"/>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pPr lvl="0" algn="just">
              <a:buClrTx/>
              <a:buSzTx/>
            </a:pPr>
            <a:r>
              <a:rPr lang="ru-RU" sz="1400" kern="1200" dirty="0" smtClean="0">
                <a:solidFill>
                  <a:schemeClr val="tx1"/>
                </a:solidFill>
                <a:latin typeface="Times New Roman" pitchFamily="18" charset="0"/>
                <a:ea typeface="+mn-ea"/>
                <a:cs typeface="Times New Roman" pitchFamily="18" charset="0"/>
              </a:rPr>
              <a:t>					</a:t>
            </a:r>
            <a:endParaRPr lang="en-US" sz="1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ctrTitle"/>
          </p:nvPr>
        </p:nvSpPr>
        <p:spPr>
          <a:xfrm>
            <a:off x="611560" y="627534"/>
            <a:ext cx="7920880" cy="3816424"/>
          </a:xfrm>
          <a:prstGeom prst="rect">
            <a:avLst/>
          </a:prstGeom>
        </p:spPr>
        <p:txBody>
          <a:bodyPr lIns="91425" tIns="91425" rIns="91425" bIns="91425" anchor="ctr" anchorCtr="0">
            <a:noAutofit/>
          </a:bodyPr>
          <a:lstStyle/>
          <a:p>
            <a:r>
              <a:rPr lang="mk-MK" sz="3200" b="1" dirty="0" smtClean="0">
                <a:solidFill>
                  <a:schemeClr val="tx1"/>
                </a:solidFill>
                <a:latin typeface="+mn-lt"/>
                <a:cs typeface="Times New Roman" pitchFamily="18" charset="0"/>
              </a:rPr>
              <a:t>								</a:t>
            </a:r>
            <a:r>
              <a:rPr lang="mk-MK" sz="2000" b="1" dirty="0" smtClean="0">
                <a:solidFill>
                  <a:schemeClr val="tx1"/>
                </a:solidFill>
                <a:latin typeface="+mn-lt"/>
                <a:cs typeface="Times New Roman" pitchFamily="18" charset="0"/>
              </a:rPr>
              <a:t>3.</a:t>
            </a:r>
            <a:r>
              <a:rPr lang="en-US" sz="2000" b="1" dirty="0" smtClean="0">
                <a:solidFill>
                  <a:schemeClr val="tx1"/>
                </a:solidFill>
                <a:latin typeface="+mn-lt"/>
                <a:cs typeface="Times New Roman" pitchFamily="18" charset="0"/>
              </a:rPr>
              <a:t/>
            </a:r>
            <a:br>
              <a:rPr lang="en-US" sz="2000" b="1" dirty="0" smtClean="0">
                <a:solidFill>
                  <a:schemeClr val="tx1"/>
                </a:solidFill>
                <a:latin typeface="+mn-lt"/>
                <a:cs typeface="Times New Roman" pitchFamily="18" charset="0"/>
              </a:rPr>
            </a:br>
            <a:r>
              <a:rPr lang="en-US" sz="2000" b="1" dirty="0" smtClean="0">
                <a:solidFill>
                  <a:schemeClr val="tx1"/>
                </a:solidFill>
                <a:latin typeface="+mn-lt"/>
                <a:cs typeface="Times New Roman" pitchFamily="18" charset="0"/>
              </a:rPr>
              <a:t/>
            </a:r>
            <a:br>
              <a:rPr lang="en-US" sz="2000" b="1" dirty="0" smtClean="0">
                <a:solidFill>
                  <a:schemeClr val="tx1"/>
                </a:solidFill>
                <a:latin typeface="+mn-lt"/>
                <a:cs typeface="Times New Roman" pitchFamily="18" charset="0"/>
              </a:rPr>
            </a:br>
            <a:r>
              <a:rPr lang="en-US" sz="2000" b="1" dirty="0" smtClean="0">
                <a:solidFill>
                  <a:schemeClr val="tx1"/>
                </a:solidFill>
                <a:latin typeface="+mn-lt"/>
                <a:cs typeface="Times New Roman" pitchFamily="18" charset="0"/>
              </a:rPr>
              <a:t/>
            </a:r>
            <a:br>
              <a:rPr lang="en-US" sz="2000" b="1" dirty="0" smtClean="0">
                <a:solidFill>
                  <a:schemeClr val="tx1"/>
                </a:solidFill>
                <a:latin typeface="+mn-lt"/>
                <a:cs typeface="Times New Roman" pitchFamily="18" charset="0"/>
              </a:rPr>
            </a:br>
            <a:r>
              <a:rPr lang="mk-MK" sz="3200" b="1" dirty="0" smtClean="0">
                <a:solidFill>
                  <a:schemeClr val="tx1"/>
                </a:solidFill>
                <a:latin typeface="+mn-lt"/>
                <a:cs typeface="Times New Roman" pitchFamily="18" charset="0"/>
              </a:rPr>
              <a:t/>
            </a:r>
            <a:br>
              <a:rPr lang="mk-MK" sz="3200" b="1" dirty="0" smtClean="0">
                <a:solidFill>
                  <a:schemeClr val="tx1"/>
                </a:solidFill>
                <a:latin typeface="+mn-lt"/>
                <a:cs typeface="Times New Roman" pitchFamily="18" charset="0"/>
              </a:rPr>
            </a:br>
            <a:r>
              <a:rPr lang="mk-MK" sz="2000" dirty="0" smtClean="0">
                <a:solidFill>
                  <a:schemeClr val="tx1"/>
                </a:solidFill>
                <a:latin typeface="+mn-lt"/>
              </a:rPr>
              <a:t>(кон)текст (во кој </a:t>
            </a:r>
            <a:r>
              <a:rPr lang="en-US" sz="2000" dirty="0" err="1" smtClean="0">
                <a:solidFill>
                  <a:schemeClr val="tx1"/>
                </a:solidFill>
                <a:latin typeface="+mn-lt"/>
              </a:rPr>
              <a:t>било</a:t>
            </a:r>
            <a:r>
              <a:rPr lang="en-US" sz="2000" dirty="0" smtClean="0">
                <a:solidFill>
                  <a:schemeClr val="tx1"/>
                </a:solidFill>
                <a:latin typeface="+mn-lt"/>
              </a:rPr>
              <a:t> </a:t>
            </a:r>
            <a:r>
              <a:rPr lang="en-US" sz="2000" dirty="0" err="1" smtClean="0">
                <a:solidFill>
                  <a:schemeClr val="tx1"/>
                </a:solidFill>
                <a:latin typeface="+mn-lt"/>
              </a:rPr>
              <a:t>медиум</a:t>
            </a:r>
            <a:r>
              <a:rPr lang="mk-MK" sz="2000" dirty="0" smtClean="0">
                <a:solidFill>
                  <a:schemeClr val="tx1"/>
                </a:solidFill>
                <a:latin typeface="+mn-lt"/>
              </a:rPr>
              <a:t>) : </a:t>
            </a:r>
            <a:r>
              <a:rPr lang="en-US" sz="2000" dirty="0" err="1" smtClean="0">
                <a:solidFill>
                  <a:schemeClr val="tx1"/>
                </a:solidFill>
                <a:latin typeface="+mn-lt"/>
              </a:rPr>
              <a:t>јазични</a:t>
            </a:r>
            <a:r>
              <a:rPr lang="en-US" sz="2000" dirty="0" smtClean="0">
                <a:solidFill>
                  <a:schemeClr val="tx1"/>
                </a:solidFill>
                <a:latin typeface="+mn-lt"/>
              </a:rPr>
              <a:t> </a:t>
            </a:r>
            <a:r>
              <a:rPr lang="en-US" sz="2000" dirty="0" err="1" smtClean="0">
                <a:solidFill>
                  <a:schemeClr val="tx1"/>
                </a:solidFill>
                <a:latin typeface="+mn-lt"/>
              </a:rPr>
              <a:t>единици</a:t>
            </a:r>
            <a:r>
              <a:rPr lang="mk-MK" sz="2000" dirty="0" smtClean="0">
                <a:solidFill>
                  <a:schemeClr val="tx1"/>
                </a:solidFill>
                <a:latin typeface="+mn-lt"/>
              </a:rPr>
              <a:t> (зборови со </a:t>
            </a:r>
            <a:r>
              <a:rPr lang="mk-MK" sz="2000" dirty="0" smtClean="0">
                <a:solidFill>
                  <a:schemeClr val="tx1"/>
                </a:solidFill>
                <a:latin typeface="+mn-lt"/>
              </a:rPr>
              <a:t>свое</a:t>
            </a:r>
            <a:r>
              <a:rPr lang="mk-MK" sz="2000" dirty="0" smtClean="0">
                <a:solidFill>
                  <a:schemeClr val="tx1"/>
                </a:solidFill>
                <a:latin typeface="+mn-lt"/>
              </a:rPr>
              <a:t>то</a:t>
            </a:r>
            <a:r>
              <a:rPr lang="mk-MK" sz="2000" dirty="0" smtClean="0">
                <a:solidFill>
                  <a:schemeClr val="tx1"/>
                </a:solidFill>
                <a:latin typeface="+mn-lt"/>
              </a:rPr>
              <a:t> </a:t>
            </a:r>
            <a:r>
              <a:rPr lang="mk-MK" sz="2000" dirty="0" smtClean="0">
                <a:solidFill>
                  <a:schemeClr val="tx1"/>
                </a:solidFill>
                <a:latin typeface="+mn-lt"/>
              </a:rPr>
              <a:t>значење)</a:t>
            </a:r>
            <a:br>
              <a:rPr lang="mk-MK" sz="2000" dirty="0" smtClean="0">
                <a:solidFill>
                  <a:schemeClr val="tx1"/>
                </a:solidFill>
                <a:latin typeface="+mn-lt"/>
              </a:rPr>
            </a:br>
            <a:r>
              <a:rPr lang="mk-MK" sz="2000" dirty="0" smtClean="0">
                <a:solidFill>
                  <a:schemeClr val="tx1"/>
                </a:solidFill>
                <a:latin typeface="+mn-lt"/>
              </a:rPr>
              <a:t/>
            </a:r>
            <a:br>
              <a:rPr lang="mk-MK" sz="2000" dirty="0" smtClean="0">
                <a:solidFill>
                  <a:schemeClr val="tx1"/>
                </a:solidFill>
                <a:latin typeface="+mn-lt"/>
              </a:rPr>
            </a:br>
            <a:r>
              <a:rPr lang="mk-MK" sz="2000" dirty="0" smtClean="0">
                <a:solidFill>
                  <a:schemeClr val="tx1"/>
                </a:solidFill>
                <a:latin typeface="+mn-lt"/>
              </a:rPr>
              <a:t>(кон)текст (во кој било медиум) : јазични единици  (</a:t>
            </a:r>
            <a:r>
              <a:rPr lang="en-US" sz="2000" dirty="0" err="1" smtClean="0">
                <a:solidFill>
                  <a:schemeClr val="tx1"/>
                </a:solidFill>
                <a:latin typeface="+mn-lt"/>
              </a:rPr>
              <a:t>интерпункциски</a:t>
            </a:r>
            <a:r>
              <a:rPr lang="en-US" sz="2000" dirty="0" smtClean="0">
                <a:solidFill>
                  <a:schemeClr val="tx1"/>
                </a:solidFill>
                <a:latin typeface="+mn-lt"/>
              </a:rPr>
              <a:t> </a:t>
            </a:r>
            <a:r>
              <a:rPr lang="en-US" sz="2000" dirty="0" err="1" smtClean="0">
                <a:solidFill>
                  <a:schemeClr val="tx1"/>
                </a:solidFill>
                <a:latin typeface="+mn-lt"/>
              </a:rPr>
              <a:t>знаци</a:t>
            </a:r>
            <a:r>
              <a:rPr lang="en-US" sz="2000" dirty="0" smtClean="0">
                <a:solidFill>
                  <a:schemeClr val="tx1"/>
                </a:solidFill>
                <a:latin typeface="+mn-lt"/>
              </a:rPr>
              <a:t> </a:t>
            </a:r>
            <a:r>
              <a:rPr lang="mk-MK" sz="2000" dirty="0" smtClean="0">
                <a:solidFill>
                  <a:schemeClr val="tx1"/>
                </a:solidFill>
                <a:latin typeface="+mn-lt"/>
              </a:rPr>
              <a:t>со </a:t>
            </a:r>
            <a:r>
              <a:rPr lang="en-US" sz="2000" dirty="0" err="1" smtClean="0">
                <a:solidFill>
                  <a:schemeClr val="tx1"/>
                </a:solidFill>
                <a:latin typeface="+mn-lt"/>
              </a:rPr>
              <a:t>свое</a:t>
            </a:r>
            <a:r>
              <a:rPr lang="mk-MK" sz="2000" dirty="0" smtClean="0">
                <a:solidFill>
                  <a:schemeClr val="tx1"/>
                </a:solidFill>
                <a:latin typeface="+mn-lt"/>
              </a:rPr>
              <a:t>то</a:t>
            </a:r>
            <a:r>
              <a:rPr lang="en-US" sz="2000" dirty="0" smtClean="0">
                <a:solidFill>
                  <a:schemeClr val="tx1"/>
                </a:solidFill>
                <a:latin typeface="+mn-lt"/>
              </a:rPr>
              <a:t> </a:t>
            </a:r>
            <a:r>
              <a:rPr lang="en-US" sz="2000" dirty="0" err="1" smtClean="0">
                <a:solidFill>
                  <a:schemeClr val="tx1"/>
                </a:solidFill>
                <a:latin typeface="+mn-lt"/>
              </a:rPr>
              <a:t>значење</a:t>
            </a:r>
            <a:r>
              <a:rPr lang="mk-MK" sz="2000" dirty="0" smtClean="0">
                <a:solidFill>
                  <a:schemeClr val="tx1"/>
                </a:solidFill>
                <a:latin typeface="+mn-lt"/>
              </a:rPr>
              <a:t>)</a:t>
            </a:r>
            <a:r>
              <a:rPr lang="en-US" sz="3200" dirty="0" smtClean="0"/>
              <a:t/>
            </a:r>
            <a:br>
              <a:rPr lang="en-US" sz="3200" dirty="0" smtClean="0"/>
            </a:br>
            <a:r>
              <a:rPr lang="mk-MK" sz="3200" b="1" dirty="0" smtClean="0">
                <a:solidFill>
                  <a:schemeClr val="tx1"/>
                </a:solidFill>
                <a:latin typeface="+mn-lt"/>
                <a:cs typeface="Times New Roman" pitchFamily="18" charset="0"/>
              </a:rPr>
              <a:t/>
            </a:r>
            <a:br>
              <a:rPr lang="mk-MK" sz="3200" b="1" dirty="0" smtClean="0">
                <a:solidFill>
                  <a:schemeClr val="tx1"/>
                </a:solidFill>
                <a:latin typeface="+mn-lt"/>
                <a:cs typeface="Times New Roman" pitchFamily="18" charset="0"/>
              </a:rPr>
            </a:br>
            <a:r>
              <a:rPr lang="mk-MK" sz="3200" b="1" dirty="0" smtClean="0">
                <a:solidFill>
                  <a:schemeClr val="tx1"/>
                </a:solidFill>
                <a:latin typeface="+mn-lt"/>
                <a:cs typeface="Times New Roman" pitchFamily="18" charset="0"/>
              </a:rPr>
              <a:t>							</a:t>
            </a:r>
            <a:endParaRPr lang="en" sz="3200" b="1" dirty="0">
              <a:solidFill>
                <a:schemeClr val="tx1"/>
              </a:solidFill>
              <a:latin typeface="+mn-lt"/>
              <a:cs typeface="Times New Roman" pitchFamily="18" charset="0"/>
            </a:endParaRPr>
          </a:p>
        </p:txBody>
      </p:sp>
      <p:sp>
        <p:nvSpPr>
          <p:cNvPr id="3" name="Shape 39"/>
          <p:cNvSpPr txBox="1">
            <a:spLocks/>
          </p:cNvSpPr>
          <p:nvPr/>
        </p:nvSpPr>
        <p:spPr>
          <a:xfrm>
            <a:off x="0" y="2715766"/>
            <a:ext cx="9144000" cy="504056"/>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r>
              <a:rPr lang="en-US" sz="1800" dirty="0" smtClean="0"/>
              <a:t>						</a:t>
            </a:r>
          </a:p>
          <a:p>
            <a:endParaRPr lang="en-US" sz="1800" dirty="0" smtClean="0"/>
          </a:p>
          <a:p>
            <a:r>
              <a:rPr lang="en-US" sz="1800" dirty="0" smtClean="0"/>
              <a:t>						</a:t>
            </a:r>
            <a:endParaRPr lang="en-US" sz="1800" dirty="0" smtClean="0">
              <a:latin typeface="Times New Roman" pitchFamily="18" charset="0"/>
              <a:cs typeface="Times New Roman" pitchFamily="18" charset="0"/>
            </a:endParaRPr>
          </a:p>
          <a:p>
            <a:pPr lvl="0"/>
            <a:endParaRPr lang="en-US" sz="1800" dirty="0"/>
          </a:p>
        </p:txBody>
      </p:sp>
      <p:sp>
        <p:nvSpPr>
          <p:cNvPr id="4" name="Shape 39"/>
          <p:cNvSpPr txBox="1">
            <a:spLocks/>
          </p:cNvSpPr>
          <p:nvPr/>
        </p:nvSpPr>
        <p:spPr>
          <a:xfrm>
            <a:off x="609600" y="3651870"/>
            <a:ext cx="7848600" cy="288032"/>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pPr lvl="0" algn="just">
              <a:buClrTx/>
              <a:buSzTx/>
            </a:pPr>
            <a:r>
              <a:rPr lang="ru-RU" sz="1400" kern="1200" dirty="0" smtClean="0">
                <a:solidFill>
                  <a:schemeClr val="tx1"/>
                </a:solidFill>
                <a:latin typeface="Times New Roman" pitchFamily="18" charset="0"/>
                <a:ea typeface="+mn-ea"/>
                <a:cs typeface="Times New Roman" pitchFamily="18" charset="0"/>
              </a:rPr>
              <a:t>					</a:t>
            </a:r>
            <a:endParaRPr lang="en-US" sz="1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ctrTitle"/>
          </p:nvPr>
        </p:nvSpPr>
        <p:spPr>
          <a:xfrm>
            <a:off x="611560" y="339502"/>
            <a:ext cx="7920880" cy="4104456"/>
          </a:xfrm>
          <a:prstGeom prst="rect">
            <a:avLst/>
          </a:prstGeom>
        </p:spPr>
        <p:txBody>
          <a:bodyPr lIns="91425" tIns="91425" rIns="91425" bIns="91425" anchor="ctr" anchorCtr="0">
            <a:noAutofit/>
          </a:bodyPr>
          <a:lstStyle/>
          <a:p>
            <a:pPr lvl="0" algn="ctr"/>
            <a:r>
              <a:rPr lang="mk-MK" sz="3200" b="1" dirty="0" smtClean="0">
                <a:solidFill>
                  <a:schemeClr val="tx1"/>
                </a:solidFill>
                <a:latin typeface="+mn-lt"/>
                <a:cs typeface="Times New Roman" pitchFamily="18" charset="0"/>
              </a:rPr>
              <a:t>							</a:t>
            </a:r>
            <a:r>
              <a:rPr lang="mk-MK" sz="1800" b="1" dirty="0" smtClean="0">
                <a:solidFill>
                  <a:schemeClr val="tx1"/>
                </a:solidFill>
                <a:latin typeface="+mn-lt"/>
                <a:cs typeface="Times New Roman" pitchFamily="18" charset="0"/>
              </a:rPr>
              <a:t>4.</a:t>
            </a:r>
            <a:r>
              <a:rPr lang="mk-MK" sz="3200" b="1" dirty="0" smtClean="0">
                <a:solidFill>
                  <a:schemeClr val="tx1"/>
                </a:solidFill>
                <a:latin typeface="+mn-lt"/>
                <a:cs typeface="Times New Roman" pitchFamily="18" charset="0"/>
              </a:rPr>
              <a:t/>
            </a:r>
            <a:br>
              <a:rPr lang="mk-MK" sz="3200" b="1" dirty="0" smtClean="0">
                <a:solidFill>
                  <a:schemeClr val="tx1"/>
                </a:solidFill>
                <a:latin typeface="+mn-lt"/>
                <a:cs typeface="Times New Roman" pitchFamily="18" charset="0"/>
              </a:rPr>
            </a:br>
            <a:r>
              <a:rPr lang="mk-MK" sz="2000" b="1" dirty="0" smtClean="0">
                <a:solidFill>
                  <a:schemeClr val="tx1"/>
                </a:solidFill>
                <a:latin typeface="+mn-lt"/>
                <a:cs typeface="Times New Roman" pitchFamily="18" charset="0"/>
              </a:rPr>
              <a:t>Интерпункција (Правопис и правоговор)</a:t>
            </a:r>
            <a:br>
              <a:rPr lang="mk-MK" sz="2000" b="1"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Во македонскиот јазик се употребуваат интерпункциските знаци:</a:t>
            </a:r>
            <a:r>
              <a:rPr lang="mk-MK" sz="2800" dirty="0" smtClean="0">
                <a:solidFill>
                  <a:schemeClr val="tx1"/>
                </a:solidFill>
                <a:latin typeface="+mn-lt"/>
                <a:cs typeface="Times New Roman" pitchFamily="18" charset="0"/>
              </a:rPr>
              <a:t/>
            </a:r>
            <a:br>
              <a:rPr lang="mk-MK" sz="2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точка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запирка                            ,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прашалник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извичник                           !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точка и запирка                ;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две точки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три точки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загради                                ( )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црта (тире)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наводници                              „ “</a:t>
            </a:r>
            <a:br>
              <a:rPr lang="mk-MK" sz="1800" dirty="0" smtClean="0">
                <a:solidFill>
                  <a:schemeClr val="tx1"/>
                </a:solidFill>
                <a:latin typeface="+mn-lt"/>
                <a:cs typeface="Times New Roman" pitchFamily="18" charset="0"/>
              </a:rPr>
            </a:br>
            <a:r>
              <a:rPr lang="mk-MK" sz="1800" dirty="0" smtClean="0">
                <a:solidFill>
                  <a:schemeClr val="tx1"/>
                </a:solidFill>
                <a:latin typeface="+mn-lt"/>
                <a:cs typeface="Times New Roman" pitchFamily="18" charset="0"/>
              </a:rPr>
              <a:t>полунаводници                    ’ ‘ </a:t>
            </a:r>
            <a:r>
              <a:rPr lang="mk-MK" sz="2000" dirty="0" smtClean="0"/>
              <a:t/>
            </a:r>
            <a:br>
              <a:rPr lang="mk-MK" sz="2000" dirty="0" smtClean="0"/>
            </a:br>
            <a:r>
              <a:rPr lang="en-US" sz="2000" dirty="0" smtClean="0"/>
              <a:t> </a:t>
            </a:r>
            <a:r>
              <a:rPr lang="mk-MK" sz="3200" b="1" dirty="0" smtClean="0">
                <a:solidFill>
                  <a:schemeClr val="tx1"/>
                </a:solidFill>
                <a:latin typeface="+mn-lt"/>
                <a:cs typeface="Times New Roman" pitchFamily="18" charset="0"/>
              </a:rPr>
              <a:t/>
            </a:r>
            <a:br>
              <a:rPr lang="mk-MK" sz="3200" b="1" dirty="0" smtClean="0">
                <a:solidFill>
                  <a:schemeClr val="tx1"/>
                </a:solidFill>
                <a:latin typeface="+mn-lt"/>
                <a:cs typeface="Times New Roman" pitchFamily="18" charset="0"/>
              </a:rPr>
            </a:br>
            <a:r>
              <a:rPr lang="mk-MK" sz="3200" b="1" dirty="0" smtClean="0">
                <a:solidFill>
                  <a:schemeClr val="tx1"/>
                </a:solidFill>
                <a:latin typeface="+mn-lt"/>
                <a:cs typeface="Times New Roman" pitchFamily="18" charset="0"/>
              </a:rPr>
              <a:t>							</a:t>
            </a:r>
            <a:endParaRPr lang="en" sz="3200" b="1" dirty="0">
              <a:solidFill>
                <a:schemeClr val="tx1"/>
              </a:solidFill>
              <a:latin typeface="+mn-lt"/>
              <a:cs typeface="Times New Roman" pitchFamily="18" charset="0"/>
            </a:endParaRPr>
          </a:p>
        </p:txBody>
      </p:sp>
      <p:sp>
        <p:nvSpPr>
          <p:cNvPr id="3" name="Shape 39"/>
          <p:cNvSpPr txBox="1">
            <a:spLocks/>
          </p:cNvSpPr>
          <p:nvPr/>
        </p:nvSpPr>
        <p:spPr>
          <a:xfrm>
            <a:off x="0" y="2715766"/>
            <a:ext cx="9144000" cy="504056"/>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r>
              <a:rPr lang="en-US" sz="1800" dirty="0" smtClean="0"/>
              <a:t>						</a:t>
            </a:r>
          </a:p>
          <a:p>
            <a:endParaRPr lang="en-US" sz="1800" dirty="0" smtClean="0"/>
          </a:p>
          <a:p>
            <a:r>
              <a:rPr lang="en-US" sz="1800" dirty="0" smtClean="0"/>
              <a:t>						</a:t>
            </a:r>
            <a:endParaRPr lang="en-US" sz="1800" dirty="0" smtClean="0">
              <a:latin typeface="Times New Roman" pitchFamily="18" charset="0"/>
              <a:cs typeface="Times New Roman" pitchFamily="18" charset="0"/>
            </a:endParaRPr>
          </a:p>
          <a:p>
            <a:pPr lvl="0"/>
            <a:endParaRPr lang="en-US" sz="1800" dirty="0"/>
          </a:p>
        </p:txBody>
      </p:sp>
      <p:sp>
        <p:nvSpPr>
          <p:cNvPr id="4" name="Shape 39"/>
          <p:cNvSpPr txBox="1">
            <a:spLocks/>
          </p:cNvSpPr>
          <p:nvPr/>
        </p:nvSpPr>
        <p:spPr>
          <a:xfrm>
            <a:off x="609600" y="3651870"/>
            <a:ext cx="7848600" cy="288032"/>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pPr lvl="0" algn="just">
              <a:buClrTx/>
              <a:buSzTx/>
            </a:pPr>
            <a:r>
              <a:rPr lang="ru-RU" sz="1400" kern="1200" dirty="0" smtClean="0">
                <a:solidFill>
                  <a:schemeClr val="tx1"/>
                </a:solidFill>
                <a:latin typeface="Times New Roman" pitchFamily="18" charset="0"/>
                <a:ea typeface="+mn-ea"/>
                <a:cs typeface="Times New Roman" pitchFamily="18" charset="0"/>
              </a:rPr>
              <a:t>					</a:t>
            </a:r>
            <a:endParaRPr lang="en-US" sz="1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ctrTitle"/>
          </p:nvPr>
        </p:nvSpPr>
        <p:spPr>
          <a:xfrm>
            <a:off x="611560" y="843558"/>
            <a:ext cx="7920880" cy="3600400"/>
          </a:xfrm>
          <a:prstGeom prst="rect">
            <a:avLst/>
          </a:prstGeom>
        </p:spPr>
        <p:txBody>
          <a:bodyPr lIns="91425" tIns="91425" rIns="91425" bIns="91425" anchor="ctr" anchorCtr="0">
            <a:noAutofit/>
          </a:bodyPr>
          <a:lstStyle/>
          <a:p>
            <a:pPr lvl="0"/>
            <a:r>
              <a:rPr lang="en-US" sz="3200" b="1" dirty="0" smtClean="0">
                <a:solidFill>
                  <a:schemeClr val="tx1"/>
                </a:solidFill>
                <a:latin typeface="+mn-lt"/>
                <a:cs typeface="Times New Roman" pitchFamily="18" charset="0"/>
              </a:rPr>
              <a:t>								</a:t>
            </a:r>
            <a:r>
              <a:rPr lang="mk-MK" sz="2000" b="1" dirty="0" smtClean="0">
                <a:solidFill>
                  <a:schemeClr val="tx1"/>
                </a:solidFill>
                <a:latin typeface="+mn-lt"/>
                <a:cs typeface="Times New Roman" pitchFamily="18" charset="0"/>
              </a:rPr>
              <a:t>5.</a:t>
            </a:r>
            <a:r>
              <a:rPr lang="mk-MK" sz="3200" b="1" dirty="0" smtClean="0">
                <a:solidFill>
                  <a:schemeClr val="tx1"/>
                </a:solidFill>
                <a:latin typeface="+mn-lt"/>
                <a:cs typeface="Times New Roman" pitchFamily="18" charset="0"/>
              </a:rPr>
              <a:t/>
            </a:r>
            <a:br>
              <a:rPr lang="mk-MK" sz="3200" b="1" dirty="0" smtClean="0">
                <a:solidFill>
                  <a:schemeClr val="tx1"/>
                </a:solidFill>
                <a:latin typeface="+mn-lt"/>
                <a:cs typeface="Times New Roman" pitchFamily="18" charset="0"/>
              </a:rPr>
            </a:br>
            <a:r>
              <a:rPr lang="mk-MK" sz="3200" b="1" dirty="0" smtClean="0">
                <a:solidFill>
                  <a:schemeClr val="tx1"/>
                </a:solidFill>
                <a:latin typeface="+mn-lt"/>
                <a:cs typeface="Times New Roman" pitchFamily="18" charset="0"/>
              </a:rPr>
              <a:t> </a:t>
            </a:r>
            <a:r>
              <a:rPr lang="mk-MK" sz="2000" dirty="0" smtClean="0">
                <a:solidFill>
                  <a:schemeClr val="tx1"/>
                </a:solidFill>
                <a:latin typeface="+mn-lt"/>
                <a:cs typeface="Times New Roman" pitchFamily="18" charset="0"/>
              </a:rPr>
              <a:t>Благоја Корубин, Јазикот наш денешен, 1980: 199 – 201:</a:t>
            </a:r>
            <a:br>
              <a:rPr lang="mk-MK" sz="2000" dirty="0" smtClean="0">
                <a:solidFill>
                  <a:schemeClr val="tx1"/>
                </a:solidFill>
                <a:latin typeface="+mn-lt"/>
                <a:cs typeface="Times New Roman" pitchFamily="18" charset="0"/>
              </a:rPr>
            </a:br>
            <a:r>
              <a:rPr lang="mk-MK" sz="2000" dirty="0" smtClean="0">
                <a:solidFill>
                  <a:schemeClr val="tx1"/>
                </a:solidFill>
                <a:latin typeface="+mn-lt"/>
                <a:cs typeface="Times New Roman" pitchFamily="18" charset="0"/>
              </a:rPr>
              <a:t/>
            </a:r>
            <a:br>
              <a:rPr lang="mk-MK" sz="2000" dirty="0" smtClean="0">
                <a:solidFill>
                  <a:schemeClr val="tx1"/>
                </a:solidFill>
                <a:latin typeface="+mn-lt"/>
                <a:cs typeface="Times New Roman" pitchFamily="18" charset="0"/>
              </a:rPr>
            </a:br>
            <a:r>
              <a:rPr lang="mk-MK" sz="2000" dirty="0" smtClean="0">
                <a:solidFill>
                  <a:schemeClr val="tx1"/>
                </a:solidFill>
                <a:latin typeface="+mn-lt"/>
                <a:cs typeface="Times New Roman" pitchFamily="18" charset="0"/>
              </a:rPr>
              <a:t>„</a:t>
            </a:r>
            <a:r>
              <a:rPr lang="mk-MK" sz="2000" i="1" dirty="0" smtClean="0">
                <a:solidFill>
                  <a:schemeClr val="tx1"/>
                </a:solidFill>
                <a:latin typeface="+mn-lt"/>
                <a:cs typeface="Times New Roman" pitchFamily="18" charset="0"/>
              </a:rPr>
              <a:t>Едно е навистина јасно: дека тие </a:t>
            </a:r>
            <a:r>
              <a:rPr lang="mk-MK" sz="2000" b="1" i="1" dirty="0" smtClean="0">
                <a:solidFill>
                  <a:schemeClr val="tx1"/>
                </a:solidFill>
                <a:latin typeface="+mn-lt"/>
                <a:cs typeface="Times New Roman" pitchFamily="18" charset="0"/>
              </a:rPr>
              <a:t>не се појавиле случајно</a:t>
            </a:r>
            <a:r>
              <a:rPr lang="mk-MK" sz="2000" i="1" dirty="0" smtClean="0">
                <a:solidFill>
                  <a:schemeClr val="tx1"/>
                </a:solidFill>
                <a:latin typeface="+mn-lt"/>
                <a:cs typeface="Times New Roman" pitchFamily="18" charset="0"/>
              </a:rPr>
              <a:t>, дека дошле како составен дел на писмото за да предадат некои својства на речта што не се предаваат со другите писмени знаци (буквите), ниту се изразуваат со некои морфолошки или синтаксички средства (како што е на пример, редот на зборовите) и слично</a:t>
            </a:r>
            <a:r>
              <a:rPr lang="mk-MK" sz="2000" dirty="0" smtClean="0">
                <a:solidFill>
                  <a:schemeClr val="tx1"/>
                </a:solidFill>
                <a:latin typeface="+mn-lt"/>
                <a:cs typeface="Times New Roman" pitchFamily="18" charset="0"/>
              </a:rPr>
              <a:t>“.</a:t>
            </a:r>
            <a:br>
              <a:rPr lang="mk-MK" sz="2000" dirty="0" smtClean="0">
                <a:solidFill>
                  <a:schemeClr val="tx1"/>
                </a:solidFill>
                <a:latin typeface="+mn-lt"/>
                <a:cs typeface="Times New Roman" pitchFamily="18" charset="0"/>
              </a:rPr>
            </a:br>
            <a:r>
              <a:rPr lang="mk-MK" sz="2000" dirty="0" smtClean="0">
                <a:solidFill>
                  <a:schemeClr val="tx1"/>
                </a:solidFill>
                <a:latin typeface="+mn-lt"/>
                <a:cs typeface="Times New Roman" pitchFamily="18" charset="0"/>
              </a:rPr>
              <a:t>Благоја Корубин </a:t>
            </a:r>
            <a:r>
              <a:rPr lang="mk-MK" sz="2000" dirty="0" smtClean="0">
                <a:solidFill>
                  <a:schemeClr val="tx1"/>
                </a:solidFill>
                <a:latin typeface="+mn-lt"/>
              </a:rPr>
              <a:t>ù</a:t>
            </a:r>
            <a:r>
              <a:rPr lang="mk-MK" sz="2000" dirty="0" smtClean="0">
                <a:solidFill>
                  <a:schemeClr val="tx1"/>
                </a:solidFill>
                <a:latin typeface="+mn-lt"/>
                <a:cs typeface="Times New Roman" pitchFamily="18" charset="0"/>
              </a:rPr>
              <a:t> отворил место на интерпункцијата во стилистиката. </a:t>
            </a:r>
            <a:r>
              <a:rPr lang="mk-MK" sz="3200" b="1" dirty="0" smtClean="0">
                <a:solidFill>
                  <a:schemeClr val="tx1"/>
                </a:solidFill>
                <a:latin typeface="+mn-lt"/>
                <a:cs typeface="Times New Roman" pitchFamily="18" charset="0"/>
              </a:rPr>
              <a:t/>
            </a:r>
            <a:br>
              <a:rPr lang="mk-MK" sz="3200" b="1" dirty="0" smtClean="0">
                <a:solidFill>
                  <a:schemeClr val="tx1"/>
                </a:solidFill>
                <a:latin typeface="+mn-lt"/>
                <a:cs typeface="Times New Roman" pitchFamily="18" charset="0"/>
              </a:rPr>
            </a:br>
            <a:r>
              <a:rPr lang="mk-MK" sz="3200" b="1" dirty="0" smtClean="0">
                <a:solidFill>
                  <a:schemeClr val="tx1"/>
                </a:solidFill>
                <a:latin typeface="+mn-lt"/>
                <a:cs typeface="Times New Roman" pitchFamily="18" charset="0"/>
              </a:rPr>
              <a:t> </a:t>
            </a:r>
            <a:br>
              <a:rPr lang="mk-MK" sz="3200" b="1" dirty="0" smtClean="0">
                <a:solidFill>
                  <a:schemeClr val="tx1"/>
                </a:solidFill>
                <a:latin typeface="+mn-lt"/>
                <a:cs typeface="Times New Roman" pitchFamily="18" charset="0"/>
              </a:rPr>
            </a:br>
            <a:r>
              <a:rPr lang="mk-MK" sz="3200" b="1" dirty="0" smtClean="0">
                <a:solidFill>
                  <a:schemeClr val="tx1"/>
                </a:solidFill>
                <a:latin typeface="+mn-lt"/>
                <a:cs typeface="Times New Roman" pitchFamily="18" charset="0"/>
              </a:rPr>
              <a:t>							</a:t>
            </a:r>
            <a:endParaRPr lang="en" sz="3200" b="1" dirty="0">
              <a:solidFill>
                <a:schemeClr val="tx1"/>
              </a:solidFill>
              <a:latin typeface="+mn-lt"/>
              <a:cs typeface="Times New Roman" pitchFamily="18" charset="0"/>
            </a:endParaRPr>
          </a:p>
        </p:txBody>
      </p:sp>
      <p:sp>
        <p:nvSpPr>
          <p:cNvPr id="3" name="Shape 39"/>
          <p:cNvSpPr txBox="1">
            <a:spLocks/>
          </p:cNvSpPr>
          <p:nvPr/>
        </p:nvSpPr>
        <p:spPr>
          <a:xfrm>
            <a:off x="0" y="2715766"/>
            <a:ext cx="9144000" cy="504056"/>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r>
              <a:rPr lang="en-US" sz="1800" dirty="0" smtClean="0"/>
              <a:t>						</a:t>
            </a:r>
          </a:p>
          <a:p>
            <a:endParaRPr lang="en-US" sz="1800" dirty="0" smtClean="0"/>
          </a:p>
          <a:p>
            <a:r>
              <a:rPr lang="en-US" sz="1800" dirty="0" smtClean="0"/>
              <a:t>						</a:t>
            </a:r>
            <a:endParaRPr lang="en-US" sz="1800" dirty="0" smtClean="0">
              <a:latin typeface="Times New Roman" pitchFamily="18" charset="0"/>
              <a:cs typeface="Times New Roman" pitchFamily="18" charset="0"/>
            </a:endParaRPr>
          </a:p>
          <a:p>
            <a:pPr lvl="0"/>
            <a:endParaRPr lang="en-US" sz="1800" dirty="0"/>
          </a:p>
        </p:txBody>
      </p:sp>
      <p:sp>
        <p:nvSpPr>
          <p:cNvPr id="4" name="Shape 39"/>
          <p:cNvSpPr txBox="1">
            <a:spLocks/>
          </p:cNvSpPr>
          <p:nvPr/>
        </p:nvSpPr>
        <p:spPr>
          <a:xfrm>
            <a:off x="609600" y="3651870"/>
            <a:ext cx="7848600" cy="288032"/>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6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6000" b="0">
                <a:solidFill>
                  <a:srgbClr val="2A95B7"/>
                </a:solidFill>
                <a:latin typeface="Patrick Hand SC"/>
                <a:ea typeface="Patrick Hand SC"/>
                <a:cs typeface="Patrick Hand SC"/>
                <a:sym typeface="Patrick Hand SC"/>
              </a:defRPr>
            </a:lvl9pPr>
          </a:lstStyle>
          <a:p>
            <a:pPr lvl="0" algn="just">
              <a:buClrTx/>
              <a:buSzTx/>
            </a:pPr>
            <a:r>
              <a:rPr lang="ru-RU" sz="1400" kern="1200" dirty="0" smtClean="0">
                <a:solidFill>
                  <a:schemeClr val="tx1"/>
                </a:solidFill>
                <a:latin typeface="Times New Roman" pitchFamily="18" charset="0"/>
                <a:ea typeface="+mn-ea"/>
                <a:cs typeface="Times New Roman" pitchFamily="18" charset="0"/>
              </a:rPr>
              <a:t>					</a:t>
            </a:r>
            <a:endParaRPr lang="en-US" sz="1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52658"/>
            <a:ext cx="7772400" cy="3924091"/>
          </a:xfrm>
        </p:spPr>
        <p:txBody>
          <a:bodyPr>
            <a:normAutofit/>
          </a:bodyPr>
          <a:lstStyle/>
          <a:p>
            <a:r>
              <a:rPr lang="mk-MK" sz="1300" dirty="0" smtClean="0">
                <a:solidFill>
                  <a:schemeClr val="tx1"/>
                </a:solidFill>
                <a:latin typeface="Times New Roman" pitchFamily="18" charset="0"/>
                <a:cs typeface="Times New Roman" pitchFamily="18" charset="0"/>
              </a:rPr>
              <a:t>	</a:t>
            </a:r>
            <a:br>
              <a:rPr lang="mk-MK" sz="1300" dirty="0" smtClean="0">
                <a:solidFill>
                  <a:schemeClr val="tx1"/>
                </a:solidFill>
                <a:latin typeface="Times New Roman" pitchFamily="18" charset="0"/>
                <a:cs typeface="Times New Roman" pitchFamily="18" charset="0"/>
              </a:rPr>
            </a:br>
            <a:r>
              <a:rPr lang="mk-MK" sz="1300" dirty="0">
                <a:solidFill>
                  <a:schemeClr val="tx1"/>
                </a:solidFill>
                <a:latin typeface="Times New Roman" pitchFamily="18" charset="0"/>
                <a:cs typeface="Times New Roman" pitchFamily="18" charset="0"/>
              </a:rPr>
              <a:t>	</a:t>
            </a:r>
            <a:br>
              <a:rPr lang="mk-MK" sz="1300" dirty="0">
                <a:solidFill>
                  <a:schemeClr val="tx1"/>
                </a:solidFill>
                <a:latin typeface="Times New Roman" pitchFamily="18" charset="0"/>
                <a:cs typeface="Times New Roman" pitchFamily="18" charset="0"/>
              </a:rPr>
            </a:br>
            <a:endParaRPr lang="mk-MK" sz="1300" dirty="0">
              <a:latin typeface="Times New Roman" pitchFamily="18" charset="0"/>
              <a:cs typeface="Times New Roman" pitchFamily="18" charset="0"/>
            </a:endParaRPr>
          </a:p>
        </p:txBody>
      </p:sp>
      <p:sp>
        <p:nvSpPr>
          <p:cNvPr id="3" name="Rectangle 2"/>
          <p:cNvSpPr/>
          <p:nvPr/>
        </p:nvSpPr>
        <p:spPr>
          <a:xfrm>
            <a:off x="683568" y="195487"/>
            <a:ext cx="7704856" cy="4616648"/>
          </a:xfrm>
          <a:prstGeom prst="rect">
            <a:avLst/>
          </a:prstGeom>
        </p:spPr>
        <p:txBody>
          <a:bodyPr wrap="square">
            <a:spAutoFit/>
          </a:bodyPr>
          <a:lstStyle/>
          <a:p>
            <a:r>
              <a:rPr lang="en-US" dirty="0" smtClean="0">
                <a:solidFill>
                  <a:schemeClr val="tx1"/>
                </a:solidFill>
                <a:latin typeface="+mn-lt"/>
                <a:cs typeface="Times New Roman" pitchFamily="18" charset="0"/>
              </a:rPr>
              <a:t>								6.</a:t>
            </a:r>
          </a:p>
          <a:p>
            <a:r>
              <a:rPr lang="mk-MK" dirty="0" smtClean="0">
                <a:solidFill>
                  <a:schemeClr val="tx1"/>
                </a:solidFill>
                <a:latin typeface="+mn-lt"/>
                <a:cs typeface="Times New Roman" pitchFamily="18" charset="0"/>
              </a:rPr>
              <a:t>Меѓу карактеристиките на јазичниот израз на Корубин се забележува:</a:t>
            </a:r>
            <a:endParaRPr lang="en-US" dirty="0" smtClean="0">
              <a:solidFill>
                <a:schemeClr val="tx1"/>
              </a:solidFill>
              <a:latin typeface="+mn-lt"/>
              <a:cs typeface="Times New Roman" pitchFamily="18" charset="0"/>
            </a:endParaRPr>
          </a:p>
          <a:p>
            <a:r>
              <a:rPr lang="mk-MK" dirty="0" smtClean="0">
                <a:solidFill>
                  <a:schemeClr val="tx1"/>
                </a:solidFill>
                <a:latin typeface="+mn-lt"/>
                <a:cs typeface="Times New Roman" pitchFamily="18" charset="0"/>
              </a:rPr>
              <a:t/>
            </a:r>
            <a:br>
              <a:rPr lang="mk-MK" dirty="0" smtClean="0">
                <a:solidFill>
                  <a:schemeClr val="tx1"/>
                </a:solidFill>
                <a:latin typeface="+mn-lt"/>
                <a:cs typeface="Times New Roman" pitchFamily="18" charset="0"/>
              </a:rPr>
            </a:br>
            <a:r>
              <a:rPr lang="mk-MK" dirty="0" smtClean="0">
                <a:solidFill>
                  <a:schemeClr val="tx1"/>
                </a:solidFill>
                <a:latin typeface="+mn-lt"/>
                <a:cs typeface="Times New Roman" pitchFamily="18" charset="0"/>
              </a:rPr>
              <a:t>- употреба на </a:t>
            </a:r>
            <a:r>
              <a:rPr lang="mk-MK" b="1" dirty="0" smtClean="0">
                <a:solidFill>
                  <a:schemeClr val="tx1"/>
                </a:solidFill>
                <a:latin typeface="+mn-lt"/>
                <a:cs typeface="Times New Roman" pitchFamily="18" charset="0"/>
              </a:rPr>
              <a:t>авторска множина </a:t>
            </a:r>
            <a:r>
              <a:rPr lang="mk-MK" dirty="0" smtClean="0">
                <a:solidFill>
                  <a:schemeClr val="tx1"/>
                </a:solidFill>
                <a:latin typeface="+mn-lt"/>
                <a:cs typeface="Times New Roman" pitchFamily="18" charset="0"/>
              </a:rPr>
              <a:t>(</a:t>
            </a:r>
            <a:r>
              <a:rPr lang="mk-MK" i="1" dirty="0" smtClean="0">
                <a:solidFill>
                  <a:schemeClr val="tx1"/>
                </a:solidFill>
                <a:latin typeface="+mn-lt"/>
                <a:cs typeface="Times New Roman" pitchFamily="18" charset="0"/>
              </a:rPr>
              <a:t>Ги имаме предвид... 48, Да ја земеме 38, Не сметаме ..., Не мислиме 53</a:t>
            </a:r>
            <a:r>
              <a:rPr lang="mk-MK" dirty="0" smtClean="0">
                <a:solidFill>
                  <a:schemeClr val="tx1"/>
                </a:solidFill>
                <a:latin typeface="+mn-lt"/>
                <a:cs typeface="Times New Roman" pitchFamily="18" charset="0"/>
              </a:rPr>
              <a:t>)</a:t>
            </a:r>
            <a:r>
              <a:rPr lang="mk-MK" i="1" dirty="0" smtClean="0">
                <a:solidFill>
                  <a:schemeClr val="tx1"/>
                </a:solidFill>
                <a:latin typeface="+mn-lt"/>
                <a:cs typeface="Times New Roman" pitchFamily="18" charset="0"/>
              </a:rPr>
              <a:t>,</a:t>
            </a:r>
            <a:r>
              <a:rPr lang="mk-MK" dirty="0" smtClean="0">
                <a:solidFill>
                  <a:schemeClr val="tx1"/>
                </a:solidFill>
                <a:latin typeface="+mn-lt"/>
                <a:cs typeface="Times New Roman" pitchFamily="18" charset="0"/>
              </a:rPr>
              <a:t> </a:t>
            </a:r>
            <a:br>
              <a:rPr lang="mk-MK" dirty="0" smtClean="0">
                <a:solidFill>
                  <a:schemeClr val="tx1"/>
                </a:solidFill>
                <a:latin typeface="+mn-lt"/>
                <a:cs typeface="Times New Roman" pitchFamily="18" charset="0"/>
              </a:rPr>
            </a:br>
            <a:r>
              <a:rPr lang="mk-MK" dirty="0" smtClean="0">
                <a:solidFill>
                  <a:schemeClr val="tx1"/>
                </a:solidFill>
                <a:latin typeface="+mn-lt"/>
                <a:cs typeface="Times New Roman" pitchFamily="18" charset="0"/>
              </a:rPr>
              <a:t>- употреба на </a:t>
            </a:r>
            <a:r>
              <a:rPr lang="mk-MK" b="1" dirty="0" smtClean="0">
                <a:solidFill>
                  <a:schemeClr val="tx1"/>
                </a:solidFill>
                <a:latin typeface="+mn-lt"/>
                <a:cs typeface="Times New Roman" pitchFamily="18" charset="0"/>
              </a:rPr>
              <a:t>безлични</a:t>
            </a:r>
            <a:r>
              <a:rPr lang="mk-MK" dirty="0" smtClean="0">
                <a:solidFill>
                  <a:schemeClr val="tx1"/>
                </a:solidFill>
                <a:latin typeface="+mn-lt"/>
                <a:cs typeface="Times New Roman" pitchFamily="18" charset="0"/>
              </a:rPr>
              <a:t> и на </a:t>
            </a:r>
            <a:r>
              <a:rPr lang="mk-MK" b="1" dirty="0" smtClean="0">
                <a:solidFill>
                  <a:schemeClr val="tx1"/>
                </a:solidFill>
                <a:latin typeface="+mn-lt"/>
                <a:cs typeface="Times New Roman" pitchFamily="18" charset="0"/>
              </a:rPr>
              <a:t>пасивни реченици </a:t>
            </a:r>
            <a:r>
              <a:rPr lang="mk-MK" dirty="0" smtClean="0">
                <a:solidFill>
                  <a:schemeClr val="tx1"/>
                </a:solidFill>
                <a:latin typeface="+mn-lt"/>
                <a:cs typeface="Times New Roman" pitchFamily="18" charset="0"/>
              </a:rPr>
              <a:t>(</a:t>
            </a:r>
            <a:r>
              <a:rPr lang="mk-MK" i="1" dirty="0" smtClean="0">
                <a:solidFill>
                  <a:schemeClr val="tx1"/>
                </a:solidFill>
                <a:latin typeface="+mn-lt"/>
                <a:cs typeface="Times New Roman" pitchFamily="18" charset="0"/>
              </a:rPr>
              <a:t>Се работи за</a:t>
            </a:r>
            <a:r>
              <a:rPr lang="mk-MK" dirty="0" smtClean="0">
                <a:solidFill>
                  <a:schemeClr val="tx1"/>
                </a:solidFill>
                <a:latin typeface="+mn-lt"/>
                <a:cs typeface="Times New Roman" pitchFamily="18" charset="0"/>
              </a:rPr>
              <a:t> ... 37, ), </a:t>
            </a:r>
            <a:br>
              <a:rPr lang="mk-MK" dirty="0" smtClean="0">
                <a:solidFill>
                  <a:schemeClr val="tx1"/>
                </a:solidFill>
                <a:latin typeface="+mn-lt"/>
                <a:cs typeface="Times New Roman" pitchFamily="18" charset="0"/>
              </a:rPr>
            </a:br>
            <a:r>
              <a:rPr lang="mk-MK" dirty="0" smtClean="0">
                <a:solidFill>
                  <a:schemeClr val="tx1"/>
                </a:solidFill>
                <a:latin typeface="+mn-lt"/>
                <a:cs typeface="Times New Roman" pitchFamily="18" charset="0"/>
              </a:rPr>
              <a:t>- употреба на </a:t>
            </a:r>
            <a:r>
              <a:rPr lang="mk-MK" b="1" dirty="0" smtClean="0">
                <a:solidFill>
                  <a:schemeClr val="tx1"/>
                </a:solidFill>
                <a:latin typeface="+mn-lt"/>
                <a:cs typeface="Times New Roman" pitchFamily="18" charset="0"/>
              </a:rPr>
              <a:t>условни рече</a:t>
            </a:r>
            <a:r>
              <a:rPr lang="mk-MK" dirty="0" smtClean="0">
                <a:solidFill>
                  <a:schemeClr val="tx1"/>
                </a:solidFill>
                <a:latin typeface="+mn-lt"/>
                <a:cs typeface="Times New Roman" pitchFamily="18" charset="0"/>
              </a:rPr>
              <a:t>ници (</a:t>
            </a:r>
            <a:r>
              <a:rPr lang="mk-MK" i="1" dirty="0" smtClean="0">
                <a:solidFill>
                  <a:schemeClr val="tx1"/>
                </a:solidFill>
                <a:latin typeface="+mn-lt"/>
                <a:cs typeface="Times New Roman" pitchFamily="18" charset="0"/>
              </a:rPr>
              <a:t>Ако ја разгледаме... 38, Ако има 44... Ако се работи 58, Ако сака 72</a:t>
            </a:r>
            <a:r>
              <a:rPr lang="mk-MK" dirty="0" smtClean="0">
                <a:solidFill>
                  <a:schemeClr val="tx1"/>
                </a:solidFill>
                <a:latin typeface="+mn-lt"/>
                <a:cs typeface="Times New Roman" pitchFamily="18" charset="0"/>
              </a:rPr>
              <a:t>)</a:t>
            </a:r>
            <a:r>
              <a:rPr lang="mk-MK" i="1" dirty="0" smtClean="0">
                <a:solidFill>
                  <a:schemeClr val="tx1"/>
                </a:solidFill>
                <a:latin typeface="+mn-lt"/>
                <a:cs typeface="Times New Roman" pitchFamily="18" charset="0"/>
              </a:rPr>
              <a:t>, </a:t>
            </a:r>
            <a:br>
              <a:rPr lang="mk-MK" i="1" dirty="0" smtClean="0">
                <a:solidFill>
                  <a:schemeClr val="tx1"/>
                </a:solidFill>
                <a:latin typeface="+mn-lt"/>
                <a:cs typeface="Times New Roman" pitchFamily="18" charset="0"/>
              </a:rPr>
            </a:br>
            <a:r>
              <a:rPr lang="mk-MK" i="1" dirty="0" smtClean="0">
                <a:solidFill>
                  <a:schemeClr val="tx1"/>
                </a:solidFill>
                <a:latin typeface="+mn-lt"/>
                <a:cs typeface="Times New Roman" pitchFamily="18" charset="0"/>
              </a:rPr>
              <a:t>- </a:t>
            </a:r>
            <a:r>
              <a:rPr lang="mk-MK" dirty="0" smtClean="0">
                <a:solidFill>
                  <a:schemeClr val="tx1"/>
                </a:solidFill>
                <a:latin typeface="+mn-lt"/>
                <a:cs typeface="Times New Roman" pitchFamily="18" charset="0"/>
              </a:rPr>
              <a:t>употреба на </a:t>
            </a:r>
            <a:r>
              <a:rPr lang="mk-MK" b="1" dirty="0" smtClean="0">
                <a:solidFill>
                  <a:schemeClr val="tx1"/>
                </a:solidFill>
                <a:latin typeface="+mn-lt"/>
                <a:cs typeface="Times New Roman" pitchFamily="18" charset="0"/>
              </a:rPr>
              <a:t>различни граматички форми и граматички времиња </a:t>
            </a:r>
            <a:r>
              <a:rPr lang="mk-MK" dirty="0" smtClean="0">
                <a:solidFill>
                  <a:schemeClr val="tx1"/>
                </a:solidFill>
                <a:latin typeface="+mn-lt"/>
                <a:cs typeface="Times New Roman" pitchFamily="18" charset="0"/>
              </a:rPr>
              <a:t>(</a:t>
            </a:r>
            <a:r>
              <a:rPr lang="mk-MK" i="1" dirty="0" smtClean="0">
                <a:solidFill>
                  <a:schemeClr val="tx1"/>
                </a:solidFill>
                <a:latin typeface="+mn-lt"/>
                <a:cs typeface="Times New Roman" pitchFamily="18" charset="0"/>
              </a:rPr>
              <a:t>се истакнуваше</a:t>
            </a:r>
            <a:r>
              <a:rPr lang="mk-MK" dirty="0" smtClean="0">
                <a:solidFill>
                  <a:schemeClr val="tx1"/>
                </a:solidFill>
                <a:latin typeface="+mn-lt"/>
                <a:cs typeface="Times New Roman" pitchFamily="18" charset="0"/>
              </a:rPr>
              <a:t>... 18, </a:t>
            </a:r>
            <a:r>
              <a:rPr lang="mk-MK" i="1" dirty="0" smtClean="0">
                <a:solidFill>
                  <a:schemeClr val="tx1"/>
                </a:solidFill>
                <a:latin typeface="+mn-lt"/>
                <a:cs typeface="Times New Roman" pitchFamily="18" charset="0"/>
              </a:rPr>
              <a:t>За Мисирков беше</a:t>
            </a:r>
            <a:r>
              <a:rPr lang="mk-MK" dirty="0" smtClean="0">
                <a:solidFill>
                  <a:schemeClr val="tx1"/>
                </a:solidFill>
                <a:latin typeface="+mn-lt"/>
                <a:cs typeface="Times New Roman" pitchFamily="18" charset="0"/>
              </a:rPr>
              <a:t> ... 29,  </a:t>
            </a:r>
            <a:r>
              <a:rPr lang="mk-MK" i="1" dirty="0" smtClean="0">
                <a:solidFill>
                  <a:schemeClr val="tx1"/>
                </a:solidFill>
                <a:latin typeface="+mn-lt"/>
                <a:cs typeface="Times New Roman" pitchFamily="18" charset="0"/>
              </a:rPr>
              <a:t>се натакнува 28 Ќе почнеме ...75, изиграле ... 27</a:t>
            </a:r>
            <a:r>
              <a:rPr lang="mk-MK" dirty="0" smtClean="0">
                <a:solidFill>
                  <a:schemeClr val="tx1"/>
                </a:solidFill>
                <a:latin typeface="+mn-lt"/>
                <a:cs typeface="Times New Roman" pitchFamily="18" charset="0"/>
              </a:rPr>
              <a:t>), </a:t>
            </a:r>
            <a:br>
              <a:rPr lang="mk-MK" dirty="0" smtClean="0">
                <a:solidFill>
                  <a:schemeClr val="tx1"/>
                </a:solidFill>
                <a:latin typeface="+mn-lt"/>
                <a:cs typeface="Times New Roman" pitchFamily="18" charset="0"/>
              </a:rPr>
            </a:br>
            <a:r>
              <a:rPr lang="mk-MK" dirty="0" smtClean="0">
                <a:solidFill>
                  <a:schemeClr val="tx1"/>
                </a:solidFill>
                <a:latin typeface="+mn-lt"/>
                <a:cs typeface="Times New Roman" pitchFamily="18" charset="0"/>
              </a:rPr>
              <a:t>- </a:t>
            </a:r>
            <a:r>
              <a:rPr lang="mk-MK" b="1" dirty="0" smtClean="0">
                <a:solidFill>
                  <a:schemeClr val="tx1"/>
                </a:solidFill>
                <a:latin typeface="+mn-lt"/>
                <a:cs typeface="Times New Roman" pitchFamily="18" charset="0"/>
              </a:rPr>
              <a:t>набројување</a:t>
            </a:r>
            <a:r>
              <a:rPr lang="mk-MK" dirty="0" smtClean="0">
                <a:solidFill>
                  <a:schemeClr val="tx1"/>
                </a:solidFill>
                <a:latin typeface="+mn-lt"/>
                <a:cs typeface="Times New Roman" pitchFamily="18" charset="0"/>
              </a:rPr>
              <a:t>, </a:t>
            </a:r>
            <a:br>
              <a:rPr lang="mk-MK" dirty="0" smtClean="0">
                <a:solidFill>
                  <a:schemeClr val="tx1"/>
                </a:solidFill>
                <a:latin typeface="+mn-lt"/>
                <a:cs typeface="Times New Roman" pitchFamily="18" charset="0"/>
              </a:rPr>
            </a:br>
            <a:r>
              <a:rPr lang="mk-MK" dirty="0" smtClean="0">
                <a:solidFill>
                  <a:schemeClr val="tx1"/>
                </a:solidFill>
                <a:latin typeface="+mn-lt"/>
                <a:cs typeface="Times New Roman" pitchFamily="18" charset="0"/>
              </a:rPr>
              <a:t>- употреба на </a:t>
            </a:r>
            <a:r>
              <a:rPr lang="mk-MK" b="1" dirty="0" smtClean="0">
                <a:solidFill>
                  <a:schemeClr val="tx1"/>
                </a:solidFill>
                <a:latin typeface="+mn-lt"/>
                <a:cs typeface="Times New Roman" pitchFamily="18" charset="0"/>
              </a:rPr>
              <a:t>изрази за надоврзување </a:t>
            </a:r>
            <a:r>
              <a:rPr lang="mk-MK" dirty="0" smtClean="0">
                <a:solidFill>
                  <a:schemeClr val="tx1"/>
                </a:solidFill>
                <a:latin typeface="+mn-lt"/>
                <a:cs typeface="Times New Roman" pitchFamily="18" charset="0"/>
              </a:rPr>
              <a:t>(</a:t>
            </a:r>
            <a:r>
              <a:rPr lang="mk-MK" i="1" dirty="0" smtClean="0">
                <a:solidFill>
                  <a:schemeClr val="tx1"/>
                </a:solidFill>
                <a:latin typeface="+mn-lt"/>
                <a:cs typeface="Times New Roman" pitchFamily="18" charset="0"/>
              </a:rPr>
              <a:t>Имено, 78, Се разбира ... 63, Така, значи, членот 78, Како што се гледа ...49, 54, Вистина е ... 58, Очигледно е ... 61</a:t>
            </a:r>
            <a:r>
              <a:rPr lang="mk-MK" dirty="0" smtClean="0">
                <a:solidFill>
                  <a:schemeClr val="tx1"/>
                </a:solidFill>
                <a:latin typeface="+mn-lt"/>
                <a:cs typeface="Times New Roman" pitchFamily="18" charset="0"/>
              </a:rPr>
              <a:t>),</a:t>
            </a:r>
            <a:br>
              <a:rPr lang="mk-MK" dirty="0" smtClean="0">
                <a:solidFill>
                  <a:schemeClr val="tx1"/>
                </a:solidFill>
                <a:latin typeface="+mn-lt"/>
                <a:cs typeface="Times New Roman" pitchFamily="18" charset="0"/>
              </a:rPr>
            </a:br>
            <a:r>
              <a:rPr lang="mk-MK" dirty="0" smtClean="0">
                <a:solidFill>
                  <a:schemeClr val="tx1"/>
                </a:solidFill>
                <a:latin typeface="+mn-lt"/>
                <a:cs typeface="Times New Roman" pitchFamily="18" charset="0"/>
              </a:rPr>
              <a:t>- употребата на </a:t>
            </a:r>
            <a:r>
              <a:rPr lang="mk-MK" b="1" dirty="0" smtClean="0">
                <a:solidFill>
                  <a:schemeClr val="tx1"/>
                </a:solidFill>
                <a:latin typeface="+mn-lt"/>
                <a:cs typeface="Times New Roman" pitchFamily="18" charset="0"/>
              </a:rPr>
              <a:t>меѓународна терминологија </a:t>
            </a:r>
            <a:r>
              <a:rPr lang="mk-MK" dirty="0" smtClean="0">
                <a:solidFill>
                  <a:schemeClr val="tx1"/>
                </a:solidFill>
                <a:latin typeface="+mn-lt"/>
                <a:cs typeface="Times New Roman" pitchFamily="18" charset="0"/>
              </a:rPr>
              <a:t>(термини и именски групи: </a:t>
            </a:r>
            <a:r>
              <a:rPr lang="mk-MK" i="1" dirty="0" smtClean="0">
                <a:solidFill>
                  <a:schemeClr val="tx1"/>
                </a:solidFill>
                <a:latin typeface="+mn-lt"/>
                <a:cs typeface="Times New Roman" pitchFamily="18" charset="0"/>
              </a:rPr>
              <a:t>аргументација, дезаргументација, аналитизам, ситнетизам, детермиизам</a:t>
            </a:r>
            <a:r>
              <a:rPr lang="mk-MK" dirty="0" smtClean="0">
                <a:solidFill>
                  <a:schemeClr val="tx1"/>
                </a:solidFill>
                <a:latin typeface="+mn-lt"/>
                <a:cs typeface="Times New Roman" pitchFamily="18" charset="0"/>
              </a:rPr>
              <a:t> ...),</a:t>
            </a:r>
            <a:br>
              <a:rPr lang="mk-MK" dirty="0" smtClean="0">
                <a:solidFill>
                  <a:schemeClr val="tx1"/>
                </a:solidFill>
                <a:latin typeface="+mn-lt"/>
                <a:cs typeface="Times New Roman" pitchFamily="18" charset="0"/>
              </a:rPr>
            </a:br>
            <a:r>
              <a:rPr lang="mk-MK" dirty="0" smtClean="0">
                <a:solidFill>
                  <a:schemeClr val="tx1"/>
                </a:solidFill>
                <a:latin typeface="+mn-lt"/>
                <a:cs typeface="Times New Roman" pitchFamily="18" charset="0"/>
              </a:rPr>
              <a:t>- употреба на </a:t>
            </a:r>
            <a:r>
              <a:rPr lang="mk-MK" b="1" dirty="0" smtClean="0">
                <a:solidFill>
                  <a:schemeClr val="tx1"/>
                </a:solidFill>
                <a:latin typeface="+mn-lt"/>
                <a:cs typeface="Times New Roman" pitchFamily="18" charset="0"/>
              </a:rPr>
              <a:t>старата падежна форма кај имињата и кај презимињата од машки род</a:t>
            </a:r>
            <a:r>
              <a:rPr lang="mk-MK" dirty="0" smtClean="0">
                <a:solidFill>
                  <a:schemeClr val="tx1"/>
                </a:solidFill>
                <a:latin typeface="+mn-lt"/>
                <a:cs typeface="Times New Roman" pitchFamily="18" charset="0"/>
              </a:rPr>
              <a:t>: </a:t>
            </a:r>
            <a:r>
              <a:rPr lang="mk-MK" i="1" dirty="0" smtClean="0">
                <a:solidFill>
                  <a:schemeClr val="tx1"/>
                </a:solidFill>
                <a:latin typeface="+mn-lt"/>
                <a:cs typeface="Times New Roman" pitchFamily="18" charset="0"/>
              </a:rPr>
              <a:t> Енгелса, Плеханова</a:t>
            </a:r>
            <a:r>
              <a:rPr lang="mk-MK" dirty="0" smtClean="0">
                <a:solidFill>
                  <a:schemeClr val="tx1"/>
                </a:solidFill>
                <a:latin typeface="+mn-lt"/>
                <a:cs typeface="Times New Roman" pitchFamily="18" charset="0"/>
              </a:rPr>
              <a:t>...,</a:t>
            </a:r>
            <a:r>
              <a:rPr lang="mk-MK" sz="1200" dirty="0" smtClean="0">
                <a:solidFill>
                  <a:schemeClr val="tx1"/>
                </a:solidFill>
                <a:latin typeface="+mn-lt"/>
                <a:cs typeface="Times New Roman" pitchFamily="18" charset="0"/>
              </a:rPr>
              <a:t/>
            </a:r>
            <a:br>
              <a:rPr lang="mk-MK"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 </a:t>
            </a:r>
            <a:r>
              <a:rPr lang="mk-MK" dirty="0" smtClean="0">
                <a:solidFill>
                  <a:schemeClr val="tx1"/>
                </a:solidFill>
                <a:latin typeface="+mn-lt"/>
                <a:cs typeface="Times New Roman" pitchFamily="18" charset="0"/>
              </a:rPr>
              <a:t>употреба на некои </a:t>
            </a:r>
            <a:r>
              <a:rPr lang="mk-MK" b="1" dirty="0" smtClean="0">
                <a:solidFill>
                  <a:schemeClr val="tx1"/>
                </a:solidFill>
                <a:latin typeface="+mn-lt"/>
                <a:cs typeface="Times New Roman" pitchFamily="18" charset="0"/>
              </a:rPr>
              <a:t>именски групи со обележен збороред </a:t>
            </a:r>
            <a:r>
              <a:rPr lang="mk-MK" dirty="0" smtClean="0">
                <a:solidFill>
                  <a:schemeClr val="tx1"/>
                </a:solidFill>
                <a:latin typeface="+mn-lt"/>
                <a:cs typeface="Times New Roman" pitchFamily="18" charset="0"/>
              </a:rPr>
              <a:t>(</a:t>
            </a:r>
            <a:r>
              <a:rPr lang="mk-MK" i="1" dirty="0" smtClean="0">
                <a:solidFill>
                  <a:schemeClr val="tx1"/>
                </a:solidFill>
                <a:latin typeface="+mn-lt"/>
                <a:cs typeface="Times New Roman" pitchFamily="18" charset="0"/>
              </a:rPr>
              <a:t>... јазикот наш денешен ... 22</a:t>
            </a:r>
            <a:r>
              <a:rPr lang="mk-MK" dirty="0" smtClean="0">
                <a:solidFill>
                  <a:schemeClr val="tx1"/>
                </a:solidFill>
                <a:latin typeface="+mn-lt"/>
                <a:cs typeface="Times New Roman" pitchFamily="18" charset="0"/>
              </a:rPr>
              <a:t>), </a:t>
            </a:r>
            <a:br>
              <a:rPr lang="mk-MK" dirty="0" smtClean="0">
                <a:solidFill>
                  <a:schemeClr val="tx1"/>
                </a:solidFill>
                <a:latin typeface="+mn-lt"/>
                <a:cs typeface="Times New Roman" pitchFamily="18" charset="0"/>
              </a:rPr>
            </a:br>
            <a:r>
              <a:rPr lang="mk-MK" dirty="0" smtClean="0">
                <a:solidFill>
                  <a:schemeClr val="tx1"/>
                </a:solidFill>
                <a:latin typeface="+mn-lt"/>
                <a:cs typeface="Times New Roman" pitchFamily="18" charset="0"/>
              </a:rPr>
              <a:t>- употреба на </a:t>
            </a:r>
            <a:r>
              <a:rPr lang="mk-MK" b="1" dirty="0" smtClean="0">
                <a:solidFill>
                  <a:schemeClr val="tx1"/>
                </a:solidFill>
                <a:latin typeface="+mn-lt"/>
                <a:cs typeface="Times New Roman" pitchFamily="18" charset="0"/>
              </a:rPr>
              <a:t>прашалната реченица </a:t>
            </a:r>
            <a:r>
              <a:rPr lang="mk-MK" dirty="0" smtClean="0">
                <a:solidFill>
                  <a:schemeClr val="tx1"/>
                </a:solidFill>
                <a:latin typeface="+mn-lt"/>
                <a:cs typeface="Times New Roman" pitchFamily="18" charset="0"/>
              </a:rPr>
              <a:t>... итн. </a:t>
            </a:r>
            <a:r>
              <a:rPr lang="mk-MK" dirty="0" smtClean="0">
                <a:latin typeface="Times New Roman" pitchFamily="18" charset="0"/>
                <a:cs typeface="Times New Roman" pitchFamily="18" charset="0"/>
              </a:rPr>
              <a:t/>
            </a:r>
            <a:br>
              <a:rPr lang="mk-MK" dirty="0" smtClean="0">
                <a:latin typeface="Times New Roman" pitchFamily="18" charset="0"/>
                <a:cs typeface="Times New Roman" pitchFamily="18" charset="0"/>
              </a:rPr>
            </a:br>
            <a:endParaRPr lang="en-US" dirty="0"/>
          </a:p>
        </p:txBody>
      </p:sp>
    </p:spTree>
    <p:extLst>
      <p:ext uri="{BB962C8B-B14F-4D97-AF65-F5344CB8AC3E}">
        <p14:creationId xmlns="" xmlns:p14="http://schemas.microsoft.com/office/powerpoint/2010/main" val="3071624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1510"/>
            <a:ext cx="7772400" cy="4065240"/>
          </a:xfrm>
        </p:spPr>
        <p:txBody>
          <a:bodyPr/>
          <a:lstStyle/>
          <a:p>
            <a:r>
              <a:rPr lang="en-US" sz="1200" dirty="0" smtClean="0">
                <a:solidFill>
                  <a:schemeClr val="tx1"/>
                </a:solidFill>
                <a:latin typeface="+mn-lt"/>
                <a:cs typeface="Times New Roman" pitchFamily="18" charset="0"/>
              </a:rPr>
              <a:t>								7.</a:t>
            </a:r>
            <a:br>
              <a:rPr lang="en-US" sz="1200" dirty="0" smtClean="0">
                <a:solidFill>
                  <a:schemeClr val="tx1"/>
                </a:solidFill>
                <a:latin typeface="+mn-lt"/>
                <a:cs typeface="Times New Roman" pitchFamily="18" charset="0"/>
              </a:rPr>
            </a:br>
            <a:r>
              <a:rPr lang="mk-MK" sz="1200" dirty="0" smtClean="0">
                <a:solidFill>
                  <a:schemeClr val="tx1"/>
                </a:solidFill>
                <a:latin typeface="+mn-lt"/>
                <a:cs typeface="Times New Roman" pitchFamily="18" charset="0"/>
              </a:rPr>
              <a:t>Препознатлива црта на јазичниот израз на Благоја Корубин (особено во строгонаучниот потстил) се</a:t>
            </a:r>
            <a:r>
              <a:rPr lang="mk-MK" sz="1200" dirty="0" smtClean="0">
                <a:latin typeface="+mn-lt"/>
                <a:cs typeface="Times New Roman" pitchFamily="18" charset="0"/>
              </a:rPr>
              <a:t> </a:t>
            </a:r>
            <a:r>
              <a:rPr lang="mk-MK" sz="1200" b="1" dirty="0" smtClean="0">
                <a:solidFill>
                  <a:srgbClr val="FF0000"/>
                </a:solidFill>
                <a:latin typeface="+mn-lt"/>
                <a:cs typeface="Times New Roman" pitchFamily="18" charset="0"/>
              </a:rPr>
              <a:t>долгите реченици</a:t>
            </a:r>
            <a:r>
              <a:rPr lang="en-US" sz="1200" b="1" dirty="0" smtClean="0">
                <a:solidFill>
                  <a:schemeClr val="tx1"/>
                </a:solidFill>
                <a:latin typeface="+mn-lt"/>
                <a:cs typeface="Times New Roman" pitchFamily="18" charset="0"/>
              </a:rPr>
              <a:t> </a:t>
            </a:r>
            <a:r>
              <a:rPr lang="mk-MK" sz="1200" b="1" dirty="0" smtClean="0">
                <a:solidFill>
                  <a:srgbClr val="FF0000"/>
                </a:solidFill>
                <a:latin typeface="+mn-lt"/>
                <a:cs typeface="Times New Roman" pitchFamily="18" charset="0"/>
              </a:rPr>
              <a:t>со многу вметнувања</a:t>
            </a:r>
            <a:r>
              <a:rPr lang="mk-MK" sz="1200" dirty="0" smtClean="0">
                <a:latin typeface="+mn-lt"/>
                <a:cs typeface="Times New Roman" pitchFamily="18" charset="0"/>
              </a:rPr>
              <a:t>:</a:t>
            </a:r>
            <a:r>
              <a:rPr lang="en-US" sz="1200" dirty="0" smtClean="0">
                <a:latin typeface="+mn-lt"/>
                <a:cs typeface="Times New Roman" pitchFamily="18" charset="0"/>
              </a:rPr>
              <a:t/>
            </a:r>
            <a:br>
              <a:rPr lang="en-US" sz="1200" dirty="0" smtClean="0">
                <a:latin typeface="+mn-lt"/>
                <a:cs typeface="Times New Roman" pitchFamily="18" charset="0"/>
              </a:rPr>
            </a:br>
            <a:r>
              <a:rPr lang="mk-MK" sz="1200" dirty="0" smtClean="0">
                <a:latin typeface="+mn-lt"/>
                <a:cs typeface="Times New Roman" pitchFamily="18" charset="0"/>
              </a:rPr>
              <a:t/>
            </a:r>
            <a:br>
              <a:rPr lang="mk-MK" sz="1200" dirty="0" smtClean="0">
                <a:latin typeface="+mn-lt"/>
                <a:cs typeface="Times New Roman" pitchFamily="18" charset="0"/>
              </a:rPr>
            </a:br>
            <a:r>
              <a:rPr lang="mk-MK" sz="1100" dirty="0" smtClean="0">
                <a:latin typeface="+mn-lt"/>
                <a:cs typeface="Times New Roman" pitchFamily="18" charset="0"/>
              </a:rPr>
              <a:t>	</a:t>
            </a:r>
            <a:r>
              <a:rPr lang="mk-MK" sz="1100" i="1" dirty="0" smtClean="0">
                <a:solidFill>
                  <a:schemeClr val="tx1"/>
                </a:solidFill>
                <a:latin typeface="+mn-lt"/>
                <a:cs typeface="Times New Roman" pitchFamily="18" charset="0"/>
              </a:rPr>
              <a:t>Ако направиме едно максимално обопштување на карактерситките (балканистички) на граматичката структура на македонскиот современ јазик од морфосинтаксички аспект, тогаш би можеле нив да ги сведеме на два основни и стожерни комплекси од конститутивни и други елементи: аналитизмот, односно решавачкиот претег на аналитичките (описните) морфолошки или воопшто морфосинтаксички контстукции на планот на изразот (на прво место и пред с</a:t>
            </a:r>
            <a:r>
              <a:rPr lang="en-US" sz="1100" i="1" dirty="0" smtClean="0">
                <a:solidFill>
                  <a:schemeClr val="tx1"/>
                </a:solidFill>
                <a:latin typeface="+mn-lt"/>
                <a:cs typeface="Times New Roman" pitchFamily="18" charset="0"/>
              </a:rPr>
              <a:t>è</a:t>
            </a:r>
            <a:r>
              <a:rPr lang="mk-MK" sz="1100" i="1" dirty="0" smtClean="0">
                <a:solidFill>
                  <a:schemeClr val="tx1"/>
                </a:solidFill>
                <a:latin typeface="+mn-lt"/>
                <a:cs typeface="Times New Roman" pitchFamily="18" charset="0"/>
              </a:rPr>
              <a:t> тука е: напуштањето на синтетичката падежна флексија – но и: описниот компаратив, некои од формите на глаголсковременската система и др.) – а сето тоа наспрема синтетизмот, во помалку или повеќе истакната мера, но сепак, земен целосно, во решавачкиот претег кај грото од словенските јазици; морфолошкиот детерминизам (би можело да се каже), односно силно истакната и изразито доследна морфолошка, или воопшто морфосинтаксичка маркираност (обележаност со морфолошки марканти) на тој план (на изразот) на граматичката категорија определеност / неопределеност, како во рамките на именската фраза така и во рамките на глаголсковременската и воопшто глаголската система (постпозитивниот член, удвојувањето на директниот и на индиректниот – дативниот – објект, определеноста, респ. неопределеноста во споменатата и сложена глаголска система) збогатена уште и со формите, односно констуркциите од типот на имам дојдено / имам земено; сум дојден, како и со онаа за категоријата прекажаност, с# до, може да се каже, целосното губење на инфинитивот и до авербоиданоста воопшто, т.е. до ненаклонетоста кон глаголот во именска фомра, кон вербоидите, како што се, на пример, токму инфинитивот, партиципите и др. – и сето тоа наспрема аморфизмот и контекстуалноста на планот на изразот на таа категорија во истото тоа гро на словенските јазици.</a:t>
            </a:r>
            <a:r>
              <a:rPr lang="en-US" sz="1100" i="1" dirty="0" smtClean="0">
                <a:solidFill>
                  <a:schemeClr val="tx1"/>
                </a:solidFill>
                <a:latin typeface="+mn-lt"/>
                <a:cs typeface="Times New Roman" pitchFamily="18" charset="0"/>
              </a:rPr>
              <a:t> </a:t>
            </a:r>
            <a:r>
              <a:rPr lang="mk-MK" sz="1100" b="1" dirty="0" smtClean="0">
                <a:solidFill>
                  <a:schemeClr val="tx1"/>
                </a:solidFill>
                <a:latin typeface="+mn-lt"/>
                <a:cs typeface="Times New Roman" pitchFamily="18" charset="0"/>
              </a:rPr>
              <a:t>(Корубин</a:t>
            </a:r>
            <a:r>
              <a:rPr lang="en-US" sz="1100" b="1" dirty="0" smtClean="0">
                <a:solidFill>
                  <a:schemeClr val="tx1"/>
                </a:solidFill>
                <a:latin typeface="+mn-lt"/>
                <a:cs typeface="Times New Roman" pitchFamily="18" charset="0"/>
              </a:rPr>
              <a:t> </a:t>
            </a:r>
            <a:r>
              <a:rPr lang="mk-MK" sz="1100" b="1" dirty="0" smtClean="0">
                <a:solidFill>
                  <a:schemeClr val="tx1"/>
                </a:solidFill>
                <a:latin typeface="+mn-lt"/>
                <a:cs typeface="Times New Roman" pitchFamily="18" charset="0"/>
              </a:rPr>
              <a:t>1994:</a:t>
            </a:r>
            <a:r>
              <a:rPr lang="en-US" sz="1100" b="1" dirty="0" smtClean="0">
                <a:solidFill>
                  <a:schemeClr val="tx1"/>
                </a:solidFill>
                <a:latin typeface="+mn-lt"/>
                <a:cs typeface="Times New Roman" pitchFamily="18" charset="0"/>
              </a:rPr>
              <a:t> </a:t>
            </a:r>
            <a:r>
              <a:rPr lang="mk-MK" sz="1100" b="1" dirty="0" smtClean="0">
                <a:solidFill>
                  <a:schemeClr val="tx1"/>
                </a:solidFill>
                <a:latin typeface="+mn-lt"/>
                <a:cs typeface="Times New Roman" pitchFamily="18" charset="0"/>
              </a:rPr>
              <a:t>178-193</a:t>
            </a:r>
            <a:r>
              <a:rPr lang="en-US" sz="1100" b="1" dirty="0" smtClean="0">
                <a:solidFill>
                  <a:schemeClr val="tx1"/>
                </a:solidFill>
                <a:latin typeface="+mn-lt"/>
                <a:cs typeface="Times New Roman" pitchFamily="18" charset="0"/>
              </a:rPr>
              <a:t>)</a:t>
            </a:r>
            <a:endParaRPr lang="mk-MK" sz="1100" dirty="0">
              <a:solidFill>
                <a:schemeClr val="tx1"/>
              </a:solidFill>
              <a:latin typeface="+mn-lt"/>
              <a:cs typeface="Times New Roman" pitchFamily="18" charset="0"/>
            </a:endParaRPr>
          </a:p>
        </p:txBody>
      </p:sp>
    </p:spTree>
    <p:extLst>
      <p:ext uri="{BB962C8B-B14F-4D97-AF65-F5344CB8AC3E}">
        <p14:creationId xmlns="" xmlns:p14="http://schemas.microsoft.com/office/powerpoint/2010/main" val="3384753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4350"/>
            <a:ext cx="7772400" cy="3962400"/>
          </a:xfrm>
        </p:spPr>
        <p:txBody>
          <a:bodyPr>
            <a:normAutofit/>
          </a:bodyPr>
          <a:lstStyle/>
          <a:p>
            <a:pPr lvl="0"/>
            <a:r>
              <a:rPr lang="ru-RU" sz="1300" dirty="0" smtClean="0">
                <a:solidFill>
                  <a:schemeClr val="tx1"/>
                </a:solidFill>
                <a:latin typeface="Times New Roman" pitchFamily="18" charset="0"/>
                <a:cs typeface="Times New Roman" pitchFamily="18" charset="0"/>
              </a:rPr>
              <a:t/>
            </a:r>
            <a:br>
              <a:rPr lang="ru-RU" sz="1300" dirty="0" smtClean="0">
                <a:solidFill>
                  <a:schemeClr val="tx1"/>
                </a:solidFill>
                <a:latin typeface="Times New Roman" pitchFamily="18" charset="0"/>
                <a:cs typeface="Times New Roman" pitchFamily="18" charset="0"/>
              </a:rPr>
            </a:br>
            <a:r>
              <a:rPr lang="ru-RU" sz="1300" dirty="0" smtClean="0">
                <a:solidFill>
                  <a:schemeClr val="tx1"/>
                </a:solidFill>
                <a:latin typeface="Times New Roman" pitchFamily="18" charset="0"/>
                <a:cs typeface="Times New Roman" pitchFamily="18" charset="0"/>
              </a:rPr>
              <a:t>	</a:t>
            </a:r>
            <a:endParaRPr lang="mk-MK" sz="1300" dirty="0">
              <a:solidFill>
                <a:schemeClr val="tx1"/>
              </a:solidFill>
              <a:latin typeface="Times New Roman" pitchFamily="18" charset="0"/>
              <a:cs typeface="Times New Roman" pitchFamily="18" charset="0"/>
            </a:endParaRPr>
          </a:p>
        </p:txBody>
      </p:sp>
      <p:sp>
        <p:nvSpPr>
          <p:cNvPr id="3" name="Rectangle 2"/>
          <p:cNvSpPr/>
          <p:nvPr/>
        </p:nvSpPr>
        <p:spPr>
          <a:xfrm>
            <a:off x="827584" y="843558"/>
            <a:ext cx="7416824" cy="2246769"/>
          </a:xfrm>
          <a:prstGeom prst="rect">
            <a:avLst/>
          </a:prstGeom>
        </p:spPr>
        <p:txBody>
          <a:bodyPr wrap="square">
            <a:spAutoFit/>
          </a:bodyPr>
          <a:lstStyle/>
          <a:p>
            <a:r>
              <a:rPr lang="en-US" dirty="0" smtClean="0">
                <a:solidFill>
                  <a:schemeClr val="tx1"/>
                </a:solidFill>
              </a:rPr>
              <a:t>							8.</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r>
              <a:rPr lang="mk-MK" dirty="0" smtClean="0">
                <a:solidFill>
                  <a:schemeClr val="tx1"/>
                </a:solidFill>
              </a:rPr>
              <a:t>_ _ _ _ _ _ _ (_) _ _ _ _ _ _ _ _ _ _, _ _ _ _ _ _ _ _ _ _ _ _ _ _ _ _ _ _: _, _ _ _ _ _ (_) _ _ _ _ _ _ _ _ _ (_ _ _ _ _ _ _ _: _ _ _ _ _ – _ _: _ _, _ _ _ _ _ _ _ _.) – _ _ _ _ _, _ _ _ _ _ _, _ _, _ _, _ _ _ _ _ _ _ _; _ _ (_ _ _ _ _), _ _ _ _ _ _ _, _ _ _ _ (_ _ _ _) _ _ _ (_ _) _ _ _ _ / _, _ _ _ _ _ _ _ _ _ _ _ _ _ _ _ _ (_ _, _ _ _ _ _ _ – _ – _, _, _. _ _ _ _ _ _ _) _ _ _ _ _, _ _ _ _ _ _ _ / _ _; _ _, _ _ _ _ _ _ _, _ _, _ _ _ _, _ _ _ _ _ _ _ _, _._. _ _ _ _ _ _ _, _ _, _ _ _, _ _, _ _, _ _ _. – _ _ _ _ _ _ _ _ _ _ _ _ _ _ _ _ _ _ _ _ _.</a:t>
            </a:r>
            <a:endParaRPr lang="en-US" dirty="0"/>
          </a:p>
        </p:txBody>
      </p:sp>
    </p:spTree>
    <p:extLst>
      <p:ext uri="{BB962C8B-B14F-4D97-AF65-F5344CB8AC3E}">
        <p14:creationId xmlns="" xmlns:p14="http://schemas.microsoft.com/office/powerpoint/2010/main" val="4203820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55526"/>
            <a:ext cx="7704856" cy="3960440"/>
          </a:xfrm>
        </p:spPr>
        <p:txBody>
          <a:bodyPr/>
          <a:lstStyle/>
          <a:p>
            <a:r>
              <a:rPr lang="ru-RU" sz="1000" dirty="0" smtClean="0">
                <a:solidFill>
                  <a:schemeClr val="tx1"/>
                </a:solidFill>
                <a:latin typeface="+mn-lt"/>
                <a:cs typeface="Times New Roman" pitchFamily="18" charset="0"/>
              </a:rPr>
              <a:t>Обработен текст од Корубин  (Корубин, 1980: 199 – 201):</a:t>
            </a:r>
            <a:r>
              <a:rPr lang="en-US" sz="1000" dirty="0" smtClean="0">
                <a:solidFill>
                  <a:schemeClr val="tx1"/>
                </a:solidFill>
                <a:latin typeface="+mn-lt"/>
                <a:cs typeface="Times New Roman" pitchFamily="18" charset="0"/>
              </a:rPr>
              <a:t>					9.</a:t>
            </a:r>
            <a:r>
              <a:rPr lang="mk-MK" sz="1000" dirty="0" smtClean="0">
                <a:latin typeface="+mn-lt"/>
                <a:cs typeface="Times New Roman" pitchFamily="18" charset="0"/>
              </a:rPr>
              <a:t/>
            </a:r>
            <a:br>
              <a:rPr lang="mk-MK" sz="1000" dirty="0" smtClean="0">
                <a:latin typeface="+mn-lt"/>
                <a:cs typeface="Times New Roman" pitchFamily="18" charset="0"/>
              </a:rPr>
            </a:br>
            <a:r>
              <a:rPr lang="ru-RU" sz="1000" dirty="0" smtClean="0">
                <a:latin typeface="+mn-lt"/>
                <a:cs typeface="Times New Roman" pitchFamily="18" charset="0"/>
              </a:rPr>
              <a:t> </a:t>
            </a:r>
            <a:r>
              <a:rPr lang="mk-MK" sz="1000" dirty="0" smtClean="0">
                <a:latin typeface="+mn-lt"/>
                <a:cs typeface="Times New Roman" pitchFamily="18" charset="0"/>
              </a:rPr>
              <a:t/>
            </a:r>
            <a:br>
              <a:rPr lang="mk-MK" sz="1000" dirty="0" smtClean="0">
                <a:latin typeface="+mn-lt"/>
                <a:cs typeface="Times New Roman" pitchFamily="18" charset="0"/>
              </a:rPr>
            </a:br>
            <a:r>
              <a:rPr lang="mk-MK" sz="1000" dirty="0" smtClean="0">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_ _ _ _: _ _ – „_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_ _ _. _, _ _ _ _ _ _ _ _ _ _, _ _, _ _ _ _ _ _ _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 _ _. –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 _ _ _ _ _, _ _ _, _, _ (_ _ _ _ _). _ _ _ „_ _ _“ _ _ _ _ _, _ _ _, _, _, _, _ _. _ _ _ _ _ _ _ _ _ _ _. _ _ _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 _ _ _ _ _ _ _ _ _ _ _. _ _ _ _ _ _ _ _ _ _ _ _ „_“, _ _ _ _ _ _. _ _ _ _ _ _ _ _ _, _ _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_ _ _, _ _ _ _, _ _, _ _ _ _ _ _, _ _ _ _ _ _ _ _ _ _ _ _. _, _ _ _ _ _ _ _ _ _. _ _ _ _ _ _ _ _ _ _ _, _ _ _ _ _ _ _ –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         *</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_ _, _, _ _ _ _ _ _. _ _ _ _: _ _ _ _ _ _, _ _ _ _ _ _ _ _ _ _ _ _ _ _ _ _ _ _ _ _ _ _ (_), _ _ _ _ _ _ _ _ _ (_ _ _, _ _, _ _ _) _ _. _ _ _ _ _ _ _ _ _ _ _ _ _ _, _ _ _ _ _; _ _ _ _ _ _ _ _ _ _ _ _ _ _ _, _ _ _ _ _ _ _, _, _ _ _. _ _ _ _ _ _._. _ _, _ _ _ – _ (_ _ _, _ _, _, _ _ _). _, _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_ _ _ _ _ _. _ _ _ _ _ _, _ _ _ _ _ _ _ _ _ _ _ _ _ _ _ _ _ _; _ _ _ _ _ _ _ _ _ _ _ _ _.</a:t>
            </a:r>
            <a:r>
              <a:rPr lang="mk-MK" sz="1000" dirty="0" smtClean="0">
                <a:solidFill>
                  <a:schemeClr val="tx1"/>
                </a:solidFill>
                <a:latin typeface="+mn-lt"/>
                <a:cs typeface="Times New Roman" pitchFamily="18" charset="0"/>
              </a:rPr>
              <a:t/>
            </a:r>
            <a:br>
              <a:rPr lang="mk-MK" sz="1000" dirty="0" smtClean="0">
                <a:solidFill>
                  <a:schemeClr val="tx1"/>
                </a:solidFill>
                <a:latin typeface="+mn-lt"/>
                <a:cs typeface="Times New Roman" pitchFamily="18" charset="0"/>
              </a:rPr>
            </a:br>
            <a:r>
              <a:rPr lang="mk-MK" sz="1000" dirty="0" smtClean="0">
                <a:solidFill>
                  <a:schemeClr val="tx1"/>
                </a:solidFill>
                <a:latin typeface="+mn-lt"/>
                <a:cs typeface="Times New Roman" pitchFamily="18" charset="0"/>
              </a:rPr>
              <a:t>	</a:t>
            </a:r>
            <a:r>
              <a:rPr lang="en-US" sz="1000" dirty="0" smtClean="0">
                <a:solidFill>
                  <a:schemeClr val="tx1"/>
                </a:solidFill>
                <a:latin typeface="+mn-lt"/>
                <a:cs typeface="Times New Roman" pitchFamily="18" charset="0"/>
              </a:rPr>
              <a:t>_ _ _ _ _ _ _ _ _ _ _ _ _ _ _ _ _ _ _ _ _ _ _ _ _ _ _ _ _ _ _, _ _ _ _ _ _ _ _ _ _ _ _ _ _ _ _, _ _ _ _, _, _ _, _ _, _ _ _, _ _ _ _ _ _, _ _ _, „_“ _, _ _, _, _ _ _ _ (_ _, _ _ _ _) _ _ _. _ _ _ _ _ _ _ _ _ _ _ _ _ _, _ _ _ _ _ _ _, _ _ _, _ _ _ _ _ _ _ _. _ _ _ _, _, _ _ _ _ _. _.</a:t>
            </a:r>
            <a:r>
              <a:rPr lang="mk-MK" sz="2000" dirty="0" smtClean="0">
                <a:solidFill>
                  <a:schemeClr val="tx1"/>
                </a:solidFill>
                <a:latin typeface="Times New Roman" pitchFamily="18" charset="0"/>
                <a:cs typeface="Times New Roman" pitchFamily="18" charset="0"/>
              </a:rPr>
              <a:t/>
            </a:r>
            <a:br>
              <a:rPr lang="mk-MK" sz="2000" dirty="0" smtClean="0">
                <a:solidFill>
                  <a:schemeClr val="tx1"/>
                </a:solidFill>
                <a:latin typeface="Times New Roman" pitchFamily="18" charset="0"/>
                <a:cs typeface="Times New Roman" pitchFamily="18" charset="0"/>
              </a:rPr>
            </a:br>
            <a:r>
              <a:rPr lang="mk-MK" sz="2000" dirty="0" smtClean="0">
                <a:solidFill>
                  <a:schemeClr val="tx1"/>
                </a:solidFill>
                <a:latin typeface="Times New Roman" pitchFamily="18" charset="0"/>
                <a:cs typeface="Times New Roman" pitchFamily="18" charset="0"/>
              </a:rPr>
              <a:t> </a:t>
            </a:r>
            <a:r>
              <a:rPr lang="mk-MK" sz="2000" dirty="0" smtClean="0">
                <a:latin typeface="Times New Roman" pitchFamily="18" charset="0"/>
                <a:cs typeface="Times New Roman" pitchFamily="18" charset="0"/>
              </a:rPr>
              <a:t/>
            </a:r>
            <a:br>
              <a:rPr lang="mk-MK" sz="2000" dirty="0" smtClean="0">
                <a:latin typeface="Times New Roman" pitchFamily="18" charset="0"/>
                <a:cs typeface="Times New Roman" pitchFamily="18" charset="0"/>
              </a:rPr>
            </a:br>
            <a:endParaRPr lang="en-US" sz="2000" dirty="0">
              <a:latin typeface="+mn-lt"/>
            </a:endParaRPr>
          </a:p>
        </p:txBody>
      </p:sp>
    </p:spTree>
  </p:cSld>
  <p:clrMapOvr>
    <a:masterClrMapping/>
  </p:clrMapOvr>
</p:sld>
</file>

<file path=ppt/theme/theme1.xml><?xml version="1.0" encoding="utf-8"?>
<a:theme xmlns:a="http://schemas.openxmlformats.org/drawingml/2006/main" name="Seyton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20</Words>
  <Application>Microsoft Office PowerPoint</Application>
  <PresentationFormat>On-screen Show (16:9)</PresentationFormat>
  <Paragraphs>39</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Seyton template</vt:lpstr>
      <vt:lpstr>Лидија Тантуровска (Скопје) Универзитет „Св. Кирил и Методиј“, Скопје ЈНУ Институт за македонски јазик „Крсте Мисирков“ – Скопје lidijatanturovska@yahoo.com Интерпункцијата во рамките на стилистиката Мултимедијална стилистика Бања Лука, 18 – 20. 05. 2017</vt:lpstr>
      <vt:lpstr>        2. 1)Вовед 2)Интерпункција (Правопис и правоговор) 3) Интерпункцијата во стилистиката 4) Анализа на текст / на текстови 5) Заклучок 6) Користена литература        </vt:lpstr>
      <vt:lpstr>        3.    (кон)текст (во кој било медиум) : јазични единици (зборови со своето значење)  (кон)текст (во кој било медиум) : јазични единици  (интерпункциски знаци со своето значење)         </vt:lpstr>
      <vt:lpstr>       4. Интерпункција (Правопис и правоговор) Во македонскиот јазик се употребуваат интерпункциските знаци: точка                               . запирка                            ,  прашалник                       ? извичник                           !  точка и запирка                ;  две точки                           : три точки                              ... загради                                ( )  црта (тире)                           – наводници                              „ “ полунаводници                    ’ ‘           </vt:lpstr>
      <vt:lpstr>        5.  Благоја Корубин, Јазикот наш денешен, 1980: 199 – 201:  „Едно е навистина јасно: дека тие не се појавиле случајно, дека дошле како составен дел на писмото за да предадат некои својства на речта што не се предаваат со другите писмени знаци (буквите), ниту се изразуваат со некои морфолошки или синтаксички средства (како што е на пример, редот на зборовите) и слично“. Благоја Корубин ù отворил место на интерпункцијата во стилистиката.           </vt:lpstr>
      <vt:lpstr>    </vt:lpstr>
      <vt:lpstr>        7. Препознатлива црта на јазичниот израз на Благоја Корубин (особено во строгонаучниот потстил) се долгите реченици со многу вметнувања:   Ако направиме едно максимално обопштување на карактерситките (балканистички) на граматичката структура на македонскиот современ јазик од морфосинтаксички аспект, тогаш би можеле нив да ги сведеме на два основни и стожерни комплекси од конститутивни и други елементи: аналитизмот, односно решавачкиот претег на аналитичките (описните) морфолошки или воопшто морфосинтаксички контстукции на планот на изразот (на прво место и пред сè тука е: напуштањето на синтетичката падежна флексија – но и: описниот компаратив, некои од формите на глаголсковременската система и др.) – а сето тоа наспрема синтетизмот, во помалку или повеќе истакната мера, но сепак, земен целосно, во решавачкиот претег кај грото од словенските јазици; морфолошкиот детерминизам (би можело да се каже), односно силно истакната и изразито доследна морфолошка, или воопшто морфосинтаксичка маркираност (обележаност со морфолошки марканти) на тој план (на изразот) на граматичката категорија определеност / неопределеност, како во рамките на именската фраза така и во рамките на глаголсковременската и воопшто глаголската система (постпозитивниот член, удвојувањето на директниот и на индиректниот – дативниот – објект, определеноста, респ. неопределеноста во споменатата и сложена глаголска система) збогатена уште и со формите, односно констуркциите од типот на имам дојдено / имам земено; сум дојден, како и со онаа за категоријата прекажаност, с# до, може да се каже, целосното губење на инфинитивот и до авербоиданоста воопшто, т.е. до ненаклонетоста кон глаголот во именска фомра, кон вербоидите, како што се, на пример, токму инфинитивот, партиципите и др. – и сето тоа наспрема аморфизмот и контекстуалноста на планот на изразот на таа категорија во истото тоа гро на словенските јазици. (Корубин 1994: 178-193)</vt:lpstr>
      <vt:lpstr>  </vt:lpstr>
      <vt:lpstr>Обработен текст од Корубин  (Корубин, 1980: 199 – 201):     9.    _ _ _ _ _ _ _ _ _ _ _ _, _ _ _ _ _ _ _ _ _ _ _ _ (_ _ _ _ _ _ _: _ _ – „_ _ _“. _ _ _ _ _ _ _ _ _ _ _ _ _, _, _, _:  „_ _ _ _ _ _ _ _ _ _ _ _ _ _ _ _ _ _ _ _ _ _ _ _ _ _ _ _ _ _. _, _ _ _ _ _ _ _ _ _ _, _ _, _ _ _ _ _ _ _ _ „_“, _ _ _ _ _ _ _ _, _ _ _, _ _ _ _ _.  _ _ _ _ _ _ _ _ _ _ _ _ _. „_ _ _ _ _ _ _ _ _ _ _ _ _ _ – _ _. –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 _ _ _ _ _, _ _ _, _, _ (_ _ _ _ _). _ _ _ „_ _ _“ _ _ _ _ _, _ _ _, _, _, _, _ _. _ _ _ _ _ _ _ _ _ _ _. _ _ _ _ _ _ _ _ _, _ _ _ _ _ _ _ _, _ _ _ _.  _ _, _, _ _ _ _ _ _, _ _ _ _ _ _ _ _ _ _ _ „_ _ _“.  _ _ _ _ _ _ _, _ _ _ _ _ _ _ _ _ _ _: _ _, _ _ _ _ _ _ –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 _ _ _ _, _ _ _?“          *    *         *  _ _ _ _ _ _ _ _ _ _ _ _ _ _ _ _ _ _ _, _ _ _ _ _. _ _ _ _ _, _, _ _ _ _ _ _. _ _ _ _: _ _ _ _ _ _, _ _ _ _ _ _ _ _ _ _ _ _ _ _ _ _ _ _ _ _ _ _ (_), _ _ _ _ _ _ _ _ _ (_ _ _, _ _, _ _ _) _ _. _ _ _ _ _ _ _ _ _ _ _ _ _ _, _ _ _ _ _; _ _ _ _ _ _ _ _ _ _ _ _ _ _ _, _ _ _ _ _ _ _, _, _ _ _. _ _ _ _ _ _._. _ _, _ _ _ –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_.   </vt:lpstr>
      <vt:lpstr>       10. Литература:  Корубин Благоја (1969), Јазикот наш денешен, кн. I, Скопје Корубин Благоја (1976), Јазикот наш денешен, кн. II, Скопје Корубин Благоја (1980), Јазикот наш денешен, кн. III, Скопје  Корубин Благоја (1986), Јазикот наш денешен, кн. IV, Скопје  Корубин Благоја (2000), Јазикот наш денешен, кн. V, Скопје  Корубин Благоја (2001), Јазикот наш денешен, кн. VI, Скопје  Минова-Ѓуркова Лилјана, (2003) Стилистика на современиот македонски јазик,  Скопје Правопис на македонскиот јазик, 1998, Скопје Правопис на македонскиот јазик, 2017, Скопје Тантуровска Лидија (2012), Индивидуалниот јазичен израз во текстовите од научниот функционален стил, Зборник од Јазикот наш денешен. Тошовић Бранко (2002), Функционални стилови, Београд. </vt:lpstr>
      <vt:lpstr>Ви благодарам  на  вниманието!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УНИВЕРЗИТЕТ „Св. Кирил и Методиј“ – Скопје Школа за докторски студии Институт за македонски јазик „Крсте Мисирков“ Македонистика – Научноистражувачки студии</dc:title>
  <cp:lastModifiedBy>user</cp:lastModifiedBy>
  <cp:revision>63</cp:revision>
  <dcterms:modified xsi:type="dcterms:W3CDTF">2017-05-12T12:40:10Z</dcterms:modified>
</cp:coreProperties>
</file>