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B0DD0-E117-4D6E-8648-219FA5A78913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96835-F8E7-43E0-BFF1-C9FD9F35F9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312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96835-F8E7-43E0-BFF1-C9FD9F35F93B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3670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7FFA7C-7D24-4D82-B78C-E4CAB71364BC}" type="datetimeFigureOut">
              <a:rPr lang="pl-PL" smtClean="0"/>
              <a:t>2016-03-22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D2DEA2-E1B1-4C53-94AA-C745CD42139D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incontext.pl/st.js?t=c&amp;c=3142&amp;w=Polacy&amp;s=5281" TargetMode="External"/><Relationship Id="rId3" Type="http://schemas.openxmlformats.org/officeDocument/2006/relationships/hyperlink" Target="http://incontext.pl/st.js?t=c&amp;c=3142&amp;w=Petru&amp;s=5281" TargetMode="External"/><Relationship Id="rId7" Type="http://schemas.openxmlformats.org/officeDocument/2006/relationships/hyperlink" Target="http://incontext.pl/st.js?t=c&amp;c=3148&amp;w=Europie&amp;s=528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ncontext.pl/st.js?t=c&amp;c=3129&amp;w=Kamerunem&amp;s=5281" TargetMode="External"/><Relationship Id="rId5" Type="http://schemas.openxmlformats.org/officeDocument/2006/relationships/hyperlink" Target="http://incontext.pl/st.js?t=c&amp;c=3129&amp;w=dwukrotnie&amp;s=5281" TargetMode="External"/><Relationship Id="rId4" Type="http://schemas.openxmlformats.org/officeDocument/2006/relationships/hyperlink" Target="http://incontext.pl/st.js?t=c&amp;c=3139&amp;w=krytykowa%C5%82&amp;s=5281" TargetMode="External"/><Relationship Id="rId9" Type="http://schemas.openxmlformats.org/officeDocument/2006/relationships/hyperlink" Target="http://wpolityce.pl/polityka/281326-petru-wie-lepiej-lider-nowoczesnej-poucza-jak-wymawiac-nazwisko-premiera-wielkiej-brytanii-internet-kpi-z-kamerun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polityce.pl/polityka/281326-petru-wie-lepiej-lider-nowoczesnej-poucza-jak-wymawiac-nazwisko-premiera-wielkiej-brytanii-internet-kpi-z-kamerun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83568" y="836712"/>
            <a:ext cx="84604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endParaRPr lang="pl-PL" sz="2000" dirty="0">
              <a:latin typeface="Arial" pitchFamily="34" charset="0"/>
              <a:cs typeface="Arial" pitchFamily="34" charset="0"/>
            </a:endParaRPr>
          </a:p>
          <a:p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Krystyna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Waszakowa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 </a:t>
            </a:r>
          </a:p>
          <a:p>
            <a:endParaRPr lang="pl-PL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Kontekstowe </a:t>
            </a:r>
            <a:r>
              <a:rPr lang="pl-PL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innowacje </a:t>
            </a:r>
            <a:r>
              <a:rPr lang="pl-PL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słowotwórcze</a:t>
            </a:r>
          </a:p>
          <a:p>
            <a:r>
              <a:rPr lang="pl-PL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lang="pl-PL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internetowych tekstach publicystycznych i </a:t>
            </a:r>
            <a:endParaRPr lang="pl-PL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lang="pl-PL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ich komentarzach. Studium przypadku</a:t>
            </a:r>
            <a:r>
              <a:rPr lang="pl-PL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l-PL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2400" dirty="0" smtClean="0">
                <a:latin typeface="Arial" pitchFamily="34" charset="0"/>
                <a:cs typeface="Arial" pitchFamily="34" charset="0"/>
              </a:rPr>
              <a:t>Konspekt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836712"/>
            <a:ext cx="2153100" cy="15841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1196753"/>
            <a:ext cx="8820472" cy="5661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Arial" pitchFamily="34" charset="0"/>
                <a:cs typeface="Arial" pitchFamily="34" charset="0"/>
              </a:rPr>
              <a:t>Ryszard </a:t>
            </a:r>
            <a:r>
              <a:rPr lang="pl-PL" sz="2000" dirty="0">
                <a:latin typeface="Arial" pitchFamily="34" charset="0"/>
                <a:cs typeface="Arial" pitchFamily="34" charset="0"/>
                <a:hlinkClick r:id="rId3"/>
              </a:rPr>
              <a:t>Petru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 jest z pewnością jednym z najczęściej cytowanych polityków. Swoją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cytowalność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 zawdzięcza jednak nie założeniom programowym swojego klubu, a serii wpadek, które stają się dla lidera Nowoczesnej niemal codziennością. Tym razem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internet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 śmieje się z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 Davida „</a:t>
            </a:r>
            <a:r>
              <a:rPr lang="pl-PL" sz="2000" b="1" dirty="0" err="1">
                <a:latin typeface="Arial" pitchFamily="34" charset="0"/>
                <a:cs typeface="Arial" pitchFamily="34" charset="0"/>
              </a:rPr>
              <a:t>Kameruna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”. W programie Moniki Olejnik „Kropka nad i” Ryszard Petru </a:t>
            </a:r>
            <a:r>
              <a:rPr lang="pl-PL" sz="2000" u="sng" dirty="0">
                <a:latin typeface="Arial" pitchFamily="34" charset="0"/>
                <a:cs typeface="Arial" pitchFamily="34" charset="0"/>
                <a:hlinkClick r:id="rId4"/>
              </a:rPr>
              <a:t>krytykował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 politykę zagraniczną PiS. W swojej wypowiedzi </a:t>
            </a:r>
            <a:r>
              <a:rPr lang="pl-PL" sz="2000" u="sng" dirty="0">
                <a:latin typeface="Arial" pitchFamily="34" charset="0"/>
                <a:cs typeface="Arial" pitchFamily="34" charset="0"/>
                <a:hlinkClick r:id="rId5"/>
              </a:rPr>
              <a:t>dwukrotnie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 nazwał premiera Wielkiej Brytanii, Davida Camerona - „</a:t>
            </a:r>
            <a:r>
              <a:rPr lang="pl-PL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6"/>
              </a:rPr>
              <a:t>Kamerunem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”. [podkreśl. moje – K.W.]</a:t>
            </a: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[…] Polski rząd niestety nieświadomie wzmacnia wyłącznie w negocjacjach 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Davida </a:t>
            </a:r>
            <a:r>
              <a:rPr lang="pl-PL" sz="2000" b="1" dirty="0" err="1">
                <a:latin typeface="Arial" pitchFamily="34" charset="0"/>
                <a:cs typeface="Arial" pitchFamily="34" charset="0"/>
              </a:rPr>
              <a:t>Kameruna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, nic za to nie otrzymując. My jesteśmy wykorzystywani trochę za frajer. On tu przyjechał wzmocnił swoją pozycję negocjacyjną w </a:t>
            </a:r>
            <a:r>
              <a:rPr lang="pl-PL" sz="2000" dirty="0">
                <a:latin typeface="Arial" pitchFamily="34" charset="0"/>
                <a:cs typeface="Arial" pitchFamily="34" charset="0"/>
                <a:hlinkClick r:id="rId7"/>
              </a:rPr>
              <a:t>Europie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, 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David Kamerun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, a potem </a:t>
            </a:r>
            <a:r>
              <a:rPr lang="pl-PL" sz="2000" dirty="0">
                <a:latin typeface="Arial" pitchFamily="34" charset="0"/>
                <a:cs typeface="Arial" pitchFamily="34" charset="0"/>
                <a:hlinkClick r:id="rId8"/>
              </a:rPr>
              <a:t>Polacy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 z tego nic nie mają; [podkreśl. moje – K.W.]</a:t>
            </a: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l-PL" sz="2000" u="sng" dirty="0">
                <a:latin typeface="Arial" pitchFamily="34" charset="0"/>
                <a:cs typeface="Arial" pitchFamily="34" charset="0"/>
                <a:hlinkClick r:id="rId9"/>
              </a:rPr>
              <a:t>http://wpolityce.pl/polityka/281326-petru-wie-lepiej-lider-nowoczesnej-poucza-jak-wymawiac-nazwisko-premiera-wielkiej-brytanii-internet-kpi-z-kameruna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; dostęp: 11.02.2016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7504" y="1340768"/>
            <a:ext cx="892899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>
                <a:latin typeface="Arial" pitchFamily="34" charset="0"/>
                <a:cs typeface="Arial" pitchFamily="34" charset="0"/>
              </a:rPr>
              <a:t>5.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INNOWACJA </a:t>
            </a:r>
            <a:r>
              <a:rPr lang="pl-PL" sz="2200" b="1" i="1" dirty="0">
                <a:latin typeface="Arial" pitchFamily="34" charset="0"/>
                <a:cs typeface="Arial" pitchFamily="34" charset="0"/>
              </a:rPr>
              <a:t>KAMERUNDYNER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JAKO PRZYKŁAD </a:t>
            </a:r>
            <a:endParaRPr lang="pl-PL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 AMALGAMATU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FORMALNEGO	               </a:t>
            </a: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 </a:t>
            </a: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Formalne amalgamaty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kognitywne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(ang.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blending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–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asystemowe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endParaRPr lang="pl-PL" sz="22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composita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typu </a:t>
            </a:r>
            <a:r>
              <a:rPr lang="pl-PL" sz="2200" b="1" i="1" dirty="0" err="1">
                <a:latin typeface="Arial" pitchFamily="34" charset="0"/>
                <a:cs typeface="Arial" pitchFamily="34" charset="0"/>
              </a:rPr>
              <a:t>Chunnel</a:t>
            </a:r>
            <a:r>
              <a:rPr lang="pl-PL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‘tunel pod kanałem La Manche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’:</a:t>
            </a:r>
            <a:endParaRPr lang="pl-PL" sz="1200" b="1" i="1" dirty="0" smtClean="0">
              <a:latin typeface="Arial" pitchFamily="34" charset="0"/>
              <a:cs typeface="Arial" pitchFamily="34" charset="0"/>
            </a:endParaRPr>
          </a:p>
          <a:p>
            <a:endParaRPr lang="pl-PL" sz="9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200" b="1" i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l-PL" sz="2200" b="1" i="1" dirty="0" err="1" smtClean="0">
                <a:latin typeface="Arial" pitchFamily="34" charset="0"/>
                <a:cs typeface="Arial" pitchFamily="34" charset="0"/>
              </a:rPr>
              <a:t>Chunnel</a:t>
            </a:r>
            <a:r>
              <a:rPr lang="pl-PL" sz="2200" b="1" i="1" dirty="0" smtClean="0">
                <a:latin typeface="Arial" pitchFamily="34" charset="0"/>
                <a:cs typeface="Arial" pitchFamily="34" charset="0"/>
              </a:rPr>
              <a:t>  = </a:t>
            </a:r>
            <a:r>
              <a:rPr lang="en-US" sz="2200" b="1" i="1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annel</a:t>
            </a:r>
            <a:r>
              <a:rPr lang="en-US" sz="2200" b="1" i="1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200" b="1" i="1" dirty="0" err="1" smtClean="0">
                <a:latin typeface="Arial" pitchFamily="34" charset="0"/>
                <a:cs typeface="Arial" pitchFamily="34" charset="0"/>
              </a:rPr>
              <a:t>Manche</a:t>
            </a:r>
            <a:r>
              <a:rPr lang="en-US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b="1" i="1" dirty="0" smtClean="0">
                <a:latin typeface="Arial" pitchFamily="34" charset="0"/>
                <a:cs typeface="Arial" pitchFamily="34" charset="0"/>
              </a:rPr>
              <a:t> +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200" b="1" i="1" dirty="0" smtClean="0">
                <a:latin typeface="Arial" pitchFamily="34" charset="0"/>
                <a:cs typeface="Arial" pitchFamily="34" charset="0"/>
              </a:rPr>
              <a:t>unnel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tunel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                                                           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Faucounnier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Turner 2002)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Inne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tego typu: </a:t>
            </a:r>
            <a:r>
              <a:rPr lang="pl-PL" sz="2000" b="1" i="1" dirty="0" err="1" smtClean="0">
                <a:latin typeface="Arial" pitchFamily="34" charset="0"/>
                <a:cs typeface="Arial" pitchFamily="34" charset="0"/>
              </a:rPr>
              <a:t>globszima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glob</a:t>
            </a:r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alny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pl-PL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Hiro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szima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6194682"/>
            <a:ext cx="9144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Rys. 1. Amalgamat formalny przedstawiający w sposób schematyczny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relacje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strukturalne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między innowacją </a:t>
            </a:r>
            <a:r>
              <a:rPr lang="pl-PL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kamerundyner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 i wyrazami </a:t>
            </a:r>
            <a:r>
              <a:rPr lang="pl-PL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Kamerun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i</a:t>
            </a:r>
            <a:r>
              <a:rPr lang="pl-PL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kamerdyner</a:t>
            </a:r>
            <a:r>
              <a:rPr lang="pl-PL" b="1" i="1" dirty="0">
                <a:latin typeface="Arial" pitchFamily="34" charset="0"/>
                <a:cs typeface="Arial" pitchFamily="34" charset="0"/>
              </a:rPr>
              <a:t>.</a:t>
            </a:r>
            <a:endParaRPr lang="pl-PL" b="1" dirty="0">
              <a:latin typeface="Arial" pitchFamily="34" charset="0"/>
              <a:cs typeface="Arial" pitchFamily="34" charset="0"/>
            </a:endParaRPr>
          </a:p>
          <a:p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ymbol zastępczy zawartości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24744"/>
            <a:ext cx="5629716" cy="471325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836712"/>
            <a:ext cx="9144001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>
                <a:latin typeface="Arial" pitchFamily="34" charset="0"/>
                <a:cs typeface="Arial" pitchFamily="34" charset="0"/>
              </a:rPr>
              <a:t>6.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INNOWACJA  </a:t>
            </a:r>
            <a:r>
              <a:rPr lang="pl-PL" sz="2200" i="1" dirty="0">
                <a:latin typeface="Arial" pitchFamily="34" charset="0"/>
                <a:cs typeface="Arial" pitchFamily="34" charset="0"/>
              </a:rPr>
              <a:t>KAMERUNDYNER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JAKO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PRZYKŁAD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 AMALGAMATU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POJĘCIOWEGO</a:t>
            </a: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W nawiązaniu do teorii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F&amp;T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koncept dotyczący polityka Petru można zinterpretować jako złożone działanie nadawcy. </a:t>
            </a: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l-PL" sz="2000" u="sng" dirty="0">
                <a:latin typeface="Arial" pitchFamily="34" charset="0"/>
                <a:cs typeface="Arial" pitchFamily="34" charset="0"/>
              </a:rPr>
              <a:t>Pierwszy krok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pl-PL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pl-P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ołączenie </a:t>
            </a:r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dwu </a:t>
            </a:r>
            <a:r>
              <a:rPr lang="pl-P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przestrzeni </a:t>
            </a:r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mentalnych </a:t>
            </a:r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20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pl-P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W</a:t>
            </a:r>
            <a:r>
              <a:rPr lang="pl-PL" sz="20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pl-PL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000" b="1" dirty="0">
                <a:latin typeface="Arial" pitchFamily="34" charset="0"/>
                <a:cs typeface="Arial" pitchFamily="34" charset="0"/>
              </a:rPr>
              <a:t> 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2000" dirty="0" smtClean="0"/>
              <a:t>     ●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Jedna 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W</a:t>
            </a:r>
            <a:r>
              <a:rPr lang="pl-PL" sz="2000" b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dotyczy</a:t>
            </a:r>
          </a:p>
          <a:p>
            <a:pPr lvl="1"/>
            <a:r>
              <a:rPr lang="pl-PL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pl-PL" sz="2000" dirty="0" smtClean="0"/>
              <a:t>○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polityka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R.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Petru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– wybranych jego cech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/>
            <a:r>
              <a:rPr lang="pl-PL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l-PL" sz="2000" dirty="0" smtClean="0"/>
              <a:t>●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Druga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przestrzeń mentalna  (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W</a:t>
            </a:r>
            <a:r>
              <a:rPr lang="pl-PL" sz="20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) aktywizuje wybrane cechy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     z domeny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‘kamerdyner’, m.in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pl-PL" sz="9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pl-PL" sz="2000" dirty="0" smtClean="0">
                <a:latin typeface="Arial" pitchFamily="34" charset="0"/>
                <a:cs typeface="Arial" pitchFamily="34" charset="0"/>
              </a:rPr>
              <a:t>        		  </a:t>
            </a:r>
            <a:r>
              <a:rPr lang="pl-PL" sz="2000" dirty="0" smtClean="0"/>
              <a:t>○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b="1" dirty="0" smtClean="0"/>
              <a:t>‘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ktoś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będący w czyjejś służbie, 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lvl="1"/>
            <a:r>
              <a:rPr lang="pl-PL" sz="2000" dirty="0" smtClean="0">
                <a:latin typeface="Arial" pitchFamily="34" charset="0"/>
                <a:cs typeface="Arial" pitchFamily="34" charset="0"/>
              </a:rPr>
              <a:t>       	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              reprezentujący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czyjeś interesy’.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923906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u="sng" dirty="0">
                <a:latin typeface="Arial" pitchFamily="34" charset="0"/>
                <a:cs typeface="Arial" pitchFamily="34" charset="0"/>
              </a:rPr>
              <a:t>Krok drugi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:</a:t>
            </a:r>
            <a:r>
              <a:rPr 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utworzenie abstrakcyjnej przestrzeni – generycznej</a:t>
            </a:r>
            <a:r>
              <a:rPr 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pl-PL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pl-PL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l-PL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2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większym stopniu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ogólności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opartej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na wspólnych relacjach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dla W</a:t>
            </a:r>
            <a:r>
              <a:rPr lang="pl-PL" sz="22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i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pl-PL" sz="2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	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r>
              <a:rPr lang="pl-PL" sz="220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	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		‘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ktoś o jakichś cechach’. </a:t>
            </a: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l-PL" sz="2200" u="sng" dirty="0" smtClean="0">
                <a:latin typeface="Arial" pitchFamily="34" charset="0"/>
                <a:cs typeface="Arial" pitchFamily="34" charset="0"/>
              </a:rPr>
              <a:t>Krok trzeci:</a:t>
            </a:r>
            <a:r>
              <a:rPr lang="pl-PL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integracja</a:t>
            </a:r>
            <a:r>
              <a:rPr 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(stopienie, scalenie)</a:t>
            </a:r>
            <a:r>
              <a:rPr lang="pl-PL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pojęć obu przestrzeni</a:t>
            </a:r>
            <a:r>
              <a:rPr 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sz="2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  (</a:t>
            </a:r>
            <a:r>
              <a:rPr 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22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 W</a:t>
            </a:r>
            <a:r>
              <a:rPr lang="pl-PL" sz="22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ze względu na utożsamione wcześniej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cechy</a:t>
            </a:r>
          </a:p>
          <a:p>
            <a:endParaRPr lang="pl-PL" sz="2200" dirty="0">
              <a:latin typeface="Arial" pitchFamily="34" charset="0"/>
              <a:cs typeface="Arial" pitchFamily="34" charset="0"/>
            </a:endParaRPr>
          </a:p>
          <a:p>
            <a:r>
              <a:rPr lang="pl-PL" sz="2200" dirty="0" smtClean="0">
                <a:latin typeface="Arial" pitchFamily="34" charset="0"/>
                <a:cs typeface="Arial" pitchFamily="34" charset="0"/>
              </a:rPr>
              <a:t> 		  –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rezultatem tego scalenia jest nowa struktura </a:t>
            </a:r>
            <a:endParaRPr lang="pl-PL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	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	     konceptualna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‘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kamerundyner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’, czyli 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amalgamat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(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A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pl-PL" sz="2200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623731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Rys. 2. Amalgamat pojęciowy przedstawiający relacje i procesy związane z omówionym </a:t>
            </a:r>
            <a:r>
              <a:rPr lang="pl-PL" b="1" dirty="0" err="1" smtClean="0">
                <a:latin typeface="Arial" pitchFamily="34" charset="0"/>
                <a:cs typeface="Arial" pitchFamily="34" charset="0"/>
              </a:rPr>
              <a:t>memem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i użytą w nim innowacją </a:t>
            </a:r>
            <a:r>
              <a:rPr lang="pl-PL" b="1" i="1" dirty="0" err="1">
                <a:latin typeface="Arial" pitchFamily="34" charset="0"/>
                <a:cs typeface="Arial" pitchFamily="34" charset="0"/>
              </a:rPr>
              <a:t>kamerundyner</a:t>
            </a:r>
            <a:r>
              <a:rPr lang="pl-PL" b="1" i="1" dirty="0">
                <a:latin typeface="Arial" pitchFamily="34" charset="0"/>
                <a:cs typeface="Arial" pitchFamily="34" charset="0"/>
              </a:rPr>
              <a:t>.</a:t>
            </a: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ymbol zastępczy zawartości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620688"/>
            <a:ext cx="6192689" cy="554461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764704"/>
            <a:ext cx="9144001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Całościowy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sens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mema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ośmieszającego Petru za pomocą </a:t>
            </a:r>
            <a:endParaRPr lang="pl-PL" sz="22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b="1" dirty="0" smtClean="0">
                <a:latin typeface="Arial" pitchFamily="34" charset="0"/>
                <a:cs typeface="Arial" pitchFamily="34" charset="0"/>
              </a:rPr>
              <a:t>     przekazu 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językowego </a:t>
            </a:r>
            <a:r>
              <a:rPr lang="pl-PL" sz="2200" i="1" dirty="0" err="1" smtClean="0">
                <a:latin typeface="Arial" pitchFamily="34" charset="0"/>
                <a:cs typeface="Arial" pitchFamily="34" charset="0"/>
              </a:rPr>
              <a:t>Kamerundyner</a:t>
            </a:r>
            <a:endParaRPr lang="pl-PL" sz="2200" i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l-PL" sz="900" dirty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opartego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na metonimii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typu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część za całość: sposób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wymowy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Kamerun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za polityka tak mówiącego)</a:t>
            </a: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  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  dopełnia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a zarazem ujednoznacznia, 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przekaz </a:t>
            </a:r>
            <a:r>
              <a:rPr lang="pl-PL" sz="2200" b="1" dirty="0" smtClean="0">
                <a:latin typeface="Arial" pitchFamily="34" charset="0"/>
                <a:cs typeface="Arial" pitchFamily="34" charset="0"/>
              </a:rPr>
              <a:t>ikoniczny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l-PL" sz="900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fotografia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Petru – biernego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przedmiotu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w czyichś rękach.  </a:t>
            </a: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 Schematycznie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rzecz ujmując: </a:t>
            </a:r>
          </a:p>
          <a:p>
            <a:r>
              <a:rPr lang="pl-PL" sz="2200" b="1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r>
              <a:rPr lang="pl-PL" sz="2200" b="1" dirty="0">
                <a:latin typeface="Arial" pitchFamily="34" charset="0"/>
                <a:cs typeface="Arial" pitchFamily="34" charset="0"/>
              </a:rPr>
              <a:t>	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utworzenie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całkiem nowej struktury pojęciowej nastąpiło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	w rezultacie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połączenia obu wyjściowych przestrzeni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	pojęciowych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, przedtem – ich skojarzenie, a następnie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	wzajemne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skorelowanie w określonych relacjach. </a:t>
            </a: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pl-PL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" y="620688"/>
            <a:ext cx="9144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2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.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PODSUMOWANIE</a:t>
            </a:r>
          </a:p>
          <a:p>
            <a:endParaRPr lang="pl-PL" sz="9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Zastosowane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w omawianym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memie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 środki przekazu wizualno-ikonicznego nastawione zostały na jeden ogólny cel: ośmieszenie nielubianego przez internautów polityka poprzez jego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dezawuację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pl-PL" sz="9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Badany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mem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jest typowym amalgamatem; wymaga 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pl-PL" sz="22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pl-PL" sz="2000" dirty="0" smtClean="0"/>
              <a:t>○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kontekstu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pl-PL" sz="20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pl-PL" sz="2000" dirty="0" smtClean="0"/>
              <a:t>○ 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wiedzy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o świecie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endParaRPr lang="pl-PL" sz="9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Analizowany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mem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 jest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niecałkiem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jasny i średnio dowcipny </a:t>
            </a:r>
          </a:p>
          <a:p>
            <a:pPr lvl="1"/>
            <a:r>
              <a:rPr lang="pl-PL" sz="2200" dirty="0" smtClean="0"/>
              <a:t>	   ○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związek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polityka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Petru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 z kamerdynerem jest słabo  </a:t>
            </a:r>
          </a:p>
          <a:p>
            <a:pPr lvl="1"/>
            <a:r>
              <a:rPr lang="pl-PL" sz="2000" dirty="0">
                <a:latin typeface="Arial" pitchFamily="34" charset="0"/>
                <a:cs typeface="Arial" pitchFamily="34" charset="0"/>
              </a:rPr>
              <a:t>             „</a:t>
            </a:r>
            <a:r>
              <a:rPr lang="pl-PL" sz="2000">
                <a:latin typeface="Arial" pitchFamily="34" charset="0"/>
                <a:cs typeface="Arial" pitchFamily="34" charset="0"/>
              </a:rPr>
              <a:t>umocowany</a:t>
            </a:r>
            <a:r>
              <a:rPr lang="pl-PL" sz="2000" smtClean="0">
                <a:latin typeface="Arial" pitchFamily="34" charset="0"/>
                <a:cs typeface="Arial" pitchFamily="34" charset="0"/>
              </a:rPr>
              <a:t>”.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pl-PL" sz="900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Sens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całego konceptu mógłby okazać się bardziej wyrazisty,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gdyby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tak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jak</a:t>
            </a:r>
          </a:p>
          <a:p>
            <a:pPr lvl="0" algn="just"/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w przypadku polityka Petru  fotografia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kamerdynera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odnosiła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się</a:t>
            </a:r>
          </a:p>
          <a:p>
            <a:pPr lvl="0" algn="just"/>
            <a:r>
              <a:rPr lang="pl-PL" sz="2000" dirty="0" smtClean="0">
                <a:latin typeface="Arial" pitchFamily="34" charset="0"/>
                <a:cs typeface="Arial" pitchFamily="34" charset="0"/>
              </a:rPr>
              <a:t>     do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konkretnej osoby, znanej ze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świata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polityki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albo do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samego Petru.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Taka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zmiana z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pewnością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wzmocniłaby negatywną ocenę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Petru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, czyniąc </a:t>
            </a:r>
          </a:p>
          <a:p>
            <a:pPr lvl="0" algn="just"/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żart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celniejszym. </a:t>
            </a:r>
          </a:p>
          <a:p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1124744"/>
            <a:ext cx="8892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Aneks</a:t>
            </a:r>
            <a:r>
              <a:rPr lang="en-US" dirty="0">
                <a:latin typeface="Arial" pitchFamily="34" charset="0"/>
                <a:cs typeface="Arial" pitchFamily="34" charset="0"/>
              </a:rPr>
              <a:t> 1.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Mem z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Kamerunem</a:t>
            </a:r>
            <a:r>
              <a:rPr lang="pl-PL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(tu gra językowa: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przed </a:t>
            </a:r>
            <a:r>
              <a:rPr lang="pl-PL" i="1" dirty="0" err="1" smtClean="0">
                <a:latin typeface="Arial" pitchFamily="34" charset="0"/>
                <a:cs typeface="Arial" pitchFamily="34" charset="0"/>
              </a:rPr>
              <a:t>kameru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(zamiast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kamerą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 w nawiązaniu do nazwiska </a:t>
            </a:r>
            <a:r>
              <a:rPr lang="pl-PL" i="1" dirty="0" err="1" smtClean="0">
                <a:latin typeface="Arial" pitchFamily="34" charset="0"/>
                <a:cs typeface="Arial" pitchFamily="34" charset="0"/>
              </a:rPr>
              <a:t>Petru</a:t>
            </a:r>
            <a:r>
              <a:rPr lang="pl-PL" smtClean="0">
                <a:latin typeface="Arial" pitchFamily="34" charset="0"/>
                <a:cs typeface="Arial" pitchFamily="34" charset="0"/>
              </a:rPr>
              <a:t>)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  <p:pic>
        <p:nvPicPr>
          <p:cNvPr id="3" name="Obraz 2" descr="https://4.bp.blogspot.com/-YCD86dMHriE/Vr76NPDfKLI/AAAAAAAAEKw/gxYM9RoPpW0/s1600/unname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7200800" cy="46805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ole tekstowe 3"/>
          <p:cNvSpPr txBox="1"/>
          <p:nvPr/>
        </p:nvSpPr>
        <p:spPr>
          <a:xfrm>
            <a:off x="395536" y="638132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Źródło</a:t>
            </a:r>
            <a:r>
              <a:rPr lang="en-US" dirty="0">
                <a:latin typeface="Arial" pitchFamily="34" charset="0"/>
                <a:cs typeface="Arial" pitchFamily="34" charset="0"/>
              </a:rPr>
              <a:t>: almoc.pl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908720"/>
            <a:ext cx="91440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BIBLIOGRAFIA</a:t>
            </a:r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 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Fauconnier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G., 1997,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Mapping in Thought and Language</a:t>
            </a:r>
            <a:r>
              <a:rPr lang="en-US" dirty="0">
                <a:latin typeface="Arial" pitchFamily="34" charset="0"/>
                <a:cs typeface="Arial" pitchFamily="34" charset="0"/>
              </a:rPr>
              <a:t>, Cambridge.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pl-PL" dirty="0" err="1">
                <a:latin typeface="Arial" pitchFamily="34" charset="0"/>
                <a:cs typeface="Arial" pitchFamily="34" charset="0"/>
              </a:rPr>
              <a:t>Fauconnier</a:t>
            </a:r>
            <a:r>
              <a:rPr lang="pl-PL" dirty="0">
                <a:latin typeface="Arial" pitchFamily="34" charset="0"/>
                <a:cs typeface="Arial" pitchFamily="34" charset="0"/>
              </a:rPr>
              <a:t>  G., Turner M., 2001,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Tworzenie amalgamatów jako jeden z głównych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     procesów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w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Gramatyce</a:t>
            </a:r>
            <a:r>
              <a:rPr lang="pl-PL" dirty="0">
                <a:latin typeface="Arial" pitchFamily="34" charset="0"/>
                <a:cs typeface="Arial" pitchFamily="34" charset="0"/>
              </a:rPr>
              <a:t>. Przekład W. Kubiński, D.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Stanulewicz</a:t>
            </a:r>
            <a:r>
              <a:rPr lang="pl-PL" dirty="0">
                <a:latin typeface="Arial" pitchFamily="34" charset="0"/>
                <a:cs typeface="Arial" pitchFamily="34" charset="0"/>
              </a:rPr>
              <a:t>. Red. W. Kubiński, 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       D</a:t>
            </a:r>
            <a:r>
              <a:rPr lang="pl-PL" dirty="0">
                <a:latin typeface="Arial" pitchFamily="34" charset="0"/>
                <a:cs typeface="Arial" pitchFamily="34" charset="0"/>
              </a:rPr>
              <a:t>.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Stanulewicz</a:t>
            </a:r>
            <a:r>
              <a:rPr lang="pl-PL" dirty="0">
                <a:latin typeface="Arial" pitchFamily="34" charset="0"/>
                <a:cs typeface="Arial" pitchFamily="34" charset="0"/>
              </a:rPr>
              <a:t>,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Językoznawstwo kognitywne II.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Zjawiska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pragmatyczne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Gdańsk</a:t>
            </a:r>
            <a:r>
              <a:rPr lang="en-US" dirty="0">
                <a:latin typeface="Arial" pitchFamily="34" charset="0"/>
                <a:cs typeface="Arial" pitchFamily="34" charset="0"/>
              </a:rPr>
              <a:t>, s. 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173–211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Fauconnier</a:t>
            </a:r>
            <a:r>
              <a:rPr lang="en-US" dirty="0">
                <a:latin typeface="Arial" pitchFamily="34" charset="0"/>
                <a:cs typeface="Arial" pitchFamily="34" charset="0"/>
              </a:rPr>
              <a:t>  G., Turner M., 2002,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The Way We Think. Conceptual Blending and the </a:t>
            </a:r>
            <a:endParaRPr lang="pl-PL" i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Mind’s </a:t>
            </a:r>
            <a:r>
              <a:rPr lang="pl-PL" i="1" dirty="0" err="1" smtClean="0">
                <a:latin typeface="Arial" pitchFamily="34" charset="0"/>
                <a:cs typeface="Arial" pitchFamily="34" charset="0"/>
              </a:rPr>
              <a:t>Hidden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err="1">
                <a:latin typeface="Arial" pitchFamily="34" charset="0"/>
                <a:cs typeface="Arial" pitchFamily="34" charset="0"/>
              </a:rPr>
              <a:t>Complexities</a:t>
            </a:r>
            <a:r>
              <a:rPr lang="pl-PL" dirty="0">
                <a:latin typeface="Arial" pitchFamily="34" charset="0"/>
                <a:cs typeface="Arial" pitchFamily="34" charset="0"/>
              </a:rPr>
              <a:t>, New York.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Górska E., 2014,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Dynamiczne podejście do metafory</a:t>
            </a:r>
            <a:r>
              <a:rPr lang="pl-PL" dirty="0">
                <a:latin typeface="Arial" pitchFamily="34" charset="0"/>
                <a:cs typeface="Arial" pitchFamily="34" charset="0"/>
              </a:rPr>
              <a:t>, „Prace Filologiczne” LXIV, 2, s. 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    109–122</a:t>
            </a:r>
            <a:r>
              <a:rPr lang="pl-PL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ISJP: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Inny słownik języka polskiego PWN</a:t>
            </a:r>
            <a:r>
              <a:rPr lang="pl-PL" dirty="0">
                <a:latin typeface="Arial" pitchFamily="34" charset="0"/>
                <a:cs typeface="Arial" pitchFamily="34" charset="0"/>
              </a:rPr>
              <a:t>, t.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pl-PL" dirty="0">
                <a:latin typeface="Arial" pitchFamily="34" charset="0"/>
                <a:cs typeface="Arial" pitchFamily="34" charset="0"/>
              </a:rPr>
              <a:t>, red. M. Bańko, Warszawa 2000.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Libura A., 2010,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Teoria przestrzeni mentalnych i integracji pojęciowej. Struktura modelu i </a:t>
            </a:r>
            <a:endParaRPr lang="pl-PL" i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     jego funkcjonalność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.</a:t>
            </a:r>
            <a:r>
              <a:rPr lang="pl-PL" dirty="0">
                <a:latin typeface="Arial" pitchFamily="34" charset="0"/>
                <a:cs typeface="Arial" pitchFamily="34" charset="0"/>
              </a:rPr>
              <a:t> Wrocław.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Libura A., 2011,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Amalgamaty leksykalne w rysunkach satyrycznych Henryka Sawki</a:t>
            </a:r>
            <a:r>
              <a:rPr lang="pl-PL" dirty="0">
                <a:latin typeface="Arial" pitchFamily="34" charset="0"/>
                <a:cs typeface="Arial" pitchFamily="34" charset="0"/>
              </a:rPr>
              <a:t>, 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     „</a:t>
            </a:r>
            <a:r>
              <a:rPr lang="pl-PL" dirty="0">
                <a:latin typeface="Arial" pitchFamily="34" charset="0"/>
                <a:cs typeface="Arial" pitchFamily="34" charset="0"/>
              </a:rPr>
              <a:t>Studia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Linguistica</a:t>
            </a:r>
            <a:r>
              <a:rPr lang="pl-PL" dirty="0">
                <a:latin typeface="Arial" pitchFamily="34" charset="0"/>
                <a:cs typeface="Arial" pitchFamily="34" charset="0"/>
              </a:rPr>
              <a:t>” 30, s. 115–131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Libura A., 2012,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Teoria metafory pojęciowej wobec badań nad komunikacją </a:t>
            </a:r>
            <a:endParaRPr lang="pl-PL" i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     multimodalną</a:t>
            </a:r>
            <a:r>
              <a:rPr lang="pl-PL" dirty="0">
                <a:latin typeface="Arial" pitchFamily="34" charset="0"/>
                <a:cs typeface="Arial" pitchFamily="34" charset="0"/>
              </a:rPr>
              <a:t>,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[w</a:t>
            </a:r>
            <a:r>
              <a:rPr lang="pl-PL" dirty="0">
                <a:latin typeface="Arial" pitchFamily="34" charset="0"/>
                <a:cs typeface="Arial" pitchFamily="34" charset="0"/>
              </a:rPr>
              <a:t>:] Red. M.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Cichmińska</a:t>
            </a:r>
            <a:r>
              <a:rPr lang="pl-PL" dirty="0">
                <a:latin typeface="Arial" pitchFamily="34" charset="0"/>
                <a:cs typeface="Arial" pitchFamily="34" charset="0"/>
              </a:rPr>
              <a:t>, I. Matusiak-Kempa, 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Nowe zjawiska w </a:t>
            </a:r>
            <a:endParaRPr lang="pl-PL" i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     języku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, tekście i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komunikacji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IV. Metafory i amalgamaty pojęciowe</a:t>
            </a:r>
            <a:r>
              <a:rPr lang="pl-PL" dirty="0">
                <a:latin typeface="Arial" pitchFamily="34" charset="0"/>
                <a:cs typeface="Arial" pitchFamily="34" charset="0"/>
              </a:rPr>
              <a:t>, Olsztyn, s. 117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–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    129</a:t>
            </a:r>
            <a:r>
              <a:rPr lang="pl-PL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0"/>
            <a:ext cx="9144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2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.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ZAŁOŻENIA, CEL, ZADANIA BADAWCZE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 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Dwie perspektywy oglądu innowacji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słowotwórczych 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jako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rezultatów kreatywności  nadawcy, który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realizuje   </a:t>
            </a:r>
          </a:p>
          <a:p>
            <a:pPr lvl="0"/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 cele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założone w danym akcie komunikacyjnym</a:t>
            </a: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   jako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obiektu intelektualnego działania  odbiorcy tego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aktu</a:t>
            </a:r>
          </a:p>
          <a:p>
            <a:pPr lvl="0"/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l-PL" sz="2400" dirty="0" smtClean="0"/>
              <a:t>○ </a:t>
            </a:r>
            <a:r>
              <a:rPr lang="pl-PL" sz="2000" dirty="0" smtClean="0"/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zbadanie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, jakie możliwości mają użytkownicy języka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	    gdy chcą zrozumieć użyte w określonym kontekście nowe struktury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268760"/>
            <a:ext cx="925597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Arial" pitchFamily="34" charset="0"/>
                <a:cs typeface="Arial" pitchFamily="34" charset="0"/>
              </a:rPr>
              <a:t>Langacker R. W, 2003, 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Model dynamiczny oparty na uzusie językowym</a:t>
            </a:r>
            <a:r>
              <a:rPr lang="pl-PL" dirty="0">
                <a:latin typeface="Arial" pitchFamily="34" charset="0"/>
                <a:cs typeface="Arial" pitchFamily="34" charset="0"/>
              </a:rPr>
              <a:t>. Przekład: W. 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      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Kubiński</a:t>
            </a:r>
            <a:r>
              <a:rPr lang="pl-PL" dirty="0">
                <a:latin typeface="Arial" pitchFamily="34" charset="0"/>
                <a:cs typeface="Arial" pitchFamily="34" charset="0"/>
              </a:rPr>
              <a:t>. Red. E. Dąbrowska, W. Kubiński,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Akwizycja języka w świetle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pl-PL" i="1" dirty="0">
                <a:latin typeface="Arial" pitchFamily="34" charset="0"/>
                <a:cs typeface="Arial" pitchFamily="34" charset="0"/>
              </a:rPr>
              <a:t>      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językoznawstwa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kognitywnego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Kraków</a:t>
            </a:r>
            <a:r>
              <a:rPr lang="en-US" dirty="0">
                <a:latin typeface="Arial" pitchFamily="34" charset="0"/>
                <a:cs typeface="Arial" pitchFamily="34" charset="0"/>
              </a:rPr>
              <a:t>, s. 30–117. 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Müller</a:t>
            </a:r>
            <a:r>
              <a:rPr lang="en-US" dirty="0">
                <a:latin typeface="Arial" pitchFamily="34" charset="0"/>
                <a:cs typeface="Arial" pitchFamily="34" charset="0"/>
              </a:rPr>
              <a:t> C., 2008,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Metaphors dead and alive, sleeping and waking.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A </a:t>
            </a:r>
            <a:r>
              <a:rPr lang="pl-PL" i="1" dirty="0" err="1">
                <a:latin typeface="Arial" pitchFamily="34" charset="0"/>
                <a:cs typeface="Arial" pitchFamily="34" charset="0"/>
              </a:rPr>
              <a:t>dynamic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err="1">
                <a:latin typeface="Arial" pitchFamily="34" charset="0"/>
                <a:cs typeface="Arial" pitchFamily="34" charset="0"/>
              </a:rPr>
              <a:t>view</a:t>
            </a:r>
            <a:r>
              <a:rPr lang="pl-PL" dirty="0">
                <a:latin typeface="Arial" pitchFamily="34" charset="0"/>
                <a:cs typeface="Arial" pitchFamily="34" charset="0"/>
              </a:rPr>
              <a:t>, 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      Chicago</a:t>
            </a:r>
            <a:r>
              <a:rPr lang="pl-PL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l-PL" i="1" dirty="0">
                <a:latin typeface="Arial" pitchFamily="34" charset="0"/>
                <a:cs typeface="Arial" pitchFamily="34" charset="0"/>
              </a:rPr>
              <a:t>Lingwistyka mediów. Antologia tłumaczeń. </a:t>
            </a:r>
            <a:r>
              <a:rPr lang="pl-PL" dirty="0">
                <a:latin typeface="Arial" pitchFamily="34" charset="0"/>
                <a:cs typeface="Arial" pitchFamily="34" charset="0"/>
              </a:rPr>
              <a:t>Red. R.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Opiłowski</a:t>
            </a:r>
            <a:r>
              <a:rPr lang="pl-PL" dirty="0">
                <a:latin typeface="Arial" pitchFamily="34" charset="0"/>
                <a:cs typeface="Arial" pitchFamily="34" charset="0"/>
              </a:rPr>
              <a:t>, J. Jarosz, P. Staniewski. </a:t>
            </a: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      Wrocław-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Dresden</a:t>
            </a:r>
            <a:r>
              <a:rPr lang="pl-PL" dirty="0">
                <a:latin typeface="Arial" pitchFamily="34" charset="0"/>
                <a:cs typeface="Arial" pitchFamily="34" charset="0"/>
              </a:rPr>
              <a:t> 2015.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SJPD: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Słownik języka polskiego</a:t>
            </a:r>
            <a:r>
              <a:rPr lang="pl-PL" dirty="0">
                <a:latin typeface="Arial" pitchFamily="34" charset="0"/>
                <a:cs typeface="Arial" pitchFamily="34" charset="0"/>
              </a:rPr>
              <a:t>, t.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I</a:t>
            </a:r>
            <a:r>
              <a:rPr lang="pl-PL" i="1" dirty="0" err="1">
                <a:latin typeface="Arial" pitchFamily="34" charset="0"/>
                <a:cs typeface="Arial" pitchFamily="34" charset="0"/>
              </a:rPr>
              <a:t>–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XI</a:t>
            </a:r>
            <a:r>
              <a:rPr lang="pl-PL" dirty="0">
                <a:latin typeface="Arial" pitchFamily="34" charset="0"/>
                <a:cs typeface="Arial" pitchFamily="34" charset="0"/>
              </a:rPr>
              <a:t>, red. W. Doroszewski, Warszawa 1958-1969. 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Waszakowa K., 2015,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Zjawiska słowotwórcze w zdarzeniach użycia językowego (na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pl-PL" i="1" dirty="0" smtClean="0">
                <a:latin typeface="Arial" pitchFamily="34" charset="0"/>
                <a:cs typeface="Arial" pitchFamily="34" charset="0"/>
              </a:rPr>
              <a:t>      przykładzie </a:t>
            </a:r>
            <a:r>
              <a:rPr lang="pl-PL" i="1" dirty="0" err="1">
                <a:latin typeface="Arial" pitchFamily="34" charset="0"/>
                <a:cs typeface="Arial" pitchFamily="34" charset="0"/>
              </a:rPr>
              <a:t>compositów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 z segmentami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bio</a:t>
            </a:r>
            <a:r>
              <a:rPr lang="pl-PL" dirty="0">
                <a:latin typeface="Arial" pitchFamily="34" charset="0"/>
                <a:cs typeface="Arial" pitchFamily="34" charset="0"/>
              </a:rPr>
              <a:t>- i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eko</a:t>
            </a:r>
            <a:r>
              <a:rPr lang="pl-PL" dirty="0">
                <a:latin typeface="Arial" pitchFamily="34" charset="0"/>
                <a:cs typeface="Arial" pitchFamily="34" charset="0"/>
              </a:rPr>
              <a:t>-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 w języku polskim)</a:t>
            </a:r>
            <a:r>
              <a:rPr lang="pl-PL" dirty="0">
                <a:latin typeface="Arial" pitchFamily="34" charset="0"/>
                <a:cs typeface="Arial" pitchFamily="34" charset="0"/>
              </a:rPr>
              <a:t>. „Poradnik </a:t>
            </a: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      Językowy</a:t>
            </a:r>
            <a:r>
              <a:rPr lang="pl-PL" dirty="0">
                <a:latin typeface="Arial" pitchFamily="34" charset="0"/>
                <a:cs typeface="Arial" pitchFamily="34" charset="0"/>
              </a:rPr>
              <a:t>” 9, 2015, s. 7–27.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Waszakowa, w druku,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 Reinterpretacja procesów integracji przestrzeni mentalnych w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pl-PL" i="1" dirty="0" smtClean="0">
                <a:latin typeface="Arial" pitchFamily="34" charset="0"/>
                <a:cs typeface="Arial" pitchFamily="34" charset="0"/>
              </a:rPr>
              <a:t>      wyrazach </a:t>
            </a:r>
            <a:r>
              <a:rPr lang="pl-PL" i="1" dirty="0">
                <a:latin typeface="Arial" pitchFamily="34" charset="0"/>
                <a:cs typeface="Arial" pitchFamily="34" charset="0"/>
              </a:rPr>
              <a:t>słowotwórczo pochodnych. Studium przypadku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Zinken</a:t>
            </a:r>
            <a:r>
              <a:rPr lang="en-US" dirty="0">
                <a:latin typeface="Arial" pitchFamily="34" charset="0"/>
                <a:cs typeface="Arial" pitchFamily="34" charset="0"/>
              </a:rPr>
              <a:t> J., 2007,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Discourse metaphors. The link between figurative language and habitual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pl-PL" i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analogies</a:t>
            </a:r>
            <a:r>
              <a:rPr lang="en-US" dirty="0">
                <a:latin typeface="Arial" pitchFamily="34" charset="0"/>
                <a:cs typeface="Arial" pitchFamily="34" charset="0"/>
              </a:rPr>
              <a:t>, „Cognitive Linguistics” 18/3, s. 445–466.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Kубрякова E.C., 2010, </a:t>
            </a:r>
            <a:r>
              <a:rPr lang="sk-SK" i="1" dirty="0">
                <a:latin typeface="Arial" pitchFamily="34" charset="0"/>
                <a:cs typeface="Arial" pitchFamily="34" charset="0"/>
              </a:rPr>
              <a:t>Poль o aналогии в порождени нoвых производных cлoв</a:t>
            </a:r>
            <a:r>
              <a:rPr lang="sk-SK" dirty="0">
                <a:latin typeface="Arial" pitchFamily="34" charset="0"/>
                <a:cs typeface="Arial" pitchFamily="34" charset="0"/>
              </a:rPr>
              <a:t>. Red. 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    E. V. Петрухина</a:t>
            </a:r>
            <a:r>
              <a:rPr lang="sk-SK" dirty="0">
                <a:latin typeface="Arial" pitchFamily="34" charset="0"/>
                <a:cs typeface="Arial" pitchFamily="34" charset="0"/>
              </a:rPr>
              <a:t>,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Новые явления в славянском словообразовании: система и 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r>
              <a:rPr lang="pl-PL" i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Функционирование</a:t>
            </a:r>
            <a:r>
              <a:rPr lang="pl-PL" dirty="0">
                <a:latin typeface="Arial" pitchFamily="34" charset="0"/>
                <a:cs typeface="Arial" pitchFamily="34" charset="0"/>
              </a:rPr>
              <a:t>, </a:t>
            </a:r>
            <a:r>
              <a:rPr lang="sk-SK" dirty="0">
                <a:latin typeface="Arial" pitchFamily="34" charset="0"/>
                <a:cs typeface="Arial" pitchFamily="34" charset="0"/>
              </a:rPr>
              <a:t>Мocквa, 14</a:t>
            </a:r>
            <a:r>
              <a:rPr lang="pl-PL" dirty="0">
                <a:latin typeface="Arial" pitchFamily="34" charset="0"/>
                <a:cs typeface="Arial" pitchFamily="34" charset="0"/>
              </a:rPr>
              <a:t>–</a:t>
            </a:r>
            <a:r>
              <a:rPr lang="sk-SK" dirty="0">
                <a:latin typeface="Arial" pitchFamily="34" charset="0"/>
                <a:cs typeface="Arial" pitchFamily="34" charset="0"/>
              </a:rPr>
              <a:t>24.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" y="692696"/>
            <a:ext cx="9144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analizie innowacji zwracam uwagę na:</a:t>
            </a: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istotną 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rolę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wiedzy 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>o świecie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obecnej 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w umyśle nadawcy /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odbiorcy</a:t>
            </a:r>
          </a:p>
          <a:p>
            <a:pPr lvl="0"/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wartości 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>aksjologiczne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zawarte w wyrazie motywującym i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motywowanym</a:t>
            </a:r>
          </a:p>
          <a:p>
            <a:pPr lvl="0"/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rolę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kontekstu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(werbalnego i niewerbalnego) w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interpretacji 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lvl="0"/>
            <a:endParaRPr lang="pl-PL" sz="2400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124744"/>
            <a:ext cx="914400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PRZEDMIOT OPISU</a:t>
            </a: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Użycie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skomponowanej ad hoc innowacji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słowotwórczej</a:t>
            </a:r>
          </a:p>
          <a:p>
            <a:pPr lvl="0"/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jako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elementu współtworzącego </a:t>
            </a: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multimodalny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przekaz </a:t>
            </a:r>
            <a:endParaRPr lang="pl-P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nadawcy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memie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l-PL" sz="2200" dirty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200" dirty="0" smtClean="0">
                <a:latin typeface="Arial" panose="020B0604020202020204" pitchFamily="34" charset="0"/>
                <a:cs typeface="Arial" pitchFamily="34" charset="0"/>
              </a:rPr>
              <a:t>   W </a:t>
            </a:r>
            <a:r>
              <a:rPr lang="pl-PL" sz="2200" dirty="0" err="1" smtClean="0">
                <a:latin typeface="Arial" panose="020B0604020202020204" pitchFamily="34" charset="0"/>
                <a:cs typeface="Arial" pitchFamily="34" charset="0"/>
              </a:rPr>
              <a:t>memach</a:t>
            </a:r>
            <a:r>
              <a:rPr lang="pl-PL" sz="2200" dirty="0" smtClean="0">
                <a:latin typeface="Arial" panose="020B0604020202020204" pitchFamily="34" charset="0"/>
                <a:cs typeface="Arial" pitchFamily="34" charset="0"/>
              </a:rPr>
              <a:t> rzadko są wykorzystywane środki słowotwórcze </a:t>
            </a:r>
          </a:p>
          <a:p>
            <a:pPr lvl="0"/>
            <a:r>
              <a:rPr lang="pl-PL" sz="2200" dirty="0">
                <a:latin typeface="Arial" panose="020B0604020202020204" pitchFamily="34" charset="0"/>
                <a:cs typeface="Arial" pitchFamily="34" charset="0"/>
              </a:rPr>
              <a:t> </a:t>
            </a:r>
            <a:endParaRPr lang="pl-PL" sz="2200" dirty="0" smtClean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200" dirty="0" smtClean="0">
                <a:latin typeface="Arial" panose="020B0604020202020204" pitchFamily="34" charset="0"/>
                <a:cs typeface="Arial" pitchFamily="34" charset="0"/>
              </a:rPr>
              <a:t>   Współwystępują </a:t>
            </a:r>
            <a:r>
              <a:rPr lang="pl-PL" sz="2200" dirty="0">
                <a:latin typeface="Arial" panose="020B0604020202020204" pitchFamily="34" charset="0"/>
                <a:cs typeface="Arial" pitchFamily="34" charset="0"/>
              </a:rPr>
              <a:t>one z środkami niewerbalnymi (wizualnymi),  </a:t>
            </a:r>
          </a:p>
          <a:p>
            <a:pPr lvl="0"/>
            <a:r>
              <a:rPr lang="pl-PL" sz="2200" dirty="0">
                <a:latin typeface="Arial" panose="020B0604020202020204" pitchFamily="34" charset="0"/>
                <a:cs typeface="Arial" pitchFamily="34" charset="0"/>
              </a:rPr>
              <a:t>      </a:t>
            </a:r>
            <a:r>
              <a:rPr lang="pl-PL" sz="2200" dirty="0" smtClean="0">
                <a:latin typeface="Arial" panose="020B0604020202020204" pitchFamily="34" charset="0"/>
                <a:cs typeface="Arial" pitchFamily="34" charset="0"/>
              </a:rPr>
              <a:t>  tworząc </a:t>
            </a:r>
            <a:r>
              <a:rPr lang="pl-PL" sz="2200" dirty="0">
                <a:latin typeface="Arial" panose="020B0604020202020204" pitchFamily="34" charset="0"/>
                <a:cs typeface="Arial" pitchFamily="34" charset="0"/>
              </a:rPr>
              <a:t>tzw. przekaz </a:t>
            </a:r>
            <a:r>
              <a:rPr lang="pl-PL" sz="2200" dirty="0" smtClean="0">
                <a:latin typeface="Arial" panose="020B0604020202020204" pitchFamily="34" charset="0"/>
                <a:cs typeface="Arial" pitchFamily="34" charset="0"/>
              </a:rPr>
              <a:t>multimodalny</a:t>
            </a:r>
            <a:endParaRPr lang="pl-PL" sz="2200" dirty="0">
              <a:latin typeface="Arial" panose="020B0604020202020204" pitchFamily="34" charset="0"/>
              <a:cs typeface="Arial" pitchFamily="34" charset="0"/>
            </a:endParaRPr>
          </a:p>
          <a:p>
            <a:pPr lvl="0"/>
            <a:endParaRPr lang="pl-PL" sz="2200" dirty="0">
              <a:latin typeface="Arial" panose="020B0604020202020204" pitchFamily="34" charset="0"/>
              <a:cs typeface="Arial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    Stosowane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w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memach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techniki przywodzą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na myśl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kolaż;  </a:t>
            </a:r>
          </a:p>
          <a:p>
            <a:pPr lvl="1"/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są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dobrze znane również z mediów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nieinternetowych</a:t>
            </a:r>
          </a:p>
          <a:p>
            <a:pPr lvl="1"/>
            <a:endParaRPr lang="pl-PL" sz="900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por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. okładka z „Uważam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Rze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” nr 5, 2015</a:t>
            </a:r>
          </a:p>
          <a:p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DSC0528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0" t="2528" b="4639"/>
          <a:stretch>
            <a:fillRect/>
          </a:stretch>
        </p:blipFill>
        <p:spPr bwMode="auto">
          <a:xfrm>
            <a:off x="2267744" y="764704"/>
            <a:ext cx="4464496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412776"/>
            <a:ext cx="914400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>
                <a:latin typeface="Arial" pitchFamily="34" charset="0"/>
                <a:cs typeface="Arial" pitchFamily="34" charset="0"/>
              </a:rPr>
              <a:t>3.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ROLA  ANALOGII JAKO MECHANIZMU FORMALNEGO I  </a:t>
            </a: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 MENTALNEGO. KREOWANIE ZNACZEŃ W KONTEKŚCIE</a:t>
            </a:r>
            <a:endParaRPr lang="pl-PL" sz="2200" dirty="0">
              <a:latin typeface="Arial" pitchFamily="34" charset="0"/>
              <a:cs typeface="Arial" pitchFamily="34" charset="0"/>
            </a:endParaRP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 </a:t>
            </a: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podstaw analogii leży 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tworzenie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jednej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formy według typu i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na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podobieństwo innej (innych), a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więc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i mentalne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uogólnienie</a:t>
            </a: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sposobów tworzenia określonych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form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według znanej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reguły</a:t>
            </a:r>
          </a:p>
          <a:p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(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Kубрякова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2010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15)  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 lvl="0"/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rozumienie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wyrażeń językowych: przywoływanie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reprezentacji </a:t>
            </a:r>
          </a:p>
          <a:p>
            <a:pPr lvl="0"/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mentalnych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(ram, scenariuszy, modeli,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schematów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pojęciowych)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jako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składników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konstruowanego znaczenia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Fauconnier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1997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700808"/>
            <a:ext cx="914400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działaniom odbiorcy w sukurs przychodzi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kontekst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, w jakim  </a:t>
            </a:r>
          </a:p>
          <a:p>
            <a:pPr lvl="0"/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   nadawca uwikłał swój twór – efekt własnej kreatywności </a:t>
            </a:r>
          </a:p>
          <a:p>
            <a:pPr lvl="0"/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   mentalno-językowej</a:t>
            </a:r>
          </a:p>
          <a:p>
            <a:pPr lvl="0"/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znaczenie ma charakter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dynamiczny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i zawsze jest związane  </a:t>
            </a:r>
          </a:p>
          <a:p>
            <a:pPr lvl="0"/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   z konkretną wypowiedzią (on-line), ergo: kontekstem, w jakim  </a:t>
            </a:r>
          </a:p>
          <a:p>
            <a:pPr lvl="0"/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   dane wyrażenie zostało użyte (Langacker 2003, 2009)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764704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>
                <a:latin typeface="Arial" pitchFamily="34" charset="0"/>
                <a:cs typeface="Arial" pitchFamily="34" charset="0"/>
              </a:rPr>
              <a:t>4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. UŻYCIE INNOWACJI SŁOWOTWÓRCZEJ W PRZEKAZIE </a:t>
            </a:r>
            <a:endParaRPr lang="pl-PL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 MULTIMODALNYM</a:t>
            </a:r>
            <a:endParaRPr lang="pl-PL" sz="2200" dirty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  <p:pic>
        <p:nvPicPr>
          <p:cNvPr id="4" name="Obraz 3" descr="http://wpolityce.pl/p/35636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268760"/>
            <a:ext cx="4464496" cy="46085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0" y="5949280"/>
            <a:ext cx="9144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Arial" pitchFamily="34" charset="0"/>
                <a:cs typeface="Arial" pitchFamily="34" charset="0"/>
              </a:rPr>
              <a:t>Zob. </a:t>
            </a:r>
            <a:r>
              <a:rPr lang="pl-PL" u="sng" dirty="0">
                <a:latin typeface="Arial" pitchFamily="34" charset="0"/>
                <a:cs typeface="Arial" pitchFamily="34" charset="0"/>
                <a:hlinkClick r:id="rId3"/>
              </a:rPr>
              <a:t>http://wpolityce.pl/polityka/281326-petru-wie-lepiej-lider-nowoczesnej-poucza-jak-wymawiac-nazwisko-premiera-wielkiej-brytanii-internet-kpi-z-kameruna</a:t>
            </a:r>
            <a:r>
              <a:rPr lang="pl-PL" dirty="0">
                <a:latin typeface="Arial" pitchFamily="34" charset="0"/>
                <a:cs typeface="Arial" pitchFamily="34" charset="0"/>
              </a:rPr>
              <a:t>; dostęp: 11.02.2016.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1340768"/>
            <a:ext cx="8892480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Kluczem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do zrozumienia treści całego przekazu jest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 wiedza </a:t>
            </a:r>
            <a:endParaRPr lang="pl-PL" sz="22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b="1" dirty="0" smtClean="0">
                <a:latin typeface="Arial" pitchFamily="34" charset="0"/>
                <a:cs typeface="Arial" pitchFamily="34" charset="0"/>
              </a:rPr>
              <a:t>   o 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rzeczywistości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pl-PL" sz="2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b="1" dirty="0" smtClean="0">
                <a:latin typeface="Arial" pitchFamily="34" charset="0"/>
                <a:cs typeface="Arial" pitchFamily="34" charset="0"/>
              </a:rPr>
              <a:t>Kontekst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wyjaśnia związek pierwszego członu nowo </a:t>
            </a:r>
            <a:endParaRPr lang="pl-PL" sz="22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  utworzonego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compositum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osobą młodego polityka,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   Ryszarda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Petru, przedstawionego w górnej części obrazka. </a:t>
            </a:r>
          </a:p>
          <a:p>
            <a:r>
              <a:rPr lang="pl-PL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b="1" dirty="0" smtClean="0">
                <a:latin typeface="Arial" pitchFamily="34" charset="0"/>
                <a:cs typeface="Arial" pitchFamily="34" charset="0"/>
              </a:rPr>
              <a:t>Skojarzenie 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ikoniczno-językowe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– związek innowacji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pl-PL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i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l-PL" sz="22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kamerundyner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z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Petru</a:t>
            </a:r>
            <a:endParaRPr lang="pl-PL" sz="2200" dirty="0">
              <a:latin typeface="Arial" pitchFamily="34" charset="0"/>
              <a:cs typeface="Arial" pitchFamily="34" charset="0"/>
            </a:endParaRPr>
          </a:p>
          <a:p>
            <a:pPr lvl="0"/>
            <a:endParaRPr lang="pl-PL" sz="9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pl-PL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l-PL" sz="2000" dirty="0" smtClean="0"/>
              <a:t>○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wypowiedź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Petru, w której zaprezentował (dwukrotnie)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      niewłaściwy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sposób wymawiania nazwiska premiera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pl-P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         Wielkiej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Brytanii: </a:t>
            </a:r>
            <a:r>
              <a:rPr lang="pl-PL" sz="2000" b="1" i="1" dirty="0">
                <a:latin typeface="Arial" pitchFamily="34" charset="0"/>
                <a:cs typeface="Arial" pitchFamily="34" charset="0"/>
              </a:rPr>
              <a:t>Kamerun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zamiast </a:t>
            </a:r>
            <a:r>
              <a:rPr lang="pl-PL" sz="2000" b="1" i="1" dirty="0" err="1">
                <a:latin typeface="Arial" pitchFamily="34" charset="0"/>
                <a:cs typeface="Arial" pitchFamily="34" charset="0"/>
              </a:rPr>
              <a:t>Kameron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. </a:t>
            </a:r>
            <a:endParaRPr lang="pl-PL" sz="2000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pl-PL" sz="2000" dirty="0" smtClean="0">
                <a:latin typeface="Arial" pitchFamily="34" charset="0"/>
                <a:cs typeface="Arial" pitchFamily="34" charset="0"/>
              </a:rPr>
              <a:t>Por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706</TotalTime>
  <Words>327</Words>
  <Application>Microsoft Office PowerPoint</Application>
  <PresentationFormat>Pokaz na ekranie (4:3)</PresentationFormat>
  <Paragraphs>210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Calibri</vt:lpstr>
      <vt:lpstr>Constantia</vt:lpstr>
      <vt:lpstr>Courier New</vt:lpstr>
      <vt:lpstr>Wingdings</vt:lpstr>
      <vt:lpstr>Wingdings 2</vt:lpstr>
      <vt:lpstr>Przepływ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Krystyna</dc:creator>
  <cp:lastModifiedBy>Toshiba</cp:lastModifiedBy>
  <cp:revision>52</cp:revision>
  <dcterms:created xsi:type="dcterms:W3CDTF">2016-03-06T15:44:05Z</dcterms:created>
  <dcterms:modified xsi:type="dcterms:W3CDTF">2016-03-22T22:51:26Z</dcterms:modified>
</cp:coreProperties>
</file>