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8" r:id="rId31"/>
    <p:sldId id="289" r:id="rId32"/>
    <p:sldId id="291" r:id="rId33"/>
    <p:sldId id="285" r:id="rId34"/>
  </p:sldIdLst>
  <p:sldSz cx="9144000" cy="6858000" type="screen4x3"/>
  <p:notesSz cx="6864350" cy="9998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4" autoAdjust="0"/>
  </p:normalViewPr>
  <p:slideViewPr>
    <p:cSldViewPr>
      <p:cViewPr varScale="1">
        <p:scale>
          <a:sx n="97" d="100"/>
          <a:sy n="97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21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r>
              <a:rPr lang="en-US" altLang="sr-Latn-RS"/>
              <a:t>Бранко Тошович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21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fld id="{A3EDE361-0447-4903-8754-1D15FC4B6C0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4692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21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5" y="4749086"/>
            <a:ext cx="5491480" cy="449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r>
              <a:rPr lang="en-US" altLang="sr-Latn-RS"/>
              <a:t>Бранко Тошович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21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fld id="{B814272B-6D54-4262-98A1-E30824554810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065771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u="sng">
                <a:solidFill>
                  <a:schemeClr val="tx1"/>
                </a:solidFill>
                <a:latin typeface="Arial" charset="0"/>
              </a:defRPr>
            </a:lvl1pPr>
            <a:lvl2pPr marL="782846" indent="-301095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2pPr>
            <a:lvl3pPr marL="1204379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3pPr>
            <a:lvl4pPr marL="1686131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4pPr>
            <a:lvl5pPr marL="2167882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5pPr>
            <a:lvl6pPr marL="2649634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6pPr>
            <a:lvl7pPr marL="3131386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7pPr>
            <a:lvl8pPr marL="3613137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8pPr>
            <a:lvl9pPr marL="4094889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1300" u="none"/>
              <a:t>Бранко Тошович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u="sng">
                <a:solidFill>
                  <a:schemeClr val="tx1"/>
                </a:solidFill>
                <a:latin typeface="Arial" charset="0"/>
              </a:defRPr>
            </a:lvl1pPr>
            <a:lvl2pPr marL="782846" indent="-301095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2pPr>
            <a:lvl3pPr marL="1204379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3pPr>
            <a:lvl4pPr marL="1686131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4pPr>
            <a:lvl5pPr marL="2167882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5pPr>
            <a:lvl6pPr marL="2649634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6pPr>
            <a:lvl7pPr marL="3131386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7pPr>
            <a:lvl8pPr marL="3613137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8pPr>
            <a:lvl9pPr marL="4094889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B2B16B-8A0C-4740-9ABB-07CFBFAAB930}" type="slidenum">
              <a:rPr lang="en-US" altLang="sr-Latn-RS" sz="1300" u="none"/>
              <a:pPr eaLnBrk="1" hangingPunct="1"/>
              <a:t>1</a:t>
            </a:fld>
            <a:endParaRPr lang="en-US" altLang="sr-Latn-RS" sz="1300" u="none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71CBA-44BE-4381-8FA9-9E3AE216D506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685F-8D17-43A0-AD96-DCC2BAAA9279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982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C1678-6766-4216-B12B-770CD291D8F2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0DBCC-01CF-4476-9CF3-E4434F5F4F7B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0594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5A32-5F1F-4F3C-A8B6-46CFB1270642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C8E3E-5946-4C68-B350-F7349A894653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8411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0FBA-BEFD-44B6-A1AE-188D453DB7FF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DFDE2-1478-440C-9C69-34395B8FE2BD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313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BB4D-D499-4CCD-BABE-3815946E7BF2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A4B6-845A-4A25-AEE8-D908016FD82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232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C858-7B67-447F-9F8F-6EAF79FCC870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E5E40-CBE8-4687-89FF-58269E891E43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2429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BF86B-7D81-4828-A316-70C6072146F1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29B7C-325F-427F-AF5A-60C12A9591DB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01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02874-6946-4BDB-9DA9-A9B5B08CD31A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09741-C042-4F60-BFF1-CFCCCB4A3CD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9882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0C2E9-3E93-4458-8695-A9CE133044E8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48A-1C1D-4B98-93BB-A9A88D61BAB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3598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CA29-FB24-4109-8B4B-FBD2002B08F8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93D33-9BCC-4BEF-9A31-20FB97EAF047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3787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9C61-A72A-4CF4-9538-EFC1611501F3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5CD0A-D2DA-467A-83E8-926C3A22F955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447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fld id="{EA29E834-4C77-4FF6-8889-AB9A4BF46A20}" type="datetime1">
              <a:rPr lang="sr-Latn-BA" altLang="sr-Latn-RS"/>
              <a:pPr>
                <a:defRPr/>
              </a:pPr>
              <a:t>21.3.2016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E5B790A4-A6C2-4563-9656-3031578C3EDE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at/url?sa=i&amp;rct=j&amp;q=&amp;esrc=s&amp;source=images&amp;cd=&amp;cad=rja&amp;uact=8&amp;ved=0CAcQjRw&amp;url=http://lenta.ru/articles/2011/07/28/robots/&amp;ei=3bZ0VNyrEYjhaK6MgYAO&amp;psig=AFQjCNFNnseNo3C2vpKz3Tj621CIp6uDdw&amp;ust=1417021406425971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250701" y="3501008"/>
            <a:ext cx="8713787" cy="1656184"/>
          </a:xfrm>
        </p:spPr>
        <p:txBody>
          <a:bodyPr/>
          <a:lstStyle/>
          <a:p>
            <a:r>
              <a:rPr lang="de-AT" altLang="sr-Latn-RS" sz="1400" dirty="0" smtClean="0"/>
              <a:t/>
            </a:r>
            <a:br>
              <a:rPr lang="de-AT" altLang="sr-Latn-RS" sz="1400" dirty="0" smtClean="0"/>
            </a:br>
            <a:r>
              <a:rPr lang="pl-PL" altLang="sr-Latn-RS" sz="2000" b="1" dirty="0" smtClean="0"/>
              <a:t/>
            </a:r>
            <a:br>
              <a:rPr lang="pl-PL" altLang="sr-Latn-RS" sz="2000" b="1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Словообразование </a:t>
            </a:r>
            <a:r>
              <a:rPr lang="ru-RU" sz="4000" b="1" dirty="0">
                <a:solidFill>
                  <a:srgbClr val="FF0000"/>
                </a:solidFill>
              </a:rPr>
              <a:t>в интернете, интернет в </a:t>
            </a:r>
            <a:r>
              <a:rPr lang="ru-RU" sz="4000" b="1" dirty="0">
                <a:solidFill>
                  <a:srgbClr val="FF0000"/>
                </a:solidFill>
              </a:rPr>
              <a:t>словообразовании</a:t>
            </a:r>
            <a:r>
              <a:rPr lang="ru-RU" altLang="sr-Latn-RS" sz="4000" b="1" dirty="0">
                <a:solidFill>
                  <a:srgbClr val="FF0000"/>
                </a:solidFill>
              </a:rPr>
              <a:t/>
            </a:r>
            <a:br>
              <a:rPr lang="ru-RU" altLang="sr-Latn-RS" sz="4000" b="1" dirty="0">
                <a:solidFill>
                  <a:srgbClr val="FF0000"/>
                </a:solidFill>
              </a:rPr>
            </a:br>
            <a:r>
              <a:rPr lang="sr-Latn-RS" sz="4000" b="1" dirty="0" smtClean="0">
                <a:solidFill>
                  <a:srgbClr val="FF0000"/>
                </a:solidFill>
              </a:rPr>
              <a:t/>
            </a:r>
            <a:br>
              <a:rPr lang="sr-Latn-RS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/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de-AT" altLang="sr-Latn-RS" sz="18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de-AT" altLang="sr-Latn-RS" sz="18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endParaRPr lang="en-US" altLang="sr-Latn-RS" sz="18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3" y="477093"/>
            <a:ext cx="13557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590103" y="620688"/>
            <a:ext cx="8374385" cy="136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sr-Latn-RS" b="1" u="none" dirty="0">
                <a:solidFill>
                  <a:schemeClr val="tx2"/>
                </a:solidFill>
              </a:rPr>
              <a:t>Branko </a:t>
            </a:r>
            <a:r>
              <a:rPr lang="de-DE" altLang="sr-Latn-RS" b="1" u="none" dirty="0" err="1">
                <a:solidFill>
                  <a:schemeClr val="tx2"/>
                </a:solidFill>
              </a:rPr>
              <a:t>Tošović</a:t>
            </a:r>
            <a:r>
              <a:rPr lang="ru-RU" altLang="sr-Latn-RS" b="1" u="none" dirty="0">
                <a:solidFill>
                  <a:schemeClr val="tx2"/>
                </a:solidFill>
              </a:rPr>
              <a:t> </a:t>
            </a:r>
            <a:r>
              <a:rPr lang="pl-PL" altLang="sr-Latn-RS" u="none" dirty="0">
                <a:solidFill>
                  <a:schemeClr val="tx2"/>
                </a:solidFill>
              </a:rPr>
              <a:t> </a:t>
            </a:r>
            <a:r>
              <a:rPr lang="pl-PL" altLang="sr-Latn-RS" sz="4400" u="none" dirty="0">
                <a:solidFill>
                  <a:schemeClr val="tx2"/>
                </a:solidFill>
              </a:rPr>
              <a:t/>
            </a:r>
            <a:br>
              <a:rPr lang="pl-PL" altLang="sr-Latn-RS" sz="4400" u="none" dirty="0">
                <a:solidFill>
                  <a:schemeClr val="tx2"/>
                </a:solidFill>
              </a:rPr>
            </a:br>
            <a:r>
              <a:rPr lang="pl-PL" altLang="sr-Latn-RS" sz="2000" b="1" u="none" dirty="0">
                <a:solidFill>
                  <a:schemeClr val="tx2"/>
                </a:solidFill>
              </a:rPr>
              <a:t>Institut für Slawistik </a:t>
            </a:r>
            <a:br>
              <a:rPr lang="pl-PL" altLang="sr-Latn-RS" sz="2000" b="1" u="none" dirty="0">
                <a:solidFill>
                  <a:schemeClr val="tx2"/>
                </a:solidFill>
              </a:rPr>
            </a:br>
            <a:r>
              <a:rPr lang="pl-PL" altLang="sr-Latn-RS" sz="2000" b="1" u="none" dirty="0">
                <a:solidFill>
                  <a:schemeClr val="tx2"/>
                </a:solidFill>
              </a:rPr>
              <a:t>der </a:t>
            </a:r>
            <a:r>
              <a:rPr lang="de-AT" altLang="sr-Latn-RS" sz="2000" b="1" u="none" dirty="0">
                <a:solidFill>
                  <a:schemeClr val="tx2"/>
                </a:solidFill>
              </a:rPr>
              <a:t>Karl-Franzens </a:t>
            </a:r>
            <a:r>
              <a:rPr lang="pl-PL" altLang="sr-Latn-RS" sz="2000" b="1" u="none" dirty="0">
                <a:solidFill>
                  <a:schemeClr val="tx2"/>
                </a:solidFill>
              </a:rPr>
              <a:t>Universität Graz</a:t>
            </a:r>
            <a:r>
              <a:rPr lang="de-AT" altLang="sr-Latn-RS" sz="2000" b="1" u="none" dirty="0">
                <a:solidFill>
                  <a:schemeClr val="tx2"/>
                </a:solidFill>
              </a:rPr>
              <a:t/>
            </a:r>
            <a:br>
              <a:rPr lang="de-AT" altLang="sr-Latn-RS" sz="2000" b="1" u="none" dirty="0">
                <a:solidFill>
                  <a:schemeClr val="tx2"/>
                </a:solidFill>
              </a:rPr>
            </a:br>
            <a:r>
              <a:rPr lang="pl-PL" altLang="sr-Latn-RS" sz="1800" b="1" u="none" dirty="0">
                <a:solidFill>
                  <a:schemeClr val="tx2"/>
                </a:solidFill>
              </a:rPr>
              <a:t>http://www-gewi.kfunigraz.ac.at/gralis</a:t>
            </a:r>
            <a:r>
              <a:rPr lang="de-AT" altLang="sr-Latn-RS" sz="1800" b="1" u="none" dirty="0">
                <a:solidFill>
                  <a:schemeClr val="tx2"/>
                </a:solidFill>
              </a:rPr>
              <a:t/>
            </a:r>
            <a:br>
              <a:rPr lang="de-AT" altLang="sr-Latn-RS" sz="1800" b="1" u="none" dirty="0">
                <a:solidFill>
                  <a:schemeClr val="tx2"/>
                </a:solidFill>
              </a:rPr>
            </a:br>
            <a:r>
              <a:rPr lang="de-DE" altLang="sr-Latn-RS" sz="1800" b="1" u="none" dirty="0">
                <a:solidFill>
                  <a:schemeClr val="tx2"/>
                </a:solidFill>
              </a:rPr>
              <a:t>branko.tosovic@uni-graz.at</a:t>
            </a:r>
            <a:endParaRPr lang="de-AT" altLang="sr-Latn-RS" sz="1800" b="1" u="none" dirty="0">
              <a:solidFill>
                <a:schemeClr val="tx2"/>
              </a:solidFill>
            </a:endParaRPr>
          </a:p>
        </p:txBody>
      </p:sp>
      <p:sp>
        <p:nvSpPr>
          <p:cNvPr id="2056" name="Rechteck 1"/>
          <p:cNvSpPr>
            <a:spLocks noChangeArrowheads="1"/>
          </p:cNvSpPr>
          <p:nvPr/>
        </p:nvSpPr>
        <p:spPr bwMode="auto">
          <a:xfrm>
            <a:off x="813617" y="4892967"/>
            <a:ext cx="77908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u="none" dirty="0" smtClean="0">
                <a:cs typeface="Arial" charset="0"/>
              </a:rPr>
              <a:t>К</a:t>
            </a:r>
            <a:r>
              <a:rPr lang="ru-RU" sz="2400" b="1" u="none" dirty="0" smtClean="0">
                <a:cs typeface="Arial" charset="0"/>
              </a:rPr>
              <a:t>онференция </a:t>
            </a:r>
            <a:r>
              <a:rPr lang="ru-RU" sz="2400" b="1" u="none" dirty="0">
                <a:cs typeface="Arial" charset="0"/>
              </a:rPr>
              <a:t>Комиссии по </a:t>
            </a:r>
            <a:r>
              <a:rPr lang="ru-RU" sz="2400" b="1" u="none" dirty="0" smtClean="0">
                <a:cs typeface="Arial" charset="0"/>
              </a:rPr>
              <a:t>словообразованию</a:t>
            </a:r>
            <a:r>
              <a:rPr lang="sr-Latn-CS" sz="2400" b="1" u="none" dirty="0">
                <a:cs typeface="Arial" charset="0"/>
              </a:rPr>
              <a:t/>
            </a:r>
            <a:br>
              <a:rPr lang="sr-Latn-CS" sz="2400" b="1" u="none" dirty="0">
                <a:cs typeface="Arial" charset="0"/>
              </a:rPr>
            </a:br>
            <a:r>
              <a:rPr lang="ru-RU" sz="2400" b="1" u="none" dirty="0">
                <a:cs typeface="Arial" charset="0"/>
              </a:rPr>
              <a:t>Международного комитета </a:t>
            </a:r>
            <a:r>
              <a:rPr lang="ru-RU" sz="2400" b="1" u="none" dirty="0" smtClean="0">
                <a:cs typeface="Arial" charset="0"/>
              </a:rPr>
              <a:t>славистов</a:t>
            </a:r>
            <a:r>
              <a:rPr lang="sr-Latn-CS" sz="2400" b="1" u="none" dirty="0">
                <a:cs typeface="Arial" charset="0"/>
              </a:rPr>
              <a:t/>
            </a:r>
            <a:br>
              <a:rPr lang="sr-Latn-CS" sz="2400" b="1" u="none" dirty="0">
                <a:cs typeface="Arial" charset="0"/>
              </a:rPr>
            </a:br>
            <a:r>
              <a:rPr lang="hr-HR" altLang="sr-Latn-RS" sz="2400" b="1" u="none" dirty="0">
                <a:cs typeface="Arial" charset="0"/>
              </a:rPr>
              <a:t> </a:t>
            </a:r>
            <a:r>
              <a:rPr lang="ru-RU" altLang="sr-Latn-RS" sz="2400" b="1" u="none" dirty="0" err="1">
                <a:cs typeface="Arial" charset="0"/>
              </a:rPr>
              <a:t>Грац</a:t>
            </a:r>
            <a:r>
              <a:rPr lang="hr-HR" altLang="sr-Latn-RS" sz="2400" b="1" u="none" dirty="0">
                <a:cs typeface="Arial" charset="0"/>
              </a:rPr>
              <a:t>, </a:t>
            </a:r>
            <a:r>
              <a:rPr lang="ru-RU" altLang="sr-Latn-RS" sz="2400" b="1" u="none" dirty="0" smtClean="0">
                <a:cs typeface="Arial" charset="0"/>
              </a:rPr>
              <a:t>22</a:t>
            </a:r>
            <a:r>
              <a:rPr lang="sr-Latn-CS" altLang="zh-CN" sz="2400" b="1" u="none" dirty="0" smtClean="0">
                <a:cs typeface="Arial" charset="0"/>
              </a:rPr>
              <a:t>–</a:t>
            </a:r>
            <a:r>
              <a:rPr lang="ru-RU" altLang="zh-CN" sz="2400" b="1" u="none" dirty="0" smtClean="0">
                <a:cs typeface="Arial" charset="0"/>
              </a:rPr>
              <a:t>25</a:t>
            </a:r>
            <a:r>
              <a:rPr lang="hr-HR" altLang="sr-Latn-RS" sz="2400" b="1" u="none" dirty="0" smtClean="0">
                <a:cs typeface="Arial" charset="0"/>
              </a:rPr>
              <a:t> </a:t>
            </a:r>
            <a:r>
              <a:rPr lang="ru-RU" altLang="sr-Latn-RS" sz="2400" b="1" u="none" dirty="0" smtClean="0">
                <a:cs typeface="Arial" charset="0"/>
              </a:rPr>
              <a:t>марта</a:t>
            </a:r>
            <a:r>
              <a:rPr lang="hr-HR" altLang="sr-Latn-RS" sz="2400" b="1" u="none" dirty="0" smtClean="0">
                <a:cs typeface="Arial" charset="0"/>
              </a:rPr>
              <a:t> </a:t>
            </a:r>
            <a:r>
              <a:rPr lang="hr-HR" altLang="sr-Latn-RS" sz="2400" b="1" u="none" dirty="0">
                <a:cs typeface="Arial" charset="0"/>
              </a:rPr>
              <a:t>20</a:t>
            </a:r>
            <a:r>
              <a:rPr lang="de-AT" altLang="sr-Latn-RS" sz="2400" b="1" u="none" dirty="0" smtClean="0">
                <a:cs typeface="Arial" charset="0"/>
              </a:rPr>
              <a:t>1</a:t>
            </a:r>
            <a:r>
              <a:rPr lang="ru-RU" altLang="sr-Latn-RS" sz="2400" b="1" u="none" dirty="0" smtClean="0">
                <a:cs typeface="Arial" charset="0"/>
              </a:rPr>
              <a:t>6 </a:t>
            </a:r>
            <a:r>
              <a:rPr lang="ru-RU" altLang="sr-Latn-RS" sz="2400" b="1" u="none" dirty="0" smtClean="0">
                <a:cs typeface="Arial" charset="0"/>
              </a:rPr>
              <a:t>г</a:t>
            </a:r>
            <a:r>
              <a:rPr lang="sr-Latn-CS" sz="2400" b="1" u="none" dirty="0" smtClean="0">
                <a:cs typeface="Arial" charset="0"/>
              </a:rPr>
              <a:t>.</a:t>
            </a:r>
            <a:endParaRPr lang="sr-Latn-BA" altLang="sr-Latn-RS" sz="2400" b="1" u="none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Интерлингвистический </a:t>
            </a:r>
            <a:r>
              <a:rPr lang="ru-RU" dirty="0"/>
              <a:t>симбиоз (объединяется интернет-лингвистика, структурное языкознание, общее языкознание, прикладное языкознание</a:t>
            </a:r>
            <a:r>
              <a:rPr lang="ru-RU" dirty="0" smtClean="0"/>
              <a:t>)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1126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Диффузия языка и интернета </a:t>
            </a:r>
            <a:endParaRPr lang="ru-RU" dirty="0" smtClean="0"/>
          </a:p>
          <a:p>
            <a:r>
              <a:rPr lang="ru-RU" dirty="0" smtClean="0"/>
              <a:t>Формирование </a:t>
            </a:r>
            <a:r>
              <a:rPr lang="ru-RU" dirty="0"/>
              <a:t>новых языковых форм интернета </a:t>
            </a:r>
            <a:endParaRPr lang="ru-RU" dirty="0" smtClean="0"/>
          </a:p>
          <a:p>
            <a:r>
              <a:rPr lang="ru-RU" dirty="0" smtClean="0"/>
              <a:t>Формирование  </a:t>
            </a:r>
            <a:r>
              <a:rPr lang="ru-RU" dirty="0"/>
              <a:t>новых сетевых форм </a:t>
            </a:r>
            <a:r>
              <a:rPr lang="ru-RU" dirty="0" smtClean="0"/>
              <a:t>языка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42803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Новые возможности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sz="2000" dirty="0"/>
              <a:t>Анализ сетей, построенных из всевозможных доступных для анализа электронных сообщений, позволяет устранить то достаточно очевидное </a:t>
            </a:r>
            <a:r>
              <a:rPr lang="ru-RU" sz="2000" u="sng" dirty="0"/>
              <a:t>несоответствие</a:t>
            </a:r>
            <a:r>
              <a:rPr lang="ru-RU" sz="2000" dirty="0"/>
              <a:t> между сложностью такой системы как язык и теми </a:t>
            </a:r>
            <a:r>
              <a:rPr lang="ru-RU" sz="2000" u="sng" dirty="0"/>
              <a:t>инструментами</a:t>
            </a:r>
            <a:r>
              <a:rPr lang="ru-RU" sz="2000" dirty="0"/>
              <a:t>, которые пользуются при этом «классические» лингвисты. Если утрировать, то </a:t>
            </a:r>
            <a:r>
              <a:rPr lang="ru-RU" sz="2000" u="sng" dirty="0"/>
              <a:t>в наши дни больше не нужно годами объезжать губернии на телеге и записывать гусиным пером при свете лучины те слова и обороты речи</a:t>
            </a:r>
            <a:r>
              <a:rPr lang="ru-RU" sz="2000" dirty="0"/>
              <a:t>, которыми пользуются люди в той или иной местности. Достаточно «вытащить» данные из сети и оперативно проанализировать их нажатием нескольких клавиш на компьютере (Сетевая </a:t>
            </a:r>
            <a:r>
              <a:rPr lang="ru-RU" sz="2000" dirty="0" err="1"/>
              <a:t>линвгистика-www</a:t>
            </a:r>
            <a:r>
              <a:rPr lang="ru-RU" sz="2000" dirty="0"/>
              <a:t>).</a:t>
            </a:r>
            <a:endParaRPr lang="sr-Latn-CS" sz="2000" i="1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52211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Образование  новых </a:t>
            </a:r>
            <a:r>
              <a:rPr lang="ru-RU" dirty="0"/>
              <a:t>слов в реальном </a:t>
            </a:r>
            <a:r>
              <a:rPr lang="ru-RU" dirty="0" smtClean="0"/>
              <a:t>времени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13</a:t>
            </a:fld>
            <a:endParaRPr lang="en-US" altLang="sr-Latn-RS"/>
          </a:p>
        </p:txBody>
      </p:sp>
      <p:pic>
        <p:nvPicPr>
          <p:cNvPr id="5" name="Grafik 4"/>
          <p:cNvPicPr/>
          <p:nvPr/>
        </p:nvPicPr>
        <p:blipFill>
          <a:blip r:embed="rId2"/>
          <a:stretch>
            <a:fillRect/>
          </a:stretch>
        </p:blipFill>
        <p:spPr>
          <a:xfrm>
            <a:off x="1691680" y="2636912"/>
            <a:ext cx="576064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59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14</a:t>
            </a:fld>
            <a:endParaRPr lang="en-US" altLang="sr-Latn-RS"/>
          </a:p>
        </p:txBody>
      </p:sp>
      <p:pic>
        <p:nvPicPr>
          <p:cNvPr id="5" name="Inhaltsplatzhalt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988840"/>
            <a:ext cx="784887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58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зарегали</a:t>
            </a:r>
            <a:r>
              <a:rPr lang="ru-RU" dirty="0"/>
              <a:t>.</a:t>
            </a:r>
            <a:endParaRPr lang="sr-Latn-CS" dirty="0"/>
          </a:p>
          <a:p>
            <a:r>
              <a:rPr lang="ru-RU" dirty="0" err="1"/>
              <a:t>BiO-Zombie</a:t>
            </a:r>
            <a:r>
              <a:rPr lang="ru-RU" dirty="0"/>
              <a:t>: </a:t>
            </a:r>
            <a:r>
              <a:rPr lang="ru-RU" dirty="0" err="1"/>
              <a:t>Антша</a:t>
            </a:r>
            <a:r>
              <a:rPr lang="ru-RU" dirty="0"/>
              <a:t>, ты </a:t>
            </a:r>
            <a:r>
              <a:rPr lang="ru-RU" dirty="0" err="1"/>
              <a:t>щас</a:t>
            </a:r>
            <a:r>
              <a:rPr lang="ru-RU" dirty="0"/>
              <a:t> </a:t>
            </a:r>
            <a:r>
              <a:rPr lang="ru-RU" i="1" dirty="0" err="1" smtClean="0"/>
              <a:t>дозвездишься</a:t>
            </a:r>
            <a:endParaRPr lang="ru-RU" i="1" dirty="0" smtClean="0"/>
          </a:p>
          <a:p>
            <a:r>
              <a:rPr lang="ru-RU" dirty="0" smtClean="0"/>
              <a:t>М</a:t>
            </a:r>
            <a:r>
              <a:rPr lang="de-AT" dirty="0" err="1" smtClean="0"/>
              <a:t>гновенный</a:t>
            </a:r>
            <a:r>
              <a:rPr lang="de-AT" dirty="0" smtClean="0"/>
              <a:t> </a:t>
            </a:r>
            <a:r>
              <a:rPr lang="de-AT" dirty="0" err="1"/>
              <a:t>распад</a:t>
            </a:r>
            <a:r>
              <a:rPr lang="de-AT" dirty="0"/>
              <a:t> </a:t>
            </a:r>
            <a:r>
              <a:rPr lang="de-AT" dirty="0" err="1"/>
              <a:t>производного</a:t>
            </a:r>
            <a:r>
              <a:rPr lang="de-AT" dirty="0"/>
              <a:t> </a:t>
            </a:r>
            <a:r>
              <a:rPr lang="de-AT" dirty="0" err="1" smtClean="0"/>
              <a:t>слова</a:t>
            </a:r>
            <a:endParaRPr lang="ru-RU" dirty="0" smtClean="0"/>
          </a:p>
          <a:p>
            <a:r>
              <a:rPr lang="ru-RU" dirty="0" smtClean="0"/>
              <a:t>Д</a:t>
            </a:r>
            <a:r>
              <a:rPr lang="de-AT" dirty="0" err="1" smtClean="0"/>
              <a:t>еривационны</a:t>
            </a:r>
            <a:r>
              <a:rPr lang="ru-RU" dirty="0" smtClean="0"/>
              <a:t>е</a:t>
            </a:r>
            <a:r>
              <a:rPr lang="de-AT" dirty="0" smtClean="0"/>
              <a:t> </a:t>
            </a:r>
            <a:r>
              <a:rPr lang="de-AT" dirty="0" err="1" smtClean="0"/>
              <a:t>вспышки</a:t>
            </a:r>
            <a:r>
              <a:rPr lang="de-AT" dirty="0" smtClean="0"/>
              <a:t> </a:t>
            </a:r>
            <a:endParaRPr lang="sr-Latn-CS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42794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000" dirty="0" smtClean="0"/>
              <a:t>[…] </a:t>
            </a:r>
            <a:r>
              <a:rPr lang="de-AT" sz="2000" dirty="0" err="1"/>
              <a:t>за</a:t>
            </a:r>
            <a:r>
              <a:rPr lang="de-AT" sz="2000" dirty="0"/>
              <a:t> </a:t>
            </a:r>
            <a:r>
              <a:rPr lang="de-AT" sz="2000" dirty="0" err="1"/>
              <a:t>редкими</a:t>
            </a:r>
            <a:r>
              <a:rPr lang="de-AT" sz="2000" dirty="0"/>
              <a:t> </a:t>
            </a:r>
            <a:r>
              <a:rPr lang="de-AT" sz="2000" dirty="0" err="1"/>
              <a:t>исключениями</a:t>
            </a:r>
            <a:r>
              <a:rPr lang="de-AT" sz="2000" dirty="0"/>
              <a:t> </a:t>
            </a:r>
            <a:r>
              <a:rPr lang="de-AT" sz="2000" dirty="0" err="1"/>
              <a:t>невозможно</a:t>
            </a:r>
            <a:r>
              <a:rPr lang="de-AT" sz="2000" dirty="0"/>
              <a:t> </a:t>
            </a:r>
            <a:r>
              <a:rPr lang="de-AT" sz="2000" dirty="0" err="1"/>
              <a:t>определить</a:t>
            </a:r>
            <a:r>
              <a:rPr lang="de-AT" sz="2000" dirty="0"/>
              <a:t> </a:t>
            </a:r>
            <a:r>
              <a:rPr lang="de-AT" sz="2000" dirty="0" err="1"/>
              <a:t>точный</a:t>
            </a:r>
            <a:r>
              <a:rPr lang="de-AT" sz="2000" dirty="0"/>
              <a:t> </a:t>
            </a:r>
            <a:r>
              <a:rPr lang="de-AT" sz="2000" dirty="0" err="1"/>
              <a:t>момент</a:t>
            </a:r>
            <a:r>
              <a:rPr lang="de-AT" sz="2000" dirty="0"/>
              <a:t>, </a:t>
            </a:r>
            <a:r>
              <a:rPr lang="de-AT" sz="2000" dirty="0" err="1"/>
              <a:t>когда</a:t>
            </a:r>
            <a:r>
              <a:rPr lang="de-AT" sz="2000" dirty="0"/>
              <a:t> </a:t>
            </a:r>
            <a:r>
              <a:rPr lang="de-AT" sz="2000" dirty="0" err="1"/>
              <a:t>новое</a:t>
            </a:r>
            <a:r>
              <a:rPr lang="de-AT" sz="2000" dirty="0"/>
              <a:t> </a:t>
            </a:r>
            <a:r>
              <a:rPr lang="de-AT" sz="2000" dirty="0" err="1"/>
              <a:t>слово</a:t>
            </a:r>
            <a:r>
              <a:rPr lang="de-AT" sz="2000" dirty="0"/>
              <a:t> </a:t>
            </a:r>
            <a:r>
              <a:rPr lang="de-AT" sz="2000" dirty="0" err="1"/>
              <a:t>или</a:t>
            </a:r>
            <a:r>
              <a:rPr lang="de-AT" sz="2000" dirty="0"/>
              <a:t> </a:t>
            </a:r>
            <a:r>
              <a:rPr lang="de-AT" sz="2000" dirty="0" err="1"/>
              <a:t>смысл</a:t>
            </a:r>
            <a:r>
              <a:rPr lang="de-AT" sz="2000" dirty="0"/>
              <a:t> </a:t>
            </a:r>
            <a:r>
              <a:rPr lang="de-AT" sz="2000" dirty="0" err="1"/>
              <a:t>входит</a:t>
            </a:r>
            <a:r>
              <a:rPr lang="de-AT" sz="2000" dirty="0"/>
              <a:t> в </a:t>
            </a:r>
            <a:r>
              <a:rPr lang="de-AT" sz="2000" dirty="0" err="1"/>
              <a:t>язык</a:t>
            </a:r>
            <a:r>
              <a:rPr lang="de-AT" sz="2000" dirty="0"/>
              <a:t>. </a:t>
            </a:r>
            <a:r>
              <a:rPr lang="de-AT" sz="2000" dirty="0" err="1"/>
              <a:t>Однако</a:t>
            </a:r>
            <a:r>
              <a:rPr lang="de-AT" sz="2000" dirty="0"/>
              <a:t> </a:t>
            </a:r>
            <a:r>
              <a:rPr lang="de-AT" sz="2000" dirty="0" err="1"/>
              <a:t>благодаря</a:t>
            </a:r>
            <a:r>
              <a:rPr lang="de-AT" sz="2000" dirty="0"/>
              <a:t> </a:t>
            </a:r>
            <a:r>
              <a:rPr lang="de-AT" sz="2000" dirty="0" err="1"/>
              <a:t>временным</a:t>
            </a:r>
            <a:r>
              <a:rPr lang="de-AT" sz="2000" dirty="0"/>
              <a:t> </a:t>
            </a:r>
            <a:r>
              <a:rPr lang="de-AT" sz="2000" dirty="0" err="1"/>
              <a:t>маркерам</a:t>
            </a:r>
            <a:r>
              <a:rPr lang="de-AT" sz="2000" dirty="0"/>
              <a:t> </a:t>
            </a:r>
            <a:r>
              <a:rPr lang="de-AT" sz="2000" dirty="0" err="1"/>
              <a:t>веб-страниц</a:t>
            </a:r>
            <a:r>
              <a:rPr lang="de-AT" sz="2000" dirty="0"/>
              <a:t> и </a:t>
            </a:r>
            <a:r>
              <a:rPr lang="de-AT" sz="2000" dirty="0" err="1"/>
              <a:t>возможностью</a:t>
            </a:r>
            <a:r>
              <a:rPr lang="de-AT" sz="2000" dirty="0"/>
              <a:t> </a:t>
            </a:r>
            <a:r>
              <a:rPr lang="de-AT" sz="2000" dirty="0" err="1"/>
              <a:t>следить</a:t>
            </a:r>
            <a:r>
              <a:rPr lang="de-AT" sz="2000" dirty="0"/>
              <a:t> </a:t>
            </a:r>
            <a:r>
              <a:rPr lang="de-AT" sz="2000" dirty="0" err="1"/>
              <a:t>за</a:t>
            </a:r>
            <a:r>
              <a:rPr lang="de-AT" sz="2000" dirty="0"/>
              <a:t> </a:t>
            </a:r>
            <a:r>
              <a:rPr lang="de-AT" sz="2000" dirty="0" err="1"/>
              <a:t>изменениями</a:t>
            </a:r>
            <a:r>
              <a:rPr lang="de-AT" sz="2000" dirty="0"/>
              <a:t>, </a:t>
            </a:r>
            <a:r>
              <a:rPr lang="de-AT" sz="2000" dirty="0" err="1"/>
              <a:t>открывается</a:t>
            </a:r>
            <a:r>
              <a:rPr lang="de-AT" sz="2000" dirty="0"/>
              <a:t> </a:t>
            </a:r>
            <a:r>
              <a:rPr lang="de-AT" sz="2000" dirty="0" err="1"/>
              <a:t>целый</a:t>
            </a:r>
            <a:r>
              <a:rPr lang="de-AT" sz="2000" dirty="0"/>
              <a:t> </a:t>
            </a:r>
            <a:r>
              <a:rPr lang="de-AT" sz="2000" dirty="0" err="1"/>
              <a:t>ряд</a:t>
            </a:r>
            <a:r>
              <a:rPr lang="de-AT" sz="2000" dirty="0"/>
              <a:t> </a:t>
            </a:r>
            <a:r>
              <a:rPr lang="de-AT" sz="2000" dirty="0" err="1"/>
              <a:t>новых</a:t>
            </a:r>
            <a:r>
              <a:rPr lang="de-AT" sz="2000" dirty="0"/>
              <a:t> </a:t>
            </a:r>
            <a:r>
              <a:rPr lang="de-AT" sz="2000" dirty="0" err="1"/>
              <a:t>возможностей</a:t>
            </a:r>
            <a:r>
              <a:rPr lang="de-AT" sz="2000" dirty="0"/>
              <a:t>. </a:t>
            </a:r>
            <a:r>
              <a:rPr lang="de-AT" sz="2000" dirty="0" err="1"/>
              <a:t>Если</a:t>
            </a:r>
            <a:r>
              <a:rPr lang="de-AT" sz="2000" dirty="0"/>
              <a:t> </a:t>
            </a:r>
            <a:r>
              <a:rPr lang="de-AT" sz="2000" dirty="0" err="1"/>
              <a:t>завтра</a:t>
            </a:r>
            <a:r>
              <a:rPr lang="de-AT" sz="2000" dirty="0"/>
              <a:t> в 9,42 </a:t>
            </a:r>
            <a:r>
              <a:rPr lang="de-AT" sz="2000" dirty="0" err="1"/>
              <a:t>на</a:t>
            </a:r>
            <a:r>
              <a:rPr lang="de-AT" sz="2000" dirty="0"/>
              <a:t> </a:t>
            </a:r>
            <a:r>
              <a:rPr lang="de-AT" sz="2000" dirty="0" err="1"/>
              <a:t>своем</a:t>
            </a:r>
            <a:r>
              <a:rPr lang="de-AT" sz="2000" dirty="0"/>
              <a:t> </a:t>
            </a:r>
            <a:r>
              <a:rPr lang="de-AT" sz="2000" dirty="0" err="1"/>
              <a:t>веб-сайте</a:t>
            </a:r>
            <a:r>
              <a:rPr lang="de-AT" sz="2000" dirty="0"/>
              <a:t> я </a:t>
            </a:r>
            <a:r>
              <a:rPr lang="de-AT" sz="2000" dirty="0" err="1"/>
              <a:t>введу</a:t>
            </a:r>
            <a:r>
              <a:rPr lang="de-AT" sz="2000" dirty="0"/>
              <a:t> </a:t>
            </a:r>
            <a:r>
              <a:rPr lang="de-AT" sz="2000" dirty="0" err="1"/>
              <a:t>новое</a:t>
            </a:r>
            <a:r>
              <a:rPr lang="de-AT" sz="2000" dirty="0"/>
              <a:t> </a:t>
            </a:r>
            <a:r>
              <a:rPr lang="de-AT" sz="2000" dirty="0" err="1"/>
              <a:t>слово</a:t>
            </a:r>
            <a:r>
              <a:rPr lang="de-AT" sz="2000" dirty="0"/>
              <a:t> </a:t>
            </a:r>
            <a:r>
              <a:rPr lang="de-AT" sz="2000" dirty="0" err="1"/>
              <a:t>типа</a:t>
            </a:r>
            <a:r>
              <a:rPr lang="de-AT" sz="2000" dirty="0"/>
              <a:t> </a:t>
            </a:r>
            <a:r>
              <a:rPr lang="de-AT" sz="2000" dirty="0" err="1"/>
              <a:t>дигитекстализация</a:t>
            </a:r>
            <a:r>
              <a:rPr lang="de-AT" sz="2000" dirty="0"/>
              <a:t>, </a:t>
            </a:r>
            <a:r>
              <a:rPr lang="de-AT" sz="2000" dirty="0" err="1"/>
              <a:t>лексикографы</a:t>
            </a:r>
            <a:r>
              <a:rPr lang="de-AT" sz="2000" dirty="0"/>
              <a:t> </a:t>
            </a:r>
            <a:r>
              <a:rPr lang="de-AT" sz="2000" dirty="0" err="1"/>
              <a:t>могут</a:t>
            </a:r>
            <a:r>
              <a:rPr lang="de-AT" sz="2000" dirty="0"/>
              <a:t> </a:t>
            </a:r>
            <a:r>
              <a:rPr lang="de-AT" sz="2000" dirty="0" err="1"/>
              <a:t>сказать</a:t>
            </a:r>
            <a:r>
              <a:rPr lang="de-AT" sz="2000" dirty="0"/>
              <a:t>, </a:t>
            </a:r>
            <a:r>
              <a:rPr lang="de-AT" sz="2000" dirty="0" err="1"/>
              <a:t>что</a:t>
            </a:r>
            <a:r>
              <a:rPr lang="de-AT" sz="2000" dirty="0"/>
              <a:t> </a:t>
            </a:r>
            <a:r>
              <a:rPr lang="de-AT" sz="2000" dirty="0" err="1"/>
              <a:t>первое</a:t>
            </a:r>
            <a:r>
              <a:rPr lang="de-AT" sz="2000" dirty="0"/>
              <a:t> </a:t>
            </a:r>
            <a:r>
              <a:rPr lang="de-AT" sz="2000" dirty="0" err="1"/>
              <a:t>отмеченное</a:t>
            </a:r>
            <a:r>
              <a:rPr lang="de-AT" sz="2000" dirty="0"/>
              <a:t> </a:t>
            </a:r>
            <a:r>
              <a:rPr lang="de-AT" sz="2000" dirty="0" err="1"/>
              <a:t>использование</a:t>
            </a:r>
            <a:r>
              <a:rPr lang="de-AT" sz="2000" dirty="0"/>
              <a:t> </a:t>
            </a:r>
            <a:r>
              <a:rPr lang="de-AT" sz="2000" dirty="0" err="1"/>
              <a:t>данного</a:t>
            </a:r>
            <a:r>
              <a:rPr lang="de-AT" sz="2000" dirty="0"/>
              <a:t> </a:t>
            </a:r>
            <a:r>
              <a:rPr lang="de-AT" sz="2000" dirty="0" err="1"/>
              <a:t>слова</a:t>
            </a:r>
            <a:r>
              <a:rPr lang="de-AT" sz="2000" dirty="0"/>
              <a:t> </a:t>
            </a:r>
            <a:r>
              <a:rPr lang="de-AT" sz="2000" dirty="0" err="1"/>
              <a:t>произошло</a:t>
            </a:r>
            <a:r>
              <a:rPr lang="de-AT" sz="2000" dirty="0"/>
              <a:t> в 9,42 в </a:t>
            </a:r>
            <a:r>
              <a:rPr lang="de-AT" sz="2000" dirty="0" err="1"/>
              <a:t>этот</a:t>
            </a:r>
            <a:r>
              <a:rPr lang="de-AT" sz="2000" dirty="0"/>
              <a:t> </a:t>
            </a:r>
            <a:r>
              <a:rPr lang="de-AT" sz="2000" dirty="0" err="1"/>
              <a:t>день</a:t>
            </a:r>
            <a:r>
              <a:rPr lang="de-AT" sz="2000" dirty="0"/>
              <a:t>. </a:t>
            </a:r>
            <a:r>
              <a:rPr lang="de-AT" sz="2000" dirty="0" err="1"/>
              <a:t>Такая</a:t>
            </a:r>
            <a:r>
              <a:rPr lang="de-AT" sz="2000" dirty="0"/>
              <a:t> </a:t>
            </a:r>
            <a:r>
              <a:rPr lang="de-AT" sz="2000" dirty="0" err="1"/>
              <a:t>хронологическая</a:t>
            </a:r>
            <a:r>
              <a:rPr lang="de-AT" sz="2000" dirty="0"/>
              <a:t> </a:t>
            </a:r>
            <a:r>
              <a:rPr lang="de-AT" sz="2000" dirty="0" err="1"/>
              <a:t>определенность</a:t>
            </a:r>
            <a:r>
              <a:rPr lang="de-AT" sz="2000" dirty="0"/>
              <a:t> </a:t>
            </a:r>
            <a:r>
              <a:rPr lang="de-AT" sz="2000" dirty="0" err="1"/>
              <a:t>до</a:t>
            </a:r>
            <a:r>
              <a:rPr lang="de-AT" sz="2000" dirty="0"/>
              <a:t> </a:t>
            </a:r>
            <a:r>
              <a:rPr lang="de-AT" sz="2000" dirty="0" err="1"/>
              <a:t>сих</a:t>
            </a:r>
            <a:r>
              <a:rPr lang="de-AT" sz="2000" dirty="0"/>
              <a:t> </a:t>
            </a:r>
            <a:r>
              <a:rPr lang="de-AT" sz="2000" dirty="0" err="1"/>
              <a:t>пор</a:t>
            </a:r>
            <a:r>
              <a:rPr lang="de-AT" sz="2000" dirty="0"/>
              <a:t> </a:t>
            </a:r>
            <a:r>
              <a:rPr lang="de-AT" sz="2000" dirty="0" err="1"/>
              <a:t>была</a:t>
            </a:r>
            <a:r>
              <a:rPr lang="de-AT" sz="2000" dirty="0"/>
              <a:t> </a:t>
            </a:r>
            <a:r>
              <a:rPr lang="de-AT" sz="2000" dirty="0" err="1"/>
              <a:t>профессионально</a:t>
            </a:r>
            <a:r>
              <a:rPr lang="de-AT" sz="2000" dirty="0"/>
              <a:t> </a:t>
            </a:r>
            <a:r>
              <a:rPr lang="de-AT" sz="2000" dirty="0" err="1"/>
              <a:t>интересной</a:t>
            </a:r>
            <a:r>
              <a:rPr lang="de-AT" sz="2000" dirty="0"/>
              <a:t> </a:t>
            </a:r>
            <a:r>
              <a:rPr lang="de-AT" sz="2000" dirty="0" err="1"/>
              <a:t>только</a:t>
            </a:r>
            <a:r>
              <a:rPr lang="de-AT" sz="2000" dirty="0"/>
              <a:t> </a:t>
            </a:r>
            <a:r>
              <a:rPr lang="de-AT" sz="2000" dirty="0" err="1"/>
              <a:t>для</a:t>
            </a:r>
            <a:r>
              <a:rPr lang="de-AT" sz="2000" dirty="0"/>
              <a:t> </a:t>
            </a:r>
            <a:r>
              <a:rPr lang="de-AT" sz="2000" dirty="0" err="1"/>
              <a:t>форензических</a:t>
            </a:r>
            <a:r>
              <a:rPr lang="de-AT" sz="2000" dirty="0"/>
              <a:t> </a:t>
            </a:r>
            <a:r>
              <a:rPr lang="de-AT" sz="2000" dirty="0" err="1"/>
              <a:t>лингвистов</a:t>
            </a:r>
            <a:r>
              <a:rPr lang="de-AT" sz="2000" dirty="0"/>
              <a:t> в </a:t>
            </a:r>
            <a:r>
              <a:rPr lang="de-AT" sz="2000" dirty="0" err="1"/>
              <a:t>попытках</a:t>
            </a:r>
            <a:r>
              <a:rPr lang="de-AT" sz="2000" dirty="0"/>
              <a:t> </a:t>
            </a:r>
            <a:r>
              <a:rPr lang="de-AT" sz="2000" dirty="0" err="1"/>
              <a:t>идентифицировать</a:t>
            </a:r>
            <a:r>
              <a:rPr lang="de-AT" sz="2000" dirty="0"/>
              <a:t> </a:t>
            </a:r>
            <a:r>
              <a:rPr lang="de-AT" sz="2000" dirty="0" err="1"/>
              <a:t>образцы</a:t>
            </a:r>
            <a:r>
              <a:rPr lang="de-AT" sz="2000" dirty="0"/>
              <a:t> </a:t>
            </a:r>
            <a:r>
              <a:rPr lang="de-AT" sz="2000" dirty="0" err="1"/>
              <a:t>криминального</a:t>
            </a:r>
            <a:r>
              <a:rPr lang="de-AT" sz="2000" dirty="0"/>
              <a:t> </a:t>
            </a:r>
            <a:r>
              <a:rPr lang="de-AT" sz="2000" dirty="0" err="1"/>
              <a:t>взаимодействия</a:t>
            </a:r>
            <a:r>
              <a:rPr lang="de-AT" sz="2000" dirty="0"/>
              <a:t>, </a:t>
            </a:r>
            <a:r>
              <a:rPr lang="de-AT" sz="2000" dirty="0" err="1"/>
              <a:t>но</a:t>
            </a:r>
            <a:r>
              <a:rPr lang="de-AT" sz="2000" dirty="0"/>
              <a:t> в </a:t>
            </a:r>
            <a:r>
              <a:rPr lang="de-AT" sz="2000" dirty="0" err="1"/>
              <a:t>будущем</a:t>
            </a:r>
            <a:r>
              <a:rPr lang="de-AT" sz="2000" dirty="0"/>
              <a:t> </a:t>
            </a:r>
            <a:r>
              <a:rPr lang="de-AT" sz="2000" dirty="0" err="1"/>
              <a:t>будут</a:t>
            </a:r>
            <a:r>
              <a:rPr lang="de-AT" sz="2000" dirty="0"/>
              <a:t> </a:t>
            </a:r>
            <a:r>
              <a:rPr lang="de-AT" sz="2000" dirty="0" err="1"/>
              <a:t>иметь</a:t>
            </a:r>
            <a:r>
              <a:rPr lang="de-AT" sz="2000" dirty="0"/>
              <a:t> </a:t>
            </a:r>
            <a:r>
              <a:rPr lang="de-AT" sz="2000" dirty="0" err="1"/>
              <a:t>гораздо</a:t>
            </a:r>
            <a:r>
              <a:rPr lang="de-AT" sz="2000" dirty="0"/>
              <a:t> </a:t>
            </a:r>
            <a:r>
              <a:rPr lang="de-AT" sz="2000" dirty="0" err="1"/>
              <a:t>более</a:t>
            </a:r>
            <a:r>
              <a:rPr lang="de-AT" sz="2000" dirty="0"/>
              <a:t> </a:t>
            </a:r>
            <a:r>
              <a:rPr lang="de-AT" sz="2000" dirty="0" err="1"/>
              <a:t>широкую</a:t>
            </a:r>
            <a:r>
              <a:rPr lang="de-AT" sz="2000" dirty="0"/>
              <a:t> </a:t>
            </a:r>
            <a:r>
              <a:rPr lang="de-AT" sz="2000" dirty="0" err="1"/>
              <a:t>релевантность</a:t>
            </a:r>
            <a:r>
              <a:rPr lang="de-AT" sz="2000" dirty="0"/>
              <a:t> (</a:t>
            </a:r>
            <a:r>
              <a:rPr lang="de-AT" sz="2000" dirty="0" err="1"/>
              <a:t>Kristal</a:t>
            </a:r>
            <a:r>
              <a:rPr lang="de-AT" sz="2000" dirty="0"/>
              <a:t> 2012: 22).</a:t>
            </a:r>
            <a:endParaRPr lang="sr-Latn-C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1500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Каждая лингвистическая дисциплина </a:t>
            </a:r>
            <a:endParaRPr lang="ru-RU" dirty="0" smtClean="0"/>
          </a:p>
          <a:p>
            <a:r>
              <a:rPr lang="ru-RU" dirty="0" smtClean="0"/>
              <a:t>Свой набор </a:t>
            </a:r>
            <a:r>
              <a:rPr lang="ru-RU" dirty="0"/>
              <a:t>сетевых единиц </a:t>
            </a:r>
            <a:endParaRPr lang="ru-RU" dirty="0" smtClean="0"/>
          </a:p>
          <a:p>
            <a:r>
              <a:rPr lang="ru-RU" dirty="0" smtClean="0"/>
              <a:t>Разное отношение к интернету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7022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Социолингвистика</a:t>
            </a:r>
          </a:p>
          <a:p>
            <a:r>
              <a:rPr lang="ru-RU" dirty="0" smtClean="0"/>
              <a:t>Культура речи</a:t>
            </a:r>
          </a:p>
          <a:p>
            <a:r>
              <a:rPr lang="ru-RU" dirty="0" err="1" smtClean="0"/>
              <a:t>Линвгодидакика</a:t>
            </a:r>
            <a:endParaRPr lang="ru-RU" dirty="0" smtClean="0"/>
          </a:p>
          <a:p>
            <a:r>
              <a:rPr lang="ru-RU" dirty="0" smtClean="0"/>
              <a:t>Стилистика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92095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Социолингвистически</a:t>
            </a:r>
            <a:r>
              <a:rPr lang="ru-RU" dirty="0" smtClean="0"/>
              <a:t> уровень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621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Язык интернета и его исследование</a:t>
            </a:r>
            <a:endParaRPr lang="sr-Latn-CS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Языковые </a:t>
            </a:r>
            <a:r>
              <a:rPr lang="ru-RU" dirty="0"/>
              <a:t>уровни в интернете и языковые дисциплины, изучающие их</a:t>
            </a:r>
            <a:endParaRPr lang="sr-Latn-CS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Структура </a:t>
            </a:r>
            <a:r>
              <a:rPr lang="ru-RU" dirty="0"/>
              <a:t>сетевого </a:t>
            </a:r>
            <a:r>
              <a:rPr lang="ru-RU" dirty="0" smtClean="0"/>
              <a:t>словообразования</a:t>
            </a:r>
            <a:endParaRPr lang="sr-Latn-CS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Корпус </a:t>
            </a:r>
            <a:r>
              <a:rPr lang="ru-RU" dirty="0"/>
              <a:t>для изучения сетевого словообразования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25453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Языковая культура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0112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Лингводикактика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00923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Стилистика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56038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Интернет-словообразование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а) </a:t>
            </a:r>
            <a:r>
              <a:rPr lang="ru-RU" dirty="0" smtClean="0"/>
              <a:t>Анализ образования </a:t>
            </a:r>
            <a:r>
              <a:rPr lang="ru-RU" dirty="0"/>
              <a:t>новых слов в Сети при помощи старых и новых </a:t>
            </a:r>
            <a:r>
              <a:rPr lang="ru-RU" dirty="0" smtClean="0"/>
              <a:t>деривационных средств и </a:t>
            </a:r>
            <a:r>
              <a:rPr lang="ru-RU" dirty="0"/>
              <a:t>деривационных </a:t>
            </a:r>
            <a:r>
              <a:rPr lang="ru-RU" dirty="0" smtClean="0"/>
              <a:t>приемов 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б) </a:t>
            </a:r>
            <a:r>
              <a:rPr lang="ru-RU" dirty="0" smtClean="0"/>
              <a:t>Анализ </a:t>
            </a:r>
            <a:r>
              <a:rPr lang="ru-RU" dirty="0"/>
              <a:t>функционирования новообразований в </a:t>
            </a:r>
            <a:r>
              <a:rPr lang="ru-RU" dirty="0" smtClean="0"/>
              <a:t>интернете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5956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Словообразовательная революция или эволюция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94540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Словообразование в рамках интернет-лингвистики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90602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Дэвид Дристал  </a:t>
            </a:r>
            <a:r>
              <a:rPr lang="ru-RU" cap="small" dirty="0"/>
              <a:t>Интернет-лингвистика</a:t>
            </a:r>
            <a:r>
              <a:rPr lang="ru-RU" dirty="0"/>
              <a:t> (</a:t>
            </a:r>
            <a:r>
              <a:rPr lang="ru-RU" dirty="0" err="1"/>
              <a:t>Kristal</a:t>
            </a:r>
            <a:r>
              <a:rPr lang="ru-RU" dirty="0"/>
              <a:t> 2012) </a:t>
            </a:r>
          </a:p>
          <a:p>
            <a:pPr marL="514350" indent="-514350">
              <a:buAutoNum type="arabicPeriod"/>
            </a:pPr>
            <a:r>
              <a:rPr lang="ru-RU" sz="2400" dirty="0"/>
              <a:t>Лингвистические </a:t>
            </a:r>
            <a:r>
              <a:rPr lang="ru-RU" sz="2400" dirty="0" smtClean="0"/>
              <a:t>перспективы</a:t>
            </a:r>
            <a:endParaRPr lang="ru-RU" sz="2400" dirty="0"/>
          </a:p>
          <a:p>
            <a:pPr marL="514350" indent="-514350">
              <a:buAutoNum type="arabicPeriod"/>
            </a:pPr>
            <a:r>
              <a:rPr lang="ru-RU" sz="2400" dirty="0" smtClean="0"/>
              <a:t>Интернет </a:t>
            </a:r>
            <a:r>
              <a:rPr lang="ru-RU" sz="2400" dirty="0"/>
              <a:t>как </a:t>
            </a:r>
            <a:r>
              <a:rPr lang="ru-RU" sz="2400" dirty="0" smtClean="0"/>
              <a:t>медиа </a:t>
            </a:r>
            <a:endParaRPr lang="ru-RU" sz="2400" dirty="0"/>
          </a:p>
          <a:p>
            <a:pPr marL="514350" indent="-514350">
              <a:buAutoNum type="arabicPeriod"/>
            </a:pPr>
            <a:r>
              <a:rPr lang="ru-RU" sz="2400" dirty="0" err="1" smtClean="0"/>
              <a:t>Микропример</a:t>
            </a:r>
            <a:r>
              <a:rPr lang="ru-RU" sz="2400" dirty="0"/>
              <a:t>: </a:t>
            </a:r>
            <a:r>
              <a:rPr lang="ru-RU" sz="2400" dirty="0" err="1" smtClean="0"/>
              <a:t>Твитер</a:t>
            </a:r>
            <a:r>
              <a:rPr lang="ru-RU" sz="2400" dirty="0" smtClean="0"/>
              <a:t> 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Языковые изменения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Многоязычный интернет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Прикладная интернет-лингвистика</a:t>
            </a:r>
          </a:p>
          <a:p>
            <a:pPr marL="514350" indent="-514350">
              <a:buAutoNum type="arabicPeriod"/>
            </a:pPr>
            <a:r>
              <a:rPr lang="ru-RU" sz="2400" dirty="0" err="1" smtClean="0"/>
              <a:t>Форензический</a:t>
            </a:r>
            <a:r>
              <a:rPr lang="ru-RU" sz="2400" dirty="0" smtClean="0"/>
              <a:t> </a:t>
            </a:r>
            <a:r>
              <a:rPr lang="ru-RU" sz="2400" dirty="0"/>
              <a:t>анализ </a:t>
            </a:r>
            <a:r>
              <a:rPr lang="ru-RU" sz="2400" dirty="0" smtClean="0"/>
              <a:t>случая</a:t>
            </a:r>
          </a:p>
          <a:p>
            <a:pPr marL="514350" indent="-514350">
              <a:buAutoNum type="arabicPeriod"/>
            </a:pPr>
            <a:r>
              <a:rPr lang="ru-RU" sz="2400" dirty="0"/>
              <a:t>8. К теоретической </a:t>
            </a:r>
            <a:r>
              <a:rPr lang="ru-RU" sz="2400" dirty="0" smtClean="0"/>
              <a:t>интернет-лингвистике</a:t>
            </a:r>
          </a:p>
          <a:p>
            <a:endParaRPr lang="sr-Latn-C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555726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Типы </a:t>
            </a:r>
            <a:r>
              <a:rPr lang="ru-RU" dirty="0"/>
              <a:t>сетевых </a:t>
            </a:r>
            <a:r>
              <a:rPr lang="ru-RU" dirty="0" smtClean="0"/>
              <a:t>новообразований </a:t>
            </a:r>
            <a:endParaRPr lang="sr-Latn-CS" dirty="0"/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dirty="0" smtClean="0"/>
              <a:t>каузативные </a:t>
            </a:r>
            <a:endParaRPr lang="sr-Latn-CS" dirty="0"/>
          </a:p>
          <a:p>
            <a:pPr marL="0" indent="0">
              <a:buNone/>
            </a:pPr>
            <a:r>
              <a:rPr lang="ru-RU" dirty="0"/>
              <a:t>б) утилитарные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перколутивные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sz="2000" dirty="0" smtClean="0"/>
              <a:t>– стилистические</a:t>
            </a:r>
          </a:p>
          <a:p>
            <a:pPr marL="0" indent="0">
              <a:buNone/>
            </a:pPr>
            <a:r>
              <a:rPr lang="ru-RU" sz="2000" dirty="0"/>
              <a:t>– </a:t>
            </a:r>
            <a:r>
              <a:rPr lang="ru-RU" sz="2000" dirty="0" err="1" smtClean="0"/>
              <a:t>лудистические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– </a:t>
            </a:r>
            <a:r>
              <a:rPr lang="ru-RU" sz="2000" dirty="0" smtClean="0"/>
              <a:t>демонстративные</a:t>
            </a:r>
          </a:p>
          <a:p>
            <a:pPr marL="0" indent="0">
              <a:buNone/>
            </a:pPr>
            <a:r>
              <a:rPr lang="ru-RU" sz="2000" dirty="0"/>
              <a:t>– </a:t>
            </a:r>
            <a:r>
              <a:rPr lang="ru-RU" sz="2000" dirty="0" smtClean="0"/>
              <a:t>деструктивные</a:t>
            </a:r>
          </a:p>
          <a:p>
            <a:pPr marL="0" indent="0">
              <a:buNone/>
            </a:pPr>
            <a:r>
              <a:rPr lang="ru-RU" sz="2000" dirty="0"/>
              <a:t>– </a:t>
            </a:r>
            <a:r>
              <a:rPr lang="ru-RU" sz="2000" dirty="0" smtClean="0"/>
              <a:t>провокационные</a:t>
            </a:r>
            <a:endParaRPr lang="sr-Latn-CS" sz="2000" dirty="0"/>
          </a:p>
          <a:p>
            <a:endParaRPr lang="sr-Latn-C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1465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Корпус </a:t>
            </a:r>
            <a:r>
              <a:rPr lang="ru-RU" dirty="0"/>
              <a:t>для изучения сетевого </a:t>
            </a:r>
            <a:r>
              <a:rPr lang="ru-RU" dirty="0" smtClean="0"/>
              <a:t>словообразования: </a:t>
            </a:r>
          </a:p>
          <a:p>
            <a:r>
              <a:rPr lang="ru-RU" u="sng" dirty="0" smtClean="0"/>
              <a:t>первичный</a:t>
            </a:r>
            <a:r>
              <a:rPr lang="ru-RU" dirty="0" smtClean="0"/>
              <a:t> </a:t>
            </a:r>
            <a:r>
              <a:rPr lang="ru-RU" dirty="0"/>
              <a:t>(автохтонные, исконные сетевые ресурсы</a:t>
            </a:r>
            <a:r>
              <a:rPr lang="ru-RU" dirty="0" smtClean="0"/>
              <a:t>), </a:t>
            </a:r>
          </a:p>
          <a:p>
            <a:r>
              <a:rPr lang="ru-RU" u="sng" dirty="0" smtClean="0"/>
              <a:t>вторичный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неавтохтонные</a:t>
            </a:r>
            <a:r>
              <a:rPr lang="ru-RU" dirty="0"/>
              <a:t> ресурсы</a:t>
            </a:r>
            <a:r>
              <a:rPr lang="ru-RU" dirty="0" smtClean="0"/>
              <a:t>)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01350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Модель словообразования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2971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Интернет-лингвистика</a:t>
            </a:r>
          </a:p>
          <a:p>
            <a:r>
              <a:rPr lang="ru-RU" dirty="0" smtClean="0"/>
              <a:t>Сетевая лингвистика </a:t>
            </a:r>
          </a:p>
          <a:p>
            <a:r>
              <a:rPr lang="ru-RU" dirty="0" smtClean="0"/>
              <a:t>Лингвистика сети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04324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153958-4CDF-47C0-B3A9-ED0D72AC549F}" type="slidenum">
              <a:rPr lang="en-US" altLang="sr-Latn-RS" sz="1400" u="none" smtClean="0"/>
              <a:pPr eaLnBrk="1" hangingPunct="1"/>
              <a:t>30</a:t>
            </a:fld>
            <a:endParaRPr lang="en-US" altLang="sr-Latn-RS" sz="1400" u="none" smtClean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71438"/>
            <a:ext cx="4565650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0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Модель интернета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31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05857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8195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F52055-08FD-4483-BC7F-23B71BF413E1}" type="slidenum">
              <a:rPr lang="en-US" altLang="sr-Latn-RS" sz="1400" smtClean="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sr-Latn-RS" sz="1400" smtClean="0"/>
          </a:p>
        </p:txBody>
      </p:sp>
      <p:pic>
        <p:nvPicPr>
          <p:cNvPr id="8196" name="Picture 2" descr="https://encrypted-tbn2.gstatic.com/images?q=tbn:ANd9GcTQ_F8V-AVa3qJDVx_HMpnxRteCbfb1uBWW9wZazVCEqJFu3AOf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814513"/>
            <a:ext cx="5616575" cy="4206875"/>
          </a:xfrm>
        </p:spPr>
      </p:pic>
    </p:spTree>
    <p:extLst>
      <p:ext uri="{BB962C8B-B14F-4D97-AF65-F5344CB8AC3E}">
        <p14:creationId xmlns:p14="http://schemas.microsoft.com/office/powerpoint/2010/main" val="4545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Сетевые словообразовательные приемы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33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938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Изучение </a:t>
            </a:r>
            <a:r>
              <a:rPr lang="ru-RU" dirty="0"/>
              <a:t>фонетико-фонологической, графической, лексико-семантической, просодической, идиоматической, словообразовательной, морфологической, синтактической, текстуальной и стилистической структуры языка </a:t>
            </a:r>
            <a:r>
              <a:rPr lang="ru-RU" dirty="0" smtClean="0"/>
              <a:t>Интернета 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7941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Язык </a:t>
            </a:r>
            <a:r>
              <a:rPr lang="ru-RU" dirty="0"/>
              <a:t>и Сеть </a:t>
            </a:r>
            <a:endParaRPr lang="ru-RU" dirty="0" smtClean="0"/>
          </a:p>
          <a:p>
            <a:r>
              <a:rPr lang="ru-RU" dirty="0" smtClean="0"/>
              <a:t>Два </a:t>
            </a:r>
            <a:r>
              <a:rPr lang="ru-RU" dirty="0"/>
              <a:t>гетерогенных феномена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9056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</a:p>
          <a:p>
            <a:r>
              <a:rPr lang="ru-RU" dirty="0" smtClean="0"/>
              <a:t>коммуникативная  функция (общение) </a:t>
            </a:r>
          </a:p>
          <a:p>
            <a:r>
              <a:rPr lang="ru-RU" dirty="0" smtClean="0"/>
              <a:t>передача </a:t>
            </a:r>
            <a:r>
              <a:rPr lang="ru-RU" dirty="0"/>
              <a:t>информации (сообщение) </a:t>
            </a:r>
            <a:endParaRPr lang="ru-RU" dirty="0" smtClean="0"/>
          </a:p>
          <a:p>
            <a:r>
              <a:rPr lang="ru-RU" dirty="0" err="1" smtClean="0"/>
              <a:t>перлокуция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воздействие) </a:t>
            </a:r>
          </a:p>
          <a:p>
            <a:r>
              <a:rPr lang="ru-RU" dirty="0" smtClean="0"/>
              <a:t>презентация </a:t>
            </a:r>
          </a:p>
          <a:p>
            <a:r>
              <a:rPr lang="ru-RU" dirty="0" smtClean="0"/>
              <a:t>самовыражение </a:t>
            </a:r>
          </a:p>
          <a:p>
            <a:r>
              <a:rPr lang="ru-RU" dirty="0" smtClean="0"/>
              <a:t>самоутверждение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4941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Средство </a:t>
            </a:r>
            <a:r>
              <a:rPr lang="ru-RU" dirty="0"/>
              <a:t>общения </a:t>
            </a:r>
            <a:endParaRPr lang="ru-RU" dirty="0" smtClean="0"/>
          </a:p>
          <a:p>
            <a:r>
              <a:rPr lang="ru-RU" dirty="0" smtClean="0"/>
              <a:t>Язык: строгий </a:t>
            </a:r>
            <a:r>
              <a:rPr lang="ru-RU" dirty="0"/>
              <a:t>и </a:t>
            </a:r>
            <a:r>
              <a:rPr lang="ru-RU" dirty="0" smtClean="0"/>
              <a:t>ограниченный набор </a:t>
            </a:r>
            <a:r>
              <a:rPr lang="ru-RU" dirty="0"/>
              <a:t>знаков </a:t>
            </a:r>
            <a:r>
              <a:rPr lang="ru-RU" dirty="0" smtClean="0"/>
              <a:t> </a:t>
            </a:r>
          </a:p>
          <a:p>
            <a:r>
              <a:rPr lang="ru-RU" dirty="0"/>
              <a:t>И</a:t>
            </a:r>
            <a:r>
              <a:rPr lang="ru-RU" dirty="0" smtClean="0"/>
              <a:t>нтернет – необъятный </a:t>
            </a:r>
            <a:r>
              <a:rPr lang="ru-RU" dirty="0" err="1"/>
              <a:t>многокодовый</a:t>
            </a:r>
            <a:r>
              <a:rPr lang="ru-RU" dirty="0"/>
              <a:t> (вербальный и невербальный) комплекс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1468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Двухсторонняя </a:t>
            </a:r>
            <a:r>
              <a:rPr lang="ru-RU" dirty="0"/>
              <a:t>зависимость </a:t>
            </a:r>
            <a:endParaRPr lang="ru-RU" dirty="0" smtClean="0"/>
          </a:p>
          <a:p>
            <a:r>
              <a:rPr lang="ru-RU" b="1" dirty="0" smtClean="0"/>
              <a:t>А</a:t>
            </a:r>
            <a:r>
              <a:rPr lang="ru-RU" dirty="0" smtClean="0"/>
              <a:t> </a:t>
            </a:r>
            <a:r>
              <a:rPr lang="ru-RU" dirty="0"/>
              <a:t>зависит от </a:t>
            </a:r>
            <a:r>
              <a:rPr lang="ru-RU" b="1" dirty="0"/>
              <a:t>Б</a:t>
            </a:r>
            <a:r>
              <a:rPr lang="ru-RU" dirty="0"/>
              <a:t>, </a:t>
            </a:r>
            <a:r>
              <a:rPr lang="ru-RU" b="1" dirty="0"/>
              <a:t>Б</a:t>
            </a:r>
            <a:r>
              <a:rPr lang="ru-RU" dirty="0"/>
              <a:t> зависит от </a:t>
            </a:r>
            <a:r>
              <a:rPr lang="ru-RU" b="1" dirty="0" smtClean="0"/>
              <a:t>А</a:t>
            </a:r>
            <a:r>
              <a:rPr lang="ru-RU" dirty="0" smtClean="0"/>
              <a:t>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4990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Интралингвистический </a:t>
            </a:r>
            <a:r>
              <a:rPr lang="ru-RU" dirty="0"/>
              <a:t>симбиоз (объединяется интернет-лингвистика, компьютерная лингвистика и корпусная лингвистика) </a:t>
            </a:r>
            <a:endParaRPr lang="ru-RU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41253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Bildschirmpräsentation (4:3)</PresentationFormat>
  <Paragraphs>114</Paragraphs>
  <Slides>33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Default Design</vt:lpstr>
      <vt:lpstr>  Словообразование в интернете, интернет в словообразовании     </vt:lpstr>
      <vt:lpstr>Содержание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tata</cp:lastModifiedBy>
  <cp:revision>2731</cp:revision>
  <cp:lastPrinted>2016-03-21T23:03:18Z</cp:lastPrinted>
  <dcterms:created xsi:type="dcterms:W3CDTF">2005-05-16T09:32:41Z</dcterms:created>
  <dcterms:modified xsi:type="dcterms:W3CDTF">2016-03-21T23:06:52Z</dcterms:modified>
</cp:coreProperties>
</file>