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91" r:id="rId20"/>
    <p:sldId id="278" r:id="rId21"/>
    <p:sldId id="280" r:id="rId22"/>
    <p:sldId id="282" r:id="rId23"/>
    <p:sldId id="283" r:id="rId24"/>
    <p:sldId id="292" r:id="rId25"/>
    <p:sldId id="293" r:id="rId26"/>
    <p:sldId id="288" r:id="rId27"/>
    <p:sldId id="294" r:id="rId28"/>
  </p:sldIdLst>
  <p:sldSz cx="9144000" cy="6858000" type="screen4x3"/>
  <p:notesSz cx="6858000" cy="994568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'[GRAFI MAMA, BESEDE, 11.3. 2016.xlsx]Sheet1'!$M$102</c:f>
              <c:strCache>
                <c:ptCount val="1"/>
                <c:pt idx="0">
                  <c:v>OCENA PRIMERNOSTI IZRAZA</c:v>
                </c:pt>
              </c:strCache>
            </c:strRef>
          </c:tx>
          <c:invertIfNegative val="0"/>
          <c:cat>
            <c:strRef>
              <c:f>'[GRAFI MAMA, BESEDE, 11.3. 2016.xlsx]Sheet1'!$L$103:$L$123</c:f>
              <c:strCache>
                <c:ptCount val="21"/>
                <c:pt idx="0">
                  <c:v>SELFI</c:v>
                </c:pt>
                <c:pt idx="1">
                  <c:v>SEBEK</c:v>
                </c:pt>
                <c:pt idx="2">
                  <c:v>SEBČEK</c:v>
                </c:pt>
                <c:pt idx="3">
                  <c:v>SEBKO</c:v>
                </c:pt>
                <c:pt idx="4">
                  <c:v>SAMOFOTKA</c:v>
                </c:pt>
                <c:pt idx="5">
                  <c:v>JAZEK</c:v>
                </c:pt>
                <c:pt idx="6">
                  <c:v>SVOJČEK</c:v>
                </c:pt>
                <c:pt idx="7">
                  <c:v>SEBČI</c:v>
                </c:pt>
                <c:pt idx="8">
                  <c:v>SEBESLIK</c:v>
                </c:pt>
                <c:pt idx="9">
                  <c:v>AVTOPORTRET</c:v>
                </c:pt>
                <c:pt idx="10">
                  <c:v>SEBIČ</c:v>
                </c:pt>
                <c:pt idx="11">
                  <c:v>JAZČEK</c:v>
                </c:pt>
                <c:pt idx="12">
                  <c:v>NARCISEK</c:v>
                </c:pt>
                <c:pt idx="13">
                  <c:v>SEBEFOT</c:v>
                </c:pt>
                <c:pt idx="14">
                  <c:v>SAMIČ</c:v>
                </c:pt>
                <c:pt idx="15">
                  <c:v>SAMOSEBESLIK</c:v>
                </c:pt>
                <c:pt idx="16">
                  <c:v>SAMOVŠEČEK</c:v>
                </c:pt>
                <c:pt idx="17">
                  <c:v>SAMSEK</c:v>
                </c:pt>
                <c:pt idx="18">
                  <c:v>JAZLIK</c:v>
                </c:pt>
                <c:pt idx="19">
                  <c:v>SAMOSLIK</c:v>
                </c:pt>
                <c:pt idx="20">
                  <c:v>OBNOFOT</c:v>
                </c:pt>
              </c:strCache>
            </c:strRef>
          </c:cat>
          <c:val>
            <c:numRef>
              <c:f>'[GRAFI MAMA, BESEDE, 11.3. 2016.xlsx]Sheet1'!$M$103:$M$123</c:f>
              <c:numCache>
                <c:formatCode>0.00%</c:formatCode>
                <c:ptCount val="21"/>
                <c:pt idx="0">
                  <c:v>0.85150000000000003</c:v>
                </c:pt>
                <c:pt idx="1">
                  <c:v>0.77780000000000005</c:v>
                </c:pt>
                <c:pt idx="2">
                  <c:v>0.44440000000000002</c:v>
                </c:pt>
                <c:pt idx="3">
                  <c:v>0.44440000000000002</c:v>
                </c:pt>
                <c:pt idx="4">
                  <c:v>0.33329999999999999</c:v>
                </c:pt>
                <c:pt idx="5">
                  <c:v>0.22220000000000001</c:v>
                </c:pt>
                <c:pt idx="6">
                  <c:v>0.14810000000000001</c:v>
                </c:pt>
                <c:pt idx="7">
                  <c:v>0.1111</c:v>
                </c:pt>
                <c:pt idx="8">
                  <c:v>0.1111</c:v>
                </c:pt>
                <c:pt idx="9">
                  <c:v>0.1111</c:v>
                </c:pt>
                <c:pt idx="10">
                  <c:v>0.1111</c:v>
                </c:pt>
                <c:pt idx="11">
                  <c:v>7.4099999999999999E-2</c:v>
                </c:pt>
                <c:pt idx="12">
                  <c:v>7.4099999999999999E-2</c:v>
                </c:pt>
                <c:pt idx="13">
                  <c:v>3.6999999999999998E-2</c:v>
                </c:pt>
                <c:pt idx="14">
                  <c:v>3.6999999999999998E-2</c:v>
                </c:pt>
                <c:pt idx="15">
                  <c:v>3.6999999999999998E-2</c:v>
                </c:pt>
                <c:pt idx="16">
                  <c:v>3.6999999999999998E-2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0</c:v>
                </c:pt>
                <c:pt idx="20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'[GRAFI MAMA, BESEDE, 11.3. 2016.xlsx]Sheet1'!$N$102</c:f>
              <c:strCache>
                <c:ptCount val="1"/>
              </c:strCache>
            </c:strRef>
          </c:tx>
          <c:invertIfNegative val="0"/>
          <c:cat>
            <c:strRef>
              <c:f>'[GRAFI MAMA, BESEDE, 11.3. 2016.xlsx]Sheet1'!$L$103:$L$123</c:f>
              <c:strCache>
                <c:ptCount val="21"/>
                <c:pt idx="0">
                  <c:v>SELFI</c:v>
                </c:pt>
                <c:pt idx="1">
                  <c:v>SEBEK</c:v>
                </c:pt>
                <c:pt idx="2">
                  <c:v>SEBČEK</c:v>
                </c:pt>
                <c:pt idx="3">
                  <c:v>SEBKO</c:v>
                </c:pt>
                <c:pt idx="4">
                  <c:v>SAMOFOTKA</c:v>
                </c:pt>
                <c:pt idx="5">
                  <c:v>JAZEK</c:v>
                </c:pt>
                <c:pt idx="6">
                  <c:v>SVOJČEK</c:v>
                </c:pt>
                <c:pt idx="7">
                  <c:v>SEBČI</c:v>
                </c:pt>
                <c:pt idx="8">
                  <c:v>SEBESLIK</c:v>
                </c:pt>
                <c:pt idx="9">
                  <c:v>AVTOPORTRET</c:v>
                </c:pt>
                <c:pt idx="10">
                  <c:v>SEBIČ</c:v>
                </c:pt>
                <c:pt idx="11">
                  <c:v>JAZČEK</c:v>
                </c:pt>
                <c:pt idx="12">
                  <c:v>NARCISEK</c:v>
                </c:pt>
                <c:pt idx="13">
                  <c:v>SEBEFOT</c:v>
                </c:pt>
                <c:pt idx="14">
                  <c:v>SAMIČ</c:v>
                </c:pt>
                <c:pt idx="15">
                  <c:v>SAMOSEBESLIK</c:v>
                </c:pt>
                <c:pt idx="16">
                  <c:v>SAMOVŠEČEK</c:v>
                </c:pt>
                <c:pt idx="17">
                  <c:v>SAMSEK</c:v>
                </c:pt>
                <c:pt idx="18">
                  <c:v>JAZLIK</c:v>
                </c:pt>
                <c:pt idx="19">
                  <c:v>SAMOSLIK</c:v>
                </c:pt>
                <c:pt idx="20">
                  <c:v>OBNOFOT</c:v>
                </c:pt>
              </c:strCache>
            </c:strRef>
          </c:cat>
          <c:val>
            <c:numRef>
              <c:f>'[GRAFI MAMA, BESEDE, 11.3. 2016.xlsx]Sheet1'!$N$103:$N$123</c:f>
              <c:numCache>
                <c:formatCode>General</c:formatCode>
                <c:ptCount val="21"/>
              </c:numCache>
            </c:numRef>
          </c:val>
        </c:ser>
        <c:ser>
          <c:idx val="2"/>
          <c:order val="2"/>
          <c:tx>
            <c:strRef>
              <c:f>'[GRAFI MAMA, BESEDE, 11.3. 2016.xlsx]Sheet1'!$O$102</c:f>
              <c:strCache>
                <c:ptCount val="1"/>
              </c:strCache>
            </c:strRef>
          </c:tx>
          <c:invertIfNegative val="0"/>
          <c:cat>
            <c:strRef>
              <c:f>'[GRAFI MAMA, BESEDE, 11.3. 2016.xlsx]Sheet1'!$L$103:$L$123</c:f>
              <c:strCache>
                <c:ptCount val="21"/>
                <c:pt idx="0">
                  <c:v>SELFI</c:v>
                </c:pt>
                <c:pt idx="1">
                  <c:v>SEBEK</c:v>
                </c:pt>
                <c:pt idx="2">
                  <c:v>SEBČEK</c:v>
                </c:pt>
                <c:pt idx="3">
                  <c:v>SEBKO</c:v>
                </c:pt>
                <c:pt idx="4">
                  <c:v>SAMOFOTKA</c:v>
                </c:pt>
                <c:pt idx="5">
                  <c:v>JAZEK</c:v>
                </c:pt>
                <c:pt idx="6">
                  <c:v>SVOJČEK</c:v>
                </c:pt>
                <c:pt idx="7">
                  <c:v>SEBČI</c:v>
                </c:pt>
                <c:pt idx="8">
                  <c:v>SEBESLIK</c:v>
                </c:pt>
                <c:pt idx="9">
                  <c:v>AVTOPORTRET</c:v>
                </c:pt>
                <c:pt idx="10">
                  <c:v>SEBIČ</c:v>
                </c:pt>
                <c:pt idx="11">
                  <c:v>JAZČEK</c:v>
                </c:pt>
                <c:pt idx="12">
                  <c:v>NARCISEK</c:v>
                </c:pt>
                <c:pt idx="13">
                  <c:v>SEBEFOT</c:v>
                </c:pt>
                <c:pt idx="14">
                  <c:v>SAMIČ</c:v>
                </c:pt>
                <c:pt idx="15">
                  <c:v>SAMOSEBESLIK</c:v>
                </c:pt>
                <c:pt idx="16">
                  <c:v>SAMOVŠEČEK</c:v>
                </c:pt>
                <c:pt idx="17">
                  <c:v>SAMSEK</c:v>
                </c:pt>
                <c:pt idx="18">
                  <c:v>JAZLIK</c:v>
                </c:pt>
                <c:pt idx="19">
                  <c:v>SAMOSLIK</c:v>
                </c:pt>
                <c:pt idx="20">
                  <c:v>OBNOFOT</c:v>
                </c:pt>
              </c:strCache>
            </c:strRef>
          </c:cat>
          <c:val>
            <c:numRef>
              <c:f>'[GRAFI MAMA, BESEDE, 11.3. 2016.xlsx]Sheet1'!$O$103:$O$123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68320"/>
        <c:axId val="26178304"/>
        <c:axId val="0"/>
      </c:bar3DChart>
      <c:catAx>
        <c:axId val="261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6178304"/>
        <c:crosses val="autoZero"/>
        <c:auto val="1"/>
        <c:lblAlgn val="ctr"/>
        <c:lblOffset val="100"/>
        <c:noMultiLvlLbl val="0"/>
      </c:catAx>
      <c:valAx>
        <c:axId val="26178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616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17859313510782"/>
          <c:y val="0.40482663351291615"/>
          <c:w val="0.23547211837847565"/>
          <c:h val="4.648680757010637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3AD62-C9BC-46A4-9894-7AF50AEBB102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6BA7-938C-4498-8DC9-6D77729A87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45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73804B-2EB4-45D7-8EF6-7EA69784DA6A}" type="datetimeFigureOut">
              <a:rPr lang="sl-SI" smtClean="0"/>
              <a:t>21.3.2016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BBA244-4A40-4ADD-BB44-B65B8445C84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ovar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.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ntent/tweet?text=Oglejte+si+predlog+za+novo+slovensko+besedo+na+http://www.fran.si/132/sssj-sprotni-slovar-slovenskega-jezika/3625041/selfi:+svoj%c4%8dek+za+s%c3%aalfi.+Predlog+lahko+v%c5%a1e%c4%8dkate+ali+podate+svojega." TargetMode="External"/><Relationship Id="rId13" Type="http://schemas.openxmlformats.org/officeDocument/2006/relationships/hyperlink" Target="https://twitter.com/intent/tweet?text=Oglejte+si+predlog+za+novo+slovensko+besedo+na+http://www.fran.si/132/sssj-sprotni-slovar-slovenskega-jezika/3625041/selfi:+selfek+za+s%c3%aalfi.+Predlog+lahko+v%c5%a1e%c4%8dkate+ali+podate+svojega." TargetMode="External"/><Relationship Id="rId18" Type="http://schemas.openxmlformats.org/officeDocument/2006/relationships/hyperlink" Target="https://twitter.com/intent/tweet?text=Oglejte+si+predlog+za+novo+slovensko+besedo+na+http://www.fran.si/132/sssj-sprotni-slovar-slovenskega-jezika/3625041/selfi:+sami%c4%8d+za+s%c3%aalfi.+Predlog+lahko+v%c5%a1e%c4%8dkate+ali+podate+svojega." TargetMode="External"/><Relationship Id="rId3" Type="http://schemas.openxmlformats.org/officeDocument/2006/relationships/hyperlink" Target="https://twitter.com/intent/tweet?text=Oglejte+si+predlog+za+novo+slovensko+besedo+na+http://www.fran.si/132/sssj-sprotni-slovar-slovenskega-jezika/3625041/selfi:+narcisek+za+s%c3%aalfi.+Predlog+lahko+v%c5%a1e%c4%8dkate+ali+podate+svojega." TargetMode="External"/><Relationship Id="rId21" Type="http://schemas.openxmlformats.org/officeDocument/2006/relationships/hyperlink" Target="https://twitter.com/intent/tweet?text=Oglejte+si+predlog+za+novo+slovensko+besedo+na+http://www.fran.si/132/sssj-sprotni-slovar-slovenskega-jezika/3625041/selfi:+samsebeslik+za+s%c3%aalfi.+Predlog+lahko+v%c5%a1e%c4%8dkate+ali+podate+svojega." TargetMode="External"/><Relationship Id="rId7" Type="http://schemas.openxmlformats.org/officeDocument/2006/relationships/hyperlink" Target="https://twitter.com/intent/tweet?text=Oglejte+si+predlog+za+novo+slovensko+besedo+na+http://www.fran.si/132/sssj-sprotni-slovar-slovenskega-jezika/3625041/selfi:+seb%c4%8di+za+s%c3%aalfi.+Predlog+lahko+v%c5%a1e%c4%8dkate+ali+podate+svojega." TargetMode="External"/><Relationship Id="rId12" Type="http://schemas.openxmlformats.org/officeDocument/2006/relationships/hyperlink" Target="https://twitter.com/intent/tweet?text=Oglejte+si+predlog+za+novo+slovensko+besedo+na+http://www.fran.si/132/sssj-sprotni-slovar-slovenskega-jezika/3625041/selfi:+samoslik+za+s%c3%aalfi.+Predlog+lahko+v%c5%a1e%c4%8dkate+ali+podate+svojega." TargetMode="External"/><Relationship Id="rId17" Type="http://schemas.openxmlformats.org/officeDocument/2006/relationships/hyperlink" Target="https://twitter.com/intent/tweet?text=Oglejte+si+predlog+za+novo+slovensko+besedo+na+http://www.fran.si/132/sssj-sprotni-slovar-slovenskega-jezika/3625041/selfi:+avtoportret+za+s%c3%aalfi.+Predlog+lahko+v%c5%a1e%c4%8dkate+ali+podate+svojega." TargetMode="External"/><Relationship Id="rId25" Type="http://schemas.openxmlformats.org/officeDocument/2006/relationships/image" Target="../media/image6.png"/><Relationship Id="rId2" Type="http://schemas.openxmlformats.org/officeDocument/2006/relationships/hyperlink" Target="https://twitter.com/intent/tweet?text=Oglejte+si+predlog+za+novo+slovensko+besedo+na+http://www.fran.si/132/sssj-sprotni-slovar-slovenskega-jezika/3625041/selfi:+jaz%c4%8dek+za+s%c3%aalfi.+Predlog+lahko+v%c5%a1e%c4%8dkate+ali+podate+svojega." TargetMode="External"/><Relationship Id="rId16" Type="http://schemas.openxmlformats.org/officeDocument/2006/relationships/hyperlink" Target="https://twitter.com/intent/tweet?text=Oglejte+si+predlog+za+novo+slovensko+besedo+na+http://www.fran.si/132/sssj-sprotni-slovar-slovenskega-jezika/3625041/selfi:+sebefot+za+s%c3%aalfi.+Predlog+lahko+v%c5%a1e%c4%8dkate+ali+podate+svojega." TargetMode="External"/><Relationship Id="rId20" Type="http://schemas.openxmlformats.org/officeDocument/2006/relationships/hyperlink" Target="https://twitter.com/intent/tweet?text=Oglejte+si+predlog+za+novo+slovensko+besedo+na+http://www.fran.si/132/sssj-sprotni-slovar-slovenskega-jezika/3625041/selfi:+selfe+za+s%c3%aalfi.+Predlog+lahko+v%c5%a1e%c4%8dkate+ali+podate+svojega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intent/tweet?text=Oglejte+si+predlog+za+novo+slovensko+besedo+na+http://www.fran.si/132/sssj-sprotni-slovar-slovenskega-jezika/3625041/selfi:+samsek+za+s%c3%aalfi.+Predlog+lahko+v%c5%a1e%c4%8dkate+ali+podate+svojega." TargetMode="External"/><Relationship Id="rId11" Type="http://schemas.openxmlformats.org/officeDocument/2006/relationships/hyperlink" Target="https://twitter.com/intent/tweet?text=Oglejte+si+predlog+za+novo+slovensko+besedo+na+http://www.fran.si/132/sssj-sprotni-slovar-slovenskega-jezika/3625041/selfi:+jazek+za+s%c3%aalfi.+Predlog+lahko+v%c5%a1e%c4%8dkate+ali+podate+svojega." TargetMode="External"/><Relationship Id="rId24" Type="http://schemas.openxmlformats.org/officeDocument/2006/relationships/image" Target="../media/image5.png"/><Relationship Id="rId5" Type="http://schemas.openxmlformats.org/officeDocument/2006/relationships/hyperlink" Target="https://twitter.com/intent/tweet?text=Oglejte+si+predlog+za+novo+slovensko+besedo+na+http://www.fran.si/132/sssj-sprotni-slovar-slovenskega-jezika/3625041/selfi:+sebko+za+s%c3%aalfi.+Predlog+lahko+v%c5%a1e%c4%8dkate+ali+podate+svojega." TargetMode="External"/><Relationship Id="rId15" Type="http://schemas.openxmlformats.org/officeDocument/2006/relationships/hyperlink" Target="https://twitter.com/intent/tweet?text=Oglejte+si+predlog+za+novo+slovensko+besedo+na+http://www.fran.si/132/sssj-sprotni-slovar-slovenskega-jezika/3625041/selfi:+jazlik+za+s%c3%aalfi.+Predlog+lahko+v%c5%a1e%c4%8dkate+ali+podate+svojega." TargetMode="External"/><Relationship Id="rId23" Type="http://schemas.openxmlformats.org/officeDocument/2006/relationships/hyperlink" Target="https://twitter.com/intent/tweet?text=Oglejte+si+predlog+za+novo+slovensko+besedo+na+http://www.fran.si/132/sssj-sprotni-slovar-slovenskega-jezika/3625041/selfi:+obnofot+za+s%c3%aalfi.+Predlog+lahko+v%c5%a1e%c4%8dkate+ali+podate+svojega." TargetMode="External"/><Relationship Id="rId10" Type="http://schemas.openxmlformats.org/officeDocument/2006/relationships/hyperlink" Target="https://twitter.com/intent/tweet?text=Oglejte+si+predlog+za+novo+slovensko+besedo+na+http://www.fran.si/132/sssj-sprotni-slovar-slovenskega-jezika/3625041/selfi:+samofotka+za+s%c3%aalfi.+Predlog+lahko+v%c5%a1e%c4%8dkate+ali+podate+svojega." TargetMode="External"/><Relationship Id="rId19" Type="http://schemas.openxmlformats.org/officeDocument/2006/relationships/hyperlink" Target="https://twitter.com/intent/tweet?text=Oglejte+si+predlog+za+novo+slovensko+besedo+na+http://www.fran.si/132/sssj-sprotni-slovar-slovenskega-jezika/3625041/selfi:+sebi%c4%8d+za+s%c3%aalfi.+Predlog+lahko+v%c5%a1e%c4%8dkate+ali+podate+svojega." TargetMode="External"/><Relationship Id="rId4" Type="http://schemas.openxmlformats.org/officeDocument/2006/relationships/hyperlink" Target="https://twitter.com/intent/tweet?text=Oglejte+si+predlog+za+novo+slovensko+besedo+na+http://www.fran.si/132/sssj-sprotni-slovar-slovenskega-jezika/3625041/selfi:+seb%c4%8dek+za+s%c3%aalfi.+Predlog+lahko+v%c5%a1e%c4%8dkate+ali+podate+svojega." TargetMode="External"/><Relationship Id="rId9" Type="http://schemas.openxmlformats.org/officeDocument/2006/relationships/hyperlink" Target="https://twitter.com/intent/tweet?text=Oglejte+si+predlog+za+novo+slovensko+besedo+na+http://www.fran.si/132/sssj-sprotni-slovar-slovenskega-jezika/3625041/selfi:+sebek+za+s%c3%aalfi.+Predlog+lahko+v%c5%a1e%c4%8dkate+ali+podate+svojega." TargetMode="External"/><Relationship Id="rId14" Type="http://schemas.openxmlformats.org/officeDocument/2006/relationships/hyperlink" Target="https://twitter.com/intent/tweet?text=Oglejte+si+predlog+za+novo+slovensko+besedo+na+http://www.fran.si/132/sssj-sprotni-slovar-slovenskega-jezika/3625041/selfi:+sebeslik+za+s%c3%aalfi.+Predlog+lahko+v%c5%a1e%c4%8dkate+ali+podate+svojega." TargetMode="External"/><Relationship Id="rId22" Type="http://schemas.openxmlformats.org/officeDocument/2006/relationships/hyperlink" Target="https://twitter.com/intent/tweet?text=Oglejte+si+predlog+za+novo+slovensko+besedo+na+http://www.fran.si/132/sssj-sprotni-slovar-slovenskega-jezika/3625041/selfi:+samov%c5%a1e%c4%8dek+za+s%c3%aalfi.+Predlog+lahko+v%c5%a1e%c4%8dkate+ali+podate+svojega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712879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Uvid v nastajanje leksike v spletnem slovarju „žive slovenščine“</a:t>
            </a:r>
            <a:br>
              <a:rPr lang="sl-SI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 prvinami </a:t>
            </a:r>
            <a:r>
              <a:rPr lang="sl-SI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kognitivizma</a:t>
            </a:r>
            <a:r>
              <a:rPr lang="sl-SI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sl-SI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l-SI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Irena Stramljič Breznik</a:t>
            </a:r>
            <a:br>
              <a:rPr lang="sl-SI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l-SI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 UM</a:t>
            </a:r>
            <a:endParaRPr lang="sl-SI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l-SI" sz="1400" dirty="0" smtClean="0">
              <a:solidFill>
                <a:schemeClr val="tx1"/>
              </a:solidFill>
            </a:endParaRPr>
          </a:p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17. konferenca Komisije za slovansko besedotvorje pri MSK</a:t>
            </a:r>
          </a:p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Gradec, 21. –26. 3. 2016</a:t>
            </a:r>
            <a:endParaRPr lang="sl-SI" sz="14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206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4 Metoda anketiranja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Število: 27 anketirancev</a:t>
            </a:r>
          </a:p>
          <a:p>
            <a:pPr marL="0" indent="0">
              <a:buNone/>
            </a:pPr>
            <a:r>
              <a:rPr lang="sl-SI" dirty="0" smtClean="0"/>
              <a:t>Vzorec: 3. letnik E in D  </a:t>
            </a:r>
            <a:r>
              <a:rPr lang="sl-SI" dirty="0"/>
              <a:t>SJK, BA-študij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Izsek iz vprašalnika: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900" dirty="0" smtClean="0"/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66377"/>
              </p:ext>
            </p:extLst>
          </p:nvPr>
        </p:nvGraphicFramePr>
        <p:xfrm>
          <a:off x="539552" y="3645024"/>
          <a:ext cx="7467600" cy="2062153"/>
        </p:xfrm>
        <a:graphic>
          <a:graphicData uri="http://schemas.openxmlformats.org/drawingml/2006/table">
            <a:tbl>
              <a:tblPr firstRow="1" firstCol="1" bandRow="1"/>
              <a:tblGrid>
                <a:gridCol w="1933069"/>
                <a:gridCol w="1871626"/>
                <a:gridCol w="1871626"/>
                <a:gridCol w="1791279"/>
              </a:tblGrid>
              <a:tr h="173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Beseda s pomensko razlago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 – to je dober izraz, ker …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 – to ni dober izraz, ker …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MOJ predlog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sêlfi</a:t>
                      </a: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m: 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fotografija samega sebe, navadno narejena s prenosnim telefonom, zlasti za objavo na spletu 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sl-SI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selfie</a:t>
                      </a: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is a </a:t>
                      </a:r>
                      <a:r>
                        <a:rPr lang="sl-SI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</a:t>
                      </a: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l-SI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portrait</a:t>
                      </a: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photograph</a:t>
                      </a:r>
                      <a:r>
                        <a:rPr lang="sl-SI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jazček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narcisek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sebček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sl-SI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6" marR="56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63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4.1 Rezultati ankete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4.2 Najboljši izrazi po oceni anketirancev</a:t>
            </a:r>
            <a:endParaRPr lang="sl-SI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5486143"/>
              </p:ext>
            </p:extLst>
          </p:nvPr>
        </p:nvGraphicFramePr>
        <p:xfrm>
          <a:off x="251520" y="1196752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96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4.3 Najslabši izrazi </a:t>
            </a:r>
            <a:r>
              <a:rPr lang="sl-SI" sz="2400" b="1" dirty="0">
                <a:solidFill>
                  <a:schemeClr val="tx1"/>
                </a:solidFill>
              </a:rPr>
              <a:t>po oceni anketirancev</a:t>
            </a:r>
            <a:endParaRPr lang="sl-SI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" y="1556792"/>
            <a:ext cx="792734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2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5.1 Argumenti </a:t>
            </a:r>
            <a:r>
              <a:rPr lang="sl-SI" sz="2400" b="1" dirty="0">
                <a:solidFill>
                  <a:schemeClr val="tx1"/>
                </a:solidFill>
              </a:rPr>
              <a:t>za </a:t>
            </a:r>
            <a:r>
              <a:rPr lang="sl-SI" sz="2400" b="1" dirty="0" smtClean="0">
                <a:solidFill>
                  <a:schemeClr val="tx1"/>
                </a:solidFill>
              </a:rPr>
              <a:t>ustreznost izrazov</a:t>
            </a:r>
            <a:endParaRPr lang="sl-SI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4701057"/>
              </p:ext>
            </p:extLst>
          </p:nvPr>
        </p:nvGraphicFramePr>
        <p:xfrm>
          <a:off x="755576" y="1700808"/>
          <a:ext cx="7056784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1148055"/>
                <a:gridCol w="733777"/>
                <a:gridCol w="137881"/>
                <a:gridCol w="5037071"/>
              </a:tblGrid>
              <a:tr h="500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Argumenti za ustreznost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SELFI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85,15%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pogostnost,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ustaljenost, razširjenost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 tuji izraz je podomačen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SEBEK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77,78%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razvidnost motivacije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domači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izraz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ustaljenost,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kratkost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SEBČEK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44,44%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pogostnost,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domač izraz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razvidna motivacija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 </a:t>
                      </a:r>
                      <a:r>
                        <a:rPr lang="sl-SI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podobnost izvirniku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manjšalnost, </a:t>
                      </a:r>
                      <a:r>
                        <a:rPr lang="sl-SI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ljubkovalnost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SEBKO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44,44%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razvidna motivacija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enostaven, zapomnljiv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lažje izgovorljiv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ljubkovalnost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0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5.2 Argumenti </a:t>
            </a:r>
            <a:r>
              <a:rPr lang="sl-SI" sz="2400" b="1" dirty="0">
                <a:solidFill>
                  <a:schemeClr val="tx1"/>
                </a:solidFill>
              </a:rPr>
              <a:t>za </a:t>
            </a:r>
            <a:r>
              <a:rPr lang="sl-SI" sz="2400" b="1" dirty="0" smtClean="0">
                <a:solidFill>
                  <a:schemeClr val="tx1"/>
                </a:solidFill>
              </a:rPr>
              <a:t>neustreznost </a:t>
            </a:r>
            <a:r>
              <a:rPr lang="sl-SI" sz="2400" b="1" dirty="0">
                <a:solidFill>
                  <a:schemeClr val="tx1"/>
                </a:solidFill>
              </a:rPr>
              <a:t>izrazov</a:t>
            </a:r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1733047"/>
              </p:ext>
            </p:extLst>
          </p:nvPr>
        </p:nvGraphicFramePr>
        <p:xfrm>
          <a:off x="827584" y="1416876"/>
          <a:ext cx="7632848" cy="4879934"/>
        </p:xfrm>
        <a:graphic>
          <a:graphicData uri="http://schemas.openxmlformats.org/drawingml/2006/table">
            <a:tbl>
              <a:tblPr firstRow="1" firstCol="1" bandRow="1"/>
              <a:tblGrid>
                <a:gridCol w="1565177"/>
                <a:gridCol w="817268"/>
                <a:gridCol w="5250403"/>
              </a:tblGrid>
              <a:tr h="22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OCENA NEPRIMERNOSTI IZRAZA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10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zbuja predstave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nerazvidnost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sestavin 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(enota  </a:t>
                      </a:r>
                      <a:r>
                        <a:rPr lang="sl-SI" sz="13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-lik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ali le krajšava </a:t>
                      </a:r>
                      <a:r>
                        <a:rPr lang="sl-SI" sz="13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-(s)lik)</a:t>
                      </a:r>
                      <a:r>
                        <a:rPr lang="sl-SI" sz="1000" i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predstavlja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jaza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kot celote, ampak le zunanjost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na fotografiji, neuveljavljeno (oseba na sliki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lik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?),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definira, koga fotografira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ponesrečena zloženka,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težko izgovorljivo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OBNOFOT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popolna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nerazvidnost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pomena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nenavadna, nesmiselna, zveni tuje, neslovensko,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 asociacije, 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</a:t>
                      </a:r>
                      <a:endParaRPr lang="sl-SI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SAMOSLIK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razlika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slika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in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fotografija,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asocira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na avtomatski sprožilec pri fotoaparatu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neblagoglasnost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(čudno se sliši), kot da je beseda nedokončana (-0), neizvirnost, ne vključuje osebe,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aparat</a:t>
                      </a:r>
                      <a:endParaRPr lang="sl-SI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SAMIČ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zbuja drugačno motivacijo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osamljen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mladič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negativnost 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obrazila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ič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ni nujno, da si sam na fotografiji,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na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samost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samček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SEBEFOT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nerazumljivo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krajšano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-fot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neblagoglasna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(ne gre v uho), sliši se tuje (hibridnost?), spominja na angleščino, smešen izraz,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manjka obrazilo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SAMOSEBESLIK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predolg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težko 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izgovorljiv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smešen,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ustreza dejstvu, da je lahko na fotografiji s teboj še kdo drug, </a:t>
                      </a:r>
                      <a:r>
                        <a:rPr lang="sl-SI" sz="13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prenatančen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preveč sestavin</a:t>
                      </a:r>
                      <a:endParaRPr lang="sl-SI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2" marR="401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5.2 Argumenti za neustreznost izrazov</a:t>
            </a:r>
            <a:endParaRPr lang="sl-SI" sz="2400" dirty="0"/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3214357"/>
              </p:ext>
            </p:extLst>
          </p:nvPr>
        </p:nvGraphicFramePr>
        <p:xfrm>
          <a:off x="539552" y="1196754"/>
          <a:ext cx="7560840" cy="5171216"/>
        </p:xfrm>
        <a:graphic>
          <a:graphicData uri="http://schemas.openxmlformats.org/drawingml/2006/table">
            <a:tbl>
              <a:tblPr firstRow="1" firstCol="1" bandRow="1"/>
              <a:tblGrid>
                <a:gridCol w="1550411"/>
                <a:gridCol w="809558"/>
                <a:gridCol w="5200871"/>
              </a:tblGrid>
              <a:tr h="108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SAMSEK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zajema bistva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nima povezave s fotografijo, neblagoglasno,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težka izgovarjava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moteče </a:t>
                      </a:r>
                      <a:r>
                        <a:rPr lang="sl-SI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izglasje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l-SI" sz="11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l-SI" sz="14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sl-SI" sz="14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sek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prizvok tujosti, izraža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osamljenost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osebe,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na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samski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stan, asociira na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Samsona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SAMOVŠEČEK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96,30%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zbuja drugačno motivacijo 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4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vščečkati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samega sebe na spletnih omrežjih),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negativnost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samovšečnost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oseba ni nujno </a:t>
                      </a:r>
                      <a:r>
                        <a:rPr lang="sl-SI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samovščečna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šaljivost in ne izraža bistva,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predolg izraz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NARCISEK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92,59%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vrednostno negativno zaznamovan 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narcisoidnost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zato neprimeren, nerazumljiv (asociacija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narcisa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ni neposredne povezave s fotografijo,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žaljiv, negativen, poudarja negativno značajsko lastnost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JAZČEK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88,89%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neznan izraz,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težka izgovarjava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kot manjšalnica od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nima dobre pomenske predstave, ne upošteva možnosti, da so na fotografiji tudi drugi, 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pretirana manjšalnost 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 -ek-ek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SEBESLIK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88,89%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nerazumljiv, predolg izraz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razlika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slika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proti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fotografija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težka izgovarjava, </a:t>
                      </a:r>
                      <a:r>
                        <a:rPr lang="sl-SI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nezapomnljiv</a:t>
                      </a:r>
                      <a:r>
                        <a:rPr lang="sl-SI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neizviren</a:t>
                      </a:r>
                      <a:r>
                        <a:rPr lang="sl-SI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preveč moti </a:t>
                      </a:r>
                      <a:r>
                        <a:rPr lang="sl-SI" sz="14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-slik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54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5.2 Argumenti za neustreznost izrazov</a:t>
            </a:r>
            <a:endParaRPr lang="sl-SI" sz="2400" dirty="0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0118258"/>
              </p:ext>
            </p:extLst>
          </p:nvPr>
        </p:nvGraphicFramePr>
        <p:xfrm>
          <a:off x="683568" y="1052738"/>
          <a:ext cx="7416824" cy="5421087"/>
        </p:xfrm>
        <a:graphic>
          <a:graphicData uri="http://schemas.openxmlformats.org/drawingml/2006/table">
            <a:tbl>
              <a:tblPr firstRow="1" firstCol="1" bandRow="1"/>
              <a:tblGrid>
                <a:gridCol w="1520880"/>
                <a:gridCol w="794138"/>
                <a:gridCol w="5101806"/>
              </a:tblGrid>
              <a:tr h="5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AVTOPORTRET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88,89%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terminološko 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zaseden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formalen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 </a:t>
                      </a:r>
                      <a:r>
                        <a:rPr lang="sl-SI" sz="13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nezabaven</a:t>
                      </a: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izraz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SEBIČ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88,89%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zbuja drugačno motivacijo 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sebičen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negativno asociacija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slabič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endParaRPr lang="sl-SI" sz="13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obrazilo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ič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SVOJČEK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85,18%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 zaradi podstave »pridevniško obarvan«, asociira na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samosvojost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svojino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moteča manjšalnost,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preveč analogno po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dvojček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manjšalnica od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svojec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</a:t>
                      </a:r>
                      <a:r>
                        <a:rPr lang="sl-SI" sz="13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človeško bitje</a:t>
                      </a:r>
                      <a:endParaRPr lang="sl-SI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SEBČI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81,48%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zaznamovano,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slengovsko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popačeno, neprimerno obrazilo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či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neblagoglasno,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izraža ciničnost,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posmehovalno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ljubljanska pogovorna oblika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77,78%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nerazumljiva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podobna drugim besedam, majhen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jaz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izpostavljena oseba, ne rezultat dejanja,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na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Janezek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SAMOFOTKA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66,67%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predolg izraz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fotka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kot sestavina je zaznamovan izraz, prepozna kot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sklop iz členka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samo + </a:t>
                      </a:r>
                      <a:r>
                        <a:rPr lang="sl-SI" sz="1300" i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fotka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preveč odkrito zložen izraz (sklop?)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55,55%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ljubkovalnost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asocira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na manjšalnico od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Sebastjan</a:t>
                      </a:r>
                      <a:r>
                        <a:rPr lang="sl-SI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asociira majhen </a:t>
                      </a:r>
                      <a:r>
                        <a:rPr lang="sl-SI" sz="13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sebičnež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SEBKO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48,15%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pomen maskote, poneumlja osebo, pomilujoč izraz</a:t>
                      </a:r>
                      <a:endParaRPr lang="sl-SI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43" marR="420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11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504056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6 Interpretacija  s pomočjo kognitivnega pristopa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96944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b="1" dirty="0" smtClean="0"/>
              <a:t>6.1</a:t>
            </a:r>
            <a:r>
              <a:rPr lang="sl-SI" sz="2000" dirty="0" smtClean="0"/>
              <a:t> Redko zastopan vidik v slovanskem besedotvorju (</a:t>
            </a:r>
            <a:r>
              <a:rPr lang="sl-SI" sz="2000" dirty="0" err="1" smtClean="0"/>
              <a:t>Haritončik</a:t>
            </a:r>
            <a:r>
              <a:rPr lang="sl-SI" sz="2000" dirty="0" smtClean="0"/>
              <a:t> 2004 in </a:t>
            </a:r>
            <a:r>
              <a:rPr lang="sl-SI" sz="2000" dirty="0" err="1" smtClean="0"/>
              <a:t>Waszakowa</a:t>
            </a:r>
            <a:r>
              <a:rPr lang="sl-SI" sz="2000" dirty="0" smtClean="0"/>
              <a:t> 2005).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/>
              <a:t>6.2</a:t>
            </a:r>
            <a:r>
              <a:rPr lang="sl-SI" sz="2000" dirty="0" smtClean="0"/>
              <a:t> Ključni izrazi kognitivnega jezikoslovja:</a:t>
            </a:r>
          </a:p>
          <a:p>
            <a:r>
              <a:rPr lang="sl-SI" sz="2000" dirty="0" smtClean="0"/>
              <a:t>Jezikovni opis je utemeljen na rabi.</a:t>
            </a:r>
          </a:p>
          <a:p>
            <a:r>
              <a:rPr lang="sl-SI" sz="2000" dirty="0" smtClean="0"/>
              <a:t>Gramatika je strukturiran inventar konvencionalnih jezikovnih enot:</a:t>
            </a:r>
          </a:p>
          <a:p>
            <a:pPr marL="0" indent="0">
              <a:buNone/>
            </a:pPr>
            <a:r>
              <a:rPr lang="sl-SI" sz="2000" dirty="0" smtClean="0"/>
              <a:t>- fonološke e. (govorci jih tvorijo avtomatsko, brez napora);</a:t>
            </a:r>
          </a:p>
          <a:p>
            <a:pPr marL="0" indent="0">
              <a:buNone/>
            </a:pPr>
            <a:r>
              <a:rPr lang="sl-SI" sz="2000" dirty="0" smtClean="0"/>
              <a:t>- semantične e. (nastajajo kot predstave, ki se </a:t>
            </a:r>
            <a:r>
              <a:rPr lang="sl-SI" sz="2000" dirty="0" err="1" smtClean="0"/>
              <a:t>konceptualizirajo</a:t>
            </a:r>
            <a:r>
              <a:rPr lang="sl-SI" sz="2000" dirty="0" smtClean="0"/>
              <a:t>, 	</a:t>
            </a:r>
            <a:r>
              <a:rPr lang="sl-SI" sz="2000" dirty="0" err="1" smtClean="0"/>
              <a:t>konceptualizacija</a:t>
            </a:r>
            <a:r>
              <a:rPr lang="sl-SI" sz="2000" dirty="0" smtClean="0"/>
              <a:t> temelji na vizualizaciji);</a:t>
            </a:r>
          </a:p>
          <a:p>
            <a:pPr marL="0" indent="0">
              <a:buNone/>
            </a:pPr>
            <a:r>
              <a:rPr lang="sl-SI" sz="2000" dirty="0" smtClean="0"/>
              <a:t>- simbolične e. (spoj fonoloških in semantičnih).</a:t>
            </a:r>
          </a:p>
          <a:p>
            <a:r>
              <a:rPr lang="sl-SI" sz="2000" dirty="0" smtClean="0"/>
              <a:t>Gramatične  kategorije  so urejene prototipno ali periferno.</a:t>
            </a:r>
          </a:p>
          <a:p>
            <a:r>
              <a:rPr lang="sl-SI" sz="2000" dirty="0"/>
              <a:t>Pomen izhaja iz znanja o svetu, katerega osnovne prvine so:</a:t>
            </a:r>
          </a:p>
          <a:p>
            <a:pPr marL="0" indent="0">
              <a:buNone/>
            </a:pPr>
            <a:r>
              <a:rPr lang="sl-SI" sz="2000" dirty="0"/>
              <a:t>	a) profil</a:t>
            </a:r>
          </a:p>
          <a:p>
            <a:pPr marL="0" indent="0">
              <a:buNone/>
            </a:pPr>
            <a:r>
              <a:rPr lang="sl-SI" sz="2000" dirty="0"/>
              <a:t>	b) baza</a:t>
            </a:r>
          </a:p>
          <a:p>
            <a:pPr marL="0" indent="0">
              <a:buNone/>
            </a:pPr>
            <a:r>
              <a:rPr lang="sl-SI" sz="2000" dirty="0"/>
              <a:t>	c) okvir z domenami</a:t>
            </a:r>
          </a:p>
          <a:p>
            <a:pPr marL="0" indent="0">
              <a:buNone/>
            </a:pPr>
            <a:r>
              <a:rPr lang="sl-SI" sz="2000" dirty="0"/>
              <a:t>	č) perspektiva (</a:t>
            </a:r>
            <a:r>
              <a:rPr lang="sl-SI" sz="2000" dirty="0" err="1"/>
              <a:t>trajektor</a:t>
            </a:r>
            <a:r>
              <a:rPr lang="sl-SI" sz="2000" dirty="0"/>
              <a:t> in orientir)</a:t>
            </a:r>
          </a:p>
          <a:p>
            <a:endParaRPr lang="sl-SI" sz="2000" dirty="0" smtClean="0"/>
          </a:p>
          <a:p>
            <a:pPr marL="457200" indent="-457200">
              <a:buAutoNum type="arabicPeriod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472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490066"/>
          </a:xfrm>
        </p:spPr>
        <p:txBody>
          <a:bodyPr>
            <a:normAutofit fontScale="90000"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6.3 Interpretacija  </a:t>
            </a:r>
            <a:r>
              <a:rPr lang="sl-SI" sz="2400" b="1" dirty="0">
                <a:solidFill>
                  <a:schemeClr val="tx1"/>
                </a:solidFill>
              </a:rPr>
              <a:t>s pomočjo kognitivnega pristopa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Govorec </a:t>
            </a:r>
            <a:r>
              <a:rPr lang="sl-SI" sz="2000" dirty="0"/>
              <a:t>obvlada konvencionalne jezikovne enote in hkrati mora poznati načine, po katerem se tvorijo nove.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Uporaba </a:t>
            </a:r>
            <a:r>
              <a:rPr lang="sl-SI" sz="2000" dirty="0"/>
              <a:t>nekaterih ključnih pojmov pri </a:t>
            </a:r>
            <a:r>
              <a:rPr lang="sl-SI" sz="2000" dirty="0" smtClean="0"/>
              <a:t>interpretaciji slovenskih izrazov za </a:t>
            </a:r>
            <a:r>
              <a:rPr lang="sl-SI" sz="2000" i="1" dirty="0" err="1" smtClean="0"/>
              <a:t>selfie</a:t>
            </a:r>
            <a:r>
              <a:rPr lang="sl-SI" sz="2000" dirty="0" smtClean="0"/>
              <a:t>:</a:t>
            </a:r>
            <a:endParaRPr lang="sl-SI" sz="2000" dirty="0"/>
          </a:p>
          <a:p>
            <a:pPr marL="457200" indent="-457200">
              <a:buAutoNum type="arabicPeriod"/>
            </a:pPr>
            <a:r>
              <a:rPr lang="sl-SI" sz="2000" b="1" dirty="0"/>
              <a:t>Prototipni ali periferni </a:t>
            </a:r>
            <a:r>
              <a:rPr lang="sl-SI" sz="2000" b="1" dirty="0" smtClean="0"/>
              <a:t>element</a:t>
            </a:r>
          </a:p>
          <a:p>
            <a:pPr marL="457200" indent="-457200">
              <a:buAutoNum type="arabicPeriod"/>
            </a:pPr>
            <a:endParaRPr lang="sl-SI" sz="2000" b="1" dirty="0"/>
          </a:p>
          <a:p>
            <a:pPr marL="457200" indent="-457200">
              <a:buAutoNum type="arabicPeriod"/>
            </a:pPr>
            <a:r>
              <a:rPr lang="sl-SI" sz="2000" b="1" dirty="0"/>
              <a:t>Okvir z </a:t>
            </a:r>
            <a:r>
              <a:rPr lang="sl-SI" sz="2000" b="1" dirty="0" smtClean="0"/>
              <a:t>domenami</a:t>
            </a:r>
          </a:p>
          <a:p>
            <a:pPr marL="457200" indent="-457200">
              <a:buAutoNum type="arabicPeriod"/>
            </a:pPr>
            <a:endParaRPr lang="sl-SI" sz="2000" b="1" dirty="0"/>
          </a:p>
          <a:p>
            <a:pPr marL="457200" indent="-457200">
              <a:buAutoNum type="arabicPeriod"/>
            </a:pPr>
            <a:r>
              <a:rPr lang="sl-SI" sz="2000" b="1" dirty="0"/>
              <a:t>Profil in </a:t>
            </a:r>
            <a:r>
              <a:rPr lang="sl-SI" sz="2000" b="1" dirty="0" smtClean="0"/>
              <a:t>baza</a:t>
            </a:r>
          </a:p>
          <a:p>
            <a:pPr marL="457200" indent="-457200">
              <a:buAutoNum type="arabicPeriod"/>
            </a:pPr>
            <a:endParaRPr lang="sl-SI" sz="2000" b="1" dirty="0" smtClean="0"/>
          </a:p>
          <a:p>
            <a:pPr marL="457200" indent="-457200">
              <a:buFont typeface="Wingdings"/>
              <a:buAutoNum type="arabicPeriod"/>
            </a:pPr>
            <a:r>
              <a:rPr lang="sl-SI" sz="2000" b="1" dirty="0" smtClean="0"/>
              <a:t>Razvidnost</a:t>
            </a:r>
            <a:r>
              <a:rPr lang="sl-SI" sz="2000" b="1" dirty="0"/>
              <a:t>, </a:t>
            </a:r>
            <a:r>
              <a:rPr lang="sl-SI" sz="2000" b="1" dirty="0" smtClean="0"/>
              <a:t>razstavljivost</a:t>
            </a:r>
          </a:p>
          <a:p>
            <a:pPr marL="457200" indent="-457200">
              <a:buFont typeface="Wingdings"/>
              <a:buAutoNum type="arabicPeriod"/>
            </a:pPr>
            <a:endParaRPr lang="sl-SI" sz="2000" b="1" dirty="0"/>
          </a:p>
          <a:p>
            <a:pPr marL="457200" indent="-457200">
              <a:buFont typeface="Wingdings"/>
              <a:buAutoNum type="arabicPeriod"/>
            </a:pPr>
            <a:r>
              <a:rPr lang="sl-SI" sz="2000" b="1" dirty="0"/>
              <a:t>Perspektiva</a:t>
            </a:r>
            <a:r>
              <a:rPr lang="sl-SI" sz="2000" dirty="0"/>
              <a:t> (</a:t>
            </a:r>
            <a:r>
              <a:rPr lang="sl-SI" sz="2000" dirty="0" err="1"/>
              <a:t>trajektor</a:t>
            </a:r>
            <a:r>
              <a:rPr lang="sl-SI" sz="2000" dirty="0"/>
              <a:t>, </a:t>
            </a:r>
            <a:r>
              <a:rPr lang="sl-SI" sz="2000" dirty="0" smtClean="0"/>
              <a:t>orientir): </a:t>
            </a:r>
            <a:r>
              <a:rPr lang="sl-SI" sz="2000" dirty="0"/>
              <a:t>prostor za </a:t>
            </a:r>
            <a:r>
              <a:rPr lang="sl-SI" sz="2000" dirty="0" err="1"/>
              <a:t>subjektivizacijo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954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 smtClean="0"/>
              <a:t>1. Splet:</a:t>
            </a:r>
          </a:p>
          <a:p>
            <a:pPr marL="0" indent="0">
              <a:buNone/>
            </a:pPr>
            <a:r>
              <a:rPr lang="sl-SI" dirty="0" smtClean="0"/>
              <a:t>	a) vir lingvističnih raziskav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b) sredstvo za širjenje lingvističnih produktov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2. Primer za slovenščino -- Portal Fran: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a) večanje dostopnosti do slovarjev;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b) vključevanje uporabnikov v proces ustvarjanja  		     slovarjev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3. Zbirka Predlagajte </a:t>
            </a:r>
            <a:r>
              <a:rPr lang="sl-SI" dirty="0" smtClean="0"/>
              <a:t>in predlogi slovenskih ustreznic za    	prevzeti leksem </a:t>
            </a:r>
            <a:r>
              <a:rPr lang="sl-SI" i="1" dirty="0" err="1" smtClean="0"/>
              <a:t>selfie</a:t>
            </a:r>
            <a:endParaRPr lang="sl-SI" i="1" dirty="0" smtClean="0"/>
          </a:p>
          <a:p>
            <a:pPr marL="0" indent="0">
              <a:buNone/>
            </a:pPr>
            <a:endParaRPr lang="sl-SI" i="1" dirty="0" smtClean="0"/>
          </a:p>
          <a:p>
            <a:pPr marL="0" indent="0">
              <a:buNone/>
            </a:pPr>
            <a:r>
              <a:rPr lang="sl-SI" b="1" dirty="0" smtClean="0"/>
              <a:t>4. Metoda ankete 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5. Interpretacija rezultatov s prvinami kognitivnega 	pristopa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772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429" y="116632"/>
            <a:ext cx="7467600" cy="360040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6.3.1 Prototipni </a:t>
            </a:r>
            <a:r>
              <a:rPr lang="sl-SI" sz="2400" b="1" dirty="0">
                <a:solidFill>
                  <a:schemeClr val="tx1"/>
                </a:solidFill>
              </a:rPr>
              <a:t>oz. središčni izraz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35292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				</a:t>
            </a:r>
            <a:r>
              <a:rPr lang="sl-SI" sz="2000" dirty="0" err="1" smtClean="0"/>
              <a:t>jazlik</a:t>
            </a:r>
            <a:r>
              <a:rPr lang="sl-SI" sz="2000" dirty="0" err="1"/>
              <a:t>								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	   </a:t>
            </a:r>
            <a:r>
              <a:rPr lang="sl-SI" sz="2000" dirty="0" err="1"/>
              <a:t>samoslik</a:t>
            </a:r>
            <a:r>
              <a:rPr lang="sl-SI" sz="2000" dirty="0"/>
              <a:t>    </a:t>
            </a:r>
            <a:r>
              <a:rPr lang="sl-SI" sz="2000" dirty="0" err="1"/>
              <a:t>sebefot	samosebeslik	samovšeček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		</a:t>
            </a:r>
            <a:r>
              <a:rPr lang="sl-SI" sz="2000" dirty="0" smtClean="0"/>
              <a:t>     </a:t>
            </a:r>
            <a:r>
              <a:rPr lang="sl-SI" sz="2000" dirty="0" err="1" smtClean="0"/>
              <a:t>sebeslik</a:t>
            </a:r>
            <a:r>
              <a:rPr lang="sl-SI" sz="2000" dirty="0" smtClean="0"/>
              <a:t>  </a:t>
            </a:r>
            <a:r>
              <a:rPr lang="sl-SI" sz="2000" dirty="0"/>
              <a:t>	</a:t>
            </a:r>
            <a:r>
              <a:rPr lang="sl-SI" sz="2000" dirty="0" smtClean="0"/>
              <a:t>      avtoportret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			</a:t>
            </a:r>
            <a:r>
              <a:rPr lang="sl-SI" sz="2000" dirty="0" smtClean="0"/>
              <a:t>      </a:t>
            </a:r>
            <a:r>
              <a:rPr lang="sl-SI" sz="2000" dirty="0" err="1" smtClean="0"/>
              <a:t>samofotka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			</a:t>
            </a:r>
          </a:p>
          <a:p>
            <a:pPr marL="0" indent="0">
              <a:buNone/>
            </a:pPr>
            <a:r>
              <a:rPr lang="sl-SI" sz="2000" dirty="0"/>
              <a:t>			</a:t>
            </a:r>
            <a:r>
              <a:rPr lang="sl-SI" sz="2000" b="1" dirty="0" err="1"/>
              <a:t>selfi	sebek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/>
              <a:t>			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			</a:t>
            </a:r>
            <a:r>
              <a:rPr lang="sl-SI" sz="2000" dirty="0" err="1"/>
              <a:t>sebček		sebko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	    </a:t>
            </a:r>
            <a:r>
              <a:rPr lang="sl-SI" sz="2000" dirty="0" err="1"/>
              <a:t>jazček</a:t>
            </a:r>
            <a:r>
              <a:rPr lang="sl-SI" sz="2000" dirty="0"/>
              <a:t>  	</a:t>
            </a:r>
            <a:r>
              <a:rPr lang="sl-SI" sz="2000" dirty="0" err="1"/>
              <a:t>sebič</a:t>
            </a:r>
            <a:r>
              <a:rPr lang="sl-SI" sz="2000" dirty="0"/>
              <a:t>   	</a:t>
            </a:r>
            <a:r>
              <a:rPr lang="sl-SI" sz="2000" dirty="0" err="1"/>
              <a:t>svojček		sebči	jazek</a:t>
            </a: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		</a:t>
            </a:r>
            <a:r>
              <a:rPr lang="sl-SI" sz="2000" dirty="0" err="1"/>
              <a:t>samič</a:t>
            </a:r>
            <a:r>
              <a:rPr lang="sl-SI" sz="2000" dirty="0"/>
              <a:t> 	   </a:t>
            </a:r>
            <a:r>
              <a:rPr lang="sl-SI" sz="2000" dirty="0" err="1"/>
              <a:t>samsek	</a:t>
            </a:r>
            <a:r>
              <a:rPr lang="sl-SI" sz="2000" dirty="0" err="1" smtClean="0"/>
              <a:t>narcisek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	</a:t>
            </a:r>
            <a:r>
              <a:rPr lang="sl-SI" sz="2000" dirty="0" smtClean="0"/>
              <a:t>			</a:t>
            </a:r>
          </a:p>
          <a:p>
            <a:pPr marL="0" indent="0">
              <a:buNone/>
            </a:pPr>
            <a:r>
              <a:rPr lang="sl-SI" sz="2000" dirty="0"/>
              <a:t>	</a:t>
            </a:r>
            <a:r>
              <a:rPr lang="sl-SI" sz="2000" dirty="0" smtClean="0"/>
              <a:t>			</a:t>
            </a:r>
            <a:r>
              <a:rPr lang="sl-SI" sz="2000" dirty="0" err="1" smtClean="0"/>
              <a:t>obnofot</a:t>
            </a: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</p:txBody>
      </p:sp>
      <p:cxnSp>
        <p:nvCxnSpPr>
          <p:cNvPr id="7" name="Raven povezovalnik 6"/>
          <p:cNvCxnSpPr/>
          <p:nvPr/>
        </p:nvCxnSpPr>
        <p:spPr>
          <a:xfrm>
            <a:off x="467544" y="836712"/>
            <a:ext cx="813690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467544" y="836712"/>
            <a:ext cx="72008" cy="53285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8604448" y="836712"/>
            <a:ext cx="0" cy="51125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539552" y="6165304"/>
            <a:ext cx="80648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 flipV="1">
            <a:off x="1115616" y="1376772"/>
            <a:ext cx="6552728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7668344" y="1376772"/>
            <a:ext cx="0" cy="40684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>
            <a:off x="1115616" y="5445224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>
            <a:off x="1115616" y="1448780"/>
            <a:ext cx="0" cy="3996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/>
          <p:cNvCxnSpPr/>
          <p:nvPr/>
        </p:nvCxnSpPr>
        <p:spPr>
          <a:xfrm>
            <a:off x="1979712" y="2460715"/>
            <a:ext cx="4680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/>
          <p:cNvCxnSpPr/>
          <p:nvPr/>
        </p:nvCxnSpPr>
        <p:spPr>
          <a:xfrm>
            <a:off x="1979712" y="2456892"/>
            <a:ext cx="0" cy="23042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>
            <a:off x="6660232" y="2384884"/>
            <a:ext cx="0" cy="2340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/>
          <p:cNvCxnSpPr/>
          <p:nvPr/>
        </p:nvCxnSpPr>
        <p:spPr>
          <a:xfrm>
            <a:off x="1979712" y="4725144"/>
            <a:ext cx="4680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2987824" y="2996952"/>
            <a:ext cx="20162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ovezovalnik 47"/>
          <p:cNvCxnSpPr/>
          <p:nvPr/>
        </p:nvCxnSpPr>
        <p:spPr>
          <a:xfrm>
            <a:off x="5004048" y="2996952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/>
          <p:cNvCxnSpPr/>
          <p:nvPr/>
        </p:nvCxnSpPr>
        <p:spPr>
          <a:xfrm flipH="1" flipV="1">
            <a:off x="2987824" y="3555014"/>
            <a:ext cx="2016224" cy="18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53"/>
          <p:cNvCxnSpPr/>
          <p:nvPr/>
        </p:nvCxnSpPr>
        <p:spPr>
          <a:xfrm>
            <a:off x="2987824" y="2996952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3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268760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6.3.2 Maksimalno območje semantične strukture jezikovnega izraza (okvir ali domene)</a:t>
            </a:r>
            <a:br>
              <a:rPr lang="sl-SI" sz="2400" b="1" dirty="0" smtClean="0">
                <a:solidFill>
                  <a:schemeClr val="tx1"/>
                </a:solidFill>
              </a:rPr>
            </a:b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l-SI" b="1" u="sng" dirty="0" smtClean="0"/>
          </a:p>
          <a:p>
            <a:pPr marL="0" indent="0">
              <a:buNone/>
            </a:pPr>
            <a:r>
              <a:rPr lang="sl-SI" b="1" u="sng" dirty="0" smtClean="0"/>
              <a:t>S katerimi drugimi besedami povezujete „</a:t>
            </a:r>
            <a:r>
              <a:rPr lang="sl-SI" b="1" u="sng" dirty="0" err="1" smtClean="0"/>
              <a:t>selfi</a:t>
            </a:r>
            <a:r>
              <a:rPr lang="sl-SI" b="1" u="sng" dirty="0" smtClean="0"/>
              <a:t>“?</a:t>
            </a:r>
          </a:p>
          <a:p>
            <a:pPr marL="0" indent="0">
              <a:buNone/>
            </a:pPr>
            <a:endParaRPr lang="sl-SI" b="1" u="sng" dirty="0"/>
          </a:p>
          <a:p>
            <a:pPr marL="0" indent="0">
              <a:buNone/>
            </a:pPr>
            <a:r>
              <a:rPr lang="sl-SI" dirty="0" smtClean="0"/>
              <a:t>prijatelji, osebe </a:t>
            </a:r>
          </a:p>
          <a:p>
            <a:pPr marL="0" indent="0">
              <a:buNone/>
            </a:pPr>
            <a:r>
              <a:rPr lang="sl-SI" dirty="0" smtClean="0"/>
              <a:t>sprednja kamera </a:t>
            </a:r>
            <a:r>
              <a:rPr lang="sl-SI" dirty="0"/>
              <a:t>mobilnega </a:t>
            </a:r>
            <a:r>
              <a:rPr lang="sl-SI" dirty="0" smtClean="0"/>
              <a:t>telefona </a:t>
            </a:r>
          </a:p>
          <a:p>
            <a:pPr marL="0" indent="0">
              <a:buNone/>
            </a:pPr>
            <a:r>
              <a:rPr lang="sl-SI" dirty="0" smtClean="0"/>
              <a:t>objava </a:t>
            </a:r>
            <a:r>
              <a:rPr lang="sl-SI" dirty="0"/>
              <a:t>na socialnih </a:t>
            </a:r>
            <a:r>
              <a:rPr lang="sl-SI" dirty="0" smtClean="0"/>
              <a:t>omrežjih</a:t>
            </a:r>
          </a:p>
          <a:p>
            <a:pPr marL="0" indent="0">
              <a:buNone/>
            </a:pPr>
            <a:r>
              <a:rPr lang="sl-SI" dirty="0" smtClean="0"/>
              <a:t>palica </a:t>
            </a:r>
            <a:r>
              <a:rPr lang="sl-SI" dirty="0"/>
              <a:t>za </a:t>
            </a:r>
            <a:r>
              <a:rPr lang="sl-SI" dirty="0" smtClean="0"/>
              <a:t>slikanje</a:t>
            </a:r>
          </a:p>
          <a:p>
            <a:pPr marL="0" indent="0">
              <a:buNone/>
            </a:pPr>
            <a:r>
              <a:rPr lang="sl-SI" dirty="0" smtClean="0"/>
              <a:t>beleženje </a:t>
            </a:r>
            <a:r>
              <a:rPr lang="sl-SI" dirty="0"/>
              <a:t>spominov pomembnih nenavadnih, posebnih </a:t>
            </a:r>
            <a:r>
              <a:rPr lang="sl-SI" dirty="0" smtClean="0"/>
              <a:t>dogodkov</a:t>
            </a:r>
          </a:p>
          <a:p>
            <a:pPr marL="0" indent="0">
              <a:buNone/>
            </a:pPr>
            <a:r>
              <a:rPr lang="sl-SI" dirty="0" smtClean="0"/>
              <a:t>obraz</a:t>
            </a:r>
          </a:p>
          <a:p>
            <a:pPr marL="0" indent="0">
              <a:buNone/>
            </a:pPr>
            <a:r>
              <a:rPr lang="sl-SI" dirty="0" smtClean="0"/>
              <a:t>jaz</a:t>
            </a:r>
          </a:p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f</a:t>
            </a:r>
            <a:r>
              <a:rPr lang="sl-SI" dirty="0" smtClean="0">
                <a:solidFill>
                  <a:srgbClr val="00B050"/>
                </a:solidFill>
              </a:rPr>
              <a:t>otografija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</a:rPr>
              <a:t>(fotografirati) samega sebe</a:t>
            </a:r>
          </a:p>
          <a:p>
            <a:pPr marL="0" indent="0">
              <a:buNone/>
            </a:pPr>
            <a:r>
              <a:rPr lang="sl-SI" dirty="0" smtClean="0"/>
              <a:t>druženje </a:t>
            </a:r>
          </a:p>
          <a:p>
            <a:pPr marL="0" indent="0">
              <a:buNone/>
            </a:pPr>
            <a:r>
              <a:rPr lang="sl-SI" dirty="0"/>
              <a:t>okolica, okolje, </a:t>
            </a:r>
            <a:r>
              <a:rPr lang="sl-SI" dirty="0" smtClean="0"/>
              <a:t>narava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pačenje </a:t>
            </a:r>
          </a:p>
          <a:p>
            <a:pPr marL="0" indent="0">
              <a:buNone/>
            </a:pPr>
            <a:r>
              <a:rPr lang="sl-SI" dirty="0" smtClean="0"/>
              <a:t>nasmeh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roka </a:t>
            </a:r>
          </a:p>
          <a:p>
            <a:pPr marL="0" indent="0">
              <a:buNone/>
            </a:pPr>
            <a:r>
              <a:rPr lang="sl-SI" dirty="0" smtClean="0"/>
              <a:t>zabava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86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1196752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6.4 Neposredno območje semantične strukture </a:t>
            </a: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profil </a:t>
            </a:r>
            <a:r>
              <a:rPr lang="sl-SI" sz="2400" b="1" dirty="0" smtClean="0">
                <a:solidFill>
                  <a:schemeClr val="tx1"/>
                </a:solidFill>
              </a:rPr>
              <a:t>in baza</a:t>
            </a:r>
            <a:r>
              <a:rPr lang="sl-SI" sz="2400" dirty="0">
                <a:solidFill>
                  <a:schemeClr val="tx1"/>
                </a:solidFill>
              </a:rPr>
              <a:t/>
            </a:r>
            <a:br>
              <a:rPr lang="sl-SI" sz="2400" dirty="0">
                <a:solidFill>
                  <a:schemeClr val="tx1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352928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l-SI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8000" b="1" dirty="0" smtClean="0">
                <a:latin typeface="+mj-lt"/>
              </a:rPr>
              <a:t>Leksikografska d</a:t>
            </a:r>
            <a:r>
              <a:rPr lang="sl-SI" sz="8000" b="1" dirty="0" smtClean="0">
                <a:latin typeface="+mj-lt"/>
                <a:ea typeface="Times New Roman"/>
                <a:cs typeface="Times New Roman"/>
              </a:rPr>
              <a:t>efinicija: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8000" b="1" dirty="0" err="1" smtClean="0">
                <a:latin typeface="Times New Roman"/>
                <a:ea typeface="Times New Roman"/>
                <a:cs typeface="Times New Roman"/>
              </a:rPr>
              <a:t>sêlfi</a:t>
            </a:r>
            <a:r>
              <a:rPr lang="sl-SI" sz="8000" dirty="0">
                <a:latin typeface="Times New Roman"/>
                <a:ea typeface="Times New Roman"/>
                <a:cs typeface="Times New Roman"/>
              </a:rPr>
              <a:t> m: </a:t>
            </a:r>
            <a:r>
              <a:rPr lang="sl-SI" sz="8000" dirty="0" smtClean="0">
                <a:latin typeface="Calibri"/>
                <a:ea typeface="Times New Roman"/>
                <a:cs typeface="Times New Roman"/>
              </a:rPr>
              <a:t>‚</a:t>
            </a:r>
            <a:r>
              <a:rPr lang="sl-SI" sz="8000" u="sng" dirty="0" smtClean="0">
                <a:latin typeface="Times New Roman"/>
                <a:ea typeface="Times New Roman"/>
                <a:cs typeface="Times New Roman"/>
              </a:rPr>
              <a:t>fotografija</a:t>
            </a:r>
            <a:r>
              <a:rPr lang="sl-SI" sz="8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sl-SI" sz="8000" b="1" dirty="0">
                <a:latin typeface="Times New Roman"/>
                <a:ea typeface="Times New Roman"/>
                <a:cs typeface="Times New Roman"/>
              </a:rPr>
              <a:t>samega sebe</a:t>
            </a:r>
            <a:r>
              <a:rPr lang="sl-SI" sz="8000" dirty="0">
                <a:latin typeface="Times New Roman"/>
                <a:ea typeface="Times New Roman"/>
                <a:cs typeface="Times New Roman"/>
              </a:rPr>
              <a:t>, navadno narejena s </a:t>
            </a:r>
            <a:r>
              <a:rPr lang="sl-SI" sz="8000" u="sng" dirty="0">
                <a:latin typeface="Times New Roman"/>
                <a:ea typeface="Times New Roman"/>
                <a:cs typeface="Times New Roman"/>
              </a:rPr>
              <a:t>prenosnim telefonom</a:t>
            </a:r>
            <a:r>
              <a:rPr lang="sl-SI" sz="8000" dirty="0">
                <a:latin typeface="Times New Roman"/>
                <a:ea typeface="Times New Roman"/>
                <a:cs typeface="Times New Roman"/>
              </a:rPr>
              <a:t>, zlasti za </a:t>
            </a:r>
            <a:r>
              <a:rPr lang="sl-SI" sz="8000" u="sng" dirty="0">
                <a:latin typeface="Times New Roman"/>
                <a:ea typeface="Times New Roman"/>
                <a:cs typeface="Times New Roman"/>
              </a:rPr>
              <a:t>objavo na </a:t>
            </a:r>
            <a:r>
              <a:rPr lang="sl-SI" sz="8000" u="sng" dirty="0" smtClean="0">
                <a:latin typeface="Times New Roman"/>
                <a:ea typeface="Times New Roman"/>
                <a:cs typeface="Times New Roman"/>
              </a:rPr>
              <a:t>spletu</a:t>
            </a:r>
            <a:r>
              <a:rPr lang="sl-SI" sz="8000" dirty="0" smtClean="0">
                <a:latin typeface="Times New Roman"/>
                <a:ea typeface="Times New Roman"/>
                <a:cs typeface="Times New Roman"/>
              </a:rPr>
              <a:t>‘</a:t>
            </a:r>
            <a:r>
              <a:rPr lang="sl-SI" sz="8000" dirty="0">
                <a:latin typeface="Times New Roman"/>
                <a:ea typeface="Times New Roman"/>
                <a:cs typeface="Times New Roman"/>
              </a:rPr>
              <a:t> </a:t>
            </a:r>
            <a:endParaRPr lang="sl-SI" sz="80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l-SI" sz="80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sl-SI" sz="8000" b="1" dirty="0" smtClean="0"/>
          </a:p>
          <a:p>
            <a:pPr marL="0" indent="0">
              <a:buNone/>
            </a:pPr>
            <a:r>
              <a:rPr lang="sl-SI" sz="8000" b="1" dirty="0" smtClean="0"/>
              <a:t>Izpostavili tudi anketiranci:</a:t>
            </a:r>
            <a:r>
              <a:rPr lang="sl-SI" sz="8000" dirty="0" smtClean="0"/>
              <a:t> </a:t>
            </a:r>
          </a:p>
          <a:p>
            <a:pPr marL="0" indent="0">
              <a:buNone/>
            </a:pPr>
            <a:r>
              <a:rPr lang="sl-SI" sz="8000" dirty="0" smtClean="0"/>
              <a:t>sprednja </a:t>
            </a:r>
            <a:r>
              <a:rPr lang="sl-SI" sz="8000" dirty="0"/>
              <a:t>kamera mobilnega telefona </a:t>
            </a:r>
          </a:p>
          <a:p>
            <a:pPr marL="0" indent="0">
              <a:buNone/>
            </a:pPr>
            <a:r>
              <a:rPr lang="sl-SI" sz="8000" dirty="0"/>
              <a:t>objava na socialnih omrežjih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sl-SI" sz="8000" u="sng" dirty="0" smtClean="0"/>
              <a:t>fotografija</a:t>
            </a:r>
            <a:r>
              <a:rPr lang="sl-SI" sz="8000" dirty="0" smtClean="0"/>
              <a:t> </a:t>
            </a:r>
            <a:r>
              <a:rPr lang="sl-SI" sz="8000" b="1" dirty="0"/>
              <a:t>samega </a:t>
            </a:r>
            <a:r>
              <a:rPr lang="sl-SI" sz="8000" b="1" dirty="0" smtClean="0"/>
              <a:t>sebe</a:t>
            </a:r>
          </a:p>
          <a:p>
            <a:pPr marL="0" indent="0">
              <a:lnSpc>
                <a:spcPct val="115000"/>
              </a:lnSpc>
              <a:buNone/>
            </a:pPr>
            <a:endParaRPr lang="sl-SI" sz="8000" b="1" dirty="0" smtClean="0"/>
          </a:p>
          <a:p>
            <a:pPr marL="0" indent="0">
              <a:lnSpc>
                <a:spcPct val="115000"/>
              </a:lnSpc>
              <a:buNone/>
            </a:pPr>
            <a:r>
              <a:rPr lang="sl-SI" sz="8000" b="1" dirty="0" smtClean="0"/>
              <a:t>Profil				+           		baza	</a:t>
            </a:r>
            <a:endParaRPr lang="sl-SI" sz="8000" b="1" dirty="0"/>
          </a:p>
          <a:p>
            <a:pPr marL="0" indent="0">
              <a:lnSpc>
                <a:spcPct val="115000"/>
              </a:lnSpc>
              <a:buNone/>
            </a:pPr>
            <a:r>
              <a:rPr lang="sl-SI" sz="8000" dirty="0" err="1" smtClean="0"/>
              <a:t>fotografija						sam</a:t>
            </a:r>
            <a:r>
              <a:rPr lang="sl-SI" sz="8000" dirty="0" smtClean="0"/>
              <a:t> sebe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sl-SI" sz="8000" dirty="0" smtClean="0"/>
              <a:t>STVAR							SEBE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sl-SI" sz="8000" dirty="0"/>
              <a:t>	</a:t>
            </a:r>
            <a:r>
              <a:rPr lang="sl-SI" sz="8000" dirty="0" smtClean="0"/>
              <a:t>		          SEB-EK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sl-SI" sz="8000" dirty="0" smtClean="0"/>
              <a:t>			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sl-SI" sz="8000" dirty="0"/>
              <a:t>	</a:t>
            </a:r>
            <a:endParaRPr lang="sl-SI" sz="8000" dirty="0" smtClean="0"/>
          </a:p>
          <a:p>
            <a:pPr marL="0" indent="0">
              <a:lnSpc>
                <a:spcPct val="115000"/>
              </a:lnSpc>
              <a:buNone/>
            </a:pPr>
            <a:endParaRPr lang="sl-SI" sz="32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2800" dirty="0" smtClean="0">
                <a:latin typeface="Calibri"/>
                <a:ea typeface="Calibri"/>
                <a:cs typeface="Times New Roman"/>
              </a:rPr>
              <a:t>			</a:t>
            </a:r>
            <a:r>
              <a:rPr lang="sl-SI" sz="3200" dirty="0">
                <a:latin typeface="Times New Roman"/>
                <a:ea typeface="Calibri"/>
                <a:cs typeface="Times New Roman"/>
              </a:rPr>
              <a:t> </a:t>
            </a:r>
            <a:endParaRPr lang="sl-SI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755576" y="5013176"/>
            <a:ext cx="3744416" cy="7920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3923928" y="4941168"/>
            <a:ext cx="324036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3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6.5 Zakaj je </a:t>
            </a:r>
            <a:r>
              <a:rPr lang="sl-SI" sz="2400" b="1" dirty="0" err="1" smtClean="0">
                <a:solidFill>
                  <a:schemeClr val="tx1"/>
                </a:solidFill>
              </a:rPr>
              <a:t>sebek</a:t>
            </a:r>
            <a:r>
              <a:rPr lang="sl-SI" sz="2400" b="1" dirty="0" smtClean="0">
                <a:solidFill>
                  <a:schemeClr val="tx1"/>
                </a:solidFill>
              </a:rPr>
              <a:t> dober izraz?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			SEB-EK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	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       baza  +    profil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1. Sestavinska razvidnost, prozornost </a:t>
            </a:r>
            <a:r>
              <a:rPr lang="sl-SI" dirty="0" err="1" smtClean="0"/>
              <a:t>tvorjenke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Obrazilo </a:t>
            </a:r>
            <a:r>
              <a:rPr lang="sl-SI" i="1" dirty="0" smtClean="0"/>
              <a:t>-ek </a:t>
            </a:r>
            <a:r>
              <a:rPr lang="sl-SI" dirty="0" smtClean="0"/>
              <a:t>ustreza profilu „predmet, stvar“</a:t>
            </a:r>
          </a:p>
          <a:p>
            <a:pPr marL="0" indent="0">
              <a:buNone/>
            </a:pPr>
            <a:r>
              <a:rPr lang="sl-SI" dirty="0" smtClean="0"/>
              <a:t>3. Kratkost</a:t>
            </a:r>
          </a:p>
          <a:p>
            <a:pPr marL="0" indent="0">
              <a:buNone/>
            </a:pPr>
            <a:r>
              <a:rPr lang="sl-SI" dirty="0" smtClean="0"/>
              <a:t>3. Domači izraz</a:t>
            </a:r>
          </a:p>
          <a:p>
            <a:pPr marL="0" indent="0">
              <a:buNone/>
            </a:pPr>
            <a:r>
              <a:rPr lang="sl-SI" dirty="0" smtClean="0"/>
              <a:t>4. Podobnost prevzetemu izrazu</a:t>
            </a:r>
          </a:p>
          <a:p>
            <a:pPr marL="0" indent="0">
              <a:buNone/>
            </a:pPr>
            <a:r>
              <a:rPr lang="sl-SI" dirty="0" smtClean="0"/>
              <a:t>5. Lahka izgovorljivost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3275856" y="1268760"/>
            <a:ext cx="43204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4211960" y="1268760"/>
            <a:ext cx="50405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7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6.6  Perspektiva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03232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Je vezana z glediščem </a:t>
            </a:r>
            <a:r>
              <a:rPr lang="sl-SI" sz="2000" dirty="0" err="1" smtClean="0"/>
              <a:t>konceptualizatorja</a:t>
            </a:r>
            <a:r>
              <a:rPr lang="sl-SI" sz="2000" dirty="0" smtClean="0"/>
              <a:t>, odraža oceno situacije v povezavi s svetovnim nazorom, etičnimi in estetskimi normami:</a:t>
            </a:r>
          </a:p>
          <a:p>
            <a:pPr marL="0" indent="0">
              <a:buNone/>
            </a:pP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Kako </a:t>
            </a:r>
            <a:r>
              <a:rPr lang="sl-SI" sz="2000" b="1" dirty="0"/>
              <a:t>se počutite, ko delate „</a:t>
            </a:r>
            <a:r>
              <a:rPr lang="sl-SI" sz="2000" b="1" dirty="0" err="1"/>
              <a:t>selfije</a:t>
            </a:r>
            <a:r>
              <a:rPr lang="sl-SI" sz="2000" b="1" dirty="0"/>
              <a:t>“?</a:t>
            </a:r>
          </a:p>
          <a:p>
            <a:pPr marL="0" indent="0">
              <a:buNone/>
            </a:pPr>
            <a:r>
              <a:rPr lang="sl-SI" sz="3200" b="1" dirty="0"/>
              <a:t>☺</a:t>
            </a:r>
          </a:p>
          <a:p>
            <a:pPr marL="0" indent="0">
              <a:buNone/>
            </a:pPr>
            <a:r>
              <a:rPr lang="sl-SI" sz="2000" dirty="0"/>
              <a:t>v</a:t>
            </a:r>
            <a:r>
              <a:rPr lang="sl-SI" sz="2000" dirty="0" smtClean="0"/>
              <a:t>eselje					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/>
              <a:t>sreča </a:t>
            </a:r>
          </a:p>
          <a:p>
            <a:pPr marL="0" indent="0">
              <a:buNone/>
            </a:pPr>
            <a:r>
              <a:rPr lang="sl-SI" sz="2000" dirty="0"/>
              <a:t>zadovoljstvo s samim seboj</a:t>
            </a:r>
          </a:p>
          <a:p>
            <a:pPr marL="0" indent="0">
              <a:buNone/>
            </a:pPr>
            <a:r>
              <a:rPr lang="sl-SI" sz="2000" dirty="0"/>
              <a:t>navdušenost</a:t>
            </a:r>
          </a:p>
          <a:p>
            <a:pPr marL="0" indent="0">
              <a:buNone/>
            </a:pPr>
            <a:r>
              <a:rPr lang="sl-SI" sz="2000" dirty="0"/>
              <a:t>zabava</a:t>
            </a:r>
          </a:p>
          <a:p>
            <a:pPr marL="0" indent="0">
              <a:buNone/>
            </a:pPr>
            <a:r>
              <a:rPr lang="sl-SI" sz="2000" dirty="0"/>
              <a:t>sproščenost</a:t>
            </a:r>
          </a:p>
          <a:p>
            <a:pPr marL="0" indent="0">
              <a:buNone/>
            </a:pPr>
            <a:r>
              <a:rPr lang="sl-SI" sz="2000" dirty="0"/>
              <a:t>ljubezen</a:t>
            </a:r>
          </a:p>
          <a:p>
            <a:pPr marL="0" indent="0">
              <a:buNone/>
            </a:pPr>
            <a:r>
              <a:rPr lang="sl-SI" sz="2000" dirty="0"/>
              <a:t>razposajenost </a:t>
            </a:r>
          </a:p>
          <a:p>
            <a:pPr marL="0" indent="0">
              <a:buNone/>
            </a:pPr>
            <a:r>
              <a:rPr lang="sl-SI" sz="2000" dirty="0"/>
              <a:t>vzhičenje</a:t>
            </a:r>
          </a:p>
          <a:p>
            <a:pPr marL="0" indent="0">
              <a:buNone/>
            </a:pPr>
            <a:endParaRPr lang="sl-SI" sz="2000" dirty="0">
              <a:sym typeface="Wingdings"/>
            </a:endParaRPr>
          </a:p>
          <a:p>
            <a:pPr marL="0" indent="0">
              <a:buNone/>
            </a:pPr>
            <a:r>
              <a:rPr lang="sl-SI" sz="2000" dirty="0" smtClean="0">
                <a:sym typeface="Wingdings"/>
              </a:rPr>
              <a:t>			</a:t>
            </a:r>
            <a:r>
              <a:rPr lang="sl-SI" sz="2200" i="1" dirty="0"/>
              <a:t>sebič, </a:t>
            </a:r>
            <a:r>
              <a:rPr lang="sl-SI" sz="2200" i="1" dirty="0" smtClean="0"/>
              <a:t>sebček</a:t>
            </a:r>
            <a:r>
              <a:rPr lang="sl-SI" sz="2200" dirty="0" smtClean="0"/>
              <a:t>: </a:t>
            </a:r>
            <a:r>
              <a:rPr lang="sl-SI" sz="2200" dirty="0"/>
              <a:t>asociira sebičen </a:t>
            </a:r>
          </a:p>
          <a:p>
            <a:pPr marL="0" indent="0">
              <a:buNone/>
            </a:pPr>
            <a:r>
              <a:rPr lang="sl-SI" sz="2000" dirty="0" err="1"/>
              <a:t>d</a:t>
            </a:r>
            <a:r>
              <a:rPr lang="sl-SI" sz="2000" dirty="0" err="1" smtClean="0"/>
              <a:t>olgočasje		</a:t>
            </a:r>
            <a:r>
              <a:rPr lang="sl-SI" sz="2000" i="1" dirty="0" err="1" smtClean="0"/>
              <a:t>sebči</a:t>
            </a:r>
            <a:r>
              <a:rPr lang="sl-SI" sz="2000" dirty="0"/>
              <a:t>: popačeno, </a:t>
            </a:r>
            <a:r>
              <a:rPr lang="sl-SI" sz="2000" dirty="0" err="1" smtClean="0"/>
              <a:t>slengovsko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samovšečnost </a:t>
            </a:r>
            <a:r>
              <a:rPr lang="sl-SI" sz="2000" dirty="0" smtClean="0"/>
              <a:t>                  </a:t>
            </a:r>
            <a:r>
              <a:rPr lang="sl-SI" sz="2000" i="1" dirty="0" err="1"/>
              <a:t>narcisek</a:t>
            </a:r>
            <a:r>
              <a:rPr lang="sl-SI" sz="2000" i="1" dirty="0"/>
              <a:t>, </a:t>
            </a:r>
            <a:r>
              <a:rPr lang="sl-SI" sz="2000" i="1" dirty="0" err="1" smtClean="0"/>
              <a:t>samovšeček</a:t>
            </a:r>
            <a:r>
              <a:rPr lang="sl-SI" sz="2000" dirty="0" smtClean="0"/>
              <a:t>: samoljubno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pretvarjanje, postavljanje, osamljenost</a:t>
            </a:r>
          </a:p>
        </p:txBody>
      </p:sp>
    </p:spTree>
    <p:extLst>
      <p:ext uri="{BB962C8B-B14F-4D97-AF65-F5344CB8AC3E}">
        <p14:creationId xmlns:p14="http://schemas.microsoft.com/office/powerpoint/2010/main" val="81531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332656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7 Sklep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8748464" cy="6192688"/>
          </a:xfrm>
        </p:spPr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err="1" smtClean="0"/>
              <a:t>Generativist</a:t>
            </a:r>
            <a:r>
              <a:rPr lang="sl-SI" dirty="0" smtClean="0"/>
              <a:t> in strukturalist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STRUKTURA in PRAVILA </a:t>
            </a:r>
            <a:r>
              <a:rPr lang="sl-SI" u="sng" dirty="0" smtClean="0"/>
              <a:t>tvorbe</a:t>
            </a:r>
            <a:r>
              <a:rPr lang="sl-SI" dirty="0" smtClean="0"/>
              <a:t>,ločena od mentalnega leksikona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STRUKTURA in REGULARNOST </a:t>
            </a:r>
            <a:r>
              <a:rPr lang="sl-SI" u="sng" dirty="0" smtClean="0"/>
              <a:t>tvorbe</a:t>
            </a:r>
            <a:r>
              <a:rPr lang="sl-SI" dirty="0" smtClean="0"/>
              <a:t> na podlagi kognitivnih procesov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err="1"/>
              <a:t>k</a:t>
            </a:r>
            <a:r>
              <a:rPr lang="sl-SI" dirty="0" err="1" smtClean="0"/>
              <a:t>ognitivist</a:t>
            </a: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</a:t>
            </a: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>
            <a:off x="4211960" y="177281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 gor 4"/>
          <p:cNvSpPr/>
          <p:nvPr/>
        </p:nvSpPr>
        <p:spPr>
          <a:xfrm>
            <a:off x="4381216" y="4365104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274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In vendar obstajajo nekatere kompatibilnosti obeh pristopov</a:t>
            </a:r>
            <a:endParaRPr lang="sl-SI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3797930"/>
              </p:ext>
            </p:extLst>
          </p:nvPr>
        </p:nvGraphicFramePr>
        <p:xfrm>
          <a:off x="467545" y="1556792"/>
          <a:ext cx="8064895" cy="4793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529"/>
                <a:gridCol w="3227009"/>
                <a:gridCol w="2261357"/>
              </a:tblGrid>
              <a:tr h="528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SEB-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-EK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Besedotvorna struktura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podstava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obrazilo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err="1" smtClean="0">
                          <a:effectLst/>
                        </a:rPr>
                        <a:t>Denotativni</a:t>
                      </a:r>
                      <a:r>
                        <a:rPr lang="sl-SI" sz="2000" dirty="0" smtClean="0">
                          <a:effectLst/>
                        </a:rPr>
                        <a:t> pomen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(slovarska </a:t>
                      </a:r>
                      <a:r>
                        <a:rPr lang="sl-SI" sz="1600" dirty="0" err="1">
                          <a:effectLst/>
                        </a:rPr>
                        <a:t>semska</a:t>
                      </a:r>
                      <a:r>
                        <a:rPr lang="sl-SI" sz="1600" dirty="0">
                          <a:effectLst/>
                        </a:rPr>
                        <a:t> </a:t>
                      </a:r>
                      <a:r>
                        <a:rPr lang="sl-SI" sz="1600" dirty="0" smtClean="0">
                          <a:effectLst/>
                        </a:rPr>
                        <a:t>struktura)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j-lt"/>
                        </a:rPr>
                        <a:t>razločevalni </a:t>
                      </a:r>
                      <a:r>
                        <a:rPr lang="sl-SI" sz="2000" dirty="0" smtClean="0">
                          <a:effectLst/>
                          <a:latin typeface="+mj-lt"/>
                        </a:rPr>
                        <a:t>sem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sl-SI" sz="16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differentia</a:t>
                      </a:r>
                      <a:r>
                        <a:rPr lang="sl-SI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6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specifica</a:t>
                      </a:r>
                      <a:r>
                        <a:rPr lang="sl-SI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sl-SI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  <a:latin typeface="+mj-lt"/>
                        </a:rPr>
                        <a:t>uvrščevalni</a:t>
                      </a:r>
                      <a:r>
                        <a:rPr lang="sl-SI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sl-SI" sz="2000" dirty="0" smtClean="0">
                          <a:effectLst/>
                          <a:latin typeface="+mj-lt"/>
                        </a:rPr>
                        <a:t>sem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sl-SI" sz="16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genus</a:t>
                      </a:r>
                      <a:r>
                        <a:rPr lang="sl-SI" sz="16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6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proximum</a:t>
                      </a:r>
                      <a:r>
                        <a:rPr lang="sl-SI" sz="16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sl-SI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Besedotvorni pomen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onomaziološka</a:t>
                      </a:r>
                      <a:r>
                        <a:rPr lang="sl-SI" sz="2000" dirty="0">
                          <a:effectLst/>
                        </a:rPr>
                        <a:t> lastnost (OM + OV)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onomaziološka</a:t>
                      </a:r>
                      <a:r>
                        <a:rPr lang="sl-SI" sz="2000" dirty="0">
                          <a:effectLst/>
                        </a:rPr>
                        <a:t> baza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Kognitivni pomen pojma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konceptualna baza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profil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2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pPr algn="ctr"/>
            <a:endParaRPr lang="sl-SI" sz="2800" dirty="0" smtClean="0"/>
          </a:p>
        </p:txBody>
      </p:sp>
      <p:sp>
        <p:nvSpPr>
          <p:cNvPr id="194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Hvala za pozornost.</a:t>
            </a:r>
          </a:p>
        </p:txBody>
      </p:sp>
      <p:pic>
        <p:nvPicPr>
          <p:cNvPr id="20484" name="Picture 2" descr="http://www.birokebsi.si/image.ashx?id=11-80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1724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0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1 Internet in splet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1.1</a:t>
            </a:r>
            <a:r>
              <a:rPr lang="sl-SI" dirty="0" smtClean="0"/>
              <a:t> Terminološka opredelitev:</a:t>
            </a:r>
          </a:p>
          <a:p>
            <a:pPr marL="0" indent="0">
              <a:buNone/>
            </a:pPr>
            <a:r>
              <a:rPr lang="sl-SI" dirty="0" smtClean="0"/>
              <a:t>a) </a:t>
            </a:r>
            <a:r>
              <a:rPr lang="sl-SI" dirty="0"/>
              <a:t>p</a:t>
            </a:r>
            <a:r>
              <a:rPr lang="sl-SI" dirty="0" smtClean="0"/>
              <a:t>ovprečni uporabnik: internet = splet;</a:t>
            </a:r>
          </a:p>
          <a:p>
            <a:pPr marL="0" indent="0">
              <a:buNone/>
            </a:pPr>
            <a:r>
              <a:rPr lang="sl-SI" dirty="0" smtClean="0"/>
              <a:t>b) stroka  (</a:t>
            </a:r>
            <a:r>
              <a:rPr lang="sl-SI" dirty="0" err="1" smtClean="0"/>
              <a:t>Islovar</a:t>
            </a:r>
            <a:r>
              <a:rPr lang="sl-SI" dirty="0" smtClean="0"/>
              <a:t>): internet = splet.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 smtClean="0"/>
              <a:t>Internet</a:t>
            </a:r>
            <a:r>
              <a:rPr lang="sl-SI" dirty="0" smtClean="0"/>
              <a:t> </a:t>
            </a:r>
            <a:r>
              <a:rPr lang="sl-SI" dirty="0"/>
              <a:t>je po svetu porazdeljen </a:t>
            </a:r>
            <a:r>
              <a:rPr lang="sl-SI" u="sng" dirty="0"/>
              <a:t>informacijski sistem</a:t>
            </a:r>
            <a:r>
              <a:rPr lang="sl-SI" dirty="0"/>
              <a:t>, katerega temelj je </a:t>
            </a:r>
            <a:r>
              <a:rPr lang="sl-SI" u="sng" dirty="0"/>
              <a:t>telekomunikacijsko omrežje</a:t>
            </a:r>
            <a:r>
              <a:rPr lang="sl-SI" dirty="0"/>
              <a:t>, ki </a:t>
            </a:r>
            <a:r>
              <a:rPr lang="sl-SI" dirty="0" smtClean="0"/>
              <a:t>omogoča </a:t>
            </a:r>
            <a:r>
              <a:rPr lang="sl-SI" u="sng" dirty="0"/>
              <a:t>telekomunikacijske storitve</a:t>
            </a:r>
            <a:r>
              <a:rPr lang="sl-SI" dirty="0"/>
              <a:t>, npr. elektronsko pošto, svetovni splet; sin. </a:t>
            </a:r>
            <a:r>
              <a:rPr lang="sl-SI" i="1" dirty="0"/>
              <a:t>medomrežje</a:t>
            </a:r>
            <a:r>
              <a:rPr lang="sl-SI" dirty="0"/>
              <a:t>;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b="1" dirty="0"/>
              <a:t>S</a:t>
            </a:r>
            <a:r>
              <a:rPr lang="sl-SI" b="1" dirty="0" smtClean="0"/>
              <a:t>plet</a:t>
            </a:r>
            <a:r>
              <a:rPr lang="sl-SI" dirty="0" smtClean="0"/>
              <a:t> </a:t>
            </a:r>
            <a:r>
              <a:rPr lang="sl-SI" dirty="0"/>
              <a:t>je internetna </a:t>
            </a:r>
            <a:r>
              <a:rPr lang="sl-SI" u="sng" dirty="0"/>
              <a:t>storitev</a:t>
            </a:r>
            <a:r>
              <a:rPr lang="sl-SI" dirty="0"/>
              <a:t>, ki omogoča </a:t>
            </a:r>
            <a:r>
              <a:rPr lang="sl-SI" u="sng" dirty="0"/>
              <a:t>dostop do spletnih strani</a:t>
            </a:r>
            <a:r>
              <a:rPr lang="sl-SI" dirty="0"/>
              <a:t>, spletnih dokumentov, povezanih s hiperpovezavami v porazdeljeni informacijski sistem; sin. </a:t>
            </a:r>
            <a:r>
              <a:rPr lang="sl-SI" i="1" dirty="0"/>
              <a:t>svetovni splet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r>
              <a:rPr lang="sl-SI" sz="1700" b="1" dirty="0" err="1" smtClean="0"/>
              <a:t>Islovar</a:t>
            </a:r>
            <a:r>
              <a:rPr lang="sl-SI" sz="1700" dirty="0" smtClean="0"/>
              <a:t> </a:t>
            </a:r>
            <a:r>
              <a:rPr lang="sl-SI" sz="1700" dirty="0"/>
              <a:t>je terminološki slovar informatike, razlagalni in informativni slovar, ki strokovno izrazje pomensko in jezikovno opisuje, vrednoti in kateremu so dodani angleški ustrezniki, navadno kot ameriška </a:t>
            </a:r>
            <a:r>
              <a:rPr lang="sl-SI" sz="1700" dirty="0" smtClean="0"/>
              <a:t>različica </a:t>
            </a:r>
            <a:r>
              <a:rPr lang="sl-SI" sz="2100" dirty="0" smtClean="0"/>
              <a:t>(</a:t>
            </a:r>
            <a:r>
              <a:rPr lang="sl-SI" sz="2100" i="1" dirty="0" err="1" smtClean="0">
                <a:hlinkClick r:id="rId2"/>
              </a:rPr>
              <a:t>www.</a:t>
            </a:r>
            <a:r>
              <a:rPr lang="sl-SI" sz="2100" b="1" i="1" dirty="0" err="1" smtClean="0">
                <a:hlinkClick r:id="rId2"/>
              </a:rPr>
              <a:t>islovar</a:t>
            </a:r>
            <a:r>
              <a:rPr lang="sl-SI" sz="2100" i="1" dirty="0" err="1" smtClean="0">
                <a:hlinkClick r:id="rId2"/>
              </a:rPr>
              <a:t>.org</a:t>
            </a:r>
            <a:r>
              <a:rPr lang="sl-SI" sz="2100" i="1" dirty="0" smtClean="0"/>
              <a:t>)</a:t>
            </a:r>
            <a:r>
              <a:rPr lang="sl-SI" sz="2100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ovezovalnik 4"/>
          <p:cNvCxnSpPr/>
          <p:nvPr/>
        </p:nvCxnSpPr>
        <p:spPr>
          <a:xfrm flipH="1">
            <a:off x="4025615" y="1772816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5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692696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2 Splet kot raziskovalni vir </a:t>
            </a:r>
            <a:r>
              <a:rPr lang="sl-SI" sz="2400" b="1" dirty="0">
                <a:solidFill>
                  <a:schemeClr val="tx1"/>
                </a:solidFill>
              </a:rPr>
              <a:t>sodobne lingvistike 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644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2.1 Splet</a:t>
            </a:r>
            <a:r>
              <a:rPr lang="sl-SI" dirty="0" smtClean="0"/>
              <a:t> </a:t>
            </a:r>
            <a:r>
              <a:rPr lang="sl-SI" dirty="0"/>
              <a:t>je praktično </a:t>
            </a:r>
            <a:r>
              <a:rPr lang="sl-SI" u="sng" dirty="0"/>
              <a:t>največja besedilna zbirka</a:t>
            </a:r>
            <a:r>
              <a:rPr lang="sl-SI" dirty="0"/>
              <a:t>, ki ponuja ogromno jezikovnega gradiva, primernega </a:t>
            </a:r>
            <a:r>
              <a:rPr lang="sl-SI" u="sng" dirty="0"/>
              <a:t>za jezikoslovne </a:t>
            </a:r>
            <a:r>
              <a:rPr lang="sl-SI" dirty="0"/>
              <a:t>in znotraj njih še posebej </a:t>
            </a:r>
            <a:r>
              <a:rPr lang="sl-SI" u="sng" dirty="0"/>
              <a:t>besedotvorne </a:t>
            </a:r>
            <a:r>
              <a:rPr lang="sl-SI" u="sng" dirty="0" smtClean="0"/>
              <a:t>raziskave.</a:t>
            </a:r>
            <a:r>
              <a:rPr lang="sl-SI" sz="1800" dirty="0" smtClean="0"/>
              <a:t> 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b="1" dirty="0" smtClean="0"/>
              <a:t>2.2</a:t>
            </a:r>
            <a:r>
              <a:rPr lang="sl-SI" dirty="0" smtClean="0"/>
              <a:t> </a:t>
            </a:r>
            <a:r>
              <a:rPr lang="sl-SI" i="1" dirty="0" smtClean="0"/>
              <a:t>Spletna besedila in jezik na spletu</a:t>
            </a:r>
            <a:r>
              <a:rPr lang="sl-SI" dirty="0" smtClean="0"/>
              <a:t> </a:t>
            </a:r>
            <a:r>
              <a:rPr lang="sl-SI" sz="1800" dirty="0"/>
              <a:t>(</a:t>
            </a:r>
            <a:r>
              <a:rPr lang="sl-SI" sz="1800" dirty="0" err="1"/>
              <a:t>Michelizza</a:t>
            </a:r>
            <a:r>
              <a:rPr lang="sl-SI" sz="1800" dirty="0"/>
              <a:t> </a:t>
            </a:r>
            <a:r>
              <a:rPr lang="sl-SI" sz="1800" dirty="0" smtClean="0"/>
              <a:t>2015):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b="1" dirty="0" smtClean="0"/>
              <a:t>a) </a:t>
            </a:r>
            <a:r>
              <a:rPr lang="sl-SI" sz="1800" b="1" dirty="0" err="1" smtClean="0"/>
              <a:t>blogi</a:t>
            </a:r>
            <a:r>
              <a:rPr lang="sl-SI" sz="1800" b="1" dirty="0" smtClean="0"/>
              <a:t>: </a:t>
            </a:r>
          </a:p>
          <a:p>
            <a:pPr marL="0" indent="0">
              <a:buNone/>
            </a:pPr>
            <a:r>
              <a:rPr lang="sl-SI" sz="1800" b="1" u="sng" dirty="0" smtClean="0"/>
              <a:t>- </a:t>
            </a:r>
            <a:r>
              <a:rPr lang="sl-SI" sz="1800" u="sng" dirty="0" err="1" smtClean="0"/>
              <a:t>novotvorjenke</a:t>
            </a:r>
            <a:r>
              <a:rPr lang="sl-SI" sz="1800" dirty="0" smtClean="0"/>
              <a:t>: </a:t>
            </a:r>
            <a:r>
              <a:rPr lang="sl-SI" sz="1800" i="1" dirty="0" err="1" smtClean="0"/>
              <a:t>janšagrad</a:t>
            </a:r>
            <a:r>
              <a:rPr lang="sl-SI" sz="1800" i="1" dirty="0" smtClean="0"/>
              <a:t>, </a:t>
            </a:r>
            <a:r>
              <a:rPr lang="sl-SI" sz="1800" i="1" dirty="0" err="1" smtClean="0"/>
              <a:t>nebondovski</a:t>
            </a:r>
            <a:r>
              <a:rPr lang="sl-SI" sz="1800" i="1" dirty="0" smtClean="0"/>
              <a:t>, </a:t>
            </a:r>
            <a:r>
              <a:rPr lang="sl-SI" sz="1800" i="1" dirty="0" err="1" smtClean="0"/>
              <a:t>zdrnovškati</a:t>
            </a:r>
            <a:r>
              <a:rPr lang="sl-SI" sz="1800" i="1" dirty="0" smtClean="0"/>
              <a:t> se, </a:t>
            </a:r>
            <a:r>
              <a:rPr lang="sl-SI" sz="1800" i="1" dirty="0" err="1" smtClean="0"/>
              <a:t>frajerišenje</a:t>
            </a:r>
            <a:r>
              <a:rPr lang="sl-SI" sz="1800" i="1" dirty="0" smtClean="0"/>
              <a:t>, 	</a:t>
            </a:r>
            <a:r>
              <a:rPr lang="sl-SI" sz="1800" i="1" dirty="0" err="1" smtClean="0"/>
              <a:t>pralnomožganski</a:t>
            </a:r>
            <a:r>
              <a:rPr lang="sl-SI" sz="1800" dirty="0"/>
              <a:t>;</a:t>
            </a:r>
            <a:endParaRPr lang="sl-SI" sz="1800" dirty="0" smtClean="0"/>
          </a:p>
          <a:p>
            <a:pPr marL="0" indent="0">
              <a:buNone/>
            </a:pPr>
            <a:r>
              <a:rPr lang="sl-SI" sz="1800" u="sng" dirty="0" smtClean="0"/>
              <a:t>- fonetično-oblikoslovno prevzeti tuji </a:t>
            </a:r>
            <a:r>
              <a:rPr lang="sl-SI" sz="1800" u="sng" dirty="0" err="1" smtClean="0"/>
              <a:t>leksemi</a:t>
            </a:r>
            <a:r>
              <a:rPr lang="sl-SI" sz="1800" dirty="0" smtClean="0"/>
              <a:t>:  </a:t>
            </a:r>
            <a:r>
              <a:rPr lang="sl-SI" sz="1800" i="1" dirty="0" err="1" smtClean="0"/>
              <a:t>autlet</a:t>
            </a:r>
            <a:r>
              <a:rPr lang="sl-SI" sz="1800" i="1" dirty="0" smtClean="0"/>
              <a:t>-u, </a:t>
            </a:r>
            <a:r>
              <a:rPr lang="sl-SI" sz="1800" i="1" dirty="0" err="1" smtClean="0"/>
              <a:t>mail</a:t>
            </a:r>
            <a:r>
              <a:rPr lang="sl-SI" sz="1800" i="1" dirty="0" smtClean="0"/>
              <a:t>-i, </a:t>
            </a:r>
            <a:r>
              <a:rPr lang="sl-SI" sz="1800" i="1" dirty="0" err="1" smtClean="0"/>
              <a:t>inboks</a:t>
            </a:r>
            <a:r>
              <a:rPr lang="sl-SI" sz="1800" i="1" dirty="0" smtClean="0"/>
              <a:t>-u.</a:t>
            </a:r>
          </a:p>
          <a:p>
            <a:pPr marL="342900" indent="-342900">
              <a:buAutoNum type="alphaLcParenR"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b="1" dirty="0" smtClean="0"/>
              <a:t>b)</a:t>
            </a:r>
            <a:r>
              <a:rPr lang="sl-SI" sz="1800" dirty="0" smtClean="0"/>
              <a:t> </a:t>
            </a:r>
            <a:r>
              <a:rPr lang="sl-SI" sz="1800" b="1" dirty="0" err="1" smtClean="0"/>
              <a:t>Wikipedija</a:t>
            </a:r>
            <a:r>
              <a:rPr lang="sl-SI" sz="1800" dirty="0" smtClean="0"/>
              <a:t>: </a:t>
            </a:r>
          </a:p>
          <a:p>
            <a:pPr marL="0" indent="0">
              <a:buNone/>
            </a:pPr>
            <a:r>
              <a:rPr lang="sl-SI" sz="1800" dirty="0" smtClean="0"/>
              <a:t>- </a:t>
            </a:r>
            <a:r>
              <a:rPr lang="sl-SI" sz="1800" dirty="0" err="1" smtClean="0"/>
              <a:t>determinologizacija</a:t>
            </a:r>
            <a:r>
              <a:rPr lang="sl-SI" sz="1800" dirty="0" smtClean="0"/>
              <a:t>: </a:t>
            </a:r>
            <a:r>
              <a:rPr lang="sl-SI" sz="1800" i="1" dirty="0" err="1" smtClean="0"/>
              <a:t>melanopsin</a:t>
            </a:r>
            <a:r>
              <a:rPr lang="sl-SI" sz="1800" i="1" dirty="0" smtClean="0"/>
              <a:t>, pleziozaver</a:t>
            </a:r>
            <a:r>
              <a:rPr lang="sl-SI" sz="1800" dirty="0" smtClean="0"/>
              <a:t>;</a:t>
            </a:r>
            <a:endParaRPr lang="sl-SI" sz="1800" dirty="0"/>
          </a:p>
          <a:p>
            <a:pPr marL="0" indent="0">
              <a:buNone/>
            </a:pPr>
            <a:r>
              <a:rPr lang="sl-SI" sz="1800" dirty="0" smtClean="0"/>
              <a:t>- veliko lastnoimenskih novosti: npr. poimenovanja znamk viskija:  </a:t>
            </a:r>
            <a:r>
              <a:rPr lang="sl-SI" sz="1800" i="1" dirty="0" err="1" smtClean="0"/>
              <a:t>Balvenie</a:t>
            </a:r>
            <a:r>
              <a:rPr lang="sl-SI" sz="1800" i="1" dirty="0" smtClean="0"/>
              <a:t>, </a:t>
            </a:r>
            <a:r>
              <a:rPr lang="sl-SI" sz="1800" i="1" dirty="0" err="1" smtClean="0"/>
              <a:t>Bunnahabhain</a:t>
            </a:r>
            <a:r>
              <a:rPr lang="sl-SI" sz="1800" i="1" dirty="0" smtClean="0"/>
              <a:t>, </a:t>
            </a:r>
            <a:r>
              <a:rPr lang="sl-SI" sz="1800" i="1" dirty="0" err="1" smtClean="0"/>
              <a:t>Glengoyne</a:t>
            </a:r>
            <a:r>
              <a:rPr lang="sl-SI" sz="1800" i="1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484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360040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3 Splet kot posrednik lingvističnih produktov 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96944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600" b="1" dirty="0" smtClean="0"/>
              <a:t>3.1</a:t>
            </a:r>
            <a:r>
              <a:rPr lang="sl-SI" sz="2600" dirty="0" smtClean="0"/>
              <a:t>  Spletno dostopni korpusi in orodja</a:t>
            </a:r>
          </a:p>
          <a:p>
            <a:pPr marL="0" indent="0">
              <a:buNone/>
            </a:pPr>
            <a:r>
              <a:rPr lang="sl-SI" sz="2600" dirty="0" smtClean="0"/>
              <a:t>(</a:t>
            </a:r>
            <a:r>
              <a:rPr lang="sl-SI" sz="2600" dirty="0" err="1"/>
              <a:t>G</a:t>
            </a:r>
            <a:r>
              <a:rPr lang="sl-SI" sz="2600" dirty="0" err="1" smtClean="0"/>
              <a:t>igafida</a:t>
            </a:r>
            <a:r>
              <a:rPr lang="sl-SI" sz="2600" dirty="0" smtClean="0"/>
              <a:t>, Nova beseda, Kres, GOS, </a:t>
            </a:r>
            <a:r>
              <a:rPr lang="sl-SI" sz="2600" dirty="0" err="1" smtClean="0"/>
              <a:t>Obeliks</a:t>
            </a:r>
            <a:r>
              <a:rPr lang="sl-SI" sz="2600" dirty="0" smtClean="0"/>
              <a:t> …)</a:t>
            </a:r>
          </a:p>
          <a:p>
            <a:pPr marL="0" indent="0">
              <a:buNone/>
            </a:pPr>
            <a:r>
              <a:rPr lang="sl-SI" sz="2600" dirty="0" smtClean="0"/>
              <a:t>     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600" b="1" dirty="0" smtClean="0"/>
              <a:t>3.2</a:t>
            </a:r>
            <a:r>
              <a:rPr lang="sl-SI" sz="2600" dirty="0" smtClean="0"/>
              <a:t> Spletno dostopni slovarji</a:t>
            </a:r>
          </a:p>
          <a:p>
            <a:pPr marL="0" indent="0">
              <a:buNone/>
            </a:pPr>
            <a:endParaRPr lang="sl-SI" sz="2600" dirty="0"/>
          </a:p>
          <a:p>
            <a:pPr marL="0" indent="0">
              <a:buNone/>
            </a:pPr>
            <a:r>
              <a:rPr lang="sl-SI" dirty="0" smtClean="0"/>
              <a:t>Trenutno največji slovenski portal Fran: </a:t>
            </a:r>
            <a:r>
              <a:rPr lang="sl-SI" i="1" dirty="0" err="1" smtClean="0">
                <a:hlinkClick r:id="rId2"/>
              </a:rPr>
              <a:t>www.</a:t>
            </a:r>
            <a:r>
              <a:rPr lang="sl-SI" b="1" i="1" dirty="0" err="1" smtClean="0">
                <a:hlinkClick r:id="rId2"/>
              </a:rPr>
              <a:t>fran</a:t>
            </a:r>
            <a:r>
              <a:rPr lang="sl-SI" i="1" dirty="0" err="1" smtClean="0">
                <a:hlinkClick r:id="rId2"/>
              </a:rPr>
              <a:t>.si</a:t>
            </a:r>
            <a:endParaRPr lang="sl-SI" i="1" dirty="0" smtClean="0"/>
          </a:p>
          <a:p>
            <a:pPr marL="0" indent="0">
              <a:buNone/>
            </a:pPr>
            <a:r>
              <a:rPr lang="sl-SI" dirty="0" smtClean="0"/>
              <a:t>- digitalizirani slovarji </a:t>
            </a:r>
            <a:r>
              <a:rPr lang="sl-SI" i="1" dirty="0" smtClean="0"/>
              <a:t>Inštituta za slov. jezik F. Ramovša</a:t>
            </a:r>
          </a:p>
          <a:p>
            <a:pPr marL="0" indent="0">
              <a:buNone/>
            </a:pPr>
            <a:r>
              <a:rPr lang="sl-SI" dirty="0" smtClean="0"/>
              <a:t>- obseg</a:t>
            </a:r>
            <a:r>
              <a:rPr lang="sl-SI" dirty="0"/>
              <a:t>: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28 </a:t>
            </a:r>
            <a:r>
              <a:rPr lang="sl-SI" dirty="0"/>
              <a:t>slovarjev,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atlas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2 </a:t>
            </a:r>
            <a:r>
              <a:rPr lang="sl-SI" dirty="0"/>
              <a:t>svetovalnici,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564 707 </a:t>
            </a:r>
            <a:r>
              <a:rPr lang="sl-SI" dirty="0"/>
              <a:t>slovarskih sestavkov.</a:t>
            </a:r>
          </a:p>
        </p:txBody>
      </p:sp>
    </p:spTree>
    <p:extLst>
      <p:ext uri="{BB962C8B-B14F-4D97-AF65-F5344CB8AC3E}">
        <p14:creationId xmlns:p14="http://schemas.microsoft.com/office/powerpoint/2010/main" val="152152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640960" cy="6264696"/>
          </a:xfrm>
        </p:spPr>
        <p:txBody>
          <a:bodyPr>
            <a:normAutofit/>
          </a:bodyPr>
          <a:lstStyle/>
          <a:p>
            <a:endParaRPr lang="sl-SI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71222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619672" y="510775"/>
            <a:ext cx="622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3.2.1 DOSTOPNI SPLOŠNI SLOVARJI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00311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210"/>
            <a:ext cx="9217024" cy="60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123729" y="36966"/>
            <a:ext cx="632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3.2.2 ZBIRKE NA PORTALU FRAN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547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99392"/>
            <a:ext cx="901783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3.2.3 Stran iz zbirke </a:t>
            </a:r>
            <a:r>
              <a:rPr lang="sl-SI" b="1" i="1" dirty="0" smtClean="0">
                <a:solidFill>
                  <a:schemeClr val="tx1"/>
                </a:solidFill>
              </a:rPr>
              <a:t>Predlagajte novo slovensko ustreznico</a:t>
            </a:r>
            <a:endParaRPr lang="sl-SI" b="1" i="1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l-SI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9017834" cy="57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724128" y="4077072"/>
            <a:ext cx="23042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1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404664"/>
          </a:xfrm>
        </p:spPr>
        <p:txBody>
          <a:bodyPr>
            <a:normAutofit/>
          </a:bodyPr>
          <a:lstStyle/>
          <a:p>
            <a:r>
              <a:rPr lang="sl-SI" sz="1800" b="1" dirty="0" smtClean="0">
                <a:solidFill>
                  <a:schemeClr val="tx1"/>
                </a:solidFill>
              </a:rPr>
              <a:t>3.2.4 TRENUTNI PREDLOGI UPORABNIKOV S ŠTEVILOM VŠEČKOV</a:t>
            </a:r>
            <a:endParaRPr lang="sl-SI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4730156"/>
              </p:ext>
            </p:extLst>
          </p:nvPr>
        </p:nvGraphicFramePr>
        <p:xfrm>
          <a:off x="251520" y="1124744"/>
          <a:ext cx="8352930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Predlog prevoda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+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Uporabnik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Datum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jazček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narcisek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golob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14.10.2014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amater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sebko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Lila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samsek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majci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sebči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amater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svojček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Lara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samofotka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Anonimen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jazek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Elen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2.11.2014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samoslik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6.11.2014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Anonimen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19.11.2014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sebeslik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just_me_93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7.2.2015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jazlik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just_me_93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7.2.2015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sebefot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just_me_93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7.2.2015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avtoportret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maja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8.4.2015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samič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studenecuros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14.6.2015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sebič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studenecuros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14.6.2015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selfe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nj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21.9.2015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0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samsebeslik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mmija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23.9.2015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1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samovšeček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Marko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29.10.2015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2"/>
                        </a:rPr>
                        <a:t>Twitter</a:t>
                      </a: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obnofot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öüß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25.1.2016</a:t>
                      </a:r>
                      <a:endParaRPr lang="sl-SI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Prenesi v: </a:t>
                      </a:r>
                      <a:r>
                        <a:rPr lang="sl-SI" sz="1100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3"/>
                        </a:rPr>
                        <a:t>Twitter</a:t>
                      </a:r>
                      <a:endParaRPr lang="sl-SI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00" marR="8800" marT="8800" marB="8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107504" y="332656"/>
            <a:ext cx="84969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/>
              <a:t>sêlfi</a:t>
            </a:r>
            <a:r>
              <a:rPr lang="sl-SI" sz="2000" b="1" dirty="0"/>
              <a:t>, </a:t>
            </a:r>
            <a:r>
              <a:rPr lang="sl-SI" sz="2000" b="1" dirty="0" err="1"/>
              <a:t>selfie</a:t>
            </a:r>
            <a:r>
              <a:rPr lang="sl-SI" sz="2000" b="1" dirty="0"/>
              <a:t> </a:t>
            </a:r>
            <a:r>
              <a:rPr lang="sl-SI" dirty="0"/>
              <a:t>m: </a:t>
            </a:r>
            <a:r>
              <a:rPr lang="sl-SI" dirty="0" smtClean="0"/>
              <a:t>‚fotografija </a:t>
            </a:r>
            <a:r>
              <a:rPr lang="sl-SI" dirty="0"/>
              <a:t>samega sebe, navadno narejena s prenosnim telefonom, zlasti za objavo na </a:t>
            </a:r>
            <a:r>
              <a:rPr lang="sl-SI" dirty="0" smtClean="0"/>
              <a:t>spletu‘: </a:t>
            </a:r>
            <a:r>
              <a:rPr lang="sl-SI" i="1" dirty="0" smtClean="0"/>
              <a:t>posneti </a:t>
            </a:r>
            <a:r>
              <a:rPr lang="sl-SI" i="1" dirty="0"/>
              <a:t>zvezdniški </a:t>
            </a:r>
            <a:r>
              <a:rPr lang="sl-SI" i="1" dirty="0" err="1" smtClean="0"/>
              <a:t>selfi</a:t>
            </a:r>
            <a:r>
              <a:rPr lang="sl-SI" i="1" dirty="0" smtClean="0"/>
              <a:t>,</a:t>
            </a:r>
            <a:r>
              <a:rPr lang="sl-SI" i="1" dirty="0"/>
              <a:t> </a:t>
            </a:r>
            <a:r>
              <a:rPr lang="sl-SI" i="1" dirty="0" smtClean="0"/>
              <a:t>objava </a:t>
            </a:r>
            <a:r>
              <a:rPr lang="sl-SI" i="1" dirty="0" err="1"/>
              <a:t>selfija</a:t>
            </a:r>
            <a:r>
              <a:rPr lang="sl-SI" dirty="0"/>
              <a:t>  </a:t>
            </a:r>
          </a:p>
        </p:txBody>
      </p:sp>
      <p:pic>
        <p:nvPicPr>
          <p:cNvPr id="9" name="Picture 4" descr="Rezultat iskanja slik za LIKE, DISLIK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1819"/>
            <a:ext cx="314324" cy="2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ezultat iskanja slik za LIKE, DISLIK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02271"/>
            <a:ext cx="267065" cy="2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9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2764</TotalTime>
  <Words>1500</Words>
  <Application>Microsoft Office PowerPoint</Application>
  <PresentationFormat>Diaprojekcija na zaslonu (4:3)</PresentationFormat>
  <Paragraphs>473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Altana</vt:lpstr>
      <vt:lpstr>  Uvid v nastajanje leksike v spletnem slovarju „žive slovenščine“ (s prvinami kognitivizma)   Irena Stramljič Breznik FF UM</vt:lpstr>
      <vt:lpstr>PowerPointova predstavitev</vt:lpstr>
      <vt:lpstr>1 Internet in splet</vt:lpstr>
      <vt:lpstr>2 Splet kot raziskovalni vir sodobne lingvistike </vt:lpstr>
      <vt:lpstr>3 Splet kot posrednik lingvističnih produktov </vt:lpstr>
      <vt:lpstr>PowerPointova predstavitev</vt:lpstr>
      <vt:lpstr>PowerPointova predstavitev</vt:lpstr>
      <vt:lpstr>3.2.3 Stran iz zbirke Predlagajte novo slovensko ustreznico</vt:lpstr>
      <vt:lpstr>3.2.4 TRENUTNI PREDLOGI UPORABNIKOV S ŠTEVILOM VŠEČKOV</vt:lpstr>
      <vt:lpstr>4 Metoda anketiranja</vt:lpstr>
      <vt:lpstr>4.1 Rezultati ankete</vt:lpstr>
      <vt:lpstr>4.2 Najboljši izrazi po oceni anketirancev</vt:lpstr>
      <vt:lpstr>4.3 Najslabši izrazi po oceni anketirancev</vt:lpstr>
      <vt:lpstr>5.1 Argumenti za ustreznost izrazov</vt:lpstr>
      <vt:lpstr>5.2 Argumenti za neustreznost izrazov</vt:lpstr>
      <vt:lpstr>5.2 Argumenti za neustreznost izrazov</vt:lpstr>
      <vt:lpstr>5.2 Argumenti za neustreznost izrazov</vt:lpstr>
      <vt:lpstr>6 Interpretacija  s pomočjo kognitivnega pristopa</vt:lpstr>
      <vt:lpstr>6.3 Interpretacija  s pomočjo kognitivnega pristopa</vt:lpstr>
      <vt:lpstr>6.3.1 Prototipni oz. središčni izraz</vt:lpstr>
      <vt:lpstr>6.3.2 Maksimalno območje semantične strukture jezikovnega izraza (okvir ali domene) </vt:lpstr>
      <vt:lpstr>6.4 Neposredno območje semantične strukture  profil in baza </vt:lpstr>
      <vt:lpstr>6.5 Zakaj je sebek dober izraz?</vt:lpstr>
      <vt:lpstr>6.6  Perspektiva</vt:lpstr>
      <vt:lpstr>7 Sklep</vt:lpstr>
      <vt:lpstr>In vendar obstajajo nekatere kompatibilnosti obeh pristopov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Besedotvorni izzivi dialektoloških raziskav Slovenski lingvistični atlas 1 in Semantično-derivacioni rečnik 1, 2 Irena Stramljič Breznik FF UM</dc:title>
  <dc:creator>Uporabnik</dc:creator>
  <cp:lastModifiedBy>Irena Stramljič</cp:lastModifiedBy>
  <cp:revision>195</cp:revision>
  <cp:lastPrinted>2016-03-21T15:55:08Z</cp:lastPrinted>
  <dcterms:created xsi:type="dcterms:W3CDTF">2012-11-19T07:50:41Z</dcterms:created>
  <dcterms:modified xsi:type="dcterms:W3CDTF">2016-03-21T16:07:04Z</dcterms:modified>
</cp:coreProperties>
</file>