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57"/>
  </p:notesMasterIdLst>
  <p:handoutMasterIdLst>
    <p:handoutMasterId r:id="rId58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</p:sldIdLst>
  <p:sldSz cx="9144000" cy="6858000" type="screen4x3"/>
  <p:notesSz cx="6669088" cy="9928225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61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BD0006-2872-41F5-91D1-F054D306B097}" type="datetimeFigureOut">
              <a:rPr lang="hr-HR" smtClean="0"/>
              <a:t>18.3.2016.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0BDA53-67D8-4595-8514-FA060F8B7F1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38462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8BB5E7-5EE4-4B2C-862D-7A46DF7E79EC}" type="datetimeFigureOut">
              <a:rPr lang="hr-HR" smtClean="0"/>
              <a:t>18.3.2016.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7C96E0-7452-4828-9F30-33BB7590A78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231913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10ABF-75DF-465D-B3D0-40C37D1E5762}" type="datetime1">
              <a:rPr lang="hr-HR" smtClean="0"/>
              <a:t>18.3.2016.</a:t>
            </a:fld>
            <a:endParaRPr lang="hr-H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FDC964C-A441-4174-94A9-5849139CD6F2}" type="slidenum">
              <a:rPr lang="hr-HR" smtClean="0"/>
              <a:t>‹#›</a:t>
            </a:fld>
            <a:endParaRPr lang="hr-HR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378CC-9195-4F37-8A4F-43B9AFBCF2C7}" type="datetime1">
              <a:rPr lang="hr-HR" smtClean="0"/>
              <a:t>18.3.2016.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C964C-A441-4174-94A9-5849139CD6F2}" type="slidenum">
              <a:rPr lang="hr-HR" smtClean="0"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0FDC964C-A441-4174-94A9-5849139CD6F2}" type="slidenum">
              <a:rPr lang="hr-HR" smtClean="0"/>
              <a:t>‹#›</a:t>
            </a:fld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AF381-7D7A-4084-BAAC-9A1A2082601F}" type="datetime1">
              <a:rPr lang="hr-HR" smtClean="0"/>
              <a:t>18.3.2016.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AA3C8-802A-40F4-A513-C8F0B5957F0F}" type="datetime1">
              <a:rPr lang="hr-HR" smtClean="0"/>
              <a:t>18.3.2016.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0FDC964C-A441-4174-94A9-5849139CD6F2}" type="slidenum">
              <a:rPr lang="hr-HR" smtClean="0"/>
              <a:t>‹#›</a:t>
            </a:fld>
            <a:endParaRPr lang="hr-H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71826-0930-48E3-B11A-02E9D5844CEC}" type="datetime1">
              <a:rPr lang="hr-HR" smtClean="0"/>
              <a:t>18.3.2016.</a:t>
            </a:fld>
            <a:endParaRPr lang="hr-H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FDC964C-A441-4174-94A9-5849139CD6F2}" type="slidenum">
              <a:rPr lang="hr-HR" smtClean="0"/>
              <a:t>‹#›</a:t>
            </a:fld>
            <a:endParaRPr lang="hr-H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8FF49531-2314-41D2-BB8F-D1BBC56906D0}" type="datetime1">
              <a:rPr lang="hr-HR" smtClean="0"/>
              <a:t>18.3.2016.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C964C-A441-4174-94A9-5849139CD6F2}" type="slidenum">
              <a:rPr lang="hr-HR" smtClean="0"/>
              <a:t>‹#›</a:t>
            </a:fld>
            <a:endParaRPr lang="hr-H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D2645-6858-44AF-AE02-320FE9F53AD1}" type="datetime1">
              <a:rPr lang="hr-HR" smtClean="0"/>
              <a:t>18.3.2016.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hr-HR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0FDC964C-A441-4174-94A9-5849139CD6F2}" type="slidenum">
              <a:rPr lang="hr-HR" smtClean="0"/>
              <a:t>‹#›</a:t>
            </a:fld>
            <a:endParaRPr lang="hr-HR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965DA-8201-4DF3-8862-6D2C337D67CA}" type="datetime1">
              <a:rPr lang="hr-HR" smtClean="0"/>
              <a:t>18.3.2016.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0FDC964C-A441-4174-94A9-5849139CD6F2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CF97E-C834-4373-96D8-8127F3845769}" type="datetime1">
              <a:rPr lang="hr-HR" smtClean="0"/>
              <a:t>18.3.2016.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FDC964C-A441-4174-94A9-5849139CD6F2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FDC964C-A441-4174-94A9-5849139CD6F2}" type="slidenum">
              <a:rPr lang="hr-HR" smtClean="0"/>
              <a:t>‹#›</a:t>
            </a:fld>
            <a:endParaRPr lang="hr-HR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F7D0C-B4B1-45E2-8FDA-7140C8E62283}" type="datetime1">
              <a:rPr lang="hr-HR" smtClean="0"/>
              <a:t>18.3.2016.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0FDC964C-A441-4174-94A9-5849139CD6F2}" type="slidenum">
              <a:rPr lang="hr-HR" smtClean="0"/>
              <a:t>‹#›</a:t>
            </a:fld>
            <a:endParaRPr lang="hr-H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490E418E-CB5D-4475-883B-2F88F5D98642}" type="datetime1">
              <a:rPr lang="hr-HR" smtClean="0"/>
              <a:t>18.3.2016.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28AD46D8-C233-42C0-82B3-41633C918DAF}" type="datetime1">
              <a:rPr lang="hr-HR" smtClean="0"/>
              <a:t>18.3.2016.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hr-HR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FDC964C-A441-4174-94A9-5849139CD6F2}" type="slidenum">
              <a:rPr lang="hr-HR" smtClean="0"/>
              <a:t>‹#›</a:t>
            </a:fld>
            <a:endParaRPr lang="hr-HR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jutarnji.hr,13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utograf.hr/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ovilist.hr,17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dex.hr/" TargetMode="Externa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ovilist.hr,15.11.2015.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ovilist.hr,14.1.2016./" TargetMode="Externa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orum.hr/podforum%20milanovi&#263;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oditeljski.info/" TargetMode="External"/><Relationship Id="rId2" Type="http://schemas.openxmlformats.org/officeDocument/2006/relationships/hyperlink" Target="http://www.ve&#269;ernji.hr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ortaloko.hr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97152"/>
            <a:ext cx="6400800" cy="1440160"/>
          </a:xfrm>
        </p:spPr>
        <p:txBody>
          <a:bodyPr>
            <a:normAutofit/>
          </a:bodyPr>
          <a:lstStyle/>
          <a:p>
            <a:r>
              <a:rPr lang="hr-H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Barbara štebih golub</a:t>
            </a:r>
          </a:p>
          <a:p>
            <a:r>
              <a:rPr lang="hr-H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Zagreb, hrvatska</a:t>
            </a:r>
          </a:p>
          <a:p>
            <a:fld id="{3107764E-5670-4BA7-BC71-72DBE30F9542}" type="datetime1">
              <a:rPr lang="hr-HR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18.3.2016.</a:t>
            </a:fld>
            <a:endParaRPr lang="hr-H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895872"/>
          </a:xfrm>
        </p:spPr>
        <p:txBody>
          <a:bodyPr>
            <a:normAutofit/>
          </a:bodyPr>
          <a:lstStyle/>
          <a:p>
            <a:r>
              <a:rPr lang="hr-HR" sz="36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Hrvatski jezik između međumrežja i interneta</a:t>
            </a:r>
            <a:endParaRPr lang="hr-HR" sz="3600" b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2170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>
                <a:solidFill>
                  <a:srgbClr val="FF0000"/>
                </a:solidFill>
              </a:rPr>
              <a:t>g</a:t>
            </a:r>
            <a:r>
              <a:rPr lang="hr-HR" dirty="0" smtClean="0">
                <a:solidFill>
                  <a:srgbClr val="FF0000"/>
                </a:solidFill>
              </a:rPr>
              <a:t>rafijski neprilagođeni anglizmi</a:t>
            </a:r>
          </a:p>
          <a:p>
            <a:pPr marL="0" indent="0">
              <a:buNone/>
            </a:pPr>
            <a:r>
              <a:rPr lang="hr-HR" dirty="0" smtClean="0">
                <a:solidFill>
                  <a:srgbClr val="002060"/>
                </a:solidFill>
              </a:rPr>
              <a:t>"</a:t>
            </a:r>
            <a:r>
              <a:rPr lang="hr-HR" dirty="0">
                <a:solidFill>
                  <a:srgbClr val="002060"/>
                </a:solidFill>
              </a:rPr>
              <a:t>Studenti učenicima govore o opasnostima na </a:t>
            </a:r>
            <a:r>
              <a:rPr lang="hr-HR" i="1" dirty="0">
                <a:solidFill>
                  <a:srgbClr val="7030A0"/>
                </a:solidFill>
              </a:rPr>
              <a:t>webu</a:t>
            </a:r>
            <a:r>
              <a:rPr lang="hr-HR" dirty="0" smtClean="0">
                <a:solidFill>
                  <a:srgbClr val="002060"/>
                </a:solidFill>
              </a:rPr>
              <a:t>", </a:t>
            </a:r>
            <a:r>
              <a:rPr lang="hr-HR" sz="2000" dirty="0" err="1">
                <a:solidFill>
                  <a:srgbClr val="002060"/>
                </a:solidFill>
              </a:rPr>
              <a:t>www.večernji</a:t>
            </a:r>
            <a:r>
              <a:rPr lang="hr-HR" sz="2000" dirty="0">
                <a:solidFill>
                  <a:srgbClr val="002060"/>
                </a:solidFill>
              </a:rPr>
              <a:t> list, 19.1. 2016</a:t>
            </a:r>
            <a:r>
              <a:rPr lang="hr-HR" sz="2000" dirty="0" smtClean="0">
                <a:solidFill>
                  <a:srgbClr val="002060"/>
                </a:solidFill>
              </a:rPr>
              <a:t>.</a:t>
            </a:r>
          </a:p>
          <a:p>
            <a:pPr marL="0" indent="0">
              <a:buNone/>
            </a:pPr>
            <a:endParaRPr lang="hr-HR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hr-HR" dirty="0" smtClean="0"/>
              <a:t>"</a:t>
            </a:r>
            <a:r>
              <a:rPr lang="hr-HR" dirty="0"/>
              <a:t>Zar vas ne nerviraju Word dokumenti u </a:t>
            </a:r>
            <a:r>
              <a:rPr lang="hr-HR" i="1" dirty="0">
                <a:solidFill>
                  <a:srgbClr val="7030A0"/>
                </a:solidFill>
              </a:rPr>
              <a:t>e-mail </a:t>
            </a:r>
            <a:r>
              <a:rPr lang="hr-HR" i="1" dirty="0" err="1">
                <a:solidFill>
                  <a:srgbClr val="7030A0"/>
                </a:solidFill>
              </a:rPr>
              <a:t>attachmentima</a:t>
            </a:r>
            <a:r>
              <a:rPr lang="hr-HR" dirty="0"/>
              <a:t>?", </a:t>
            </a:r>
            <a:r>
              <a:rPr lang="hr-HR" sz="2000" dirty="0"/>
              <a:t>web.math.pmf.unizg.hr, </a:t>
            </a:r>
            <a:r>
              <a:rPr lang="hr-HR" sz="2000" dirty="0" smtClean="0"/>
              <a:t>14.10.2014.</a:t>
            </a:r>
            <a:endParaRPr lang="hr-HR" sz="2000" dirty="0"/>
          </a:p>
          <a:p>
            <a:pPr marL="0" indent="0">
              <a:buNone/>
            </a:pPr>
            <a:endParaRPr lang="hr-HR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08BF7-EB7A-451E-8D89-AD0076F2869A}" type="datetime1">
              <a:rPr lang="hr-HR" smtClean="0"/>
              <a:t>18.3.2016.</a:t>
            </a:fld>
            <a:endParaRPr lang="hr-H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C964C-A441-4174-94A9-5849139CD6F2}" type="slidenum">
              <a:rPr lang="hr-HR" smtClean="0"/>
              <a:t>10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41184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 smtClean="0">
                <a:solidFill>
                  <a:srgbClr val="002060"/>
                </a:solidFill>
              </a:rPr>
              <a:t>"</a:t>
            </a:r>
            <a:r>
              <a:rPr lang="hr-HR" dirty="0">
                <a:solidFill>
                  <a:srgbClr val="002060"/>
                </a:solidFill>
              </a:rPr>
              <a:t>Sada sam proveo sat vremena na </a:t>
            </a:r>
            <a:r>
              <a:rPr lang="hr-HR" i="1" dirty="0">
                <a:solidFill>
                  <a:srgbClr val="7030A0"/>
                </a:solidFill>
              </a:rPr>
              <a:t>live </a:t>
            </a:r>
            <a:r>
              <a:rPr lang="hr-HR" i="1" dirty="0" err="1">
                <a:solidFill>
                  <a:srgbClr val="7030A0"/>
                </a:solidFill>
              </a:rPr>
              <a:t>chat</a:t>
            </a:r>
            <a:r>
              <a:rPr lang="hr-HR" i="1" dirty="0">
                <a:solidFill>
                  <a:srgbClr val="7030A0"/>
                </a:solidFill>
              </a:rPr>
              <a:t>-u</a:t>
            </a:r>
            <a:r>
              <a:rPr lang="hr-HR" dirty="0">
                <a:solidFill>
                  <a:srgbClr val="002060"/>
                </a:solidFill>
              </a:rPr>
              <a:t> s njihovim djelatnicima." </a:t>
            </a:r>
            <a:r>
              <a:rPr lang="hr-HR" sz="2000" dirty="0">
                <a:solidFill>
                  <a:srgbClr val="002060"/>
                </a:solidFill>
              </a:rPr>
              <a:t>www.forum.hr, </a:t>
            </a:r>
            <a:r>
              <a:rPr lang="hr-HR" sz="2000" dirty="0" err="1">
                <a:solidFill>
                  <a:srgbClr val="002060"/>
                </a:solidFill>
              </a:rPr>
              <a:t>podforum</a:t>
            </a:r>
            <a:r>
              <a:rPr lang="hr-HR" sz="2000" dirty="0">
                <a:solidFill>
                  <a:srgbClr val="002060"/>
                </a:solidFill>
              </a:rPr>
              <a:t> kupovanje na </a:t>
            </a:r>
            <a:r>
              <a:rPr lang="hr-HR" sz="2000" dirty="0" err="1">
                <a:solidFill>
                  <a:srgbClr val="002060"/>
                </a:solidFill>
              </a:rPr>
              <a:t>internetu</a:t>
            </a:r>
            <a:r>
              <a:rPr lang="hr-HR" sz="2000" dirty="0">
                <a:solidFill>
                  <a:srgbClr val="002060"/>
                </a:solidFill>
              </a:rPr>
              <a:t>, 1. 12. 2010</a:t>
            </a:r>
            <a:r>
              <a:rPr lang="hr-HR" sz="2000" dirty="0" smtClean="0">
                <a:solidFill>
                  <a:srgbClr val="002060"/>
                </a:solidFill>
              </a:rPr>
              <a:t>.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 smtClean="0"/>
              <a:t>"</a:t>
            </a:r>
            <a:r>
              <a:rPr lang="hr-HR" dirty="0"/>
              <a:t>Organizirajte tekstove u kategorije i pobrinite se da </a:t>
            </a:r>
            <a:r>
              <a:rPr lang="hr-HR" i="1" dirty="0">
                <a:solidFill>
                  <a:srgbClr val="7030A0"/>
                </a:solidFill>
              </a:rPr>
              <a:t>userima</a:t>
            </a:r>
            <a:r>
              <a:rPr lang="hr-HR" dirty="0">
                <a:solidFill>
                  <a:srgbClr val="7030A0"/>
                </a:solidFill>
              </a:rPr>
              <a:t> </a:t>
            </a:r>
            <a:r>
              <a:rPr lang="hr-HR" dirty="0"/>
              <a:t>treba što manje klikova kako bi došli do onoga što </a:t>
            </a:r>
            <a:r>
              <a:rPr lang="hr-HR" dirty="0" smtClean="0"/>
              <a:t>t.raže</a:t>
            </a:r>
            <a:r>
              <a:rPr lang="hr-HR" dirty="0"/>
              <a:t>." </a:t>
            </a:r>
            <a:r>
              <a:rPr lang="hr-HR" sz="2000" dirty="0"/>
              <a:t>www.pulsemediaweb.com, </a:t>
            </a:r>
            <a:r>
              <a:rPr lang="hr-HR" sz="2000" dirty="0" smtClean="0"/>
              <a:t>14.10.2015</a:t>
            </a:r>
            <a:endParaRPr lang="hr-HR" sz="20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C1028-06DF-46FB-9E44-22223E2F41BE}" type="datetime1">
              <a:rPr lang="hr-HR" smtClean="0"/>
              <a:t>18.3.2016.</a:t>
            </a:fld>
            <a:endParaRPr lang="hr-H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C964C-A441-4174-94A9-5849139CD6F2}" type="slidenum">
              <a:rPr lang="hr-HR" smtClean="0"/>
              <a:t>11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30011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AA3C8-802A-40F4-A513-C8F0B5957F0F}" type="datetime1">
              <a:rPr lang="hr-HR" smtClean="0"/>
              <a:t>18.3.2016.</a:t>
            </a:fld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C964C-A441-4174-94A9-5849139CD6F2}" type="slidenum">
              <a:rPr lang="hr-HR" smtClean="0"/>
              <a:t>12</a:t>
            </a:fld>
            <a:endParaRPr lang="hr-H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251520" y="1628800"/>
            <a:ext cx="8503920" cy="4572000"/>
          </a:xfrm>
        </p:spPr>
        <p:txBody>
          <a:bodyPr/>
          <a:lstStyle/>
          <a:p>
            <a:r>
              <a:rPr lang="hr-HR" dirty="0">
                <a:solidFill>
                  <a:srgbClr val="FF0000"/>
                </a:solidFill>
              </a:rPr>
              <a:t>s</a:t>
            </a:r>
            <a:r>
              <a:rPr lang="hr-HR" dirty="0" smtClean="0">
                <a:solidFill>
                  <a:srgbClr val="FF0000"/>
                </a:solidFill>
              </a:rPr>
              <a:t>kraćenice</a:t>
            </a:r>
            <a:r>
              <a:rPr lang="hr-HR" dirty="0" smtClean="0"/>
              <a:t>: </a:t>
            </a:r>
            <a:r>
              <a:rPr lang="hr-HR" i="1" dirty="0">
                <a:solidFill>
                  <a:srgbClr val="7030A0"/>
                </a:solidFill>
              </a:rPr>
              <a:t>AFAIK</a:t>
            </a:r>
            <a:r>
              <a:rPr lang="hr-HR" dirty="0">
                <a:solidFill>
                  <a:srgbClr val="7030A0"/>
                </a:solidFill>
              </a:rPr>
              <a:t> </a:t>
            </a:r>
            <a:r>
              <a:rPr lang="hr-HR" dirty="0"/>
              <a:t>(As </a:t>
            </a:r>
            <a:r>
              <a:rPr lang="hr-HR" dirty="0" err="1"/>
              <a:t>Fas</a:t>
            </a:r>
            <a:r>
              <a:rPr lang="hr-HR" dirty="0"/>
              <a:t> As I </a:t>
            </a:r>
            <a:r>
              <a:rPr lang="hr-HR" dirty="0" err="1"/>
              <a:t>Know</a:t>
            </a:r>
            <a:r>
              <a:rPr lang="hr-HR" dirty="0"/>
              <a:t>), </a:t>
            </a:r>
            <a:r>
              <a:rPr lang="hr-HR" i="1" dirty="0">
                <a:solidFill>
                  <a:srgbClr val="7030A0"/>
                </a:solidFill>
              </a:rPr>
              <a:t>CU</a:t>
            </a:r>
            <a:r>
              <a:rPr lang="hr-HR" dirty="0">
                <a:solidFill>
                  <a:srgbClr val="7030A0"/>
                </a:solidFill>
              </a:rPr>
              <a:t> </a:t>
            </a:r>
            <a:r>
              <a:rPr lang="hr-HR" dirty="0"/>
              <a:t>(</a:t>
            </a:r>
            <a:r>
              <a:rPr lang="hr-HR" dirty="0" err="1"/>
              <a:t>See</a:t>
            </a:r>
            <a:r>
              <a:rPr lang="hr-HR" dirty="0"/>
              <a:t> </a:t>
            </a:r>
            <a:r>
              <a:rPr lang="hr-HR" dirty="0" err="1"/>
              <a:t>you</a:t>
            </a:r>
            <a:r>
              <a:rPr lang="hr-HR" dirty="0"/>
              <a:t>), </a:t>
            </a:r>
            <a:r>
              <a:rPr lang="hr-HR" i="1" dirty="0">
                <a:solidFill>
                  <a:srgbClr val="7030A0"/>
                </a:solidFill>
              </a:rPr>
              <a:t>HAND</a:t>
            </a:r>
            <a:r>
              <a:rPr lang="hr-HR" dirty="0">
                <a:solidFill>
                  <a:srgbClr val="7030A0"/>
                </a:solidFill>
              </a:rPr>
              <a:t> </a:t>
            </a:r>
            <a:r>
              <a:rPr lang="hr-HR" dirty="0"/>
              <a:t>(</a:t>
            </a:r>
            <a:r>
              <a:rPr lang="hr-HR" dirty="0" err="1"/>
              <a:t>have</a:t>
            </a:r>
            <a:r>
              <a:rPr lang="hr-HR" dirty="0"/>
              <a:t> a </a:t>
            </a:r>
            <a:r>
              <a:rPr lang="hr-HR" dirty="0" err="1"/>
              <a:t>nice</a:t>
            </a:r>
            <a:r>
              <a:rPr lang="hr-HR" dirty="0"/>
              <a:t> </a:t>
            </a:r>
            <a:r>
              <a:rPr lang="hr-HR" dirty="0" err="1"/>
              <a:t>day</a:t>
            </a:r>
            <a:r>
              <a:rPr lang="hr-HR" dirty="0"/>
              <a:t>), </a:t>
            </a:r>
            <a:r>
              <a:rPr lang="hr-HR" i="1" dirty="0">
                <a:solidFill>
                  <a:srgbClr val="7030A0"/>
                </a:solidFill>
              </a:rPr>
              <a:t>LOL</a:t>
            </a:r>
            <a:r>
              <a:rPr lang="hr-HR" dirty="0"/>
              <a:t> (</a:t>
            </a:r>
            <a:r>
              <a:rPr lang="hr-HR" dirty="0" err="1"/>
              <a:t>laughing</a:t>
            </a:r>
            <a:r>
              <a:rPr lang="hr-HR" dirty="0"/>
              <a:t> </a:t>
            </a:r>
            <a:r>
              <a:rPr lang="hr-HR" dirty="0" err="1"/>
              <a:t>out</a:t>
            </a:r>
            <a:r>
              <a:rPr lang="hr-HR" dirty="0"/>
              <a:t> </a:t>
            </a:r>
            <a:r>
              <a:rPr lang="hr-HR" dirty="0" err="1"/>
              <a:t>loud</a:t>
            </a:r>
            <a:r>
              <a:rPr lang="hr-HR" dirty="0" smtClean="0"/>
              <a:t>)</a:t>
            </a:r>
          </a:p>
          <a:p>
            <a:endParaRPr lang="hr-HR" dirty="0"/>
          </a:p>
          <a:p>
            <a:r>
              <a:rPr lang="hr-HR" dirty="0" err="1" smtClean="0">
                <a:solidFill>
                  <a:srgbClr val="FF0000"/>
                </a:solidFill>
              </a:rPr>
              <a:t>poluprevedenice</a:t>
            </a:r>
            <a:endParaRPr lang="hr-HR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hr-HR" dirty="0" smtClean="0"/>
              <a:t>"</a:t>
            </a:r>
            <a:r>
              <a:rPr lang="hr-HR" i="1" dirty="0" err="1">
                <a:solidFill>
                  <a:srgbClr val="7030A0"/>
                </a:solidFill>
              </a:rPr>
              <a:t>Mailing</a:t>
            </a:r>
            <a:r>
              <a:rPr lang="hr-HR" i="1" dirty="0">
                <a:solidFill>
                  <a:srgbClr val="7030A0"/>
                </a:solidFill>
              </a:rPr>
              <a:t> listama</a:t>
            </a:r>
            <a:r>
              <a:rPr lang="hr-HR" dirty="0">
                <a:solidFill>
                  <a:srgbClr val="7030A0"/>
                </a:solidFill>
              </a:rPr>
              <a:t> </a:t>
            </a:r>
            <a:r>
              <a:rPr lang="hr-HR" dirty="0"/>
              <a:t>se mogu do korisnika, koji su se pretplatili na listu, automatski distribuirati najnovije obavijesti." </a:t>
            </a:r>
            <a:r>
              <a:rPr lang="hr-HR" sz="2000" dirty="0"/>
              <a:t>korisnik.optimahosting.hr</a:t>
            </a:r>
          </a:p>
        </p:txBody>
      </p:sp>
    </p:spTree>
    <p:extLst>
      <p:ext uri="{BB962C8B-B14F-4D97-AF65-F5344CB8AC3E}">
        <p14:creationId xmlns:p14="http://schemas.microsoft.com/office/powerpoint/2010/main" val="2116383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AA3C8-802A-40F4-A513-C8F0B5957F0F}" type="datetime1">
              <a:rPr lang="hr-HR" smtClean="0"/>
              <a:t>18.3.2016.</a:t>
            </a:fld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C964C-A441-4174-94A9-5849139CD6F2}" type="slidenum">
              <a:rPr lang="hr-HR" smtClean="0"/>
              <a:t>13</a:t>
            </a:fld>
            <a:endParaRPr lang="hr-H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/>
              <a:t>"</a:t>
            </a:r>
            <a:r>
              <a:rPr lang="hr-HR" dirty="0"/>
              <a:t>Više zabave, više izbora, više </a:t>
            </a:r>
            <a:r>
              <a:rPr lang="hr-HR" i="1" dirty="0" err="1">
                <a:solidFill>
                  <a:srgbClr val="7030A0"/>
                </a:solidFill>
              </a:rPr>
              <a:t>chat</a:t>
            </a:r>
            <a:r>
              <a:rPr lang="hr-HR" i="1" dirty="0">
                <a:solidFill>
                  <a:srgbClr val="7030A0"/>
                </a:solidFill>
              </a:rPr>
              <a:t> soba</a:t>
            </a:r>
            <a:r>
              <a:rPr lang="hr-HR" dirty="0"/>
              <a:t>." </a:t>
            </a:r>
            <a:r>
              <a:rPr lang="hr-HR" sz="2000" dirty="0"/>
              <a:t>hr.chatrandom.com, 15. 10. 2015.</a:t>
            </a:r>
          </a:p>
        </p:txBody>
      </p:sp>
    </p:spTree>
    <p:extLst>
      <p:ext uri="{BB962C8B-B14F-4D97-AF65-F5344CB8AC3E}">
        <p14:creationId xmlns:p14="http://schemas.microsoft.com/office/powerpoint/2010/main" val="39866582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solidFill>
                  <a:srgbClr val="FF0000"/>
                </a:solidFill>
              </a:rPr>
              <a:t>Hrvatsko računalno nazivlje – tvorbeni načini</a:t>
            </a:r>
            <a:endParaRPr lang="hr-HR" dirty="0">
              <a:solidFill>
                <a:srgbClr val="FF0000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AA3C8-802A-40F4-A513-C8F0B5957F0F}" type="datetime1">
              <a:rPr lang="hr-HR" smtClean="0"/>
              <a:t>18.3.2016.</a:t>
            </a:fld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C964C-A441-4174-94A9-5849139CD6F2}" type="slidenum">
              <a:rPr lang="hr-HR" smtClean="0"/>
              <a:t>14</a:t>
            </a:fld>
            <a:endParaRPr lang="hr-H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FF0000"/>
                </a:solidFill>
              </a:rPr>
              <a:t>sufiksacija </a:t>
            </a:r>
            <a:endParaRPr lang="hr-HR" dirty="0"/>
          </a:p>
          <a:p>
            <a:pPr marL="0" indent="0">
              <a:buNone/>
            </a:pPr>
            <a:r>
              <a:rPr lang="hr-HR" dirty="0" smtClean="0"/>
              <a:t>engl</a:t>
            </a:r>
            <a:r>
              <a:rPr lang="hr-HR" dirty="0"/>
              <a:t>. </a:t>
            </a:r>
            <a:r>
              <a:rPr lang="hr-HR" i="1" dirty="0" err="1">
                <a:solidFill>
                  <a:srgbClr val="7030A0"/>
                </a:solidFill>
              </a:rPr>
              <a:t>explorer</a:t>
            </a:r>
            <a:r>
              <a:rPr lang="hr-HR" dirty="0">
                <a:solidFill>
                  <a:srgbClr val="7030A0"/>
                </a:solidFill>
              </a:rPr>
              <a:t> </a:t>
            </a:r>
            <a:r>
              <a:rPr lang="hr-HR" dirty="0"/>
              <a:t>&gt; hrv. </a:t>
            </a:r>
            <a:r>
              <a:rPr lang="hr-HR" i="1" dirty="0" smtClean="0">
                <a:solidFill>
                  <a:srgbClr val="7030A0"/>
                </a:solidFill>
              </a:rPr>
              <a:t>pretraživ</a:t>
            </a:r>
            <a:r>
              <a:rPr lang="hr-HR" b="1" i="1" dirty="0" smtClean="0">
                <a:solidFill>
                  <a:srgbClr val="7030A0"/>
                </a:solidFill>
              </a:rPr>
              <a:t>ač</a:t>
            </a:r>
            <a:r>
              <a:rPr lang="hr-HR" dirty="0"/>
              <a:t>, </a:t>
            </a:r>
            <a:r>
              <a:rPr lang="hr-HR" i="1" dirty="0" smtClean="0">
                <a:solidFill>
                  <a:srgbClr val="7030A0"/>
                </a:solidFill>
              </a:rPr>
              <a:t>pregled</a:t>
            </a:r>
            <a:r>
              <a:rPr lang="hr-HR" b="1" i="1" dirty="0" smtClean="0">
                <a:solidFill>
                  <a:srgbClr val="7030A0"/>
                </a:solidFill>
              </a:rPr>
              <a:t>nik</a:t>
            </a:r>
            <a:endParaRPr lang="hr-HR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hr-HR" dirty="0" smtClean="0"/>
              <a:t>engl</a:t>
            </a:r>
            <a:r>
              <a:rPr lang="hr-HR" dirty="0"/>
              <a:t>. </a:t>
            </a:r>
            <a:r>
              <a:rPr lang="hr-HR" i="1" dirty="0" err="1">
                <a:solidFill>
                  <a:srgbClr val="7030A0"/>
                </a:solidFill>
              </a:rPr>
              <a:t>router</a:t>
            </a:r>
            <a:r>
              <a:rPr lang="hr-HR" dirty="0">
                <a:solidFill>
                  <a:srgbClr val="7030A0"/>
                </a:solidFill>
              </a:rPr>
              <a:t> </a:t>
            </a:r>
            <a:r>
              <a:rPr lang="hr-HR" dirty="0"/>
              <a:t>&gt; hrv. </a:t>
            </a:r>
            <a:r>
              <a:rPr lang="hr-HR" i="1" dirty="0">
                <a:solidFill>
                  <a:srgbClr val="7030A0"/>
                </a:solidFill>
              </a:rPr>
              <a:t>u</a:t>
            </a:r>
            <a:r>
              <a:rPr lang="hr-HR" i="1" dirty="0" smtClean="0">
                <a:solidFill>
                  <a:srgbClr val="7030A0"/>
                </a:solidFill>
              </a:rPr>
              <a:t>smjeriv</a:t>
            </a:r>
            <a:r>
              <a:rPr lang="hr-HR" b="1" i="1" dirty="0" smtClean="0">
                <a:solidFill>
                  <a:srgbClr val="7030A0"/>
                </a:solidFill>
              </a:rPr>
              <a:t>ač</a:t>
            </a:r>
            <a:endParaRPr lang="hr-HR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hr-HR" dirty="0" smtClean="0"/>
              <a:t>engl</a:t>
            </a:r>
            <a:r>
              <a:rPr lang="hr-HR" dirty="0"/>
              <a:t>. </a:t>
            </a:r>
            <a:r>
              <a:rPr lang="hr-HR" i="1" dirty="0">
                <a:solidFill>
                  <a:srgbClr val="7030A0"/>
                </a:solidFill>
              </a:rPr>
              <a:t>modem</a:t>
            </a:r>
            <a:r>
              <a:rPr lang="hr-HR" dirty="0">
                <a:solidFill>
                  <a:srgbClr val="7030A0"/>
                </a:solidFill>
              </a:rPr>
              <a:t> </a:t>
            </a:r>
            <a:r>
              <a:rPr lang="hr-HR" dirty="0"/>
              <a:t>&gt; hrv. </a:t>
            </a:r>
            <a:r>
              <a:rPr lang="hr-HR" i="1" dirty="0">
                <a:solidFill>
                  <a:srgbClr val="7030A0"/>
                </a:solidFill>
              </a:rPr>
              <a:t>p</a:t>
            </a:r>
            <a:r>
              <a:rPr lang="hr-HR" i="1" dirty="0" smtClean="0">
                <a:solidFill>
                  <a:srgbClr val="7030A0"/>
                </a:solidFill>
              </a:rPr>
              <a:t>retvor</a:t>
            </a:r>
            <a:r>
              <a:rPr lang="hr-HR" b="1" i="1" dirty="0" smtClean="0">
                <a:solidFill>
                  <a:srgbClr val="7030A0"/>
                </a:solidFill>
              </a:rPr>
              <a:t>nik</a:t>
            </a:r>
            <a:endParaRPr lang="hr-HR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hr-HR" dirty="0" smtClean="0"/>
              <a:t>engl</a:t>
            </a:r>
            <a:r>
              <a:rPr lang="hr-HR" dirty="0"/>
              <a:t>. </a:t>
            </a:r>
            <a:r>
              <a:rPr lang="hr-HR" i="1" dirty="0">
                <a:solidFill>
                  <a:srgbClr val="7030A0"/>
                </a:solidFill>
              </a:rPr>
              <a:t>browser</a:t>
            </a:r>
            <a:r>
              <a:rPr lang="hr-HR" dirty="0">
                <a:solidFill>
                  <a:srgbClr val="7030A0"/>
                </a:solidFill>
              </a:rPr>
              <a:t> </a:t>
            </a:r>
            <a:r>
              <a:rPr lang="hr-HR" dirty="0"/>
              <a:t>&gt; hrv. </a:t>
            </a:r>
            <a:r>
              <a:rPr lang="hr-HR" i="1" dirty="0">
                <a:solidFill>
                  <a:srgbClr val="7030A0"/>
                </a:solidFill>
              </a:rPr>
              <a:t>t</a:t>
            </a:r>
            <a:r>
              <a:rPr lang="hr-HR" i="1" dirty="0" smtClean="0">
                <a:solidFill>
                  <a:srgbClr val="7030A0"/>
                </a:solidFill>
              </a:rPr>
              <a:t>raži</a:t>
            </a:r>
            <a:r>
              <a:rPr lang="hr-HR" b="1" i="1" dirty="0" smtClean="0">
                <a:solidFill>
                  <a:srgbClr val="7030A0"/>
                </a:solidFill>
              </a:rPr>
              <a:t>lica</a:t>
            </a:r>
            <a:endParaRPr lang="hr-HR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hr-HR" dirty="0" smtClean="0"/>
              <a:t>engl</a:t>
            </a:r>
            <a:r>
              <a:rPr lang="hr-HR" dirty="0"/>
              <a:t>. </a:t>
            </a:r>
            <a:r>
              <a:rPr lang="hr-HR" i="1" dirty="0">
                <a:solidFill>
                  <a:srgbClr val="7030A0"/>
                </a:solidFill>
              </a:rPr>
              <a:t>forum</a:t>
            </a:r>
            <a:r>
              <a:rPr lang="hr-HR" dirty="0">
                <a:solidFill>
                  <a:srgbClr val="7030A0"/>
                </a:solidFill>
              </a:rPr>
              <a:t> </a:t>
            </a:r>
            <a:r>
              <a:rPr lang="hr-HR" dirty="0"/>
              <a:t>&gt; hrv. </a:t>
            </a:r>
            <a:r>
              <a:rPr lang="hr-HR" i="1" dirty="0" err="1" smtClean="0">
                <a:solidFill>
                  <a:srgbClr val="7030A0"/>
                </a:solidFill>
              </a:rPr>
              <a:t>raspravi</a:t>
            </a:r>
            <a:r>
              <a:rPr lang="hr-HR" b="1" i="1" dirty="0" err="1" smtClean="0">
                <a:solidFill>
                  <a:srgbClr val="7030A0"/>
                </a:solidFill>
              </a:rPr>
              <a:t>šte</a:t>
            </a:r>
            <a:endParaRPr lang="hr-HR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hr-HR" dirty="0" smtClean="0"/>
              <a:t>engl</a:t>
            </a:r>
            <a:r>
              <a:rPr lang="hr-HR" dirty="0"/>
              <a:t>. </a:t>
            </a:r>
            <a:r>
              <a:rPr lang="hr-HR" i="1" dirty="0">
                <a:solidFill>
                  <a:srgbClr val="7030A0"/>
                </a:solidFill>
              </a:rPr>
              <a:t>site</a:t>
            </a:r>
            <a:r>
              <a:rPr lang="hr-HR" dirty="0">
                <a:solidFill>
                  <a:srgbClr val="7030A0"/>
                </a:solidFill>
              </a:rPr>
              <a:t> </a:t>
            </a:r>
            <a:r>
              <a:rPr lang="hr-HR" dirty="0"/>
              <a:t>&gt; hrv. </a:t>
            </a:r>
            <a:r>
              <a:rPr lang="hr-HR" i="1" dirty="0" err="1" smtClean="0">
                <a:solidFill>
                  <a:srgbClr val="7030A0"/>
                </a:solidFill>
              </a:rPr>
              <a:t>adres</a:t>
            </a:r>
            <a:r>
              <a:rPr lang="hr-HR" b="1" i="1" dirty="0" err="1" smtClean="0">
                <a:solidFill>
                  <a:srgbClr val="7030A0"/>
                </a:solidFill>
              </a:rPr>
              <a:t>ište</a:t>
            </a:r>
            <a:r>
              <a:rPr lang="hr-HR" dirty="0"/>
              <a:t>, </a:t>
            </a:r>
            <a:r>
              <a:rPr lang="hr-HR" i="1" dirty="0" err="1" smtClean="0">
                <a:solidFill>
                  <a:srgbClr val="7030A0"/>
                </a:solidFill>
              </a:rPr>
              <a:t>mjest</a:t>
            </a:r>
            <a:r>
              <a:rPr lang="hr-HR" b="1" i="1" dirty="0" err="1" smtClean="0">
                <a:solidFill>
                  <a:srgbClr val="7030A0"/>
                </a:solidFill>
              </a:rPr>
              <a:t>ište</a:t>
            </a:r>
            <a:r>
              <a:rPr lang="hr-HR" dirty="0" smtClean="0">
                <a:solidFill>
                  <a:srgbClr val="7030A0"/>
                </a:solidFill>
              </a:rPr>
              <a:t> </a:t>
            </a:r>
            <a:endParaRPr lang="hr-HR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0702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AA3C8-802A-40F4-A513-C8F0B5957F0F}" type="datetime1">
              <a:rPr lang="hr-HR" smtClean="0"/>
              <a:t>18.3.2016.</a:t>
            </a:fld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C964C-A441-4174-94A9-5849139CD6F2}" type="slidenum">
              <a:rPr lang="hr-HR" smtClean="0"/>
              <a:t>15</a:t>
            </a:fld>
            <a:endParaRPr lang="hr-H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/>
              <a:t>e</a:t>
            </a:r>
            <a:r>
              <a:rPr lang="hr-HR" dirty="0" smtClean="0"/>
              <a:t>ngl. </a:t>
            </a:r>
            <a:r>
              <a:rPr lang="hr-HR" i="1" dirty="0">
                <a:solidFill>
                  <a:srgbClr val="7030A0"/>
                </a:solidFill>
              </a:rPr>
              <a:t>h</a:t>
            </a:r>
            <a:r>
              <a:rPr lang="hr-HR" i="1" dirty="0" smtClean="0">
                <a:solidFill>
                  <a:srgbClr val="7030A0"/>
                </a:solidFill>
              </a:rPr>
              <a:t>andheld</a:t>
            </a:r>
            <a:r>
              <a:rPr lang="hr-HR" dirty="0"/>
              <a:t>, </a:t>
            </a:r>
            <a:r>
              <a:rPr lang="hr-HR" i="1" dirty="0">
                <a:solidFill>
                  <a:srgbClr val="7030A0"/>
                </a:solidFill>
              </a:rPr>
              <a:t>p</a:t>
            </a:r>
            <a:r>
              <a:rPr lang="hr-HR" i="1" dirty="0" smtClean="0">
                <a:solidFill>
                  <a:srgbClr val="7030A0"/>
                </a:solidFill>
              </a:rPr>
              <a:t>ersonal </a:t>
            </a:r>
            <a:r>
              <a:rPr lang="hr-HR" i="1" dirty="0">
                <a:solidFill>
                  <a:srgbClr val="7030A0"/>
                </a:solidFill>
              </a:rPr>
              <a:t>d</a:t>
            </a:r>
            <a:r>
              <a:rPr lang="hr-HR" i="1" dirty="0" smtClean="0">
                <a:solidFill>
                  <a:srgbClr val="7030A0"/>
                </a:solidFill>
              </a:rPr>
              <a:t>igital </a:t>
            </a:r>
            <a:r>
              <a:rPr lang="hr-HR" i="1" dirty="0">
                <a:solidFill>
                  <a:srgbClr val="7030A0"/>
                </a:solidFill>
              </a:rPr>
              <a:t>a</a:t>
            </a:r>
            <a:r>
              <a:rPr lang="hr-HR" i="1" dirty="0" smtClean="0">
                <a:solidFill>
                  <a:srgbClr val="7030A0"/>
                </a:solidFill>
              </a:rPr>
              <a:t>ssistant</a:t>
            </a:r>
            <a:r>
              <a:rPr lang="hr-HR" dirty="0" smtClean="0">
                <a:solidFill>
                  <a:srgbClr val="7030A0"/>
                </a:solidFill>
              </a:rPr>
              <a:t> </a:t>
            </a:r>
            <a:r>
              <a:rPr lang="hr-HR" dirty="0"/>
              <a:t>&gt; hrv. </a:t>
            </a:r>
            <a:r>
              <a:rPr lang="hr-HR" i="1" dirty="0">
                <a:solidFill>
                  <a:srgbClr val="7030A0"/>
                </a:solidFill>
              </a:rPr>
              <a:t>d</a:t>
            </a:r>
            <a:r>
              <a:rPr lang="hr-HR" i="1" dirty="0" smtClean="0">
                <a:solidFill>
                  <a:srgbClr val="7030A0"/>
                </a:solidFill>
              </a:rPr>
              <a:t>lan</a:t>
            </a:r>
            <a:r>
              <a:rPr lang="hr-HR" b="1" i="1" dirty="0" smtClean="0">
                <a:solidFill>
                  <a:srgbClr val="7030A0"/>
                </a:solidFill>
              </a:rPr>
              <a:t>ovnik</a:t>
            </a:r>
          </a:p>
          <a:p>
            <a:r>
              <a:rPr lang="hr-HR" dirty="0" err="1">
                <a:solidFill>
                  <a:srgbClr val="FF0000"/>
                </a:solidFill>
              </a:rPr>
              <a:t>p</a:t>
            </a:r>
            <a:r>
              <a:rPr lang="hr-HR" dirty="0" err="1" smtClean="0">
                <a:solidFill>
                  <a:srgbClr val="FF0000"/>
                </a:solidFill>
              </a:rPr>
              <a:t>refiksoidizacija</a:t>
            </a:r>
            <a:endParaRPr lang="hr-HR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hr-HR" i="1" dirty="0">
                <a:solidFill>
                  <a:srgbClr val="7030A0"/>
                </a:solidFill>
              </a:rPr>
              <a:t>e-glazba</a:t>
            </a:r>
            <a:r>
              <a:rPr lang="hr-HR" dirty="0"/>
              <a:t>, </a:t>
            </a:r>
            <a:r>
              <a:rPr lang="hr-HR" i="1" dirty="0">
                <a:solidFill>
                  <a:srgbClr val="7030A0"/>
                </a:solidFill>
              </a:rPr>
              <a:t>e-trgovina</a:t>
            </a:r>
            <a:r>
              <a:rPr lang="hr-HR" dirty="0"/>
              <a:t>, </a:t>
            </a:r>
            <a:r>
              <a:rPr lang="hr-HR" i="1" dirty="0" smtClean="0">
                <a:solidFill>
                  <a:srgbClr val="7030A0"/>
                </a:solidFill>
              </a:rPr>
              <a:t>e-vlada</a:t>
            </a:r>
          </a:p>
          <a:p>
            <a:endParaRPr lang="hr-HR" i="1" dirty="0" smtClean="0">
              <a:solidFill>
                <a:srgbClr val="7030A0"/>
              </a:solidFill>
            </a:endParaRPr>
          </a:p>
          <a:p>
            <a:r>
              <a:rPr lang="hr-HR" dirty="0">
                <a:solidFill>
                  <a:srgbClr val="FF0000"/>
                </a:solidFill>
              </a:rPr>
              <a:t>s</a:t>
            </a:r>
            <a:r>
              <a:rPr lang="hr-HR" dirty="0" smtClean="0">
                <a:solidFill>
                  <a:srgbClr val="FF0000"/>
                </a:solidFill>
              </a:rPr>
              <a:t>laganje</a:t>
            </a:r>
          </a:p>
          <a:p>
            <a:pPr marL="0" indent="0">
              <a:buNone/>
            </a:pPr>
            <a:r>
              <a:rPr lang="hr-HR" dirty="0"/>
              <a:t>engl. </a:t>
            </a:r>
            <a:r>
              <a:rPr lang="hr-HR" i="1" dirty="0" err="1">
                <a:solidFill>
                  <a:srgbClr val="7030A0"/>
                </a:solidFill>
              </a:rPr>
              <a:t>firewall</a:t>
            </a:r>
            <a:r>
              <a:rPr lang="hr-HR" dirty="0">
                <a:solidFill>
                  <a:srgbClr val="7030A0"/>
                </a:solidFill>
              </a:rPr>
              <a:t> </a:t>
            </a:r>
            <a:r>
              <a:rPr lang="hr-HR" dirty="0"/>
              <a:t>&gt; hrv. </a:t>
            </a:r>
            <a:r>
              <a:rPr lang="hr-HR" i="1" dirty="0" err="1">
                <a:solidFill>
                  <a:srgbClr val="7030A0"/>
                </a:solidFill>
              </a:rPr>
              <a:t>vatrozid</a:t>
            </a:r>
            <a:endParaRPr lang="hr-HR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380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AA3C8-802A-40F4-A513-C8F0B5957F0F}" type="datetime1">
              <a:rPr lang="hr-HR" smtClean="0"/>
              <a:t>18.3.2016.</a:t>
            </a:fld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C964C-A441-4174-94A9-5849139CD6F2}" type="slidenum">
              <a:rPr lang="hr-HR" smtClean="0"/>
              <a:t>16</a:t>
            </a:fld>
            <a:endParaRPr lang="hr-H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err="1">
                <a:solidFill>
                  <a:srgbClr val="FF0000"/>
                </a:solidFill>
              </a:rPr>
              <a:t>s</a:t>
            </a:r>
            <a:r>
              <a:rPr lang="hr-HR" dirty="0" err="1" smtClean="0">
                <a:solidFill>
                  <a:srgbClr val="FF0000"/>
                </a:solidFill>
              </a:rPr>
              <a:t>ematnička</a:t>
            </a:r>
            <a:r>
              <a:rPr lang="hr-HR" dirty="0" smtClean="0">
                <a:solidFill>
                  <a:srgbClr val="FF0000"/>
                </a:solidFill>
              </a:rPr>
              <a:t> derivacija</a:t>
            </a:r>
          </a:p>
          <a:p>
            <a:pPr marL="0" indent="0">
              <a:buNone/>
            </a:pPr>
            <a:r>
              <a:rPr lang="hr-HR" dirty="0"/>
              <a:t>engl. </a:t>
            </a:r>
            <a:r>
              <a:rPr lang="hr-HR" i="1" dirty="0" err="1">
                <a:solidFill>
                  <a:srgbClr val="7030A0"/>
                </a:solidFill>
              </a:rPr>
              <a:t>attachmant</a:t>
            </a:r>
            <a:r>
              <a:rPr lang="hr-HR" dirty="0">
                <a:solidFill>
                  <a:srgbClr val="7030A0"/>
                </a:solidFill>
              </a:rPr>
              <a:t> </a:t>
            </a:r>
            <a:r>
              <a:rPr lang="hr-HR" dirty="0"/>
              <a:t>&gt; hrv. </a:t>
            </a:r>
            <a:r>
              <a:rPr lang="hr-HR" i="1" dirty="0">
                <a:solidFill>
                  <a:srgbClr val="7030A0"/>
                </a:solidFill>
              </a:rPr>
              <a:t>dodatak</a:t>
            </a:r>
            <a:r>
              <a:rPr lang="hr-HR" dirty="0"/>
              <a:t>, </a:t>
            </a:r>
            <a:r>
              <a:rPr lang="hr-HR" i="1" dirty="0" smtClean="0">
                <a:solidFill>
                  <a:srgbClr val="7030A0"/>
                </a:solidFill>
              </a:rPr>
              <a:t>prilog</a:t>
            </a:r>
            <a:endParaRPr lang="hr-HR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hr-HR" dirty="0" smtClean="0"/>
              <a:t>engl</a:t>
            </a:r>
            <a:r>
              <a:rPr lang="hr-HR" dirty="0"/>
              <a:t>. </a:t>
            </a:r>
            <a:r>
              <a:rPr lang="hr-HR" i="1" dirty="0" err="1">
                <a:solidFill>
                  <a:srgbClr val="7030A0"/>
                </a:solidFill>
              </a:rPr>
              <a:t>lap</a:t>
            </a:r>
            <a:r>
              <a:rPr lang="hr-HR" i="1" dirty="0">
                <a:solidFill>
                  <a:srgbClr val="7030A0"/>
                </a:solidFill>
              </a:rPr>
              <a:t> top</a:t>
            </a:r>
            <a:r>
              <a:rPr lang="hr-HR" dirty="0">
                <a:solidFill>
                  <a:srgbClr val="7030A0"/>
                </a:solidFill>
              </a:rPr>
              <a:t> </a:t>
            </a:r>
            <a:r>
              <a:rPr lang="hr-HR" dirty="0"/>
              <a:t>&gt; hrv. </a:t>
            </a:r>
            <a:r>
              <a:rPr lang="hr-HR" i="1" dirty="0">
                <a:solidFill>
                  <a:srgbClr val="7030A0"/>
                </a:solidFill>
              </a:rPr>
              <a:t>p</a:t>
            </a:r>
            <a:r>
              <a:rPr lang="hr-HR" i="1" dirty="0" smtClean="0">
                <a:solidFill>
                  <a:srgbClr val="7030A0"/>
                </a:solidFill>
              </a:rPr>
              <a:t>rijenosnik</a:t>
            </a:r>
            <a:endParaRPr lang="hr-HR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hr-HR" dirty="0" smtClean="0"/>
              <a:t>engl</a:t>
            </a:r>
            <a:r>
              <a:rPr lang="hr-HR" dirty="0"/>
              <a:t>. </a:t>
            </a:r>
            <a:r>
              <a:rPr lang="hr-HR" i="1" dirty="0" err="1">
                <a:solidFill>
                  <a:srgbClr val="7030A0"/>
                </a:solidFill>
              </a:rPr>
              <a:t>chat</a:t>
            </a:r>
            <a:r>
              <a:rPr lang="hr-HR" dirty="0">
                <a:solidFill>
                  <a:srgbClr val="7030A0"/>
                </a:solidFill>
              </a:rPr>
              <a:t> </a:t>
            </a:r>
            <a:r>
              <a:rPr lang="hr-HR" dirty="0"/>
              <a:t>&gt; hrv. </a:t>
            </a:r>
            <a:r>
              <a:rPr lang="hr-HR" i="1" dirty="0">
                <a:solidFill>
                  <a:srgbClr val="7030A0"/>
                </a:solidFill>
              </a:rPr>
              <a:t>brbljanje</a:t>
            </a:r>
            <a:r>
              <a:rPr lang="hr-HR" dirty="0"/>
              <a:t>, </a:t>
            </a:r>
            <a:r>
              <a:rPr lang="hr-HR" i="1" dirty="0" smtClean="0">
                <a:solidFill>
                  <a:srgbClr val="7030A0"/>
                </a:solidFill>
              </a:rPr>
              <a:t>razgovor</a:t>
            </a:r>
            <a:endParaRPr lang="hr-HR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hr-HR" dirty="0" smtClean="0"/>
              <a:t>engl</a:t>
            </a:r>
            <a:r>
              <a:rPr lang="hr-HR" dirty="0"/>
              <a:t>. </a:t>
            </a:r>
            <a:r>
              <a:rPr lang="hr-HR" i="1" dirty="0" err="1">
                <a:solidFill>
                  <a:srgbClr val="7030A0"/>
                </a:solidFill>
              </a:rPr>
              <a:t>provider</a:t>
            </a:r>
            <a:r>
              <a:rPr lang="hr-HR" dirty="0">
                <a:solidFill>
                  <a:srgbClr val="7030A0"/>
                </a:solidFill>
              </a:rPr>
              <a:t> </a:t>
            </a:r>
            <a:r>
              <a:rPr lang="hr-HR" dirty="0"/>
              <a:t>&gt; hrv. </a:t>
            </a:r>
            <a:r>
              <a:rPr lang="hr-HR" i="1" dirty="0">
                <a:solidFill>
                  <a:srgbClr val="7030A0"/>
                </a:solidFill>
              </a:rPr>
              <a:t>p</a:t>
            </a:r>
            <a:r>
              <a:rPr lang="hr-HR" i="1" dirty="0" smtClean="0">
                <a:solidFill>
                  <a:srgbClr val="7030A0"/>
                </a:solidFill>
              </a:rPr>
              <a:t>oslužavnik</a:t>
            </a:r>
            <a:endParaRPr lang="hr-HR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hr-HR" dirty="0" smtClean="0"/>
              <a:t>engl</a:t>
            </a:r>
            <a:r>
              <a:rPr lang="hr-HR" dirty="0"/>
              <a:t>. </a:t>
            </a:r>
            <a:r>
              <a:rPr lang="hr-HR" i="1" dirty="0">
                <a:solidFill>
                  <a:srgbClr val="7030A0"/>
                </a:solidFill>
              </a:rPr>
              <a:t>site</a:t>
            </a:r>
            <a:r>
              <a:rPr lang="hr-HR" dirty="0">
                <a:solidFill>
                  <a:srgbClr val="7030A0"/>
                </a:solidFill>
              </a:rPr>
              <a:t> </a:t>
            </a:r>
            <a:r>
              <a:rPr lang="hr-HR" dirty="0"/>
              <a:t>&gt; hrv. </a:t>
            </a:r>
            <a:r>
              <a:rPr lang="hr-HR" i="1" dirty="0">
                <a:solidFill>
                  <a:srgbClr val="7030A0"/>
                </a:solidFill>
              </a:rPr>
              <a:t>s</a:t>
            </a:r>
            <a:r>
              <a:rPr lang="hr-HR" i="1" dirty="0" smtClean="0">
                <a:solidFill>
                  <a:srgbClr val="7030A0"/>
                </a:solidFill>
              </a:rPr>
              <a:t>jedište</a:t>
            </a:r>
            <a:endParaRPr lang="hr-HR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hr-HR" dirty="0" smtClean="0"/>
              <a:t>engl</a:t>
            </a:r>
            <a:r>
              <a:rPr lang="hr-HR" dirty="0"/>
              <a:t>. </a:t>
            </a:r>
            <a:r>
              <a:rPr lang="hr-HR" i="1" dirty="0" err="1">
                <a:solidFill>
                  <a:srgbClr val="7030A0"/>
                </a:solidFill>
              </a:rPr>
              <a:t>down</a:t>
            </a:r>
            <a:r>
              <a:rPr lang="hr-HR" i="1" dirty="0">
                <a:solidFill>
                  <a:srgbClr val="7030A0"/>
                </a:solidFill>
              </a:rPr>
              <a:t> </a:t>
            </a:r>
            <a:r>
              <a:rPr lang="hr-HR" i="1" dirty="0" err="1">
                <a:solidFill>
                  <a:srgbClr val="7030A0"/>
                </a:solidFill>
              </a:rPr>
              <a:t>loud</a:t>
            </a:r>
            <a:r>
              <a:rPr lang="hr-HR" dirty="0">
                <a:solidFill>
                  <a:srgbClr val="7030A0"/>
                </a:solidFill>
              </a:rPr>
              <a:t> </a:t>
            </a:r>
            <a:r>
              <a:rPr lang="hr-HR" dirty="0"/>
              <a:t>&gt; hrv. </a:t>
            </a:r>
            <a:r>
              <a:rPr lang="hr-HR" i="1" dirty="0">
                <a:solidFill>
                  <a:srgbClr val="7030A0"/>
                </a:solidFill>
              </a:rPr>
              <a:t>skinuti</a:t>
            </a:r>
            <a:r>
              <a:rPr lang="hr-HR" dirty="0"/>
              <a:t>,</a:t>
            </a:r>
            <a:r>
              <a:rPr lang="hr-HR" i="1" dirty="0"/>
              <a:t> </a:t>
            </a:r>
            <a:r>
              <a:rPr lang="hr-HR" i="1" dirty="0" smtClean="0">
                <a:solidFill>
                  <a:srgbClr val="7030A0"/>
                </a:solidFill>
              </a:rPr>
              <a:t>skidati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304301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AA3C8-802A-40F4-A513-C8F0B5957F0F}" type="datetime1">
              <a:rPr lang="hr-HR" smtClean="0"/>
              <a:t>18.3.2016.</a:t>
            </a:fld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C964C-A441-4174-94A9-5849139CD6F2}" type="slidenum">
              <a:rPr lang="hr-HR" smtClean="0"/>
              <a:t>17</a:t>
            </a:fld>
            <a:endParaRPr lang="hr-H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/>
              <a:t>engl. </a:t>
            </a:r>
            <a:r>
              <a:rPr lang="hr-HR" i="1" dirty="0" err="1">
                <a:solidFill>
                  <a:srgbClr val="7030A0"/>
                </a:solidFill>
              </a:rPr>
              <a:t>user</a:t>
            </a:r>
            <a:r>
              <a:rPr lang="hr-HR" dirty="0">
                <a:solidFill>
                  <a:srgbClr val="7030A0"/>
                </a:solidFill>
              </a:rPr>
              <a:t> </a:t>
            </a:r>
            <a:r>
              <a:rPr lang="hr-HR" dirty="0"/>
              <a:t>&gt; hrv. </a:t>
            </a:r>
            <a:r>
              <a:rPr lang="hr-HR" i="1" dirty="0">
                <a:solidFill>
                  <a:srgbClr val="7030A0"/>
                </a:solidFill>
              </a:rPr>
              <a:t>k</a:t>
            </a:r>
            <a:r>
              <a:rPr lang="hr-HR" i="1" dirty="0" smtClean="0">
                <a:solidFill>
                  <a:srgbClr val="7030A0"/>
                </a:solidFill>
              </a:rPr>
              <a:t>orisnik</a:t>
            </a:r>
            <a:endParaRPr lang="hr-HR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hr-HR" dirty="0" smtClean="0"/>
              <a:t>engl</a:t>
            </a:r>
            <a:r>
              <a:rPr lang="hr-HR" dirty="0"/>
              <a:t>. </a:t>
            </a:r>
            <a:r>
              <a:rPr lang="hr-HR" i="1" dirty="0" err="1">
                <a:solidFill>
                  <a:srgbClr val="7030A0"/>
                </a:solidFill>
              </a:rPr>
              <a:t>address</a:t>
            </a:r>
            <a:r>
              <a:rPr lang="hr-HR" i="1" dirty="0">
                <a:solidFill>
                  <a:srgbClr val="7030A0"/>
                </a:solidFill>
              </a:rPr>
              <a:t> </a:t>
            </a:r>
            <a:r>
              <a:rPr lang="hr-HR" i="1" dirty="0" err="1">
                <a:solidFill>
                  <a:srgbClr val="7030A0"/>
                </a:solidFill>
              </a:rPr>
              <a:t>book</a:t>
            </a:r>
            <a:r>
              <a:rPr lang="hr-HR" dirty="0">
                <a:solidFill>
                  <a:srgbClr val="7030A0"/>
                </a:solidFill>
              </a:rPr>
              <a:t> </a:t>
            </a:r>
            <a:r>
              <a:rPr lang="hr-HR" dirty="0"/>
              <a:t>&gt; hrv. </a:t>
            </a:r>
            <a:r>
              <a:rPr lang="hr-HR" i="1" dirty="0" smtClean="0">
                <a:solidFill>
                  <a:srgbClr val="7030A0"/>
                </a:solidFill>
              </a:rPr>
              <a:t>adresar</a:t>
            </a:r>
            <a:endParaRPr lang="hr-HR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697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AA3C8-802A-40F4-A513-C8F0B5957F0F}" type="datetime1">
              <a:rPr lang="hr-HR" smtClean="0"/>
              <a:t>18.3.2016.</a:t>
            </a:fld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C964C-A441-4174-94A9-5849139CD6F2}" type="slidenum">
              <a:rPr lang="hr-HR" smtClean="0"/>
              <a:t>18</a:t>
            </a:fld>
            <a:endParaRPr lang="hr-H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err="1">
                <a:solidFill>
                  <a:srgbClr val="FF0000"/>
                </a:solidFill>
              </a:rPr>
              <a:t>v</a:t>
            </a:r>
            <a:r>
              <a:rPr lang="hr-HR" dirty="0" err="1" smtClean="0">
                <a:solidFill>
                  <a:srgbClr val="FF0000"/>
                </a:solidFill>
              </a:rPr>
              <a:t>išerječni</a:t>
            </a:r>
            <a:r>
              <a:rPr lang="hr-HR" dirty="0" smtClean="0">
                <a:solidFill>
                  <a:srgbClr val="FF0000"/>
                </a:solidFill>
              </a:rPr>
              <a:t> nazivi</a:t>
            </a:r>
          </a:p>
          <a:p>
            <a:pPr marL="0" indent="0">
              <a:buNone/>
            </a:pPr>
            <a:r>
              <a:rPr lang="hr-HR" dirty="0"/>
              <a:t>engl. </a:t>
            </a:r>
            <a:r>
              <a:rPr lang="hr-HR" i="1" dirty="0" err="1">
                <a:solidFill>
                  <a:srgbClr val="7030A0"/>
                </a:solidFill>
              </a:rPr>
              <a:t>cc</a:t>
            </a:r>
            <a:r>
              <a:rPr lang="hr-HR" i="1" dirty="0"/>
              <a:t> &gt; </a:t>
            </a:r>
            <a:r>
              <a:rPr lang="hr-HR" dirty="0"/>
              <a:t>hrv.</a:t>
            </a:r>
            <a:r>
              <a:rPr lang="hr-HR" i="1" dirty="0"/>
              <a:t> </a:t>
            </a:r>
            <a:r>
              <a:rPr lang="hr-HR" i="1" dirty="0">
                <a:solidFill>
                  <a:srgbClr val="7030A0"/>
                </a:solidFill>
              </a:rPr>
              <a:t>dodatni </a:t>
            </a:r>
            <a:r>
              <a:rPr lang="hr-HR" i="1" dirty="0" smtClean="0">
                <a:solidFill>
                  <a:srgbClr val="7030A0"/>
                </a:solidFill>
              </a:rPr>
              <a:t>primatelj</a:t>
            </a:r>
            <a:endParaRPr lang="hr-HR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hr-HR" dirty="0" smtClean="0"/>
              <a:t>engl</a:t>
            </a:r>
            <a:r>
              <a:rPr lang="hr-HR" dirty="0"/>
              <a:t>. </a:t>
            </a:r>
            <a:r>
              <a:rPr lang="hr-HR" i="1" dirty="0" err="1" smtClean="0">
                <a:solidFill>
                  <a:srgbClr val="7030A0"/>
                </a:solidFill>
              </a:rPr>
              <a:t>provider</a:t>
            </a:r>
            <a:r>
              <a:rPr lang="hr-HR" i="1" dirty="0" smtClean="0">
                <a:solidFill>
                  <a:srgbClr val="7030A0"/>
                </a:solidFill>
              </a:rPr>
              <a:t> </a:t>
            </a:r>
            <a:r>
              <a:rPr lang="hr-HR" i="1" dirty="0"/>
              <a:t>&gt;</a:t>
            </a:r>
            <a:r>
              <a:rPr lang="hr-HR" dirty="0"/>
              <a:t> hrv</a:t>
            </a:r>
            <a:r>
              <a:rPr lang="hr-HR" dirty="0" smtClean="0"/>
              <a:t>.</a:t>
            </a:r>
            <a:r>
              <a:rPr lang="hr-HR" i="1" dirty="0" smtClean="0"/>
              <a:t> </a:t>
            </a:r>
            <a:r>
              <a:rPr lang="hr-HR" i="1" dirty="0">
                <a:solidFill>
                  <a:srgbClr val="7030A0"/>
                </a:solidFill>
              </a:rPr>
              <a:t>davatelj</a:t>
            </a:r>
            <a:r>
              <a:rPr lang="hr-HR" i="1" dirty="0"/>
              <a:t> / </a:t>
            </a:r>
            <a:r>
              <a:rPr lang="hr-HR" i="1" dirty="0">
                <a:solidFill>
                  <a:srgbClr val="7030A0"/>
                </a:solidFill>
              </a:rPr>
              <a:t>pružatelj internetskih </a:t>
            </a:r>
            <a:r>
              <a:rPr lang="hr-HR" i="1" dirty="0" smtClean="0">
                <a:solidFill>
                  <a:srgbClr val="7030A0"/>
                </a:solidFill>
              </a:rPr>
              <a:t>usluga</a:t>
            </a:r>
            <a:endParaRPr lang="hr-HR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hr-HR" dirty="0" smtClean="0"/>
              <a:t>engl</a:t>
            </a:r>
            <a:r>
              <a:rPr lang="hr-HR" dirty="0"/>
              <a:t>. </a:t>
            </a:r>
            <a:r>
              <a:rPr lang="hr-HR" i="1" dirty="0" err="1" smtClean="0">
                <a:solidFill>
                  <a:srgbClr val="7030A0"/>
                </a:solidFill>
              </a:rPr>
              <a:t>lap</a:t>
            </a:r>
            <a:r>
              <a:rPr lang="hr-HR" i="1" dirty="0" smtClean="0">
                <a:solidFill>
                  <a:srgbClr val="7030A0"/>
                </a:solidFill>
              </a:rPr>
              <a:t> </a:t>
            </a:r>
            <a:r>
              <a:rPr lang="hr-HR" i="1" dirty="0">
                <a:solidFill>
                  <a:srgbClr val="7030A0"/>
                </a:solidFill>
              </a:rPr>
              <a:t>top </a:t>
            </a:r>
            <a:r>
              <a:rPr lang="hr-HR" i="1" dirty="0"/>
              <a:t>&gt; </a:t>
            </a:r>
            <a:r>
              <a:rPr lang="hr-HR" dirty="0"/>
              <a:t>hrv.</a:t>
            </a:r>
            <a:r>
              <a:rPr lang="hr-HR" i="1" dirty="0"/>
              <a:t>  </a:t>
            </a:r>
            <a:r>
              <a:rPr lang="hr-HR" i="1" dirty="0" smtClean="0">
                <a:solidFill>
                  <a:srgbClr val="7030A0"/>
                </a:solidFill>
              </a:rPr>
              <a:t>prijenosno računalo</a:t>
            </a:r>
            <a:endParaRPr lang="hr-HR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hr-HR" dirty="0" smtClean="0"/>
              <a:t>engl</a:t>
            </a:r>
            <a:r>
              <a:rPr lang="hr-HR" dirty="0"/>
              <a:t>. </a:t>
            </a:r>
            <a:r>
              <a:rPr lang="hr-HR" i="1" dirty="0" err="1" smtClean="0">
                <a:solidFill>
                  <a:srgbClr val="7030A0"/>
                </a:solidFill>
              </a:rPr>
              <a:t>chat</a:t>
            </a:r>
            <a:r>
              <a:rPr lang="hr-HR" i="1" dirty="0" smtClean="0">
                <a:solidFill>
                  <a:srgbClr val="7030A0"/>
                </a:solidFill>
              </a:rPr>
              <a:t> </a:t>
            </a:r>
            <a:r>
              <a:rPr lang="hr-HR" i="1" dirty="0" err="1">
                <a:solidFill>
                  <a:srgbClr val="7030A0"/>
                </a:solidFill>
              </a:rPr>
              <a:t>room</a:t>
            </a:r>
            <a:r>
              <a:rPr lang="hr-HR" i="1" dirty="0">
                <a:solidFill>
                  <a:srgbClr val="7030A0"/>
                </a:solidFill>
              </a:rPr>
              <a:t> </a:t>
            </a:r>
            <a:r>
              <a:rPr lang="hr-HR" i="1" dirty="0"/>
              <a:t>&gt; </a:t>
            </a:r>
            <a:r>
              <a:rPr lang="hr-HR" dirty="0"/>
              <a:t>hrv.</a:t>
            </a:r>
            <a:r>
              <a:rPr lang="hr-HR" i="1" dirty="0"/>
              <a:t> </a:t>
            </a:r>
            <a:r>
              <a:rPr lang="hr-HR" i="1" dirty="0">
                <a:solidFill>
                  <a:srgbClr val="7030A0"/>
                </a:solidFill>
              </a:rPr>
              <a:t>soba za čavrljanje</a:t>
            </a:r>
            <a:r>
              <a:rPr lang="hr-HR" dirty="0"/>
              <a:t>,</a:t>
            </a:r>
            <a:r>
              <a:rPr lang="hr-HR" i="1" dirty="0"/>
              <a:t> </a:t>
            </a:r>
            <a:r>
              <a:rPr lang="hr-HR" i="1" dirty="0">
                <a:solidFill>
                  <a:srgbClr val="7030A0"/>
                </a:solidFill>
              </a:rPr>
              <a:t>soba za </a:t>
            </a:r>
            <a:r>
              <a:rPr lang="hr-HR" i="1" dirty="0" smtClean="0">
                <a:solidFill>
                  <a:srgbClr val="7030A0"/>
                </a:solidFill>
              </a:rPr>
              <a:t>razgovor</a:t>
            </a:r>
            <a:r>
              <a:rPr lang="hr-HR" dirty="0" smtClean="0">
                <a:solidFill>
                  <a:srgbClr val="7030A0"/>
                </a:solidFill>
              </a:rPr>
              <a:t> </a:t>
            </a:r>
            <a:r>
              <a:rPr lang="hr-HR" b="1" i="1" dirty="0" smtClean="0">
                <a:solidFill>
                  <a:srgbClr val="7030A0"/>
                </a:solidFill>
              </a:rPr>
              <a:t> </a:t>
            </a:r>
            <a:endParaRPr lang="hr-HR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3480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AA3C8-802A-40F4-A513-C8F0B5957F0F}" type="datetime1">
              <a:rPr lang="hr-HR" smtClean="0"/>
              <a:t>18.3.2016.</a:t>
            </a:fld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C964C-A441-4174-94A9-5849139CD6F2}" type="slidenum">
              <a:rPr lang="hr-HR" smtClean="0"/>
              <a:t>19</a:t>
            </a:fld>
            <a:endParaRPr lang="hr-H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/>
              <a:t>engl. </a:t>
            </a:r>
            <a:r>
              <a:rPr lang="hr-HR" i="1" dirty="0"/>
              <a:t> </a:t>
            </a:r>
            <a:r>
              <a:rPr lang="hr-HR" i="1" dirty="0" err="1">
                <a:solidFill>
                  <a:srgbClr val="7030A0"/>
                </a:solidFill>
              </a:rPr>
              <a:t>cloud</a:t>
            </a:r>
            <a:r>
              <a:rPr lang="hr-HR" i="1" dirty="0">
                <a:solidFill>
                  <a:srgbClr val="7030A0"/>
                </a:solidFill>
              </a:rPr>
              <a:t> </a:t>
            </a:r>
            <a:r>
              <a:rPr lang="hr-HR" i="1" dirty="0" err="1">
                <a:solidFill>
                  <a:srgbClr val="7030A0"/>
                </a:solidFill>
              </a:rPr>
              <a:t>computing</a:t>
            </a:r>
            <a:r>
              <a:rPr lang="hr-HR" i="1" dirty="0">
                <a:solidFill>
                  <a:srgbClr val="7030A0"/>
                </a:solidFill>
              </a:rPr>
              <a:t> </a:t>
            </a:r>
            <a:r>
              <a:rPr lang="hr-HR" dirty="0"/>
              <a:t>&gt; hrv.</a:t>
            </a:r>
            <a:r>
              <a:rPr lang="hr-HR" i="1" dirty="0"/>
              <a:t> </a:t>
            </a:r>
            <a:r>
              <a:rPr lang="hr-HR" i="1" dirty="0">
                <a:solidFill>
                  <a:srgbClr val="7030A0"/>
                </a:solidFill>
              </a:rPr>
              <a:t>oblačno </a:t>
            </a:r>
            <a:r>
              <a:rPr lang="hr-HR" i="1" dirty="0" smtClean="0">
                <a:solidFill>
                  <a:srgbClr val="7030A0"/>
                </a:solidFill>
              </a:rPr>
              <a:t>računalstvo</a:t>
            </a:r>
            <a:r>
              <a:rPr lang="hr-HR" dirty="0" smtClean="0">
                <a:solidFill>
                  <a:srgbClr val="7030A0"/>
                </a:solidFill>
              </a:rPr>
              <a:t> </a:t>
            </a:r>
            <a:r>
              <a:rPr lang="hr-HR" dirty="0"/>
              <a:t>engl. </a:t>
            </a:r>
            <a:r>
              <a:rPr lang="hr-HR" i="1" dirty="0" err="1">
                <a:solidFill>
                  <a:srgbClr val="7030A0"/>
                </a:solidFill>
              </a:rPr>
              <a:t>wireless</a:t>
            </a:r>
            <a:r>
              <a:rPr lang="hr-HR" i="1" dirty="0">
                <a:solidFill>
                  <a:srgbClr val="7030A0"/>
                </a:solidFill>
              </a:rPr>
              <a:t> </a:t>
            </a:r>
            <a:r>
              <a:rPr lang="hr-HR" i="1" dirty="0" err="1">
                <a:solidFill>
                  <a:srgbClr val="7030A0"/>
                </a:solidFill>
              </a:rPr>
              <a:t>network</a:t>
            </a:r>
            <a:r>
              <a:rPr lang="hr-HR" dirty="0">
                <a:solidFill>
                  <a:srgbClr val="7030A0"/>
                </a:solidFill>
              </a:rPr>
              <a:t> </a:t>
            </a:r>
            <a:r>
              <a:rPr lang="hr-HR" dirty="0"/>
              <a:t>&gt; hrv. </a:t>
            </a:r>
            <a:r>
              <a:rPr lang="hr-HR" i="1" dirty="0">
                <a:solidFill>
                  <a:srgbClr val="7030A0"/>
                </a:solidFill>
              </a:rPr>
              <a:t>bežična </a:t>
            </a:r>
            <a:r>
              <a:rPr lang="hr-HR" i="1" dirty="0" smtClean="0">
                <a:solidFill>
                  <a:srgbClr val="7030A0"/>
                </a:solidFill>
              </a:rPr>
              <a:t>mreža</a:t>
            </a: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engl</a:t>
            </a:r>
            <a:r>
              <a:rPr lang="hr-HR" dirty="0"/>
              <a:t>. </a:t>
            </a:r>
            <a:r>
              <a:rPr lang="hr-HR" i="1" dirty="0" err="1">
                <a:solidFill>
                  <a:srgbClr val="7030A0"/>
                </a:solidFill>
              </a:rPr>
              <a:t>spam</a:t>
            </a:r>
            <a:r>
              <a:rPr lang="hr-HR" i="1" dirty="0">
                <a:solidFill>
                  <a:srgbClr val="7030A0"/>
                </a:solidFill>
              </a:rPr>
              <a:t> </a:t>
            </a:r>
            <a:r>
              <a:rPr lang="hr-HR" i="1" dirty="0"/>
              <a:t>&gt; </a:t>
            </a:r>
            <a:r>
              <a:rPr lang="hr-HR" dirty="0"/>
              <a:t>hrv.</a:t>
            </a:r>
            <a:r>
              <a:rPr lang="hr-HR" i="1" dirty="0"/>
              <a:t> </a:t>
            </a:r>
            <a:r>
              <a:rPr lang="hr-HR" i="1" dirty="0">
                <a:solidFill>
                  <a:srgbClr val="7030A0"/>
                </a:solidFill>
              </a:rPr>
              <a:t>neželjena </a:t>
            </a:r>
            <a:r>
              <a:rPr lang="hr-HR" i="1" dirty="0" smtClean="0">
                <a:solidFill>
                  <a:srgbClr val="7030A0"/>
                </a:solidFill>
              </a:rPr>
              <a:t>pošta</a:t>
            </a: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engl</a:t>
            </a:r>
            <a:r>
              <a:rPr lang="hr-HR" dirty="0"/>
              <a:t>. </a:t>
            </a:r>
            <a:r>
              <a:rPr lang="hr-HR" i="1" dirty="0" err="1">
                <a:solidFill>
                  <a:srgbClr val="7030A0"/>
                </a:solidFill>
              </a:rPr>
              <a:t>mailing</a:t>
            </a:r>
            <a:r>
              <a:rPr lang="hr-HR" i="1" dirty="0">
                <a:solidFill>
                  <a:srgbClr val="7030A0"/>
                </a:solidFill>
              </a:rPr>
              <a:t> list </a:t>
            </a:r>
            <a:r>
              <a:rPr lang="hr-HR" i="1" dirty="0"/>
              <a:t>&gt;</a:t>
            </a:r>
            <a:r>
              <a:rPr lang="hr-HR" dirty="0"/>
              <a:t> hrv.</a:t>
            </a:r>
            <a:r>
              <a:rPr lang="hr-HR" i="1" dirty="0"/>
              <a:t> </a:t>
            </a:r>
            <a:r>
              <a:rPr lang="hr-HR" i="1" dirty="0">
                <a:solidFill>
                  <a:srgbClr val="7030A0"/>
                </a:solidFill>
              </a:rPr>
              <a:t>poštanski </a:t>
            </a:r>
            <a:r>
              <a:rPr lang="hr-HR" i="1" dirty="0" smtClean="0">
                <a:solidFill>
                  <a:srgbClr val="7030A0"/>
                </a:solidFill>
              </a:rPr>
              <a:t>popis</a:t>
            </a: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engl</a:t>
            </a:r>
            <a:r>
              <a:rPr lang="hr-HR" dirty="0"/>
              <a:t>. </a:t>
            </a:r>
            <a:r>
              <a:rPr lang="hr-HR" i="1" dirty="0" err="1">
                <a:solidFill>
                  <a:srgbClr val="7030A0"/>
                </a:solidFill>
              </a:rPr>
              <a:t>spammer</a:t>
            </a:r>
            <a:r>
              <a:rPr lang="hr-HR" i="1" dirty="0">
                <a:solidFill>
                  <a:srgbClr val="7030A0"/>
                </a:solidFill>
              </a:rPr>
              <a:t> </a:t>
            </a:r>
            <a:r>
              <a:rPr lang="hr-HR" i="1" dirty="0"/>
              <a:t>&gt; </a:t>
            </a:r>
            <a:r>
              <a:rPr lang="hr-HR" dirty="0" smtClean="0"/>
              <a:t>hrv. </a:t>
            </a:r>
            <a:r>
              <a:rPr lang="hr-HR" i="1" dirty="0" smtClean="0">
                <a:solidFill>
                  <a:srgbClr val="7030A0"/>
                </a:solidFill>
              </a:rPr>
              <a:t>osoba </a:t>
            </a:r>
            <a:r>
              <a:rPr lang="hr-HR" i="1" dirty="0">
                <a:solidFill>
                  <a:srgbClr val="7030A0"/>
                </a:solidFill>
              </a:rPr>
              <a:t>koja šalje neželjene e-poruke</a:t>
            </a:r>
            <a:endParaRPr lang="hr-HR" dirty="0">
              <a:solidFill>
                <a:srgbClr val="7030A0"/>
              </a:solidFill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091860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 smtClean="0">
                <a:cs typeface="Times New Roman" panose="02020603050405020304" pitchFamily="18" charset="0"/>
              </a:rPr>
              <a:t>1. uvod</a:t>
            </a:r>
          </a:p>
          <a:p>
            <a:pPr marL="0" indent="0">
              <a:buNone/>
            </a:pPr>
            <a:r>
              <a:rPr lang="hr-HR" dirty="0" smtClean="0">
                <a:cs typeface="Times New Roman" panose="02020603050405020304" pitchFamily="18" charset="0"/>
              </a:rPr>
              <a:t>2. „jezik </a:t>
            </a:r>
            <a:r>
              <a:rPr lang="hr-HR" dirty="0">
                <a:cs typeface="Times New Roman" panose="02020603050405020304" pitchFamily="18" charset="0"/>
              </a:rPr>
              <a:t>o </a:t>
            </a:r>
            <a:r>
              <a:rPr lang="hr-HR" dirty="0" err="1" smtClean="0">
                <a:cs typeface="Times New Roman" panose="02020603050405020304" pitchFamily="18" charset="0"/>
              </a:rPr>
              <a:t>internetu</a:t>
            </a:r>
            <a:r>
              <a:rPr lang="hr-HR" dirty="0" smtClean="0">
                <a:cs typeface="Times New Roman" panose="02020603050405020304" pitchFamily="18" charset="0"/>
              </a:rPr>
              <a:t>”</a:t>
            </a:r>
          </a:p>
          <a:p>
            <a:pPr marL="0" indent="0">
              <a:buNone/>
            </a:pPr>
            <a:r>
              <a:rPr lang="hr-HR" dirty="0" smtClean="0">
                <a:cs typeface="Times New Roman" panose="02020603050405020304" pitchFamily="18" charset="0"/>
              </a:rPr>
              <a:t>3. „jezik na </a:t>
            </a:r>
            <a:r>
              <a:rPr lang="hr-HR" dirty="0" err="1" smtClean="0">
                <a:cs typeface="Times New Roman" panose="02020603050405020304" pitchFamily="18" charset="0"/>
              </a:rPr>
              <a:t>internetu</a:t>
            </a:r>
            <a:r>
              <a:rPr lang="hr-HR" dirty="0" smtClean="0">
                <a:cs typeface="Times New Roman" panose="02020603050405020304" pitchFamily="18" charset="0"/>
              </a:rPr>
              <a:t>”</a:t>
            </a:r>
          </a:p>
          <a:p>
            <a:pPr marL="0" indent="0">
              <a:buNone/>
            </a:pPr>
            <a:r>
              <a:rPr lang="hr-HR" dirty="0" smtClean="0">
                <a:cs typeface="Times New Roman" panose="02020603050405020304" pitchFamily="18" charset="0"/>
              </a:rPr>
              <a:t>4. zaključak</a:t>
            </a:r>
            <a:endParaRPr lang="hr-HR" dirty="0">
              <a:cs typeface="Times New Roman" panose="02020603050405020304" pitchFamily="18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58FA4-4ECF-4468-8DEC-CB730298871A}" type="datetime1">
              <a:rPr lang="hr-HR" smtClean="0"/>
              <a:t>18.3.2016.</a:t>
            </a:fld>
            <a:endParaRPr lang="hr-H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C964C-A441-4174-94A9-5849139CD6F2}" type="slidenum">
              <a:rPr lang="hr-HR" smtClean="0"/>
              <a:t>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46767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AA3C8-802A-40F4-A513-C8F0B5957F0F}" type="datetime1">
              <a:rPr lang="hr-HR" smtClean="0"/>
              <a:t>18.3.2016.</a:t>
            </a:fld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C964C-A441-4174-94A9-5849139CD6F2}" type="slidenum">
              <a:rPr lang="hr-HR" smtClean="0"/>
              <a:t>20</a:t>
            </a:fld>
            <a:endParaRPr lang="hr-H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HR" dirty="0" err="1">
                <a:solidFill>
                  <a:srgbClr val="FF0000"/>
                </a:solidFill>
              </a:rPr>
              <a:t>s</a:t>
            </a:r>
            <a:r>
              <a:rPr lang="hr-HR" dirty="0" err="1" smtClean="0">
                <a:solidFill>
                  <a:srgbClr val="FF0000"/>
                </a:solidFill>
              </a:rPr>
              <a:t>inonimijski</a:t>
            </a:r>
            <a:r>
              <a:rPr lang="hr-HR" dirty="0" smtClean="0">
                <a:solidFill>
                  <a:srgbClr val="FF0000"/>
                </a:solidFill>
              </a:rPr>
              <a:t> nizovi</a:t>
            </a:r>
          </a:p>
          <a:p>
            <a:pPr marL="0" indent="0">
              <a:buNone/>
            </a:pPr>
            <a:r>
              <a:rPr lang="hr-HR" dirty="0" smtClean="0"/>
              <a:t>engl</a:t>
            </a:r>
            <a:r>
              <a:rPr lang="hr-HR" dirty="0"/>
              <a:t>. </a:t>
            </a:r>
            <a:r>
              <a:rPr lang="hr-HR" i="1" dirty="0">
                <a:solidFill>
                  <a:srgbClr val="7030A0"/>
                </a:solidFill>
              </a:rPr>
              <a:t>server</a:t>
            </a:r>
            <a:r>
              <a:rPr lang="hr-HR" dirty="0">
                <a:solidFill>
                  <a:srgbClr val="7030A0"/>
                </a:solidFill>
              </a:rPr>
              <a:t> </a:t>
            </a:r>
            <a:r>
              <a:rPr lang="hr-HR" dirty="0"/>
              <a:t>&gt; hrv. </a:t>
            </a:r>
            <a:r>
              <a:rPr lang="hr-HR" i="1" dirty="0" err="1">
                <a:solidFill>
                  <a:srgbClr val="7030A0"/>
                </a:solidFill>
              </a:rPr>
              <a:t>opslužitelj</a:t>
            </a:r>
            <a:r>
              <a:rPr lang="hr-HR" dirty="0"/>
              <a:t>, </a:t>
            </a:r>
            <a:r>
              <a:rPr lang="hr-HR" i="1" dirty="0">
                <a:solidFill>
                  <a:srgbClr val="7030A0"/>
                </a:solidFill>
              </a:rPr>
              <a:t>poslužavnik</a:t>
            </a:r>
            <a:r>
              <a:rPr lang="hr-HR" dirty="0"/>
              <a:t>, </a:t>
            </a:r>
            <a:r>
              <a:rPr lang="hr-HR" i="1" dirty="0">
                <a:solidFill>
                  <a:srgbClr val="7030A0"/>
                </a:solidFill>
              </a:rPr>
              <a:t>poslužitelj</a:t>
            </a:r>
            <a:r>
              <a:rPr lang="hr-HR" dirty="0"/>
              <a:t>, </a:t>
            </a:r>
            <a:r>
              <a:rPr lang="hr-HR" i="1" dirty="0">
                <a:solidFill>
                  <a:srgbClr val="7030A0"/>
                </a:solidFill>
              </a:rPr>
              <a:t>poslužnik</a:t>
            </a:r>
            <a:r>
              <a:rPr lang="hr-HR" dirty="0"/>
              <a:t>, </a:t>
            </a:r>
            <a:r>
              <a:rPr lang="hr-HR" i="1" dirty="0" err="1" smtClean="0">
                <a:solidFill>
                  <a:srgbClr val="7030A0"/>
                </a:solidFill>
              </a:rPr>
              <a:t>posluživač</a:t>
            </a:r>
            <a:endParaRPr lang="hr-HR" i="1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hr-HR" dirty="0" smtClean="0"/>
              <a:t>engl</a:t>
            </a:r>
            <a:r>
              <a:rPr lang="hr-HR" dirty="0"/>
              <a:t>. </a:t>
            </a:r>
            <a:r>
              <a:rPr lang="hr-HR" i="1" dirty="0">
                <a:solidFill>
                  <a:srgbClr val="7030A0"/>
                </a:solidFill>
              </a:rPr>
              <a:t>site</a:t>
            </a:r>
            <a:r>
              <a:rPr lang="hr-HR" dirty="0">
                <a:solidFill>
                  <a:srgbClr val="7030A0"/>
                </a:solidFill>
              </a:rPr>
              <a:t> </a:t>
            </a:r>
            <a:r>
              <a:rPr lang="hr-HR" dirty="0"/>
              <a:t>&gt; hrv. </a:t>
            </a:r>
            <a:r>
              <a:rPr lang="hr-HR" i="1" dirty="0">
                <a:solidFill>
                  <a:srgbClr val="7030A0"/>
                </a:solidFill>
              </a:rPr>
              <a:t>stranica</a:t>
            </a:r>
            <a:r>
              <a:rPr lang="hr-HR" dirty="0"/>
              <a:t>, </a:t>
            </a:r>
            <a:r>
              <a:rPr lang="hr-HR" i="1" dirty="0">
                <a:solidFill>
                  <a:srgbClr val="7030A0"/>
                </a:solidFill>
              </a:rPr>
              <a:t>mjesto</a:t>
            </a:r>
            <a:r>
              <a:rPr lang="hr-HR" dirty="0"/>
              <a:t>, </a:t>
            </a:r>
            <a:r>
              <a:rPr lang="hr-HR" i="1" dirty="0" err="1">
                <a:solidFill>
                  <a:srgbClr val="7030A0"/>
                </a:solidFill>
              </a:rPr>
              <a:t>mjestište</a:t>
            </a:r>
            <a:r>
              <a:rPr lang="hr-HR" dirty="0"/>
              <a:t>, </a:t>
            </a:r>
            <a:r>
              <a:rPr lang="hr-HR" i="1" dirty="0" err="1">
                <a:solidFill>
                  <a:srgbClr val="7030A0"/>
                </a:solidFill>
              </a:rPr>
              <a:t>adresište</a:t>
            </a:r>
            <a:r>
              <a:rPr lang="hr-HR" dirty="0"/>
              <a:t>, </a:t>
            </a:r>
            <a:r>
              <a:rPr lang="hr-HR" i="1" dirty="0" smtClean="0">
                <a:solidFill>
                  <a:srgbClr val="7030A0"/>
                </a:solidFill>
              </a:rPr>
              <a:t>sjedište</a:t>
            </a:r>
          </a:p>
          <a:p>
            <a:pPr marL="0" indent="0">
              <a:buNone/>
            </a:pPr>
            <a:r>
              <a:rPr lang="hr-HR" dirty="0" smtClean="0"/>
              <a:t>engl</a:t>
            </a:r>
            <a:r>
              <a:rPr lang="hr-HR" dirty="0"/>
              <a:t>. </a:t>
            </a:r>
            <a:r>
              <a:rPr lang="hr-HR" i="1" dirty="0" err="1">
                <a:solidFill>
                  <a:srgbClr val="7030A0"/>
                </a:solidFill>
              </a:rPr>
              <a:t>internet</a:t>
            </a:r>
            <a:r>
              <a:rPr lang="hr-HR" dirty="0">
                <a:solidFill>
                  <a:srgbClr val="7030A0"/>
                </a:solidFill>
              </a:rPr>
              <a:t> </a:t>
            </a:r>
            <a:r>
              <a:rPr lang="hr-HR" dirty="0"/>
              <a:t>&gt; hrv. </a:t>
            </a:r>
            <a:r>
              <a:rPr lang="hr-HR" i="1" dirty="0">
                <a:solidFill>
                  <a:srgbClr val="7030A0"/>
                </a:solidFill>
              </a:rPr>
              <a:t>svjetska mreža</a:t>
            </a:r>
            <a:r>
              <a:rPr lang="hr-HR" dirty="0"/>
              <a:t>, </a:t>
            </a:r>
            <a:r>
              <a:rPr lang="hr-HR" i="1" dirty="0">
                <a:solidFill>
                  <a:srgbClr val="7030A0"/>
                </a:solidFill>
              </a:rPr>
              <a:t>globalna mreža</a:t>
            </a:r>
            <a:r>
              <a:rPr lang="hr-HR" dirty="0"/>
              <a:t>, </a:t>
            </a:r>
            <a:r>
              <a:rPr lang="hr-HR" i="1" dirty="0" err="1" smtClean="0">
                <a:solidFill>
                  <a:srgbClr val="7030A0"/>
                </a:solidFill>
              </a:rPr>
              <a:t>međumrežje</a:t>
            </a:r>
            <a:endParaRPr lang="hr-HR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hr-HR" dirty="0"/>
              <a:t>engl. </a:t>
            </a:r>
            <a:r>
              <a:rPr lang="hr-HR" i="1" dirty="0">
                <a:solidFill>
                  <a:srgbClr val="7030A0"/>
                </a:solidFill>
              </a:rPr>
              <a:t>chat room</a:t>
            </a:r>
            <a:r>
              <a:rPr lang="hr-HR" dirty="0">
                <a:solidFill>
                  <a:srgbClr val="7030A0"/>
                </a:solidFill>
              </a:rPr>
              <a:t> </a:t>
            </a:r>
            <a:r>
              <a:rPr lang="hr-HR" dirty="0"/>
              <a:t>&gt; hrv. </a:t>
            </a:r>
            <a:r>
              <a:rPr lang="hr-HR" i="1" dirty="0">
                <a:solidFill>
                  <a:srgbClr val="7030A0"/>
                </a:solidFill>
              </a:rPr>
              <a:t>chat soba</a:t>
            </a:r>
            <a:r>
              <a:rPr lang="hr-HR" i="1" dirty="0"/>
              <a:t>, </a:t>
            </a:r>
            <a:r>
              <a:rPr lang="hr-HR" i="1" dirty="0">
                <a:solidFill>
                  <a:srgbClr val="7030A0"/>
                </a:solidFill>
              </a:rPr>
              <a:t>brbljaonica</a:t>
            </a:r>
            <a:r>
              <a:rPr lang="hr-HR" dirty="0"/>
              <a:t>, </a:t>
            </a:r>
            <a:r>
              <a:rPr lang="hr-HR" i="1" dirty="0">
                <a:solidFill>
                  <a:srgbClr val="7030A0"/>
                </a:solidFill>
              </a:rPr>
              <a:t>pričaonica</a:t>
            </a:r>
            <a:r>
              <a:rPr lang="hr-HR" dirty="0"/>
              <a:t>, </a:t>
            </a:r>
            <a:r>
              <a:rPr lang="hr-HR" i="1" dirty="0">
                <a:solidFill>
                  <a:srgbClr val="7030A0"/>
                </a:solidFill>
              </a:rPr>
              <a:t>soba za čavrljanje</a:t>
            </a:r>
            <a:r>
              <a:rPr lang="hr-HR" dirty="0"/>
              <a:t>, </a:t>
            </a:r>
            <a:r>
              <a:rPr lang="hr-HR" i="1" dirty="0">
                <a:solidFill>
                  <a:srgbClr val="7030A0"/>
                </a:solidFill>
              </a:rPr>
              <a:t>soba za razgovor</a:t>
            </a:r>
            <a:r>
              <a:rPr lang="hr-HR" dirty="0">
                <a:solidFill>
                  <a:srgbClr val="7030A0"/>
                </a:solidFill>
              </a:rPr>
              <a:t> </a:t>
            </a:r>
            <a:endParaRPr lang="hr-HR" dirty="0"/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193679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FF0000"/>
                </a:solidFill>
              </a:rPr>
              <a:t>Jezik na </a:t>
            </a:r>
            <a:r>
              <a:rPr lang="hr-HR" dirty="0" err="1" smtClean="0">
                <a:solidFill>
                  <a:srgbClr val="FF0000"/>
                </a:solidFill>
              </a:rPr>
              <a:t>internetu</a:t>
            </a:r>
            <a:endParaRPr lang="hr-HR" dirty="0">
              <a:solidFill>
                <a:srgbClr val="FF0000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AA3C8-802A-40F4-A513-C8F0B5957F0F}" type="datetime1">
              <a:rPr lang="hr-HR" smtClean="0"/>
              <a:t>18.3.2016.</a:t>
            </a:fld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C964C-A441-4174-94A9-5849139CD6F2}" type="slidenum">
              <a:rPr lang="hr-HR" smtClean="0"/>
              <a:t>21</a:t>
            </a:fld>
            <a:endParaRPr lang="hr-H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hr-HR" dirty="0" err="1"/>
              <a:t>netspeak</a:t>
            </a:r>
            <a:r>
              <a:rPr lang="hr-HR" dirty="0"/>
              <a:t>, </a:t>
            </a:r>
            <a:r>
              <a:rPr lang="hr-HR" dirty="0" err="1"/>
              <a:t>netlish</a:t>
            </a:r>
            <a:r>
              <a:rPr lang="hr-HR" dirty="0"/>
              <a:t>, </a:t>
            </a:r>
            <a:r>
              <a:rPr lang="hr-HR" dirty="0" err="1"/>
              <a:t>weblish</a:t>
            </a:r>
            <a:r>
              <a:rPr lang="hr-HR" dirty="0"/>
              <a:t>, </a:t>
            </a:r>
            <a:r>
              <a:rPr lang="hr-HR" dirty="0" err="1"/>
              <a:t>internet</a:t>
            </a:r>
            <a:r>
              <a:rPr lang="hr-HR" dirty="0"/>
              <a:t> </a:t>
            </a:r>
            <a:r>
              <a:rPr lang="hr-HR" dirty="0" err="1"/>
              <a:t>language</a:t>
            </a:r>
            <a:r>
              <a:rPr lang="hr-HR" dirty="0"/>
              <a:t>, </a:t>
            </a:r>
            <a:r>
              <a:rPr lang="hr-HR" dirty="0" err="1"/>
              <a:t>cyberspeak</a:t>
            </a:r>
            <a:r>
              <a:rPr lang="hr-HR" dirty="0"/>
              <a:t>, </a:t>
            </a:r>
            <a:r>
              <a:rPr lang="hr-HR" dirty="0" err="1"/>
              <a:t>electronic</a:t>
            </a:r>
            <a:r>
              <a:rPr lang="hr-HR" dirty="0"/>
              <a:t> </a:t>
            </a:r>
            <a:r>
              <a:rPr lang="hr-HR" dirty="0" err="1"/>
              <a:t>discourse</a:t>
            </a:r>
            <a:r>
              <a:rPr lang="hr-HR" dirty="0"/>
              <a:t>, </a:t>
            </a:r>
            <a:r>
              <a:rPr lang="hr-HR" dirty="0" err="1"/>
              <a:t>electronic</a:t>
            </a:r>
            <a:r>
              <a:rPr lang="hr-HR" dirty="0"/>
              <a:t> </a:t>
            </a:r>
            <a:r>
              <a:rPr lang="hr-HR" dirty="0" err="1"/>
              <a:t>language</a:t>
            </a:r>
            <a:r>
              <a:rPr lang="hr-HR" dirty="0"/>
              <a:t>, </a:t>
            </a:r>
            <a:r>
              <a:rPr lang="hr-HR" dirty="0" err="1"/>
              <a:t>interactive</a:t>
            </a:r>
            <a:r>
              <a:rPr lang="hr-HR" dirty="0"/>
              <a:t> </a:t>
            </a:r>
            <a:r>
              <a:rPr lang="hr-HR" dirty="0" err="1"/>
              <a:t>written</a:t>
            </a:r>
            <a:r>
              <a:rPr lang="hr-HR" dirty="0"/>
              <a:t> </a:t>
            </a:r>
            <a:r>
              <a:rPr lang="hr-HR" dirty="0" err="1"/>
              <a:t>discourse</a:t>
            </a:r>
            <a:r>
              <a:rPr lang="hr-HR" dirty="0"/>
              <a:t>, </a:t>
            </a:r>
            <a:r>
              <a:rPr lang="hr-HR" dirty="0" err="1"/>
              <a:t>computer</a:t>
            </a:r>
            <a:r>
              <a:rPr lang="hr-HR" dirty="0"/>
              <a:t>-</a:t>
            </a:r>
            <a:r>
              <a:rPr lang="hr-HR" dirty="0" err="1"/>
              <a:t>mediated</a:t>
            </a:r>
            <a:r>
              <a:rPr lang="hr-HR" dirty="0"/>
              <a:t> </a:t>
            </a:r>
            <a:r>
              <a:rPr lang="hr-HR" dirty="0" err="1" smtClean="0"/>
              <a:t>communication</a:t>
            </a:r>
            <a:endParaRPr lang="hr-HR" dirty="0" smtClean="0"/>
          </a:p>
          <a:p>
            <a:pPr marL="0" indent="0">
              <a:buNone/>
            </a:pPr>
            <a:endParaRPr lang="hr-HR" dirty="0" smtClean="0"/>
          </a:p>
          <a:p>
            <a:r>
              <a:rPr lang="hr-HR" dirty="0">
                <a:solidFill>
                  <a:srgbClr val="00B050"/>
                </a:solidFill>
              </a:rPr>
              <a:t>D. </a:t>
            </a:r>
            <a:r>
              <a:rPr lang="hr-HR" dirty="0" err="1">
                <a:solidFill>
                  <a:srgbClr val="00B050"/>
                </a:solidFill>
              </a:rPr>
              <a:t>Crystal</a:t>
            </a:r>
            <a:r>
              <a:rPr lang="hr-HR" dirty="0">
                <a:solidFill>
                  <a:srgbClr val="00B050"/>
                </a:solidFill>
              </a:rPr>
              <a:t> </a:t>
            </a:r>
            <a:r>
              <a:rPr lang="hr-HR" i="1" dirty="0" err="1" smtClean="0">
                <a:solidFill>
                  <a:srgbClr val="00B050"/>
                </a:solidFill>
              </a:rPr>
              <a:t>Language</a:t>
            </a:r>
            <a:r>
              <a:rPr lang="hr-HR" i="1" dirty="0" smtClean="0">
                <a:solidFill>
                  <a:srgbClr val="00B050"/>
                </a:solidFill>
              </a:rPr>
              <a:t> </a:t>
            </a:r>
            <a:r>
              <a:rPr lang="hr-HR" i="1" dirty="0" err="1">
                <a:solidFill>
                  <a:srgbClr val="00B050"/>
                </a:solidFill>
              </a:rPr>
              <a:t>and</a:t>
            </a:r>
            <a:r>
              <a:rPr lang="hr-HR" i="1" dirty="0">
                <a:solidFill>
                  <a:srgbClr val="00B050"/>
                </a:solidFill>
              </a:rPr>
              <a:t> </a:t>
            </a:r>
            <a:r>
              <a:rPr lang="hr-HR" i="1" dirty="0" err="1">
                <a:solidFill>
                  <a:srgbClr val="00B050"/>
                </a:solidFill>
              </a:rPr>
              <a:t>the</a:t>
            </a:r>
            <a:r>
              <a:rPr lang="hr-HR" i="1" dirty="0">
                <a:solidFill>
                  <a:srgbClr val="00B050"/>
                </a:solidFill>
              </a:rPr>
              <a:t> Internet</a:t>
            </a:r>
            <a:r>
              <a:rPr lang="hr-HR" dirty="0">
                <a:solidFill>
                  <a:srgbClr val="00B050"/>
                </a:solidFill>
              </a:rPr>
              <a:t> </a:t>
            </a:r>
            <a:r>
              <a:rPr lang="hr-HR" dirty="0"/>
              <a:t>(2001</a:t>
            </a:r>
            <a:r>
              <a:rPr lang="hr-HR" dirty="0" smtClean="0"/>
              <a:t>.; 2006.)</a:t>
            </a:r>
          </a:p>
          <a:p>
            <a:r>
              <a:rPr lang="hr-HR" dirty="0"/>
              <a:t>elektronička </a:t>
            </a:r>
            <a:r>
              <a:rPr lang="hr-HR" dirty="0" smtClean="0"/>
              <a:t>pošta, pričaonice, virtualni </a:t>
            </a:r>
            <a:r>
              <a:rPr lang="hr-HR" dirty="0"/>
              <a:t>svjetovi, svjetska </a:t>
            </a:r>
            <a:r>
              <a:rPr lang="hr-HR" dirty="0" smtClean="0"/>
              <a:t>mreža, </a:t>
            </a:r>
            <a:r>
              <a:rPr lang="hr-HR" dirty="0"/>
              <a:t>instantne poruke </a:t>
            </a:r>
            <a:r>
              <a:rPr lang="hr-HR" dirty="0" smtClean="0"/>
              <a:t>i blogovi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124107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AA3C8-802A-40F4-A513-C8F0B5957F0F}" type="datetime1">
              <a:rPr lang="hr-HR" smtClean="0"/>
              <a:t>18.3.2016.</a:t>
            </a:fld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C964C-A441-4174-94A9-5849139CD6F2}" type="slidenum">
              <a:rPr lang="hr-HR" smtClean="0"/>
              <a:t>22</a:t>
            </a:fld>
            <a:endParaRPr lang="hr-H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hr-HR" dirty="0">
                <a:solidFill>
                  <a:srgbClr val="00B050"/>
                </a:solidFill>
              </a:rPr>
              <a:t>A</a:t>
            </a:r>
            <a:r>
              <a:rPr lang="hr-HR" dirty="0" smtClean="0">
                <a:solidFill>
                  <a:srgbClr val="00B050"/>
                </a:solidFill>
              </a:rPr>
              <a:t>. Halonja </a:t>
            </a:r>
            <a:r>
              <a:rPr lang="hr-HR" dirty="0"/>
              <a:t>i </a:t>
            </a:r>
            <a:r>
              <a:rPr lang="hr-HR" dirty="0">
                <a:solidFill>
                  <a:srgbClr val="00B050"/>
                </a:solidFill>
              </a:rPr>
              <a:t>B. Kovačević </a:t>
            </a:r>
            <a:r>
              <a:rPr lang="hr-HR" dirty="0"/>
              <a:t>(2001.) </a:t>
            </a:r>
            <a:endParaRPr lang="hr-HR" dirty="0" smtClean="0"/>
          </a:p>
          <a:p>
            <a:r>
              <a:rPr lang="hr-HR" dirty="0" smtClean="0"/>
              <a:t>anglizmi, vulgarizmi, barbarizmi, pravopisne </a:t>
            </a:r>
            <a:r>
              <a:rPr lang="hr-HR" dirty="0"/>
              <a:t>pogreške, jezične igre, </a:t>
            </a:r>
            <a:r>
              <a:rPr lang="hr-HR" dirty="0" smtClean="0"/>
              <a:t>uporaba </a:t>
            </a:r>
            <a:r>
              <a:rPr lang="hr-HR" dirty="0"/>
              <a:t>emotikona, smanjeni broj </a:t>
            </a:r>
            <a:r>
              <a:rPr lang="hr-HR" dirty="0" smtClean="0"/>
              <a:t>glagolskih vremena</a:t>
            </a:r>
            <a:endParaRPr lang="hr-HR" dirty="0"/>
          </a:p>
          <a:p>
            <a:r>
              <a:rPr lang="hr-HR" dirty="0">
                <a:solidFill>
                  <a:srgbClr val="00B050"/>
                </a:solidFill>
              </a:rPr>
              <a:t>N. Tuđman-Vuković </a:t>
            </a:r>
            <a:r>
              <a:rPr lang="hr-HR" dirty="0" smtClean="0"/>
              <a:t>(1999.): jezik </a:t>
            </a:r>
            <a:r>
              <a:rPr lang="hr-HR" i="1" dirty="0" smtClean="0"/>
              <a:t>e</a:t>
            </a:r>
            <a:r>
              <a:rPr lang="hr-HR" dirty="0" smtClean="0"/>
              <a:t>-poruka</a:t>
            </a:r>
          </a:p>
          <a:p>
            <a:r>
              <a:rPr lang="hr-HR" dirty="0"/>
              <a:t>n</a:t>
            </a:r>
            <a:r>
              <a:rPr lang="hr-HR" dirty="0" smtClean="0"/>
              <a:t>eformalni „razgovorni familijarni stil“, brojne </a:t>
            </a:r>
            <a:r>
              <a:rPr lang="hr-HR" dirty="0"/>
              <a:t>pravopisne i gramatičke pogreške, </a:t>
            </a:r>
            <a:r>
              <a:rPr lang="hr-HR" dirty="0" smtClean="0"/>
              <a:t>dijalektizmi </a:t>
            </a:r>
            <a:r>
              <a:rPr lang="hr-HR" dirty="0"/>
              <a:t>i </a:t>
            </a:r>
            <a:r>
              <a:rPr lang="hr-HR" dirty="0" smtClean="0"/>
              <a:t>žargonizmi, </a:t>
            </a:r>
            <a:r>
              <a:rPr lang="hr-HR" dirty="0"/>
              <a:t>poštapalice, </a:t>
            </a:r>
            <a:r>
              <a:rPr lang="hr-HR" dirty="0" smtClean="0"/>
              <a:t>anglizmi, </a:t>
            </a:r>
            <a:r>
              <a:rPr lang="hr-HR" dirty="0" err="1" smtClean="0"/>
              <a:t>emotikoni</a:t>
            </a:r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1083400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AA3C8-802A-40F4-A513-C8F0B5957F0F}" type="datetime1">
              <a:rPr lang="hr-HR" smtClean="0"/>
              <a:t>18.3.2016.</a:t>
            </a:fld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C964C-A441-4174-94A9-5849139CD6F2}" type="slidenum">
              <a:rPr lang="hr-HR" smtClean="0"/>
              <a:t>23</a:t>
            </a:fld>
            <a:endParaRPr lang="hr-H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>
                <a:solidFill>
                  <a:srgbClr val="00B050"/>
                </a:solidFill>
              </a:rPr>
              <a:t>M. Mihaljević </a:t>
            </a:r>
            <a:r>
              <a:rPr lang="hr-HR" dirty="0"/>
              <a:t>(2005</a:t>
            </a:r>
            <a:r>
              <a:rPr lang="hr-HR" dirty="0" smtClean="0"/>
              <a:t>.)</a:t>
            </a:r>
          </a:p>
          <a:p>
            <a:r>
              <a:rPr lang="hr-HR" dirty="0"/>
              <a:t>o</a:t>
            </a:r>
            <a:r>
              <a:rPr lang="hr-HR" dirty="0" smtClean="0"/>
              <a:t>bilježja jezika </a:t>
            </a:r>
            <a:r>
              <a:rPr lang="hr-HR" i="1" dirty="0" smtClean="0"/>
              <a:t>e</a:t>
            </a:r>
            <a:r>
              <a:rPr lang="hr-HR" dirty="0" smtClean="0"/>
              <a:t>-poruka ovise o FS </a:t>
            </a: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650012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AA3C8-802A-40F4-A513-C8F0B5957F0F}" type="datetime1">
              <a:rPr lang="hr-HR" smtClean="0"/>
              <a:t>18.3.2016.</a:t>
            </a:fld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C964C-A441-4174-94A9-5849139CD6F2}" type="slidenum">
              <a:rPr lang="hr-HR" smtClean="0"/>
              <a:t>24</a:t>
            </a:fld>
            <a:endParaRPr lang="hr-H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>
                <a:solidFill>
                  <a:srgbClr val="FF0000"/>
                </a:solidFill>
              </a:rPr>
              <a:t>n</a:t>
            </a:r>
            <a:r>
              <a:rPr lang="hr-HR" dirty="0" smtClean="0">
                <a:solidFill>
                  <a:srgbClr val="FF0000"/>
                </a:solidFill>
              </a:rPr>
              <a:t>aše proučavanje:</a:t>
            </a:r>
          </a:p>
          <a:p>
            <a:r>
              <a:rPr lang="hr-HR" dirty="0"/>
              <a:t>e</a:t>
            </a:r>
            <a:r>
              <a:rPr lang="hr-HR" dirty="0" smtClean="0"/>
              <a:t>lektroničke inačice </a:t>
            </a:r>
            <a:r>
              <a:rPr lang="hr-HR" dirty="0"/>
              <a:t>dnevnih novina i informativnih </a:t>
            </a:r>
            <a:r>
              <a:rPr lang="hr-HR" dirty="0" smtClean="0"/>
              <a:t>portala</a:t>
            </a:r>
          </a:p>
          <a:p>
            <a:r>
              <a:rPr lang="hr-HR" dirty="0" smtClean="0"/>
              <a:t>komentari čitatelja</a:t>
            </a:r>
          </a:p>
          <a:p>
            <a:r>
              <a:rPr lang="hr-HR" dirty="0" smtClean="0"/>
              <a:t>forumi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822949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FF0000"/>
                </a:solidFill>
              </a:rPr>
              <a:t>Stapanje</a:t>
            </a:r>
            <a:endParaRPr lang="hr-HR" dirty="0">
              <a:solidFill>
                <a:srgbClr val="FF0000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AA3C8-802A-40F4-A513-C8F0B5957F0F}" type="datetime1">
              <a:rPr lang="hr-HR" smtClean="0"/>
              <a:t>18.3.2016.</a:t>
            </a:fld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C964C-A441-4174-94A9-5849139CD6F2}" type="slidenum">
              <a:rPr lang="hr-HR" smtClean="0"/>
              <a:t>25</a:t>
            </a:fld>
            <a:endParaRPr lang="hr-H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/>
              <a:t>1. </a:t>
            </a:r>
            <a:r>
              <a:rPr lang="hr-HR" dirty="0" smtClean="0">
                <a:solidFill>
                  <a:srgbClr val="FF0000"/>
                </a:solidFill>
              </a:rPr>
              <a:t>stapanje </a:t>
            </a:r>
            <a:r>
              <a:rPr lang="hr-HR" dirty="0">
                <a:solidFill>
                  <a:srgbClr val="FF0000"/>
                </a:solidFill>
              </a:rPr>
              <a:t>prvoga dijela prve i drugoga dijela druge riječi</a:t>
            </a:r>
          </a:p>
          <a:p>
            <a:pPr marL="0" indent="0">
              <a:buNone/>
            </a:pPr>
            <a:r>
              <a:rPr lang="hr-HR" i="1" dirty="0">
                <a:solidFill>
                  <a:srgbClr val="7030A0"/>
                </a:solidFill>
              </a:rPr>
              <a:t>katolibanija</a:t>
            </a:r>
            <a:r>
              <a:rPr lang="hr-HR" dirty="0">
                <a:solidFill>
                  <a:srgbClr val="7030A0"/>
                </a:solidFill>
              </a:rPr>
              <a:t> </a:t>
            </a:r>
            <a:r>
              <a:rPr lang="hr-HR" dirty="0"/>
              <a:t>'vladavina ortodoksnih, militantnih katolika' &lt;</a:t>
            </a:r>
            <a:r>
              <a:rPr lang="hr-HR" dirty="0">
                <a:solidFill>
                  <a:srgbClr val="7030A0"/>
                </a:solidFill>
              </a:rPr>
              <a:t> </a:t>
            </a:r>
            <a:r>
              <a:rPr lang="hr-HR" b="1" i="1" dirty="0">
                <a:solidFill>
                  <a:srgbClr val="7030A0"/>
                </a:solidFill>
              </a:rPr>
              <a:t>kato</a:t>
            </a:r>
            <a:r>
              <a:rPr lang="hr-HR" i="1" dirty="0">
                <a:solidFill>
                  <a:srgbClr val="7030A0"/>
                </a:solidFill>
              </a:rPr>
              <a:t>lici</a:t>
            </a:r>
            <a:r>
              <a:rPr lang="hr-HR" dirty="0">
                <a:solidFill>
                  <a:srgbClr val="7030A0"/>
                </a:solidFill>
              </a:rPr>
              <a:t> </a:t>
            </a:r>
            <a:r>
              <a:rPr lang="hr-HR" dirty="0"/>
              <a:t>+ </a:t>
            </a:r>
            <a:r>
              <a:rPr lang="hr-HR" i="1" dirty="0" smtClean="0">
                <a:solidFill>
                  <a:srgbClr val="7030A0"/>
                </a:solidFill>
              </a:rPr>
              <a:t>ta</a:t>
            </a:r>
            <a:r>
              <a:rPr lang="hr-HR" b="1" i="1" dirty="0" smtClean="0">
                <a:solidFill>
                  <a:srgbClr val="7030A0"/>
                </a:solidFill>
              </a:rPr>
              <a:t>libanija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/>
              <a:t>"</a:t>
            </a:r>
            <a:r>
              <a:rPr lang="hr-HR" i="1" dirty="0">
                <a:solidFill>
                  <a:srgbClr val="7030A0"/>
                </a:solidFill>
              </a:rPr>
              <a:t>Katolibanija</a:t>
            </a:r>
            <a:r>
              <a:rPr lang="hr-HR" dirty="0">
                <a:solidFill>
                  <a:srgbClr val="7030A0"/>
                </a:solidFill>
              </a:rPr>
              <a:t> </a:t>
            </a:r>
            <a:r>
              <a:rPr lang="hr-HR" dirty="0"/>
              <a:t>na Nedjeljom u </a:t>
            </a:r>
            <a:r>
              <a:rPr lang="hr-HR" dirty="0" smtClean="0"/>
              <a:t>2”,</a:t>
            </a:r>
          </a:p>
          <a:p>
            <a:pPr marL="0" indent="0">
              <a:buNone/>
            </a:pPr>
            <a:r>
              <a:rPr lang="hr-HR" dirty="0" smtClean="0"/>
              <a:t> </a:t>
            </a:r>
            <a:r>
              <a:rPr lang="hr-HR" sz="2000" dirty="0"/>
              <a:t>(naslov) Metroportal, 16. 6. 2013.</a:t>
            </a:r>
          </a:p>
          <a:p>
            <a:endParaRPr lang="hr-H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4382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AA3C8-802A-40F4-A513-C8F0B5957F0F}" type="datetime1">
              <a:rPr lang="hr-HR" smtClean="0"/>
              <a:t>18.3.2016.</a:t>
            </a:fld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C964C-A441-4174-94A9-5849139CD6F2}" type="slidenum">
              <a:rPr lang="hr-HR" smtClean="0"/>
              <a:t>26</a:t>
            </a:fld>
            <a:endParaRPr lang="hr-H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/>
              <a:t>2. </a:t>
            </a:r>
            <a:r>
              <a:rPr lang="hr-HR" dirty="0">
                <a:solidFill>
                  <a:srgbClr val="FF0000"/>
                </a:solidFill>
              </a:rPr>
              <a:t>stapanjem prvoga dijela prve riječi i cijele druge riječi </a:t>
            </a:r>
          </a:p>
          <a:p>
            <a:pPr marL="0" indent="0">
              <a:buNone/>
            </a:pPr>
            <a:r>
              <a:rPr lang="hr-HR" i="1" dirty="0">
                <a:solidFill>
                  <a:srgbClr val="7030A0"/>
                </a:solidFill>
              </a:rPr>
              <a:t>frustaša</a:t>
            </a:r>
            <a:r>
              <a:rPr lang="hr-HR" dirty="0">
                <a:solidFill>
                  <a:srgbClr val="7030A0"/>
                </a:solidFill>
              </a:rPr>
              <a:t> </a:t>
            </a:r>
            <a:r>
              <a:rPr lang="hr-HR" dirty="0"/>
              <a:t>'frustrirani ustaša' &lt; </a:t>
            </a:r>
            <a:r>
              <a:rPr lang="hr-HR" b="1" i="1" dirty="0">
                <a:solidFill>
                  <a:srgbClr val="7030A0"/>
                </a:solidFill>
              </a:rPr>
              <a:t>frust</a:t>
            </a:r>
            <a:r>
              <a:rPr lang="hr-HR" i="1" dirty="0">
                <a:solidFill>
                  <a:srgbClr val="7030A0"/>
                </a:solidFill>
              </a:rPr>
              <a:t>riran</a:t>
            </a:r>
            <a:r>
              <a:rPr lang="hr-HR" dirty="0"/>
              <a:t> + </a:t>
            </a:r>
            <a:r>
              <a:rPr lang="hr-HR" b="1" i="1" dirty="0" smtClean="0">
                <a:solidFill>
                  <a:srgbClr val="7030A0"/>
                </a:solidFill>
              </a:rPr>
              <a:t>ustaša</a:t>
            </a:r>
          </a:p>
          <a:p>
            <a:pPr marL="0" indent="0">
              <a:buNone/>
            </a:pPr>
            <a:endParaRPr lang="hr-HR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hr-HR" dirty="0"/>
              <a:t>"Arsen Bauk je istup splitskog </a:t>
            </a:r>
            <a:r>
              <a:rPr lang="hr-HR" i="1" dirty="0">
                <a:solidFill>
                  <a:srgbClr val="7030A0"/>
                </a:solidFill>
              </a:rPr>
              <a:t>frustaše</a:t>
            </a:r>
            <a:r>
              <a:rPr lang="hr-HR" dirty="0">
                <a:solidFill>
                  <a:srgbClr val="7030A0"/>
                </a:solidFill>
              </a:rPr>
              <a:t> </a:t>
            </a:r>
            <a:r>
              <a:rPr lang="hr-HR" dirty="0"/>
              <a:t>shvatio kao »uvod gospodina Baldasara u njegovu kampanju za neku od funkcija u stranci za koju se već kandidira«." </a:t>
            </a:r>
            <a:r>
              <a:rPr lang="hr-HR" sz="2000" dirty="0"/>
              <a:t>www.novilist.hr, 30.12.2015., Trafika Predraga Lucića</a:t>
            </a:r>
          </a:p>
          <a:p>
            <a:endParaRPr lang="hr-HR" sz="2000" dirty="0"/>
          </a:p>
        </p:txBody>
      </p:sp>
    </p:spTree>
    <p:extLst>
      <p:ext uri="{BB962C8B-B14F-4D97-AF65-F5344CB8AC3E}">
        <p14:creationId xmlns:p14="http://schemas.microsoft.com/office/powerpoint/2010/main" val="4202556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AA3C8-802A-40F4-A513-C8F0B5957F0F}" type="datetime1">
              <a:rPr lang="hr-HR" smtClean="0"/>
              <a:t>18.3.2016.</a:t>
            </a:fld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C964C-A441-4174-94A9-5849139CD6F2}" type="slidenum">
              <a:rPr lang="hr-HR" smtClean="0"/>
              <a:t>27</a:t>
            </a:fld>
            <a:endParaRPr lang="hr-H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323528" y="1628800"/>
            <a:ext cx="8503920" cy="4572000"/>
          </a:xfrm>
        </p:spPr>
        <p:txBody>
          <a:bodyPr/>
          <a:lstStyle/>
          <a:p>
            <a:r>
              <a:rPr lang="hr-HR" dirty="0"/>
              <a:t>3. </a:t>
            </a:r>
            <a:r>
              <a:rPr lang="hr-HR" dirty="0">
                <a:solidFill>
                  <a:srgbClr val="FF0000"/>
                </a:solidFill>
              </a:rPr>
              <a:t>stapanjem cijele prve i drugoga dijela druge riječi</a:t>
            </a:r>
          </a:p>
          <a:p>
            <a:pPr marL="0" indent="0">
              <a:buNone/>
            </a:pPr>
            <a:r>
              <a:rPr lang="hr-HR" i="1" dirty="0" smtClean="0">
                <a:solidFill>
                  <a:srgbClr val="7030A0"/>
                </a:solidFill>
              </a:rPr>
              <a:t>anketamin</a:t>
            </a:r>
            <a:r>
              <a:rPr lang="hr-HR" i="1" dirty="0" smtClean="0"/>
              <a:t> </a:t>
            </a:r>
            <a:r>
              <a:rPr lang="hr-HR" dirty="0"/>
              <a:t>'anketa koja udara poput amfetamina' &lt; </a:t>
            </a:r>
            <a:r>
              <a:rPr lang="hr-HR" b="1" i="1" dirty="0">
                <a:solidFill>
                  <a:srgbClr val="7030A0"/>
                </a:solidFill>
              </a:rPr>
              <a:t>anketa</a:t>
            </a:r>
            <a:r>
              <a:rPr lang="hr-HR" b="1" i="1" dirty="0"/>
              <a:t> </a:t>
            </a:r>
            <a:r>
              <a:rPr lang="hr-HR" dirty="0"/>
              <a:t>+ </a:t>
            </a:r>
            <a:r>
              <a:rPr lang="hr-HR" i="1" dirty="0" smtClean="0">
                <a:solidFill>
                  <a:srgbClr val="7030A0"/>
                </a:solidFill>
              </a:rPr>
              <a:t>amfet</a:t>
            </a:r>
            <a:r>
              <a:rPr lang="hr-HR" b="1" i="1" dirty="0" smtClean="0">
                <a:solidFill>
                  <a:srgbClr val="7030A0"/>
                </a:solidFill>
              </a:rPr>
              <a:t>amin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/>
              <a:t>"Karamarko na </a:t>
            </a:r>
            <a:r>
              <a:rPr lang="hr-HR" i="1" dirty="0">
                <a:solidFill>
                  <a:srgbClr val="7030A0"/>
                </a:solidFill>
              </a:rPr>
              <a:t>anketaminima</a:t>
            </a:r>
            <a:r>
              <a:rPr lang="hr-HR" dirty="0"/>
              <a:t>" </a:t>
            </a:r>
            <a:r>
              <a:rPr lang="hr-HR" sz="2000" dirty="0" smtClean="0"/>
              <a:t>www.novilist.hr,5.1.2016</a:t>
            </a:r>
            <a:r>
              <a:rPr lang="hr-HR" sz="2000" dirty="0"/>
              <a:t>., Trafika Predraga Lucića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756368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AA3C8-802A-40F4-A513-C8F0B5957F0F}" type="datetime1">
              <a:rPr lang="hr-HR" smtClean="0"/>
              <a:t>18.3.2016.</a:t>
            </a:fld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C964C-A441-4174-94A9-5849139CD6F2}" type="slidenum">
              <a:rPr lang="hr-HR" smtClean="0"/>
              <a:t>28</a:t>
            </a:fld>
            <a:endParaRPr lang="hr-H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/>
              <a:t>4</a:t>
            </a:r>
            <a:r>
              <a:rPr lang="hr-HR" dirty="0" smtClean="0"/>
              <a:t>. </a:t>
            </a:r>
            <a:r>
              <a:rPr lang="hr-HR" dirty="0">
                <a:solidFill>
                  <a:srgbClr val="FF0000"/>
                </a:solidFill>
              </a:rPr>
              <a:t>stapanjem cijele prve i cijele druge riječi </a:t>
            </a:r>
            <a:endParaRPr lang="hr-HR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hr-HR" i="1" dirty="0">
                <a:solidFill>
                  <a:srgbClr val="7030A0"/>
                </a:solidFill>
              </a:rPr>
              <a:t>snobelovac</a:t>
            </a:r>
            <a:r>
              <a:rPr lang="hr-HR" i="1" dirty="0"/>
              <a:t> </a:t>
            </a:r>
            <a:r>
              <a:rPr lang="hr-HR" dirty="0"/>
              <a:t>'snob koji voli nobelovce' &lt; </a:t>
            </a:r>
            <a:r>
              <a:rPr lang="hr-HR" b="1" i="1" dirty="0">
                <a:solidFill>
                  <a:srgbClr val="7030A0"/>
                </a:solidFill>
              </a:rPr>
              <a:t>snob</a:t>
            </a:r>
            <a:r>
              <a:rPr lang="hr-HR" b="1" dirty="0">
                <a:solidFill>
                  <a:srgbClr val="7030A0"/>
                </a:solidFill>
              </a:rPr>
              <a:t> </a:t>
            </a:r>
            <a:r>
              <a:rPr lang="hr-HR" dirty="0"/>
              <a:t>+ </a:t>
            </a:r>
            <a:r>
              <a:rPr lang="hr-HR" b="1" i="1" dirty="0">
                <a:solidFill>
                  <a:srgbClr val="7030A0"/>
                </a:solidFill>
              </a:rPr>
              <a:t>nobelovac</a:t>
            </a:r>
            <a:endParaRPr lang="hr-HR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hr-HR" dirty="0"/>
              <a:t>"Koliko su se kupci jagmili za novim nobelovcem i koliko je među njima bilo </a:t>
            </a:r>
            <a:r>
              <a:rPr lang="hr-HR" i="1" dirty="0">
                <a:solidFill>
                  <a:srgbClr val="7030A0"/>
                </a:solidFill>
              </a:rPr>
              <a:t>snobelovaca</a:t>
            </a:r>
            <a:r>
              <a:rPr lang="hr-HR" dirty="0">
                <a:solidFill>
                  <a:srgbClr val="7030A0"/>
                </a:solidFill>
              </a:rPr>
              <a:t> </a:t>
            </a:r>
            <a:r>
              <a:rPr lang="hr-HR" dirty="0"/>
              <a:t>vidjelo se nakon dva-tri mjeseca, kada se u nekim knjižarama nije mogao pronaći prvi tom »Tumača«, ali je zato drugoga toma bilo – vulgarno ali bukvalno – na bacanje. Kako i zašto</a:t>
            </a:r>
            <a:r>
              <a:rPr lang="hr-HR" dirty="0" smtClean="0"/>
              <a:t>?” </a:t>
            </a:r>
            <a:r>
              <a:rPr lang="hr-HR" sz="2000" dirty="0" smtClean="0"/>
              <a:t>www.novilist.hr,13.10.2015</a:t>
            </a:r>
            <a:r>
              <a:rPr lang="hr-HR" sz="2000" dirty="0"/>
              <a:t>., Trafika Predraga Lucića</a:t>
            </a:r>
          </a:p>
          <a:p>
            <a:endParaRPr lang="hr-H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5942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AA3C8-802A-40F4-A513-C8F0B5957F0F}" type="datetime1">
              <a:rPr lang="hr-HR" smtClean="0"/>
              <a:t>18.3.2016.</a:t>
            </a:fld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C964C-A441-4174-94A9-5849139CD6F2}" type="slidenum">
              <a:rPr lang="hr-HR" smtClean="0"/>
              <a:t>29</a:t>
            </a:fld>
            <a:endParaRPr lang="hr-H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i="1" dirty="0">
                <a:solidFill>
                  <a:srgbClr val="7030A0"/>
                </a:solidFill>
              </a:rPr>
              <a:t>yutarnji</a:t>
            </a:r>
            <a:r>
              <a:rPr lang="hr-HR" dirty="0">
                <a:solidFill>
                  <a:srgbClr val="7030A0"/>
                </a:solidFill>
              </a:rPr>
              <a:t> </a:t>
            </a:r>
            <a:r>
              <a:rPr lang="hr-HR" dirty="0"/>
              <a:t>&lt; </a:t>
            </a:r>
            <a:r>
              <a:rPr lang="hr-HR" i="1" dirty="0">
                <a:solidFill>
                  <a:srgbClr val="7030A0"/>
                </a:solidFill>
              </a:rPr>
              <a:t>Yu </a:t>
            </a:r>
            <a:r>
              <a:rPr lang="hr-HR" dirty="0"/>
              <a:t>+ </a:t>
            </a:r>
            <a:r>
              <a:rPr lang="hr-HR" i="1" dirty="0">
                <a:solidFill>
                  <a:srgbClr val="7030A0"/>
                </a:solidFill>
              </a:rPr>
              <a:t>Jutarnji </a:t>
            </a:r>
            <a:r>
              <a:rPr lang="hr-HR" i="1" dirty="0" smtClean="0">
                <a:solidFill>
                  <a:srgbClr val="7030A0"/>
                </a:solidFill>
              </a:rPr>
              <a:t>list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/>
              <a:t>"</a:t>
            </a:r>
            <a:r>
              <a:rPr lang="hr-HR" i="1" dirty="0">
                <a:solidFill>
                  <a:srgbClr val="7030A0"/>
                </a:solidFill>
              </a:rPr>
              <a:t>yutarnji</a:t>
            </a:r>
            <a:r>
              <a:rPr lang="hr-HR" dirty="0">
                <a:solidFill>
                  <a:srgbClr val="7030A0"/>
                </a:solidFill>
              </a:rPr>
              <a:t> </a:t>
            </a:r>
            <a:r>
              <a:rPr lang="hr-HR" dirty="0"/>
              <a:t>je glasilo partije" </a:t>
            </a:r>
            <a:r>
              <a:rPr lang="hr-HR" sz="2000" u="sng" dirty="0" smtClean="0">
                <a:hlinkClick r:id="rId2"/>
              </a:rPr>
              <a:t>www.jutarnji.hr, </a:t>
            </a:r>
            <a:r>
              <a:rPr lang="hr-HR" sz="2000" dirty="0" smtClean="0">
                <a:hlinkClick r:id="rId2"/>
              </a:rPr>
              <a:t>13</a:t>
            </a:r>
            <a:r>
              <a:rPr lang="hr-HR" sz="2000" dirty="0"/>
              <a:t>. 11. 2015., komentar čitatelja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4117927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Jezik o internetu</a:t>
            </a:r>
            <a:endParaRPr lang="hr-HR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>
                <a:cs typeface="Times New Roman" panose="02020603050405020304" pitchFamily="18" charset="0"/>
              </a:rPr>
              <a:t>h</a:t>
            </a:r>
            <a:r>
              <a:rPr lang="hr-HR" dirty="0" smtClean="0">
                <a:cs typeface="Times New Roman" panose="02020603050405020304" pitchFamily="18" charset="0"/>
              </a:rPr>
              <a:t>rvatski jezik: puristička tradicija</a:t>
            </a:r>
          </a:p>
          <a:p>
            <a:r>
              <a:rPr lang="hr-HR" dirty="0" smtClean="0">
                <a:cs typeface="Times New Roman" panose="02020603050405020304" pitchFamily="18" charset="0"/>
              </a:rPr>
              <a:t>Kiš (2000.) </a:t>
            </a:r>
            <a:r>
              <a:rPr lang="hr-HR" i="1" dirty="0" smtClean="0">
                <a:cs typeface="Times New Roman" panose="02020603050405020304" pitchFamily="18" charset="0"/>
              </a:rPr>
              <a:t>Informatički rječnik</a:t>
            </a:r>
            <a:endParaRPr lang="hr-HR" dirty="0">
              <a:cs typeface="Times New Roman" panose="02020603050405020304" pitchFamily="18" charset="0"/>
            </a:endParaRPr>
          </a:p>
          <a:p>
            <a:r>
              <a:rPr lang="hr-HR" dirty="0" smtClean="0">
                <a:cs typeface="Times New Roman" panose="02020603050405020304" pitchFamily="18" charset="0"/>
              </a:rPr>
              <a:t>http</a:t>
            </a:r>
            <a:r>
              <a:rPr lang="hr-HR" dirty="0">
                <a:cs typeface="Times New Roman" panose="02020603050405020304" pitchFamily="18" charset="0"/>
              </a:rPr>
              <a:t>://</a:t>
            </a:r>
            <a:r>
              <a:rPr lang="hr-HR" dirty="0" smtClean="0">
                <a:cs typeface="Times New Roman" panose="02020603050405020304" pitchFamily="18" charset="0"/>
              </a:rPr>
              <a:t>hrana.ffzg.hr </a:t>
            </a:r>
          </a:p>
          <a:p>
            <a:r>
              <a:rPr lang="hr-HR" dirty="0" smtClean="0">
                <a:cs typeface="Times New Roman" panose="02020603050405020304" pitchFamily="18" charset="0"/>
              </a:rPr>
              <a:t>http</a:t>
            </a:r>
            <a:r>
              <a:rPr lang="hr-HR" dirty="0">
                <a:cs typeface="Times New Roman" panose="02020603050405020304" pitchFamily="18" charset="0"/>
              </a:rPr>
              <a:t>://bolje.hr</a:t>
            </a:r>
            <a:r>
              <a:rPr lang="hr-HR" dirty="0" smtClean="0">
                <a:cs typeface="Times New Roman" panose="02020603050405020304" pitchFamily="18" charset="0"/>
              </a:rPr>
              <a:t> </a:t>
            </a:r>
            <a:endParaRPr lang="hr-HR" dirty="0">
              <a:cs typeface="Times New Roman" panose="02020603050405020304" pitchFamily="18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0E7B0-7EEC-42A1-80C6-ECCF33418AD8}" type="datetime1">
              <a:rPr lang="hr-HR" smtClean="0"/>
              <a:t>18.3.2016.</a:t>
            </a:fld>
            <a:endParaRPr lang="hr-H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C964C-A441-4174-94A9-5849139CD6F2}" type="slidenum">
              <a:rPr lang="hr-HR" smtClean="0"/>
              <a:t>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97079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AA3C8-802A-40F4-A513-C8F0B5957F0F}" type="datetime1">
              <a:rPr lang="hr-HR" smtClean="0"/>
              <a:t>18.3.2016.</a:t>
            </a:fld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C964C-A441-4174-94A9-5849139CD6F2}" type="slidenum">
              <a:rPr lang="hr-HR" smtClean="0"/>
              <a:t>30</a:t>
            </a:fld>
            <a:endParaRPr lang="hr-H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/>
              <a:t>5. </a:t>
            </a:r>
            <a:r>
              <a:rPr lang="hr-HR" dirty="0">
                <a:solidFill>
                  <a:srgbClr val="FF0000"/>
                </a:solidFill>
              </a:rPr>
              <a:t>zamjenom dijela prve riječi drugom riječi</a:t>
            </a:r>
          </a:p>
          <a:p>
            <a:pPr marL="0" indent="0">
              <a:buNone/>
            </a:pPr>
            <a:r>
              <a:rPr lang="hr-HR" i="1" dirty="0">
                <a:solidFill>
                  <a:srgbClr val="7030A0"/>
                </a:solidFill>
              </a:rPr>
              <a:t>SS-Štrumfuhrer</a:t>
            </a:r>
            <a:r>
              <a:rPr lang="hr-HR" i="1" dirty="0"/>
              <a:t> </a:t>
            </a:r>
            <a:r>
              <a:rPr lang="hr-HR" dirty="0"/>
              <a:t>&lt; </a:t>
            </a:r>
            <a:r>
              <a:rPr lang="hr-HR" i="1" dirty="0">
                <a:solidFill>
                  <a:srgbClr val="7030A0"/>
                </a:solidFill>
              </a:rPr>
              <a:t>SS-</a:t>
            </a:r>
            <a:r>
              <a:rPr lang="hr-HR" dirty="0">
                <a:solidFill>
                  <a:srgbClr val="7030A0"/>
                </a:solidFill>
              </a:rPr>
              <a:t> </a:t>
            </a:r>
            <a:r>
              <a:rPr lang="hr-HR" b="1" i="1" dirty="0">
                <a:solidFill>
                  <a:srgbClr val="7030A0"/>
                </a:solidFill>
              </a:rPr>
              <a:t>Sturmbann</a:t>
            </a:r>
            <a:r>
              <a:rPr lang="hr-HR" i="1" dirty="0">
                <a:solidFill>
                  <a:srgbClr val="7030A0"/>
                </a:solidFill>
              </a:rPr>
              <a:t>führer</a:t>
            </a:r>
            <a:r>
              <a:rPr lang="hr-HR" i="1" dirty="0"/>
              <a:t> </a:t>
            </a:r>
            <a:r>
              <a:rPr lang="hr-HR" dirty="0"/>
              <a:t>+ </a:t>
            </a:r>
            <a:r>
              <a:rPr lang="hr-HR" b="1" i="1" dirty="0" smtClean="0">
                <a:solidFill>
                  <a:srgbClr val="7030A0"/>
                </a:solidFill>
              </a:rPr>
              <a:t>štrumf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/>
              <a:t>"Prošlog svibnja, recimo, gostujući povodom godišnjice blajburške tragedije kod </a:t>
            </a:r>
            <a:r>
              <a:rPr lang="hr-HR" i="1" dirty="0">
                <a:solidFill>
                  <a:srgbClr val="7030A0"/>
                </a:solidFill>
              </a:rPr>
              <a:t>SS-Štrumpführera</a:t>
            </a:r>
            <a:r>
              <a:rPr lang="hr-HR" dirty="0">
                <a:solidFill>
                  <a:srgbClr val="7030A0"/>
                </a:solidFill>
              </a:rPr>
              <a:t> </a:t>
            </a:r>
            <a:r>
              <a:rPr lang="hr-HR" dirty="0"/>
              <a:t>Velimira Bujanca, nakon telefonskog uključenja nekog..." </a:t>
            </a:r>
            <a:r>
              <a:rPr lang="hr-HR" sz="2000" dirty="0"/>
              <a:t>www.N1.hr.10.2.2016., kolumna Borisa Dežulovića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867935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FF0000"/>
                </a:solidFill>
              </a:rPr>
              <a:t>Eponimizacija</a:t>
            </a:r>
            <a:endParaRPr lang="hr-HR" dirty="0">
              <a:solidFill>
                <a:srgbClr val="FF0000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AA3C8-802A-40F4-A513-C8F0B5957F0F}" type="datetime1">
              <a:rPr lang="hr-HR" smtClean="0"/>
              <a:t>18.3.2016.</a:t>
            </a:fld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C964C-A441-4174-94A9-5849139CD6F2}" type="slidenum">
              <a:rPr lang="hr-HR" smtClean="0"/>
              <a:t>31</a:t>
            </a:fld>
            <a:endParaRPr lang="hr-H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hr-HR" dirty="0"/>
              <a:t>Ivan Marković (2010.) </a:t>
            </a:r>
            <a:endParaRPr lang="hr-HR" dirty="0" smtClean="0"/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hr-HR" dirty="0"/>
              <a:t>"Nema toga </a:t>
            </a:r>
            <a:r>
              <a:rPr lang="hr-HR" i="1" dirty="0">
                <a:solidFill>
                  <a:srgbClr val="7030A0"/>
                </a:solidFill>
              </a:rPr>
              <a:t>tepeša</a:t>
            </a:r>
            <a:r>
              <a:rPr lang="hr-HR" dirty="0"/>
              <a:t>, </a:t>
            </a:r>
            <a:r>
              <a:rPr lang="hr-HR" i="1" dirty="0">
                <a:solidFill>
                  <a:srgbClr val="7030A0"/>
                </a:solidFill>
              </a:rPr>
              <a:t>crnoje</a:t>
            </a:r>
            <a:r>
              <a:rPr lang="hr-HR" dirty="0"/>
              <a:t>, </a:t>
            </a:r>
            <a:r>
              <a:rPr lang="hr-HR" i="1" dirty="0">
                <a:solidFill>
                  <a:srgbClr val="7030A0"/>
                </a:solidFill>
              </a:rPr>
              <a:t>tima</a:t>
            </a:r>
            <a:r>
              <a:rPr lang="hr-HR" dirty="0">
                <a:solidFill>
                  <a:srgbClr val="7030A0"/>
                </a:solidFill>
              </a:rPr>
              <a:t> </a:t>
            </a:r>
            <a:r>
              <a:rPr lang="hr-HR" dirty="0"/>
              <a:t>i </a:t>
            </a:r>
            <a:r>
              <a:rPr lang="hr-HR" i="1" dirty="0">
                <a:solidFill>
                  <a:srgbClr val="7030A0"/>
                </a:solidFill>
              </a:rPr>
              <a:t>toma</a:t>
            </a:r>
            <a:r>
              <a:rPr lang="hr-HR" dirty="0">
                <a:solidFill>
                  <a:srgbClr val="7030A0"/>
                </a:solidFill>
              </a:rPr>
              <a:t> </a:t>
            </a:r>
            <a:r>
              <a:rPr lang="hr-HR" dirty="0"/>
              <a:t>koji ima pravo čeprkati po tuđim životima čak i onda ako je to jedino što znaju." </a:t>
            </a:r>
            <a:r>
              <a:rPr lang="hr-HR" sz="2000" dirty="0" smtClean="0"/>
              <a:t>www.novilist.hr</a:t>
            </a:r>
            <a:r>
              <a:rPr lang="hr-HR" sz="2000" dirty="0"/>
              <a:t>, 31.12016., blog Siniše </a:t>
            </a:r>
            <a:r>
              <a:rPr lang="hr-HR" sz="2000" dirty="0" smtClean="0"/>
              <a:t>Pavića</a:t>
            </a:r>
          </a:p>
        </p:txBody>
      </p:sp>
    </p:spTree>
    <p:extLst>
      <p:ext uri="{BB962C8B-B14F-4D97-AF65-F5344CB8AC3E}">
        <p14:creationId xmlns:p14="http://schemas.microsoft.com/office/powerpoint/2010/main" val="3694097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AA3C8-802A-40F4-A513-C8F0B5957F0F}" type="datetime1">
              <a:rPr lang="hr-HR" smtClean="0"/>
              <a:t>18.3.2016.</a:t>
            </a:fld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C964C-A441-4174-94A9-5849139CD6F2}" type="slidenum">
              <a:rPr lang="hr-HR" smtClean="0"/>
              <a:t>32</a:t>
            </a:fld>
            <a:endParaRPr lang="hr-H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/>
              <a:t>"A onda ni to što je već bilo ne bude dosta, pa nam, već sljedeći dan, kao uzornog političara i budućeg ministra, Karamarko pod nos gurne još i Milijana Brkića, novog stranačkog </a:t>
            </a:r>
            <a:r>
              <a:rPr lang="hr-HR" i="1" dirty="0">
                <a:solidFill>
                  <a:srgbClr val="7030A0"/>
                </a:solidFill>
              </a:rPr>
              <a:t>crnoju</a:t>
            </a:r>
            <a:r>
              <a:rPr lang="hr-HR" dirty="0"/>
              <a:t>, koji je 2011. godine prepisao 70 posto diplomskog rada na policijskoj školi – to je utvrdio i sud – ne ispravivši čak ni pravopisne pogreške." </a:t>
            </a:r>
            <a:r>
              <a:rPr lang="hr-HR" sz="2000" dirty="0" smtClean="0"/>
              <a:t>www.novilist.hr</a:t>
            </a:r>
            <a:r>
              <a:rPr lang="hr-HR" sz="2000" dirty="0"/>
              <a:t>, 25. 2. 2016., kolumna Sanje </a:t>
            </a:r>
            <a:r>
              <a:rPr lang="hr-HR" sz="2000" dirty="0" smtClean="0"/>
              <a:t>Modrić</a:t>
            </a:r>
            <a:endParaRPr lang="hr-HR" sz="2000" dirty="0"/>
          </a:p>
        </p:txBody>
      </p:sp>
    </p:spTree>
    <p:extLst>
      <p:ext uri="{BB962C8B-B14F-4D97-AF65-F5344CB8AC3E}">
        <p14:creationId xmlns:p14="http://schemas.microsoft.com/office/powerpoint/2010/main" val="1762753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AA3C8-802A-40F4-A513-C8F0B5957F0F}" type="datetime1">
              <a:rPr lang="hr-HR" smtClean="0"/>
              <a:t>18.3.2016.</a:t>
            </a:fld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C964C-A441-4174-94A9-5849139CD6F2}" type="slidenum">
              <a:rPr lang="hr-HR" smtClean="0"/>
              <a:t>33</a:t>
            </a:fld>
            <a:endParaRPr lang="hr-H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/>
              <a:t>"Kakva je to vrst katarze nakon koje strankom defiliraju sve te </a:t>
            </a:r>
            <a:r>
              <a:rPr lang="hr-HR" i="1" dirty="0">
                <a:solidFill>
                  <a:srgbClr val="7030A0"/>
                </a:solidFill>
              </a:rPr>
              <a:t>kalmete</a:t>
            </a:r>
            <a:r>
              <a:rPr lang="hr-HR" dirty="0">
                <a:solidFill>
                  <a:srgbClr val="7030A0"/>
                </a:solidFill>
              </a:rPr>
              <a:t> </a:t>
            </a:r>
            <a:r>
              <a:rPr lang="hr-HR" dirty="0"/>
              <a:t>i </a:t>
            </a:r>
            <a:r>
              <a:rPr lang="hr-HR" i="1" dirty="0">
                <a:solidFill>
                  <a:srgbClr val="7030A0"/>
                </a:solidFill>
              </a:rPr>
              <a:t>jerolimovi</a:t>
            </a:r>
            <a:r>
              <a:rPr lang="hr-HR" dirty="0"/>
              <a:t>, kad je drugi čovjek stranke prepisivač diplomskog rada?" </a:t>
            </a:r>
            <a:r>
              <a:rPr lang="hr-HR" sz="2000" dirty="0" smtClean="0"/>
              <a:t>www.novilist.hr,26.10.2015</a:t>
            </a:r>
            <a:r>
              <a:rPr lang="hr-HR" sz="2000" dirty="0"/>
              <a:t>., intervju sa Sandijem </a:t>
            </a:r>
            <a:r>
              <a:rPr lang="hr-HR" sz="2000" dirty="0" smtClean="0"/>
              <a:t>Blagonićem</a:t>
            </a:r>
            <a:endParaRPr lang="hr-HR" sz="2000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504973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AA3C8-802A-40F4-A513-C8F0B5957F0F}" type="datetime1">
              <a:rPr lang="hr-HR" smtClean="0"/>
              <a:t>18.3.2016.</a:t>
            </a:fld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C964C-A441-4174-94A9-5849139CD6F2}" type="slidenum">
              <a:rPr lang="hr-HR" smtClean="0"/>
              <a:t>34</a:t>
            </a:fld>
            <a:endParaRPr lang="hr-H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HR" dirty="0"/>
              <a:t>"Mi drugi koji se pomalo sramimo zbog rigidnih i isključivih stavova veterana Domovinskog rata, Marka Perkovića, Tomislava Karamarka ili pak navedenih </a:t>
            </a:r>
            <a:r>
              <a:rPr lang="hr-HR" i="1" dirty="0">
                <a:solidFill>
                  <a:srgbClr val="7030A0"/>
                </a:solidFill>
              </a:rPr>
              <a:t>anica</a:t>
            </a:r>
            <a:r>
              <a:rPr lang="hr-HR" dirty="0"/>
              <a:t>, </a:t>
            </a:r>
            <a:r>
              <a:rPr lang="hr-HR" i="1" dirty="0">
                <a:solidFill>
                  <a:srgbClr val="7030A0"/>
                </a:solidFill>
              </a:rPr>
              <a:t>željki</a:t>
            </a:r>
            <a:r>
              <a:rPr lang="hr-HR" dirty="0"/>
              <a:t>, </a:t>
            </a:r>
            <a:r>
              <a:rPr lang="hr-HR" i="1" dirty="0">
                <a:solidFill>
                  <a:srgbClr val="7030A0"/>
                </a:solidFill>
              </a:rPr>
              <a:t>ruža</a:t>
            </a:r>
            <a:r>
              <a:rPr lang="hr-HR" dirty="0">
                <a:solidFill>
                  <a:srgbClr val="7030A0"/>
                </a:solidFill>
              </a:rPr>
              <a:t> </a:t>
            </a:r>
            <a:r>
              <a:rPr lang="hr-HR" dirty="0"/>
              <a:t>i njihovih inih anonimnih sljedbenika i sljedbenica sublimiranih u kukastim križevima i Srbima na vrbama po fasadama i zidovima pretvorbom uništenih tvornica nemamo </a:t>
            </a:r>
            <a:r>
              <a:rPr lang="hr-HR" dirty="0" smtClean="0"/>
              <a:t>Hrvatsku.” </a:t>
            </a:r>
            <a:r>
              <a:rPr lang="hr-HR" sz="2000" dirty="0" smtClean="0">
                <a:hlinkClick r:id="rId2"/>
              </a:rPr>
              <a:t>www.autograf.hr</a:t>
            </a:r>
            <a:r>
              <a:rPr lang="hr-HR" sz="2000" dirty="0"/>
              <a:t>, 25.12.2015., kolumna Nele </a:t>
            </a:r>
            <a:r>
              <a:rPr lang="hr-HR" sz="2000" dirty="0" smtClean="0"/>
              <a:t>Vlašić</a:t>
            </a:r>
            <a:endParaRPr lang="hr-HR" sz="2000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33785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FF0000"/>
                </a:solidFill>
              </a:rPr>
              <a:t>Semantička derivacija</a:t>
            </a:r>
            <a:endParaRPr lang="hr-HR" dirty="0">
              <a:solidFill>
                <a:srgbClr val="FF0000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AA3C8-802A-40F4-A513-C8F0B5957F0F}" type="datetime1">
              <a:rPr lang="hr-HR" smtClean="0"/>
              <a:t>18.3.2016.</a:t>
            </a:fld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C964C-A441-4174-94A9-5849139CD6F2}" type="slidenum">
              <a:rPr lang="hr-HR" smtClean="0"/>
              <a:t>35</a:t>
            </a:fld>
            <a:endParaRPr lang="hr-H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i="1" dirty="0" err="1" smtClean="0">
                <a:solidFill>
                  <a:srgbClr val="7030A0"/>
                </a:solidFill>
              </a:rPr>
              <a:t>mostar</a:t>
            </a:r>
            <a:r>
              <a:rPr lang="hr-HR" dirty="0" smtClean="0">
                <a:solidFill>
                  <a:srgbClr val="7030A0"/>
                </a:solidFill>
              </a:rPr>
              <a:t> </a:t>
            </a:r>
            <a:r>
              <a:rPr lang="hr-HR" dirty="0" smtClean="0"/>
              <a:t>'pripadnik političke platforme Most</a:t>
            </a:r>
            <a:r>
              <a:rPr lang="hr-HR" dirty="0"/>
              <a:t>'</a:t>
            </a:r>
            <a:endParaRPr lang="hr-HR" i="1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hr-HR" i="1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hr-HR" dirty="0"/>
              <a:t>"I naš »</a:t>
            </a:r>
            <a:r>
              <a:rPr lang="hr-HR" i="1" dirty="0">
                <a:solidFill>
                  <a:srgbClr val="7030A0"/>
                </a:solidFill>
              </a:rPr>
              <a:t>mostar</a:t>
            </a:r>
            <a:r>
              <a:rPr lang="hr-HR" dirty="0"/>
              <a:t>« iz Metkovića Božo Petrov napadno se uozbilji kad ga se pita kako to da je prije bio u ultradesnom Hrastu, a sada se prikazuje kao nešto posve drugo." </a:t>
            </a:r>
            <a:r>
              <a:rPr lang="hr-HR" sz="2000" dirty="0" smtClean="0"/>
              <a:t>www.novilist.hr</a:t>
            </a:r>
            <a:r>
              <a:rPr lang="hr-HR" sz="2000" dirty="0"/>
              <a:t>, 30. 10. 2015., kolumna Sanje Modrić</a:t>
            </a:r>
          </a:p>
          <a:p>
            <a:pPr marL="0" indent="0">
              <a:buNone/>
            </a:pPr>
            <a:endParaRPr lang="hr-HR" i="1" dirty="0" smtClean="0">
              <a:solidFill>
                <a:srgbClr val="7030A0"/>
              </a:solidFill>
            </a:endParaRPr>
          </a:p>
          <a:p>
            <a:endParaRPr lang="hr-HR" i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7729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AA3C8-802A-40F4-A513-C8F0B5957F0F}" type="datetime1">
              <a:rPr lang="hr-HR" smtClean="0"/>
              <a:t>18.3.2016.</a:t>
            </a:fld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C964C-A441-4174-94A9-5849139CD6F2}" type="slidenum">
              <a:rPr lang="hr-HR" smtClean="0"/>
              <a:t>36</a:t>
            </a:fld>
            <a:endParaRPr lang="hr-H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i="1" dirty="0" err="1" smtClean="0">
                <a:solidFill>
                  <a:srgbClr val="7030A0"/>
                </a:solidFill>
              </a:rPr>
              <a:t>mostograditelj</a:t>
            </a:r>
            <a:r>
              <a:rPr lang="hr-HR" i="1" dirty="0" smtClean="0">
                <a:solidFill>
                  <a:srgbClr val="7030A0"/>
                </a:solidFill>
              </a:rPr>
              <a:t> </a:t>
            </a:r>
            <a:r>
              <a:rPr lang="hr-HR" dirty="0" smtClean="0"/>
              <a:t>'pripadnik </a:t>
            </a:r>
            <a:r>
              <a:rPr lang="hr-HR" dirty="0"/>
              <a:t>političke platforme Most'</a:t>
            </a:r>
            <a:endParaRPr lang="hr-HR" i="1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hr-HR" i="1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hr-HR" dirty="0"/>
              <a:t>"Ovi hdzkenjare</a:t>
            </a:r>
            <a:r>
              <a:rPr lang="hr-HR" dirty="0">
                <a:solidFill>
                  <a:srgbClr val="7030A0"/>
                </a:solidFill>
              </a:rPr>
              <a:t> </a:t>
            </a:r>
            <a:r>
              <a:rPr lang="hr-HR" dirty="0"/>
              <a:t>i </a:t>
            </a:r>
            <a:r>
              <a:rPr lang="hr-HR" i="1" dirty="0">
                <a:solidFill>
                  <a:srgbClr val="7030A0"/>
                </a:solidFill>
              </a:rPr>
              <a:t>mostograditelji</a:t>
            </a:r>
            <a:r>
              <a:rPr lang="hr-HR" dirty="0">
                <a:solidFill>
                  <a:srgbClr val="7030A0"/>
                </a:solidFill>
              </a:rPr>
              <a:t> </a:t>
            </a:r>
            <a:r>
              <a:rPr lang="hr-HR" dirty="0"/>
              <a:t>su toliki debili da uporno pokušavaju..." </a:t>
            </a:r>
            <a:r>
              <a:rPr lang="hr-HR" sz="2000" dirty="0"/>
              <a:t>www.index.hr, </a:t>
            </a:r>
            <a:r>
              <a:rPr lang="hr-HR" sz="2000" dirty="0" smtClean="0"/>
              <a:t>17.2.2016., komentar čitatelja</a:t>
            </a:r>
            <a:endParaRPr lang="hr-HR" i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0197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FF0000"/>
                </a:solidFill>
              </a:rPr>
              <a:t>Sufiksacija</a:t>
            </a:r>
            <a:endParaRPr lang="hr-HR" dirty="0">
              <a:solidFill>
                <a:srgbClr val="FF0000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AA3C8-802A-40F4-A513-C8F0B5957F0F}" type="datetime1">
              <a:rPr lang="hr-HR" smtClean="0"/>
              <a:t>18.3.2016.</a:t>
            </a:fld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C964C-A441-4174-94A9-5849139CD6F2}" type="slidenum">
              <a:rPr lang="hr-HR" smtClean="0"/>
              <a:t>37</a:t>
            </a:fld>
            <a:endParaRPr lang="hr-H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i="1" dirty="0">
                <a:solidFill>
                  <a:srgbClr val="7030A0"/>
                </a:solidFill>
              </a:rPr>
              <a:t>veselid</a:t>
            </a:r>
            <a:r>
              <a:rPr lang="hr-HR" b="1" i="1" dirty="0">
                <a:solidFill>
                  <a:srgbClr val="7030A0"/>
                </a:solidFill>
              </a:rPr>
              <a:t>ba</a:t>
            </a:r>
            <a:r>
              <a:rPr lang="hr-HR" dirty="0">
                <a:solidFill>
                  <a:srgbClr val="7030A0"/>
                </a:solidFill>
              </a:rPr>
              <a:t> </a:t>
            </a:r>
            <a:r>
              <a:rPr lang="hr-HR" dirty="0"/>
              <a:t>'veselje' &lt; </a:t>
            </a:r>
            <a:r>
              <a:rPr lang="hr-HR" i="1" dirty="0"/>
              <a:t>veseliti se</a:t>
            </a:r>
            <a:endParaRPr lang="hr-HR" dirty="0"/>
          </a:p>
          <a:p>
            <a:pPr marL="0" indent="0">
              <a:buNone/>
            </a:pPr>
            <a:r>
              <a:rPr lang="hr-HR" dirty="0"/>
              <a:t>"Jedanaesteročlani trust mozgova za selidbu</a:t>
            </a:r>
            <a:r>
              <a:rPr lang="hr-HR" i="1" dirty="0"/>
              <a:t> </a:t>
            </a:r>
            <a:r>
              <a:rPr lang="hr-HR" dirty="0"/>
              <a:t>i</a:t>
            </a:r>
            <a:r>
              <a:rPr lang="hr-HR" i="1" dirty="0"/>
              <a:t> </a:t>
            </a:r>
            <a:r>
              <a:rPr lang="hr-HR" i="1" dirty="0">
                <a:solidFill>
                  <a:srgbClr val="7030A0"/>
                </a:solidFill>
              </a:rPr>
              <a:t>veselidbu</a:t>
            </a:r>
            <a:r>
              <a:rPr lang="hr-HR" dirty="0">
                <a:solidFill>
                  <a:srgbClr val="7030A0"/>
                </a:solidFill>
              </a:rPr>
              <a:t> </a:t>
            </a:r>
            <a:r>
              <a:rPr lang="hr-HR" dirty="0"/>
              <a:t>predsjednice Republike dostavit će rezultate svog mukotrpnog desetomjesečnog rada i Državnom uredu za upravljanje državnom imovinom, gdje će se ustanoviti koje od nekretnina u državnom vlasništvu odgovaraju uvjetima utvrđenim stručnim nalazom povjerenstva." </a:t>
            </a:r>
            <a:r>
              <a:rPr lang="hr-HR" sz="2000" dirty="0"/>
              <a:t>www.novilist.hr, 14.1.2016. Trafika Predraga Lucića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017888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AA3C8-802A-40F4-A513-C8F0B5957F0F}" type="datetime1">
              <a:rPr lang="hr-HR" smtClean="0"/>
              <a:t>18.3.2016.</a:t>
            </a:fld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C964C-A441-4174-94A9-5849139CD6F2}" type="slidenum">
              <a:rPr lang="hr-HR" smtClean="0"/>
              <a:t>38</a:t>
            </a:fld>
            <a:endParaRPr lang="hr-H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i="1" dirty="0">
                <a:solidFill>
                  <a:srgbClr val="7030A0"/>
                </a:solidFill>
              </a:rPr>
              <a:t>most</a:t>
            </a:r>
            <a:r>
              <a:rPr lang="hr-HR" b="1" i="1" dirty="0">
                <a:solidFill>
                  <a:srgbClr val="7030A0"/>
                </a:solidFill>
              </a:rPr>
              <a:t>aš</a:t>
            </a:r>
            <a:r>
              <a:rPr lang="hr-HR" b="1" i="1" dirty="0"/>
              <a:t> </a:t>
            </a:r>
            <a:r>
              <a:rPr lang="hr-HR" i="1" dirty="0">
                <a:solidFill>
                  <a:srgbClr val="7030A0"/>
                </a:solidFill>
              </a:rPr>
              <a:t> </a:t>
            </a:r>
            <a:r>
              <a:rPr lang="hr-HR" dirty="0"/>
              <a:t>'pripadnik platforme Most' &lt; </a:t>
            </a:r>
            <a:r>
              <a:rPr lang="hr-HR" i="1" dirty="0"/>
              <a:t>M</a:t>
            </a:r>
            <a:r>
              <a:rPr lang="hr-HR" i="1" dirty="0" smtClean="0"/>
              <a:t>ost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/>
              <a:t>"Ako se ispune najave </a:t>
            </a:r>
            <a:r>
              <a:rPr lang="hr-HR" i="1" dirty="0">
                <a:solidFill>
                  <a:srgbClr val="7030A0"/>
                </a:solidFill>
              </a:rPr>
              <a:t>mostaša</a:t>
            </a:r>
            <a:r>
              <a:rPr lang="hr-HR" dirty="0">
                <a:solidFill>
                  <a:srgbClr val="7030A0"/>
                </a:solidFill>
              </a:rPr>
              <a:t> </a:t>
            </a:r>
            <a:r>
              <a:rPr lang="hr-HR" dirty="0"/>
              <a:t>o nastavku pregovora do daljnjega, a nemamo razloga vjerovati da će oni brzo donijeti odluku o priklanjanju jednoj strani i odustajanju od velike koalicije – novu Vladu još mjesecima nećemo imati</a:t>
            </a:r>
            <a:r>
              <a:rPr lang="hr-HR" sz="2000" dirty="0"/>
              <a:t>."  www.tportal.hr, 3. 12. 2015., kolumna Helene Puljiz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5138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AA3C8-802A-40F4-A513-C8F0B5957F0F}" type="datetime1">
              <a:rPr lang="hr-HR" smtClean="0"/>
              <a:t>18.3.2016.</a:t>
            </a:fld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C964C-A441-4174-94A9-5849139CD6F2}" type="slidenum">
              <a:rPr lang="hr-HR" smtClean="0"/>
              <a:t>39</a:t>
            </a:fld>
            <a:endParaRPr lang="hr-H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HR" i="1" dirty="0">
                <a:solidFill>
                  <a:srgbClr val="7030A0"/>
                </a:solidFill>
              </a:rPr>
              <a:t>petokolonaš</a:t>
            </a:r>
            <a:r>
              <a:rPr lang="hr-HR" b="1" i="1" dirty="0">
                <a:solidFill>
                  <a:srgbClr val="7030A0"/>
                </a:solidFill>
              </a:rPr>
              <a:t>enje</a:t>
            </a:r>
            <a:r>
              <a:rPr lang="hr-HR" i="1" dirty="0">
                <a:solidFill>
                  <a:srgbClr val="7030A0"/>
                </a:solidFill>
              </a:rPr>
              <a:t> </a:t>
            </a:r>
            <a:r>
              <a:rPr lang="hr-HR" dirty="0"/>
              <a:t>'djelovanje petokolonaša' &lt; </a:t>
            </a:r>
            <a:r>
              <a:rPr lang="hr-HR" i="1" dirty="0"/>
              <a:t>petokolonaš</a:t>
            </a:r>
            <a:endParaRPr lang="hr-HR" dirty="0"/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"</a:t>
            </a:r>
            <a:r>
              <a:rPr lang="hr-HR" dirty="0"/>
              <a:t>Glavni urednik kaptolskoga glasila se toj lažljivoj i podmukloj opoziciji također ne </a:t>
            </a:r>
            <a:r>
              <a:rPr lang="hr-HR" dirty="0" smtClean="0"/>
              <a:t>bi li pripisati </a:t>
            </a:r>
            <a:r>
              <a:rPr lang="hr-HR" dirty="0"/>
              <a:t>ni to da je ona ustvari »krajnje odgovorna za procvat </a:t>
            </a:r>
            <a:r>
              <a:rPr lang="hr-HR" i="1" dirty="0" smtClean="0">
                <a:solidFill>
                  <a:srgbClr val="7030A0"/>
                </a:solidFill>
              </a:rPr>
              <a:t>petokolonašenja</a:t>
            </a:r>
            <a:r>
              <a:rPr lang="hr-HR" dirty="0" smtClean="0"/>
              <a:t>«." </a:t>
            </a:r>
            <a:r>
              <a:rPr lang="hr-HR" sz="2000" u="sng" dirty="0">
                <a:hlinkClick r:id="rId2"/>
              </a:rPr>
              <a:t>www</a:t>
            </a:r>
            <a:r>
              <a:rPr lang="hr-HR" sz="2000" u="sng" dirty="0" smtClean="0">
                <a:hlinkClick r:id="rId2"/>
              </a:rPr>
              <a:t>. </a:t>
            </a:r>
            <a:r>
              <a:rPr lang="hr-HR" sz="2000" u="sng" dirty="0" err="1" smtClean="0">
                <a:hlinkClick r:id="rId2"/>
              </a:rPr>
              <a:t>novilist.hr</a:t>
            </a:r>
            <a:r>
              <a:rPr lang="hr-HR" sz="2000" u="sng" dirty="0" smtClean="0">
                <a:hlinkClick r:id="rId2"/>
              </a:rPr>
              <a:t>, 17</a:t>
            </a:r>
            <a:r>
              <a:rPr lang="hr-HR" sz="2000" u="sng" dirty="0"/>
              <a:t>.</a:t>
            </a:r>
            <a:r>
              <a:rPr lang="hr-HR" sz="2000" dirty="0"/>
              <a:t> 2. 2016., Trafika Predraga Lucića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2611255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Anglizmi</a:t>
            </a:r>
            <a:endParaRPr lang="hr-H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>
                <a:solidFill>
                  <a:srgbClr val="FF0000"/>
                </a:solidFill>
              </a:rPr>
              <a:t>p</a:t>
            </a:r>
            <a:r>
              <a:rPr lang="hr-HR" dirty="0" smtClean="0">
                <a:solidFill>
                  <a:srgbClr val="FF0000"/>
                </a:solidFill>
              </a:rPr>
              <a:t>rilagođeni</a:t>
            </a:r>
            <a:r>
              <a:rPr lang="hr-HR" dirty="0" smtClean="0"/>
              <a:t> (grafijski, fonološki, morfološki, sintaktički)</a:t>
            </a:r>
          </a:p>
          <a:p>
            <a:pPr marL="0" indent="0">
              <a:buNone/>
            </a:pPr>
            <a:r>
              <a:rPr lang="hr-HR" dirty="0"/>
              <a:t>"Dovoljna je jedna riječ, a otvaraju se i cijele stranice koga se </a:t>
            </a:r>
            <a:r>
              <a:rPr lang="hr-HR" i="1" dirty="0">
                <a:solidFill>
                  <a:srgbClr val="7030A0"/>
                </a:solidFill>
              </a:rPr>
              <a:t>'</a:t>
            </a:r>
            <a:r>
              <a:rPr lang="hr-HR" i="1" dirty="0" err="1">
                <a:solidFill>
                  <a:srgbClr val="7030A0"/>
                </a:solidFill>
              </a:rPr>
              <a:t>hejta</a:t>
            </a:r>
            <a:r>
              <a:rPr lang="hr-HR" i="1" dirty="0">
                <a:solidFill>
                  <a:srgbClr val="7030A0"/>
                </a:solidFill>
              </a:rPr>
              <a:t>'</a:t>
            </a:r>
            <a:r>
              <a:rPr lang="hr-HR" dirty="0"/>
              <a:t> - mrzi, koga </a:t>
            </a:r>
            <a:r>
              <a:rPr lang="hr-HR" i="1" dirty="0">
                <a:solidFill>
                  <a:srgbClr val="7030A0"/>
                </a:solidFill>
              </a:rPr>
              <a:t>'</a:t>
            </a:r>
            <a:r>
              <a:rPr lang="hr-HR" i="1" dirty="0" err="1">
                <a:solidFill>
                  <a:srgbClr val="7030A0"/>
                </a:solidFill>
              </a:rPr>
              <a:t>lajka</a:t>
            </a:r>
            <a:r>
              <a:rPr lang="hr-HR" i="1" dirty="0">
                <a:solidFill>
                  <a:srgbClr val="7030A0"/>
                </a:solidFill>
              </a:rPr>
              <a:t>'</a:t>
            </a:r>
            <a:r>
              <a:rPr lang="hr-HR" dirty="0"/>
              <a:t> ili voli.“ </a:t>
            </a:r>
            <a:r>
              <a:rPr lang="hr-HR" sz="2000" dirty="0"/>
              <a:t>vijesti.hrt.hr, 11. 5. 2012</a:t>
            </a:r>
            <a:r>
              <a:rPr lang="hr-HR" sz="2000" dirty="0" smtClean="0"/>
              <a:t>.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/>
              <a:t>"Evo kako </a:t>
            </a:r>
            <a:r>
              <a:rPr lang="hr-HR" i="1" dirty="0">
                <a:solidFill>
                  <a:srgbClr val="7030A0"/>
                </a:solidFill>
              </a:rPr>
              <a:t>surfati</a:t>
            </a:r>
            <a:r>
              <a:rPr lang="hr-HR" dirty="0">
                <a:solidFill>
                  <a:srgbClr val="7030A0"/>
                </a:solidFill>
              </a:rPr>
              <a:t> </a:t>
            </a:r>
            <a:r>
              <a:rPr lang="hr-HR" dirty="0"/>
              <a:t>anonimno iz udobnosti kauča." </a:t>
            </a:r>
            <a:r>
              <a:rPr lang="hr-HR" sz="2000" dirty="0"/>
              <a:t>www.tportal.hr, 22. 1. 2015.</a:t>
            </a:r>
          </a:p>
          <a:p>
            <a:endParaRPr lang="hr-HR" dirty="0" smtClean="0"/>
          </a:p>
          <a:p>
            <a:endParaRPr lang="hr-HR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16323-8966-4836-A04A-6556F46C9430}" type="datetime1">
              <a:rPr lang="hr-HR" smtClean="0"/>
              <a:t>18.3.2016.</a:t>
            </a:fld>
            <a:endParaRPr lang="hr-H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C964C-A441-4174-94A9-5849139CD6F2}" type="slidenum">
              <a:rPr lang="hr-HR" smtClean="0"/>
              <a:t>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11453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FF0000"/>
                </a:solidFill>
              </a:rPr>
              <a:t>Slaganje</a:t>
            </a:r>
            <a:endParaRPr lang="hr-HR" dirty="0">
              <a:solidFill>
                <a:srgbClr val="FF0000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AA3C8-802A-40F4-A513-C8F0B5957F0F}" type="datetime1">
              <a:rPr lang="hr-HR" smtClean="0"/>
              <a:t>18.3.2016.</a:t>
            </a:fld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C964C-A441-4174-94A9-5849139CD6F2}" type="slidenum">
              <a:rPr lang="hr-HR" smtClean="0"/>
              <a:t>40</a:t>
            </a:fld>
            <a:endParaRPr lang="hr-H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i="1" dirty="0">
                <a:solidFill>
                  <a:srgbClr val="7030A0"/>
                </a:solidFill>
              </a:rPr>
              <a:t>mostovodstvo</a:t>
            </a:r>
            <a:r>
              <a:rPr lang="hr-HR" dirty="0">
                <a:solidFill>
                  <a:srgbClr val="7030A0"/>
                </a:solidFill>
              </a:rPr>
              <a:t> </a:t>
            </a:r>
            <a:r>
              <a:rPr lang="hr-HR" dirty="0"/>
              <a:t>'vodstvo političke platforme Most' </a:t>
            </a:r>
            <a:endParaRPr lang="hr-HR" dirty="0" smtClean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 smtClean="0"/>
              <a:t>"</a:t>
            </a:r>
            <a:r>
              <a:rPr lang="hr-HR" dirty="0"/>
              <a:t>Dok Petrina ustrajava na zahtjevu za isprikom s Pantovčaka, glasnogovornik Mosta Nikola Grmoja tvrdi kako predsjedničino inzistiranje da nasamo porazgovara s Božom Petrovim ne predstavlja ama baš nikakav pritisak na </a:t>
            </a:r>
            <a:r>
              <a:rPr lang="hr-HR" i="1" dirty="0">
                <a:solidFill>
                  <a:srgbClr val="7030A0"/>
                </a:solidFill>
              </a:rPr>
              <a:t>mostovodstvo</a:t>
            </a:r>
            <a:r>
              <a:rPr lang="hr-HR" dirty="0"/>
              <a:t>." </a:t>
            </a:r>
            <a:r>
              <a:rPr lang="hr-HR" sz="2000" dirty="0"/>
              <a:t>www.novilist.hr, 1. 12. 2015., Trafika Predraga Lucića</a:t>
            </a:r>
          </a:p>
        </p:txBody>
      </p:sp>
    </p:spTree>
    <p:extLst>
      <p:ext uri="{BB962C8B-B14F-4D97-AF65-F5344CB8AC3E}">
        <p14:creationId xmlns:p14="http://schemas.microsoft.com/office/powerpoint/2010/main" val="2885152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AA3C8-802A-40F4-A513-C8F0B5957F0F}" type="datetime1">
              <a:rPr lang="hr-HR" smtClean="0"/>
              <a:t>18.3.2016.</a:t>
            </a:fld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C964C-A441-4174-94A9-5849139CD6F2}" type="slidenum">
              <a:rPr lang="hr-HR" smtClean="0"/>
              <a:t>41</a:t>
            </a:fld>
            <a:endParaRPr lang="hr-H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i="1" dirty="0" err="1">
                <a:solidFill>
                  <a:srgbClr val="7030A0"/>
                </a:solidFill>
              </a:rPr>
              <a:t>v</a:t>
            </a:r>
            <a:r>
              <a:rPr lang="hr-HR" i="1" dirty="0" err="1" smtClean="0">
                <a:solidFill>
                  <a:srgbClr val="7030A0"/>
                </a:solidFill>
              </a:rPr>
              <a:t>lastomišno</a:t>
            </a:r>
            <a:r>
              <a:rPr lang="hr-HR" dirty="0" smtClean="0">
                <a:solidFill>
                  <a:srgbClr val="7030A0"/>
                </a:solidFill>
              </a:rPr>
              <a:t> </a:t>
            </a:r>
            <a:r>
              <a:rPr lang="hr-HR" dirty="0" smtClean="0"/>
              <a:t>'koristeći se vlastitim mišem</a:t>
            </a:r>
            <a:r>
              <a:rPr lang="hr-HR" dirty="0"/>
              <a:t>'</a:t>
            </a:r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"</a:t>
            </a:r>
            <a:r>
              <a:rPr lang="hr-HR" dirty="0"/>
              <a:t>Isti način prikaza imaju svi korisnici, osim ako su to vlastoručno (ili </a:t>
            </a:r>
            <a:r>
              <a:rPr lang="hr-HR" i="1" dirty="0">
                <a:solidFill>
                  <a:srgbClr val="7030A0"/>
                </a:solidFill>
              </a:rPr>
              <a:t>vlastomišno</a:t>
            </a:r>
            <a:r>
              <a:rPr lang="hr-HR" dirty="0"/>
              <a:t>?) promijenili na dnu ekrana." </a:t>
            </a:r>
            <a:r>
              <a:rPr lang="hr-HR" sz="2000" dirty="0"/>
              <a:t>www.forum.hr,14. 1. 2011., podforum: Pitanja o funkcioniranju i pogonu forum.hr</a:t>
            </a:r>
          </a:p>
        </p:txBody>
      </p:sp>
    </p:spTree>
    <p:extLst>
      <p:ext uri="{BB962C8B-B14F-4D97-AF65-F5344CB8AC3E}">
        <p14:creationId xmlns:p14="http://schemas.microsoft.com/office/powerpoint/2010/main" val="561346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AA3C8-802A-40F4-A513-C8F0B5957F0F}" type="datetime1">
              <a:rPr lang="hr-HR" smtClean="0"/>
              <a:t>18.3.2016.</a:t>
            </a:fld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C964C-A441-4174-94A9-5849139CD6F2}" type="slidenum">
              <a:rPr lang="hr-HR" smtClean="0"/>
              <a:t>42</a:t>
            </a:fld>
            <a:endParaRPr lang="hr-H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HR" i="1" dirty="0">
                <a:solidFill>
                  <a:srgbClr val="7030A0"/>
                </a:solidFill>
              </a:rPr>
              <a:t>s</a:t>
            </a:r>
            <a:r>
              <a:rPr lang="hr-HR" i="1" dirty="0" smtClean="0">
                <a:solidFill>
                  <a:srgbClr val="7030A0"/>
                </a:solidFill>
              </a:rPr>
              <a:t>aboroprekrstitelj</a:t>
            </a:r>
            <a:r>
              <a:rPr lang="hr-HR" i="1" dirty="0" smtClean="0"/>
              <a:t> </a:t>
            </a:r>
            <a:r>
              <a:rPr lang="hr-HR" dirty="0"/>
              <a:t>'onaj koji mijenja ime Saboru'</a:t>
            </a:r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"</a:t>
            </a:r>
            <a:r>
              <a:rPr lang="hr-HR" dirty="0"/>
              <a:t>Tvrdio je </a:t>
            </a:r>
            <a:r>
              <a:rPr lang="hr-HR" i="1" dirty="0">
                <a:solidFill>
                  <a:srgbClr val="7030A0"/>
                </a:solidFill>
              </a:rPr>
              <a:t>saboroprekrstitelj</a:t>
            </a:r>
            <a:r>
              <a:rPr lang="hr-HR" dirty="0">
                <a:solidFill>
                  <a:srgbClr val="7030A0"/>
                </a:solidFill>
              </a:rPr>
              <a:t> </a:t>
            </a:r>
            <a:r>
              <a:rPr lang="hr-HR" dirty="0"/>
              <a:t>da je Sabor Republike Hrvatske nakon donošenja odluke o raskidu državno-pravnih veza sa SFR Jugoslavijom u lipnju 1991. »stvarno i u svakom – političko-pravnom i zbiljskom – smislu, postao Hrvatski državni sabor«, te kako se to »činjenično stanje sada konačno i ustavno proglašava u skladu sa čitavom hrvatskom tradicijom«." </a:t>
            </a:r>
            <a:r>
              <a:rPr lang="hr-HR" sz="2000" dirty="0"/>
              <a:t>www.novilist.hr, 29. 12. 2015., Trafika Predraga Lucića</a:t>
            </a:r>
          </a:p>
        </p:txBody>
      </p:sp>
    </p:spTree>
    <p:extLst>
      <p:ext uri="{BB962C8B-B14F-4D97-AF65-F5344CB8AC3E}">
        <p14:creationId xmlns:p14="http://schemas.microsoft.com/office/powerpoint/2010/main" val="17943095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AA3C8-802A-40F4-A513-C8F0B5957F0F}" type="datetime1">
              <a:rPr lang="hr-HR" smtClean="0"/>
              <a:t>18.3.2016.</a:t>
            </a:fld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C964C-A441-4174-94A9-5849139CD6F2}" type="slidenum">
              <a:rPr lang="hr-HR" smtClean="0"/>
              <a:t>43</a:t>
            </a:fld>
            <a:endParaRPr lang="hr-H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i="1" dirty="0">
                <a:solidFill>
                  <a:srgbClr val="7030A0"/>
                </a:solidFill>
              </a:rPr>
              <a:t>eurobran</a:t>
            </a:r>
            <a:r>
              <a:rPr lang="hr-HR" dirty="0">
                <a:solidFill>
                  <a:srgbClr val="7030A0"/>
                </a:solidFill>
              </a:rPr>
              <a:t> </a:t>
            </a:r>
            <a:r>
              <a:rPr lang="hr-HR" dirty="0"/>
              <a:t>'onaj koji brani Europu'</a:t>
            </a:r>
            <a:endParaRPr lang="hr-HR" dirty="0" smtClean="0"/>
          </a:p>
          <a:p>
            <a:pPr marL="0" indent="0">
              <a:buNone/>
            </a:pPr>
            <a:r>
              <a:rPr lang="hr-HR" i="1" dirty="0" err="1" smtClean="0">
                <a:solidFill>
                  <a:srgbClr val="7030A0"/>
                </a:solidFill>
              </a:rPr>
              <a:t>hrvobran</a:t>
            </a:r>
            <a:r>
              <a:rPr lang="hr-HR" dirty="0" smtClean="0">
                <a:solidFill>
                  <a:srgbClr val="7030A0"/>
                </a:solidFill>
              </a:rPr>
              <a:t> </a:t>
            </a:r>
            <a:r>
              <a:rPr lang="hr-HR" dirty="0"/>
              <a:t>'onaj koji brani hrvatstvo' </a:t>
            </a: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"</a:t>
            </a:r>
            <a:r>
              <a:rPr lang="hr-HR" dirty="0"/>
              <a:t>Kako Damir Kajin ne bi umislio da mu pripada počasno mjesto u obrani predziđa kršćanstva od najezde izbjeglica s Bliskog istoka, ovdje ističemo i pothvate nekih manje poznatih </a:t>
            </a:r>
            <a:r>
              <a:rPr lang="hr-HR" i="1" dirty="0">
                <a:solidFill>
                  <a:srgbClr val="7030A0"/>
                </a:solidFill>
              </a:rPr>
              <a:t>eurobrana</a:t>
            </a:r>
            <a:r>
              <a:rPr lang="hr-HR" dirty="0">
                <a:solidFill>
                  <a:srgbClr val="7030A0"/>
                </a:solidFill>
              </a:rPr>
              <a:t> </a:t>
            </a:r>
            <a:r>
              <a:rPr lang="hr-HR" dirty="0"/>
              <a:t>i </a:t>
            </a:r>
            <a:r>
              <a:rPr lang="hr-HR" i="1" dirty="0">
                <a:solidFill>
                  <a:srgbClr val="7030A0"/>
                </a:solidFill>
              </a:rPr>
              <a:t>hrvobrana</a:t>
            </a:r>
            <a:r>
              <a:rPr lang="hr-HR" dirty="0"/>
              <a:t>, kakvih se ne bi posramio ni medijski najeksponiraniji gonič imigranata u smrt za domovinu…" </a:t>
            </a:r>
            <a:r>
              <a:rPr lang="hr-HR" sz="2000" dirty="0"/>
              <a:t>www.novilist.hr, 8. 9. 2015., Trafika Predraga </a:t>
            </a:r>
            <a:r>
              <a:rPr lang="hr-HR" sz="2000" dirty="0" smtClean="0"/>
              <a:t>Lucića</a:t>
            </a:r>
            <a:endParaRPr lang="hr-HR" sz="2000" dirty="0"/>
          </a:p>
        </p:txBody>
      </p:sp>
    </p:spTree>
    <p:extLst>
      <p:ext uri="{BB962C8B-B14F-4D97-AF65-F5344CB8AC3E}">
        <p14:creationId xmlns:p14="http://schemas.microsoft.com/office/powerpoint/2010/main" val="16842265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FF0000"/>
                </a:solidFill>
              </a:rPr>
              <a:t>Kratice i skraćenice</a:t>
            </a:r>
            <a:endParaRPr lang="hr-HR" dirty="0">
              <a:solidFill>
                <a:srgbClr val="FF0000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AA3C8-802A-40F4-A513-C8F0B5957F0F}" type="datetime1">
              <a:rPr lang="hr-HR" smtClean="0"/>
              <a:t>18.3.2016.</a:t>
            </a:fld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C964C-A441-4174-94A9-5849139CD6F2}" type="slidenum">
              <a:rPr lang="hr-HR" smtClean="0"/>
              <a:t>44</a:t>
            </a:fld>
            <a:endParaRPr lang="hr-H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>
                <a:solidFill>
                  <a:srgbClr val="7030A0"/>
                </a:solidFill>
              </a:rPr>
              <a:t>AMR</a:t>
            </a:r>
            <a:r>
              <a:rPr lang="hr-HR" dirty="0"/>
              <a:t> 'ako me razumiješ'</a:t>
            </a:r>
            <a:endParaRPr lang="hr-HR" dirty="0" smtClean="0"/>
          </a:p>
          <a:p>
            <a:pPr marL="0" indent="0">
              <a:buNone/>
            </a:pPr>
            <a:r>
              <a:rPr lang="hr-HR" dirty="0" smtClean="0">
                <a:solidFill>
                  <a:srgbClr val="7030A0"/>
                </a:solidFill>
              </a:rPr>
              <a:t>LP</a:t>
            </a:r>
            <a:r>
              <a:rPr lang="hr-HR" dirty="0" smtClean="0"/>
              <a:t> </a:t>
            </a:r>
            <a:r>
              <a:rPr lang="hr-HR" dirty="0"/>
              <a:t>'lijep pozdrav'</a:t>
            </a:r>
            <a:endParaRPr lang="hr-HR" dirty="0" smtClean="0"/>
          </a:p>
          <a:p>
            <a:pPr marL="0" indent="0">
              <a:buNone/>
            </a:pPr>
            <a:r>
              <a:rPr lang="hr-HR" dirty="0" smtClean="0">
                <a:solidFill>
                  <a:srgbClr val="7030A0"/>
                </a:solidFill>
              </a:rPr>
              <a:t>SAJB</a:t>
            </a:r>
            <a:r>
              <a:rPr lang="hr-HR" dirty="0" smtClean="0"/>
              <a:t> </a:t>
            </a:r>
            <a:r>
              <a:rPr lang="hr-HR" dirty="0"/>
              <a:t>'sorry ako je bilo'</a:t>
            </a:r>
            <a:endParaRPr lang="hr-HR" dirty="0" smtClean="0"/>
          </a:p>
          <a:p>
            <a:pPr marL="0" indent="0">
              <a:buNone/>
            </a:pPr>
            <a:r>
              <a:rPr lang="hr-HR" i="1" dirty="0" err="1" smtClean="0">
                <a:solidFill>
                  <a:srgbClr val="7030A0"/>
                </a:solidFill>
              </a:rPr>
              <a:t>jbš</a:t>
            </a:r>
            <a:r>
              <a:rPr lang="hr-HR" dirty="0" smtClean="0">
                <a:solidFill>
                  <a:srgbClr val="7030A0"/>
                </a:solidFill>
              </a:rPr>
              <a:t> </a:t>
            </a:r>
            <a:r>
              <a:rPr lang="hr-HR" dirty="0"/>
              <a:t>'jebeš' </a:t>
            </a:r>
            <a:endParaRPr lang="hr-HR" dirty="0" smtClean="0"/>
          </a:p>
          <a:p>
            <a:pPr marL="0" indent="0">
              <a:buNone/>
            </a:pPr>
            <a:r>
              <a:rPr lang="hr-HR" b="1" dirty="0" smtClean="0"/>
              <a:t>„</a:t>
            </a:r>
            <a:r>
              <a:rPr lang="hr-HR" i="1" dirty="0">
                <a:solidFill>
                  <a:srgbClr val="7030A0"/>
                </a:solidFill>
              </a:rPr>
              <a:t>Jbš</a:t>
            </a:r>
            <a:r>
              <a:rPr lang="hr-HR" dirty="0">
                <a:solidFill>
                  <a:srgbClr val="7030A0"/>
                </a:solidFill>
              </a:rPr>
              <a:t> </a:t>
            </a:r>
            <a:r>
              <a:rPr lang="hr-HR" dirty="0"/>
              <a:t>stranku koja sve skriva od tebe, ne želi ti reći kako ti planira pomoći u budućnosti, a hoće tvoj glas. Stvarno ne razumijem ljude zašto idu svijesno protiv sebe..." </a:t>
            </a:r>
            <a:r>
              <a:rPr lang="hr-HR" sz="2000" dirty="0"/>
              <a:t>www.novilist.hr, </a:t>
            </a:r>
            <a:r>
              <a:rPr lang="hr-HR" sz="2000" dirty="0" smtClean="0"/>
              <a:t>5</a:t>
            </a:r>
            <a:r>
              <a:rPr lang="hr-HR" sz="2000" dirty="0"/>
              <a:t>. 11. </a:t>
            </a:r>
            <a:r>
              <a:rPr lang="hr-HR" sz="2000" dirty="0" smtClean="0"/>
              <a:t>2015., komentar čitatelja</a:t>
            </a:r>
            <a:endParaRPr lang="hr-HR" sz="2000" dirty="0"/>
          </a:p>
        </p:txBody>
      </p:sp>
    </p:spTree>
    <p:extLst>
      <p:ext uri="{BB962C8B-B14F-4D97-AF65-F5344CB8AC3E}">
        <p14:creationId xmlns:p14="http://schemas.microsoft.com/office/powerpoint/2010/main" val="1133989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AA3C8-802A-40F4-A513-C8F0B5957F0F}" type="datetime1">
              <a:rPr lang="hr-HR" smtClean="0"/>
              <a:t>18.3.2016.</a:t>
            </a:fld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C964C-A441-4174-94A9-5849139CD6F2}" type="slidenum">
              <a:rPr lang="hr-HR" smtClean="0"/>
              <a:t>45</a:t>
            </a:fld>
            <a:endParaRPr lang="hr-H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i="1" dirty="0">
                <a:solidFill>
                  <a:srgbClr val="7030A0"/>
                </a:solidFill>
              </a:rPr>
              <a:t>jbt</a:t>
            </a:r>
            <a:r>
              <a:rPr lang="hr-HR" i="1" dirty="0"/>
              <a:t>  </a:t>
            </a:r>
            <a:r>
              <a:rPr lang="hr-HR" dirty="0"/>
              <a:t>'jebo te' </a:t>
            </a:r>
            <a:endParaRPr lang="hr-HR" dirty="0" smtClean="0"/>
          </a:p>
          <a:p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"</a:t>
            </a:r>
            <a:r>
              <a:rPr lang="hr-HR" dirty="0"/>
              <a:t>Kakav skup spodoba, </a:t>
            </a:r>
            <a:r>
              <a:rPr lang="hr-HR" i="1" dirty="0">
                <a:solidFill>
                  <a:srgbClr val="7030A0"/>
                </a:solidFill>
              </a:rPr>
              <a:t>jbt</a:t>
            </a:r>
            <a:r>
              <a:rPr lang="hr-HR" dirty="0">
                <a:solidFill>
                  <a:srgbClr val="7030A0"/>
                </a:solidFill>
              </a:rPr>
              <a:t> </a:t>
            </a:r>
            <a:r>
              <a:rPr lang="hr-HR" dirty="0"/>
              <a:t>znali su da ce ici u pripizdinu i nisu mogli izguglati jedno 100 načina kako zapaliti vatru." </a:t>
            </a:r>
            <a:r>
              <a:rPr lang="hr-HR" sz="2000" dirty="0"/>
              <a:t>www.index.hr, </a:t>
            </a:r>
            <a:r>
              <a:rPr lang="hr-HR" sz="2000" dirty="0" smtClean="0"/>
              <a:t>14</a:t>
            </a:r>
            <a:r>
              <a:rPr lang="hr-HR" sz="2000" dirty="0"/>
              <a:t>. 2. </a:t>
            </a:r>
            <a:r>
              <a:rPr lang="hr-HR" sz="2000" smtClean="0"/>
              <a:t>2012., </a:t>
            </a:r>
            <a:r>
              <a:rPr lang="hr-HR" sz="2000" dirty="0" smtClean="0"/>
              <a:t>komentar čitatelja</a:t>
            </a:r>
            <a:endParaRPr lang="hr-HR" sz="2000" dirty="0"/>
          </a:p>
        </p:txBody>
      </p:sp>
    </p:spTree>
    <p:extLst>
      <p:ext uri="{BB962C8B-B14F-4D97-AF65-F5344CB8AC3E}">
        <p14:creationId xmlns:p14="http://schemas.microsoft.com/office/powerpoint/2010/main" val="3876844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AA3C8-802A-40F4-A513-C8F0B5957F0F}" type="datetime1">
              <a:rPr lang="hr-HR" smtClean="0"/>
              <a:t>18.3.2016.</a:t>
            </a:fld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C964C-A441-4174-94A9-5849139CD6F2}" type="slidenum">
              <a:rPr lang="hr-HR" smtClean="0"/>
              <a:t>46</a:t>
            </a:fld>
            <a:endParaRPr lang="hr-H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i="1" dirty="0">
                <a:solidFill>
                  <a:srgbClr val="7030A0"/>
                </a:solidFill>
              </a:rPr>
              <a:t>u mp3 </a:t>
            </a:r>
            <a:r>
              <a:rPr lang="hr-HR" dirty="0"/>
              <a:t>'u tri pičke materine' </a:t>
            </a:r>
            <a:endParaRPr lang="hr-HR" dirty="0" smtClean="0"/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„</a:t>
            </a:r>
            <a:r>
              <a:rPr lang="hr-HR" dirty="0"/>
              <a:t>Sad se situacija obrnula pa je i "lijevim medijima" doslo da se radi o notornom četniku. A "desni" zaboravili. Koja shebana drzava </a:t>
            </a:r>
            <a:r>
              <a:rPr lang="hr-HR" i="1" dirty="0">
                <a:solidFill>
                  <a:srgbClr val="7030A0"/>
                </a:solidFill>
              </a:rPr>
              <a:t>u mp3</a:t>
            </a:r>
            <a:r>
              <a:rPr lang="hr-HR" dirty="0"/>
              <a:t>.“ </a:t>
            </a:r>
            <a:r>
              <a:rPr lang="hr-HR" sz="2000" dirty="0">
                <a:hlinkClick r:id="rId2"/>
              </a:rPr>
              <a:t>www.index.hr</a:t>
            </a:r>
            <a:r>
              <a:rPr lang="hr-HR" sz="2000" dirty="0"/>
              <a:t>, 27. 11. 2015., komentar čitatelja</a:t>
            </a:r>
          </a:p>
        </p:txBody>
      </p:sp>
    </p:spTree>
    <p:extLst>
      <p:ext uri="{BB962C8B-B14F-4D97-AF65-F5344CB8AC3E}">
        <p14:creationId xmlns:p14="http://schemas.microsoft.com/office/powerpoint/2010/main" val="3657277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AA3C8-802A-40F4-A513-C8F0B5957F0F}" type="datetime1">
              <a:rPr lang="hr-HR" smtClean="0"/>
              <a:t>18.3.2016.</a:t>
            </a:fld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C964C-A441-4174-94A9-5849139CD6F2}" type="slidenum">
              <a:rPr lang="hr-HR" smtClean="0"/>
              <a:t>47</a:t>
            </a:fld>
            <a:endParaRPr lang="hr-H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i="1" dirty="0">
                <a:solidFill>
                  <a:srgbClr val="7030A0"/>
                </a:solidFill>
              </a:rPr>
              <a:t>ljes</a:t>
            </a:r>
            <a:r>
              <a:rPr lang="hr-HR" b="1" i="1" dirty="0">
                <a:solidFill>
                  <a:srgbClr val="7030A0"/>
                </a:solidFill>
              </a:rPr>
              <a:t>ovac</a:t>
            </a:r>
            <a:r>
              <a:rPr lang="hr-HR" i="1" dirty="0">
                <a:solidFill>
                  <a:srgbClr val="7030A0"/>
                </a:solidFill>
              </a:rPr>
              <a:t> </a:t>
            </a:r>
            <a:r>
              <a:rPr lang="hr-HR" dirty="0"/>
              <a:t>'član podforuma </a:t>
            </a:r>
            <a:r>
              <a:rPr lang="hr-HR" b="1" dirty="0"/>
              <a:t>Lj</a:t>
            </a:r>
            <a:r>
              <a:rPr lang="hr-HR" dirty="0"/>
              <a:t>ubav, </a:t>
            </a:r>
            <a:r>
              <a:rPr lang="hr-HR" b="1" dirty="0"/>
              <a:t>e</a:t>
            </a:r>
            <a:r>
              <a:rPr lang="hr-HR" dirty="0"/>
              <a:t>rotika, </a:t>
            </a:r>
            <a:r>
              <a:rPr lang="hr-HR" b="1" dirty="0"/>
              <a:t>s</a:t>
            </a:r>
            <a:r>
              <a:rPr lang="hr-HR" dirty="0"/>
              <a:t>eks' </a:t>
            </a:r>
            <a:r>
              <a:rPr lang="hr-HR" dirty="0" smtClean="0"/>
              <a:t> </a:t>
            </a:r>
          </a:p>
          <a:p>
            <a:pPr marL="0" indent="0">
              <a:buNone/>
            </a:pPr>
            <a:r>
              <a:rPr lang="hr-HR" i="1" dirty="0" smtClean="0">
                <a:solidFill>
                  <a:srgbClr val="7030A0"/>
                </a:solidFill>
              </a:rPr>
              <a:t>žud</a:t>
            </a:r>
            <a:r>
              <a:rPr lang="hr-HR" b="1" i="1" dirty="0" smtClean="0">
                <a:solidFill>
                  <a:srgbClr val="7030A0"/>
                </a:solidFill>
              </a:rPr>
              <a:t>ovac</a:t>
            </a:r>
            <a:r>
              <a:rPr lang="hr-HR" i="1" dirty="0" smtClean="0">
                <a:solidFill>
                  <a:srgbClr val="7030A0"/>
                </a:solidFill>
              </a:rPr>
              <a:t> </a:t>
            </a:r>
            <a:r>
              <a:rPr lang="hr-HR" dirty="0" smtClean="0"/>
              <a:t>'član </a:t>
            </a:r>
            <a:r>
              <a:rPr lang="hr-HR" dirty="0"/>
              <a:t>podforuma </a:t>
            </a:r>
            <a:r>
              <a:rPr lang="hr-HR" b="1" dirty="0"/>
              <a:t>Ž</a:t>
            </a:r>
            <a:r>
              <a:rPr lang="hr-HR" dirty="0"/>
              <a:t>ivot </a:t>
            </a:r>
            <a:r>
              <a:rPr lang="hr-HR" b="1" dirty="0"/>
              <a:t>u</a:t>
            </a:r>
            <a:r>
              <a:rPr lang="hr-HR" dirty="0"/>
              <a:t> </a:t>
            </a:r>
            <a:r>
              <a:rPr lang="hr-HR" b="1" dirty="0"/>
              <a:t>d</a:t>
            </a:r>
            <a:r>
              <a:rPr lang="hr-HR" dirty="0"/>
              <a:t>voje' </a:t>
            </a:r>
          </a:p>
        </p:txBody>
      </p:sp>
    </p:spTree>
    <p:extLst>
      <p:ext uri="{BB962C8B-B14F-4D97-AF65-F5344CB8AC3E}">
        <p14:creationId xmlns:p14="http://schemas.microsoft.com/office/powerpoint/2010/main" val="3541295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FF0000"/>
                </a:solidFill>
              </a:rPr>
              <a:t>Nesustavni okazionalizmi</a:t>
            </a:r>
            <a:endParaRPr lang="hr-HR" dirty="0">
              <a:solidFill>
                <a:srgbClr val="FF0000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AA3C8-802A-40F4-A513-C8F0B5957F0F}" type="datetime1">
              <a:rPr lang="hr-HR" smtClean="0"/>
              <a:t>18.3.2016.</a:t>
            </a:fld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C964C-A441-4174-94A9-5849139CD6F2}" type="slidenum">
              <a:rPr lang="hr-HR" smtClean="0"/>
              <a:t>48</a:t>
            </a:fld>
            <a:endParaRPr lang="hr-H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FF0000"/>
                </a:solidFill>
              </a:rPr>
              <a:t>grafoderivati</a:t>
            </a:r>
          </a:p>
          <a:p>
            <a:pPr marL="0" indent="0">
              <a:buNone/>
            </a:pPr>
            <a:r>
              <a:rPr lang="hr-HR" i="1" dirty="0">
                <a:solidFill>
                  <a:srgbClr val="7030A0"/>
                </a:solidFill>
              </a:rPr>
              <a:t>3ppppper</a:t>
            </a:r>
            <a:r>
              <a:rPr lang="hr-HR" dirty="0">
                <a:solidFill>
                  <a:srgbClr val="7030A0"/>
                </a:solidFill>
              </a:rPr>
              <a:t> </a:t>
            </a:r>
            <a:r>
              <a:rPr lang="hr-HR" dirty="0"/>
              <a:t>'nick na komentarima </a:t>
            </a:r>
            <a:r>
              <a:rPr lang="hr-HR" i="1" dirty="0"/>
              <a:t>Novoga </a:t>
            </a:r>
            <a:r>
              <a:rPr lang="hr-HR" i="1" dirty="0" smtClean="0"/>
              <a:t>lista</a:t>
            </a:r>
            <a:r>
              <a:rPr lang="hr-HR" dirty="0"/>
              <a:t>'</a:t>
            </a:r>
            <a:endParaRPr lang="hr-HR" dirty="0" smtClean="0"/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hr-HR" i="1" dirty="0">
                <a:solidFill>
                  <a:srgbClr val="7030A0"/>
                </a:solidFill>
              </a:rPr>
              <a:t>3per-i</a:t>
            </a:r>
            <a:r>
              <a:rPr lang="hr-HR" dirty="0">
                <a:solidFill>
                  <a:srgbClr val="7030A0"/>
                </a:solidFill>
              </a:rPr>
              <a:t> </a:t>
            </a:r>
            <a:endParaRPr lang="hr-HR" dirty="0"/>
          </a:p>
          <a:p>
            <a:pPr marL="0" indent="0">
              <a:buNone/>
            </a:pPr>
            <a:r>
              <a:rPr lang="hr-HR" dirty="0" smtClean="0"/>
              <a:t>„</a:t>
            </a:r>
            <a:r>
              <a:rPr lang="hr-HR" dirty="0"/>
              <a:t>Petrov, Prgomet i Petrina, takozvani </a:t>
            </a:r>
            <a:r>
              <a:rPr lang="hr-HR" i="1" dirty="0">
                <a:solidFill>
                  <a:srgbClr val="7030A0"/>
                </a:solidFill>
              </a:rPr>
              <a:t>3P-eri</a:t>
            </a:r>
            <a:r>
              <a:rPr lang="hr-HR" dirty="0"/>
              <a:t>, žele mandatara koji će imati potpuno povjerenje nacije.“ </a:t>
            </a:r>
            <a:r>
              <a:rPr lang="hr-HR" sz="2000" dirty="0"/>
              <a:t>www.newsbar.hr, 21.1.2016</a:t>
            </a:r>
            <a:r>
              <a:rPr lang="hr-HR" sz="2000" dirty="0" smtClean="0"/>
              <a:t>.</a:t>
            </a:r>
            <a:endParaRPr lang="hr-HR" sz="20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5783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AA3C8-802A-40F4-A513-C8F0B5957F0F}" type="datetime1">
              <a:rPr lang="hr-HR" smtClean="0"/>
              <a:t>18.3.2016.</a:t>
            </a:fld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C964C-A441-4174-94A9-5849139CD6F2}" type="slidenum">
              <a:rPr lang="hr-HR" smtClean="0"/>
              <a:t>49</a:t>
            </a:fld>
            <a:endParaRPr lang="hr-H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 smtClean="0"/>
              <a:t>"</a:t>
            </a:r>
            <a:r>
              <a:rPr lang="hr-HR" i="1" dirty="0"/>
              <a:t>Svim YU-srbo-komunisto-antizapadno-prorusko-protelebano-pseudo humanisto-FILIMA</a:t>
            </a:r>
            <a:r>
              <a:rPr lang="hr-HR" dirty="0"/>
              <a:t>: [...]", </a:t>
            </a:r>
            <a:r>
              <a:rPr lang="hr-HR" sz="2000" u="sng" dirty="0" smtClean="0">
                <a:hlinkClick r:id="rId2"/>
              </a:rPr>
              <a:t>www.novilist.hr, 15. 11. 2015</a:t>
            </a:r>
            <a:r>
              <a:rPr lang="hr-HR" sz="2000" u="sng" dirty="0">
                <a:hlinkClick r:id="rId2"/>
              </a:rPr>
              <a:t>.</a:t>
            </a:r>
            <a:r>
              <a:rPr lang="hr-HR" sz="2000" u="sng" dirty="0"/>
              <a:t>, </a:t>
            </a:r>
            <a:r>
              <a:rPr lang="hr-HR" sz="2000" dirty="0" smtClean="0"/>
              <a:t>komentar čitatelja</a:t>
            </a:r>
            <a:endParaRPr lang="hr-HR" sz="2000" dirty="0"/>
          </a:p>
          <a:p>
            <a:pPr marL="0" indent="0">
              <a:buNone/>
            </a:pPr>
            <a:endParaRPr lang="hr-HR" sz="2000" dirty="0"/>
          </a:p>
        </p:txBody>
      </p:sp>
    </p:spTree>
    <p:extLst>
      <p:ext uri="{BB962C8B-B14F-4D97-AF65-F5344CB8AC3E}">
        <p14:creationId xmlns:p14="http://schemas.microsoft.com/office/powerpoint/2010/main" val="1108957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/>
              <a:t>"</a:t>
            </a:r>
            <a:r>
              <a:rPr lang="hr-HR" i="1" dirty="0" err="1">
                <a:solidFill>
                  <a:srgbClr val="7030A0"/>
                </a:solidFill>
              </a:rPr>
              <a:t>Mejlaj</a:t>
            </a:r>
            <a:r>
              <a:rPr lang="hr-HR" dirty="0">
                <a:solidFill>
                  <a:srgbClr val="7030A0"/>
                </a:solidFill>
              </a:rPr>
              <a:t> </a:t>
            </a:r>
            <a:r>
              <a:rPr lang="hr-HR" dirty="0"/>
              <a:t>mi svaki dan, da mogu </a:t>
            </a:r>
            <a:r>
              <a:rPr lang="hr-HR" dirty="0" err="1"/>
              <a:t>ocjeniti</a:t>
            </a:r>
            <a:r>
              <a:rPr lang="hr-HR" dirty="0"/>
              <a:t> </a:t>
            </a:r>
            <a:r>
              <a:rPr lang="hr-HR" dirty="0" err="1"/>
              <a:t>jel</a:t>
            </a:r>
            <a:r>
              <a:rPr lang="hr-HR" dirty="0"/>
              <a:t> ti stoji." </a:t>
            </a:r>
            <a:r>
              <a:rPr lang="hr-HR" sz="2000" dirty="0"/>
              <a:t>www.forum.hr, 27. 6. 2012.</a:t>
            </a:r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hr-HR" dirty="0"/>
              <a:t>"Kako </a:t>
            </a:r>
            <a:r>
              <a:rPr lang="hr-HR" i="1" dirty="0" err="1">
                <a:solidFill>
                  <a:srgbClr val="7030A0"/>
                </a:solidFill>
              </a:rPr>
              <a:t>disejblati</a:t>
            </a:r>
            <a:r>
              <a:rPr lang="hr-HR" dirty="0">
                <a:solidFill>
                  <a:srgbClr val="7030A0"/>
                </a:solidFill>
              </a:rPr>
              <a:t> </a:t>
            </a:r>
            <a:r>
              <a:rPr lang="hr-HR" dirty="0"/>
              <a:t>ovaj glupi test?" </a:t>
            </a:r>
            <a:r>
              <a:rPr lang="hr-HR" sz="2000" dirty="0"/>
              <a:t>www.forum.pcekspert.com, 3. 2. 2006.</a:t>
            </a:r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hr-HR" dirty="0"/>
              <a:t>"Zašto nije dobro </a:t>
            </a:r>
            <a:r>
              <a:rPr lang="hr-HR" i="1" dirty="0" err="1">
                <a:solidFill>
                  <a:srgbClr val="7030A0"/>
                </a:solidFill>
              </a:rPr>
              <a:t>flejamati</a:t>
            </a:r>
            <a:r>
              <a:rPr lang="hr-HR" dirty="0">
                <a:solidFill>
                  <a:srgbClr val="7030A0"/>
                </a:solidFill>
              </a:rPr>
              <a:t> </a:t>
            </a:r>
            <a:r>
              <a:rPr lang="hr-HR" dirty="0"/>
              <a:t>po forumima?" </a:t>
            </a:r>
            <a:r>
              <a:rPr lang="hr-HR" sz="2000" dirty="0" err="1"/>
              <a:t>www.glazbeni</a:t>
            </a:r>
            <a:r>
              <a:rPr lang="hr-HR" sz="2000" dirty="0"/>
              <a:t>-</a:t>
            </a:r>
            <a:r>
              <a:rPr lang="hr-HR" sz="2000" dirty="0" err="1"/>
              <a:t>forum.hr</a:t>
            </a:r>
            <a:r>
              <a:rPr lang="hr-HR" sz="2000" dirty="0"/>
              <a:t>, 6. 8. 2007., </a:t>
            </a:r>
            <a:r>
              <a:rPr lang="hr-HR" sz="2000" dirty="0" err="1"/>
              <a:t>podforum</a:t>
            </a:r>
            <a:r>
              <a:rPr lang="hr-HR" sz="2000" dirty="0"/>
              <a:t>: ostalo</a:t>
            </a:r>
          </a:p>
          <a:p>
            <a:pPr marL="0" indent="0">
              <a:buNone/>
            </a:pPr>
            <a:endParaRPr lang="hr-HR" sz="20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11AE6-15BB-4D07-B2C7-1EB8AF793643}" type="datetime1">
              <a:rPr lang="hr-HR" smtClean="0"/>
              <a:t>18.3.2016.</a:t>
            </a:fld>
            <a:endParaRPr lang="hr-H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C964C-A441-4174-94A9-5849139CD6F2}" type="slidenum">
              <a:rPr lang="hr-HR" smtClean="0"/>
              <a:t>5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07285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AA3C8-802A-40F4-A513-C8F0B5957F0F}" type="datetime1">
              <a:rPr lang="hr-HR" smtClean="0"/>
              <a:t>18.3.2016.</a:t>
            </a:fld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C964C-A441-4174-94A9-5849139CD6F2}" type="slidenum">
              <a:rPr lang="hr-HR" smtClean="0"/>
              <a:t>50</a:t>
            </a:fld>
            <a:endParaRPr lang="hr-H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 smtClean="0"/>
              <a:t>"</a:t>
            </a:r>
            <a:r>
              <a:rPr lang="hr-HR" dirty="0"/>
              <a:t>Ako se s tim zaključcima suglasi naručiteljica posla – predsjednica </a:t>
            </a:r>
            <a:r>
              <a:rPr lang="hr-HR" i="1" dirty="0">
                <a:solidFill>
                  <a:srgbClr val="7030A0"/>
                </a:solidFill>
              </a:rPr>
              <a:t>Republike Idi-Mi-Dođi-Mi</a:t>
            </a:r>
            <a:r>
              <a:rPr lang="hr-HR" dirty="0"/>
              <a:t>, gospođa Kolinda Grabar-Kitarović – zahtjev za preseljenje njezine firme bit će poslan novoj vladi države koja se u krugovima svjetskih farmako-industrijalaca naziva </a:t>
            </a:r>
            <a:r>
              <a:rPr lang="hr-HR" i="1" dirty="0">
                <a:solidFill>
                  <a:srgbClr val="7030A0"/>
                </a:solidFill>
              </a:rPr>
              <a:t>Republic of Easy-Come-Easy-Go</a:t>
            </a:r>
            <a:r>
              <a:rPr lang="hr-HR" dirty="0"/>
              <a:t>." </a:t>
            </a:r>
            <a:r>
              <a:rPr lang="hr-HR" sz="2000" dirty="0">
                <a:hlinkClick r:id="rId2"/>
              </a:rPr>
              <a:t>www.novilist.hr</a:t>
            </a:r>
            <a:r>
              <a:rPr lang="hr-HR" sz="2000" dirty="0" smtClean="0">
                <a:hlinkClick r:id="rId2"/>
              </a:rPr>
              <a:t>, 14</a:t>
            </a:r>
            <a:r>
              <a:rPr lang="hr-HR" sz="2000" dirty="0">
                <a:hlinkClick r:id="rId2"/>
              </a:rPr>
              <a:t>. </a:t>
            </a:r>
            <a:r>
              <a:rPr lang="hr-HR" sz="2000" dirty="0" smtClean="0">
                <a:hlinkClick r:id="rId2"/>
              </a:rPr>
              <a:t> 1</a:t>
            </a:r>
            <a:r>
              <a:rPr lang="hr-HR" sz="2000" dirty="0">
                <a:hlinkClick r:id="rId2"/>
              </a:rPr>
              <a:t>. 2016.</a:t>
            </a:r>
            <a:r>
              <a:rPr lang="hr-HR" sz="2000" dirty="0"/>
              <a:t>, Trafika Predraga Lucića</a:t>
            </a:r>
          </a:p>
        </p:txBody>
      </p:sp>
    </p:spTree>
    <p:extLst>
      <p:ext uri="{BB962C8B-B14F-4D97-AF65-F5344CB8AC3E}">
        <p14:creationId xmlns:p14="http://schemas.microsoft.com/office/powerpoint/2010/main" val="11776854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AA3C8-802A-40F4-A513-C8F0B5957F0F}" type="datetime1">
              <a:rPr lang="hr-HR" smtClean="0"/>
              <a:t>18.3.2016.</a:t>
            </a:fld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C964C-A441-4174-94A9-5849139CD6F2}" type="slidenum">
              <a:rPr lang="hr-HR" smtClean="0"/>
              <a:t>51</a:t>
            </a:fld>
            <a:endParaRPr lang="hr-H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HR" dirty="0" smtClean="0"/>
              <a:t>"</a:t>
            </a:r>
            <a:r>
              <a:rPr lang="hr-HR" dirty="0"/>
              <a:t>Zaista je teško povjerovati da u Hrvatskoj ima tako naivnih ljudi koji vjeruju da im bolju budućnosti može osigurati stranka koju vode uplašeni </a:t>
            </a:r>
            <a:r>
              <a:rPr lang="hr-HR" i="1" dirty="0">
                <a:solidFill>
                  <a:srgbClr val="7030A0"/>
                </a:solidFill>
              </a:rPr>
              <a:t>I- što –smo- još- ono- rekli? – Karamarko</a:t>
            </a:r>
            <a:r>
              <a:rPr lang="hr-HR" dirty="0"/>
              <a:t> i kompilator-plagijator Brkić, a vjerno ih slijede </a:t>
            </a:r>
            <a:r>
              <a:rPr lang="hr-HR" i="1" dirty="0">
                <a:solidFill>
                  <a:srgbClr val="7030A0"/>
                </a:solidFill>
              </a:rPr>
              <a:t>which two chapters Jandroković</a:t>
            </a:r>
            <a:r>
              <a:rPr lang="hr-HR" dirty="0"/>
              <a:t>, </a:t>
            </a:r>
            <a:r>
              <a:rPr lang="hr-HR" i="1" dirty="0">
                <a:solidFill>
                  <a:srgbClr val="7030A0"/>
                </a:solidFill>
              </a:rPr>
              <a:t>Kalmeta alias afere-afere</a:t>
            </a:r>
            <a:r>
              <a:rPr lang="hr-HR" i="1" dirty="0"/>
              <a:t>, </a:t>
            </a:r>
            <a:r>
              <a:rPr lang="hr-HR" i="1" dirty="0">
                <a:solidFill>
                  <a:srgbClr val="7030A0"/>
                </a:solidFill>
              </a:rPr>
              <a:t>Da –sam- znao- da- je- novac -iz -crnog fonda- ne- bi- ga -uzimao Milinović</a:t>
            </a:r>
            <a:r>
              <a:rPr lang="hr-HR" dirty="0"/>
              <a:t>, djelitelj Judinih rukoljuba Mlakar, uvijek odana prijateljima koji nisu u nevolji Đurđica Sumrak ......" </a:t>
            </a:r>
            <a:r>
              <a:rPr lang="hr-HR" sz="2000" dirty="0"/>
              <a:t>www.novilist.hr, 22.10. 2015., </a:t>
            </a:r>
            <a:r>
              <a:rPr lang="hr-HR" sz="2000" dirty="0" smtClean="0"/>
              <a:t>komentar čitatelja</a:t>
            </a:r>
            <a:endParaRPr lang="hr-HR" sz="2000" dirty="0"/>
          </a:p>
        </p:txBody>
      </p:sp>
    </p:spTree>
    <p:extLst>
      <p:ext uri="{BB962C8B-B14F-4D97-AF65-F5344CB8AC3E}">
        <p14:creationId xmlns:p14="http://schemas.microsoft.com/office/powerpoint/2010/main" val="7044202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AA3C8-802A-40F4-A513-C8F0B5957F0F}" type="datetime1">
              <a:rPr lang="hr-HR" smtClean="0"/>
              <a:t>18.3.2016.</a:t>
            </a:fld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C964C-A441-4174-94A9-5849139CD6F2}" type="slidenum">
              <a:rPr lang="hr-HR" smtClean="0"/>
              <a:t>52</a:t>
            </a:fld>
            <a:endParaRPr lang="hr-H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FF0000"/>
                </a:solidFill>
              </a:rPr>
              <a:t>analogija</a:t>
            </a:r>
          </a:p>
          <a:p>
            <a:r>
              <a:rPr lang="hr-HR" i="1" dirty="0" smtClean="0"/>
              <a:t>vlastoručno</a:t>
            </a:r>
            <a:r>
              <a:rPr lang="hr-HR" dirty="0" smtClean="0"/>
              <a:t> </a:t>
            </a:r>
            <a:r>
              <a:rPr lang="hr-HR" dirty="0"/>
              <a:t>– </a:t>
            </a:r>
            <a:r>
              <a:rPr lang="hr-HR" i="1" dirty="0" smtClean="0"/>
              <a:t>vlastomišno</a:t>
            </a:r>
            <a:endParaRPr lang="hr-HR" dirty="0"/>
          </a:p>
          <a:p>
            <a:r>
              <a:rPr lang="hr-HR" dirty="0" smtClean="0"/>
              <a:t> </a:t>
            </a:r>
            <a:r>
              <a:rPr lang="hr-HR" i="1" dirty="0"/>
              <a:t>tjelovježba</a:t>
            </a:r>
            <a:r>
              <a:rPr lang="hr-HR" dirty="0"/>
              <a:t> – </a:t>
            </a:r>
            <a:r>
              <a:rPr lang="hr-HR" i="1" dirty="0" smtClean="0"/>
              <a:t>umovježba</a:t>
            </a:r>
            <a:endParaRPr lang="hr-HR" dirty="0"/>
          </a:p>
          <a:p>
            <a:r>
              <a:rPr lang="hr-HR" dirty="0" smtClean="0"/>
              <a:t> </a:t>
            </a:r>
            <a:r>
              <a:rPr lang="hr-HR" i="1" dirty="0"/>
              <a:t>trbuhozborac</a:t>
            </a:r>
            <a:r>
              <a:rPr lang="hr-HR" dirty="0"/>
              <a:t> – </a:t>
            </a:r>
            <a:r>
              <a:rPr lang="hr-HR" i="1" dirty="0" smtClean="0"/>
              <a:t>duhozborac</a:t>
            </a:r>
          </a:p>
          <a:p>
            <a:r>
              <a:rPr lang="hr-HR" i="1" dirty="0"/>
              <a:t>d</a:t>
            </a:r>
            <a:r>
              <a:rPr lang="hr-HR" i="1" dirty="0" smtClean="0"/>
              <a:t>omobran </a:t>
            </a:r>
            <a:r>
              <a:rPr lang="hr-HR" dirty="0"/>
              <a:t>– </a:t>
            </a:r>
            <a:r>
              <a:rPr lang="hr-HR" i="1" dirty="0" smtClean="0"/>
              <a:t>eurobran</a:t>
            </a:r>
            <a:r>
              <a:rPr lang="hr-HR" dirty="0" smtClean="0"/>
              <a:t>, </a:t>
            </a:r>
            <a:r>
              <a:rPr lang="hr-HR" i="1" dirty="0" smtClean="0"/>
              <a:t>hrvobran</a:t>
            </a:r>
            <a:endParaRPr lang="hr-HR" i="1" dirty="0"/>
          </a:p>
        </p:txBody>
      </p:sp>
    </p:spTree>
    <p:extLst>
      <p:ext uri="{BB962C8B-B14F-4D97-AF65-F5344CB8AC3E}">
        <p14:creationId xmlns:p14="http://schemas.microsoft.com/office/powerpoint/2010/main" val="1117398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AA3C8-802A-40F4-A513-C8F0B5957F0F}" type="datetime1">
              <a:rPr lang="hr-HR" smtClean="0"/>
              <a:t>18.3.2016.</a:t>
            </a:fld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C964C-A441-4174-94A9-5849139CD6F2}" type="slidenum">
              <a:rPr lang="hr-HR" smtClean="0"/>
              <a:t>53</a:t>
            </a:fld>
            <a:endParaRPr lang="hr-H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r-HR" dirty="0" smtClean="0"/>
              <a:t>"</a:t>
            </a:r>
            <a:r>
              <a:rPr lang="hr-HR" dirty="0"/>
              <a:t>Pred Hrvatskom su tako samo dva moguća scenarija, i teško je reći koji je gori: ili je Tihomir Orešković idiot – što znači da će bankrotiranu državu zapravo voditi jedan </a:t>
            </a:r>
            <a:r>
              <a:rPr lang="hr-HR" i="1" dirty="0">
                <a:solidFill>
                  <a:srgbClr val="7030A0"/>
                </a:solidFill>
              </a:rPr>
              <a:t>golobradi</a:t>
            </a:r>
            <a:r>
              <a:rPr lang="hr-HR" dirty="0">
                <a:solidFill>
                  <a:srgbClr val="7030A0"/>
                </a:solidFill>
              </a:rPr>
              <a:t> </a:t>
            </a:r>
            <a:r>
              <a:rPr lang="hr-HR" dirty="0"/>
              <a:t>sjemeništarac i jedan </a:t>
            </a:r>
            <a:r>
              <a:rPr lang="hr-HR" i="1" dirty="0">
                <a:solidFill>
                  <a:srgbClr val="7030A0"/>
                </a:solidFill>
              </a:rPr>
              <a:t>golomozgi</a:t>
            </a:r>
            <a:r>
              <a:rPr lang="hr-HR" dirty="0">
                <a:solidFill>
                  <a:srgbClr val="7030A0"/>
                </a:solidFill>
              </a:rPr>
              <a:t> </a:t>
            </a:r>
            <a:r>
              <a:rPr lang="hr-HR" dirty="0"/>
              <a:t>policajac, kojima treba premijer idiot da ga isture kao živi zid, pa dogodine u ovo doba na Trgu svetog Marka objese kao Pedra  – ili pak nije, što znači da će bankrotiranu državu zaista za deset puta manju plaću od dosadašnje samostalno voditi čovjek kojemu su vladu i strategiju sastavili jedan </a:t>
            </a:r>
            <a:r>
              <a:rPr lang="hr-HR" i="1" dirty="0">
                <a:solidFill>
                  <a:srgbClr val="7030A0"/>
                </a:solidFill>
              </a:rPr>
              <a:t>golobradi</a:t>
            </a:r>
            <a:r>
              <a:rPr lang="hr-HR" dirty="0"/>
              <a:t> sjemeništarac i jedan </a:t>
            </a:r>
            <a:r>
              <a:rPr lang="hr-HR" i="1" dirty="0">
                <a:solidFill>
                  <a:srgbClr val="7030A0"/>
                </a:solidFill>
              </a:rPr>
              <a:t>golomozgi</a:t>
            </a:r>
            <a:r>
              <a:rPr lang="hr-HR" dirty="0">
                <a:solidFill>
                  <a:srgbClr val="7030A0"/>
                </a:solidFill>
              </a:rPr>
              <a:t> </a:t>
            </a:r>
            <a:r>
              <a:rPr lang="hr-HR" dirty="0"/>
              <a:t>policajac." </a:t>
            </a:r>
            <a:r>
              <a:rPr lang="hr-HR" sz="2200" dirty="0"/>
              <a:t>www.index.hr,12.1.2016., tekst Borisa Dežulovića</a:t>
            </a:r>
          </a:p>
        </p:txBody>
      </p:sp>
    </p:spTree>
    <p:extLst>
      <p:ext uri="{BB962C8B-B14F-4D97-AF65-F5344CB8AC3E}">
        <p14:creationId xmlns:p14="http://schemas.microsoft.com/office/powerpoint/2010/main" val="3358621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FF0000"/>
                </a:solidFill>
              </a:rPr>
              <a:t>Zaključak</a:t>
            </a:r>
            <a:endParaRPr lang="hr-HR" dirty="0">
              <a:solidFill>
                <a:srgbClr val="FF0000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AA3C8-802A-40F4-A513-C8F0B5957F0F}" type="datetime1">
              <a:rPr lang="hr-HR" smtClean="0"/>
              <a:t>18.3.2016.</a:t>
            </a:fld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C964C-A441-4174-94A9-5849139CD6F2}" type="slidenum">
              <a:rPr lang="hr-HR" smtClean="0"/>
              <a:t>54</a:t>
            </a:fld>
            <a:endParaRPr lang="hr-H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FF0000"/>
                </a:solidFill>
              </a:rPr>
              <a:t>1. „jezik o internetu”</a:t>
            </a:r>
          </a:p>
          <a:p>
            <a:r>
              <a:rPr lang="hr-HR" dirty="0"/>
              <a:t>h</a:t>
            </a:r>
            <a:r>
              <a:rPr lang="hr-HR" dirty="0" smtClean="0"/>
              <a:t>rvatski – puristički jezik</a:t>
            </a:r>
          </a:p>
          <a:p>
            <a:r>
              <a:rPr lang="hr-HR" dirty="0"/>
              <a:t>s</a:t>
            </a:r>
            <a:r>
              <a:rPr lang="hr-HR" dirty="0" smtClean="0"/>
              <a:t>tvaranje istovrijednica za  engleske nazive</a:t>
            </a:r>
          </a:p>
          <a:p>
            <a:r>
              <a:rPr lang="hr-HR" dirty="0"/>
              <a:t>izvođenje, slaganje, </a:t>
            </a:r>
            <a:r>
              <a:rPr lang="hr-HR" dirty="0" smtClean="0"/>
              <a:t>tvorba </a:t>
            </a:r>
            <a:r>
              <a:rPr lang="hr-HR" dirty="0" err="1" smtClean="0"/>
              <a:t>višeriječnih</a:t>
            </a:r>
            <a:r>
              <a:rPr lang="hr-HR" dirty="0" smtClean="0"/>
              <a:t> </a:t>
            </a:r>
            <a:r>
              <a:rPr lang="hr-HR" dirty="0"/>
              <a:t>naziva, semantička derivacija </a:t>
            </a:r>
            <a:endParaRPr lang="hr-HR" dirty="0" smtClean="0"/>
          </a:p>
          <a:p>
            <a:r>
              <a:rPr lang="hr-HR" dirty="0" smtClean="0"/>
              <a:t>nizovi istovrijednica</a:t>
            </a:r>
          </a:p>
          <a:p>
            <a:r>
              <a:rPr lang="hr-HR" dirty="0"/>
              <a:t>ž</a:t>
            </a:r>
            <a:r>
              <a:rPr lang="hr-HR" dirty="0" smtClean="0"/>
              <a:t>argon: anglizmi, tvorenice motivirane anglizmima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14456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AA3C8-802A-40F4-A513-C8F0B5957F0F}" type="datetime1">
              <a:rPr lang="hr-HR" smtClean="0"/>
              <a:t>18.3.2016.</a:t>
            </a:fld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C964C-A441-4174-94A9-5849139CD6F2}" type="slidenum">
              <a:rPr lang="hr-HR" smtClean="0"/>
              <a:t>55</a:t>
            </a:fld>
            <a:endParaRPr lang="hr-H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FF0000"/>
                </a:solidFill>
              </a:rPr>
              <a:t>2. „jezik na internetu”</a:t>
            </a:r>
          </a:p>
          <a:p>
            <a:r>
              <a:rPr lang="hr-HR" dirty="0"/>
              <a:t>v</a:t>
            </a:r>
            <a:r>
              <a:rPr lang="hr-HR" dirty="0" smtClean="0"/>
              <a:t>eoma raznorodan</a:t>
            </a:r>
          </a:p>
          <a:p>
            <a:r>
              <a:rPr lang="hr-HR" dirty="0" smtClean="0"/>
              <a:t>okazionalizmi </a:t>
            </a:r>
            <a:r>
              <a:rPr lang="hr-HR" dirty="0"/>
              <a:t>na forumima, informativnim portalima, </a:t>
            </a:r>
            <a:r>
              <a:rPr lang="hr-HR" dirty="0" smtClean="0"/>
              <a:t>u elektroničkim </a:t>
            </a:r>
            <a:r>
              <a:rPr lang="hr-HR" dirty="0"/>
              <a:t>izdanjima časopisa i čitateljskim komentarima članaka </a:t>
            </a:r>
            <a:endParaRPr lang="hr-HR" dirty="0" smtClean="0"/>
          </a:p>
          <a:p>
            <a:r>
              <a:rPr lang="hr-HR" dirty="0"/>
              <a:t>j</a:t>
            </a:r>
            <a:r>
              <a:rPr lang="hr-HR" dirty="0" smtClean="0"/>
              <a:t>ezična kreativnost</a:t>
            </a:r>
          </a:p>
          <a:p>
            <a:r>
              <a:rPr lang="hr-HR" dirty="0" smtClean="0"/>
              <a:t>„uobičajeni” tvorbeni načini</a:t>
            </a:r>
          </a:p>
          <a:p>
            <a:r>
              <a:rPr lang="hr-HR" dirty="0"/>
              <a:t>s</a:t>
            </a:r>
            <a:r>
              <a:rPr lang="hr-HR" dirty="0" smtClean="0"/>
              <a:t>tapanje, eponimizacija, grafoderivacija</a:t>
            </a:r>
          </a:p>
          <a:p>
            <a:r>
              <a:rPr lang="hr-HR" dirty="0"/>
              <a:t>z</a:t>
            </a:r>
            <a:r>
              <a:rPr lang="hr-HR" dirty="0" smtClean="0"/>
              <a:t>a potpuno razumijevanje potreban kontekst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396822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1700808"/>
            <a:ext cx="8503920" cy="4572000"/>
          </a:xfrm>
        </p:spPr>
        <p:txBody>
          <a:bodyPr/>
          <a:lstStyle/>
          <a:p>
            <a:r>
              <a:rPr lang="hr-HR" dirty="0">
                <a:solidFill>
                  <a:srgbClr val="FF0000"/>
                </a:solidFill>
              </a:rPr>
              <a:t>p</a:t>
            </a:r>
            <a:r>
              <a:rPr lang="hr-HR" dirty="0" smtClean="0">
                <a:solidFill>
                  <a:srgbClr val="FF0000"/>
                </a:solidFill>
              </a:rPr>
              <a:t>erceptivna </a:t>
            </a:r>
            <a:r>
              <a:rPr lang="hr-HR" dirty="0" err="1" smtClean="0">
                <a:solidFill>
                  <a:srgbClr val="FF0000"/>
                </a:solidFill>
              </a:rPr>
              <a:t>univerbacija</a:t>
            </a:r>
            <a:endParaRPr lang="hr-HR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hr-HR" i="1" dirty="0" err="1">
                <a:solidFill>
                  <a:srgbClr val="7030A0"/>
                </a:solidFill>
              </a:rPr>
              <a:t>kopipejstirati</a:t>
            </a:r>
            <a:r>
              <a:rPr lang="hr-HR" dirty="0">
                <a:solidFill>
                  <a:srgbClr val="7030A0"/>
                </a:solidFill>
              </a:rPr>
              <a:t> </a:t>
            </a:r>
            <a:r>
              <a:rPr lang="hr-HR" dirty="0"/>
              <a:t>'kopirati i zalijepiti' &lt; engl. </a:t>
            </a:r>
            <a:r>
              <a:rPr lang="hr-HR" i="1" dirty="0" err="1">
                <a:solidFill>
                  <a:srgbClr val="7030A0"/>
                </a:solidFill>
              </a:rPr>
              <a:t>copy</a:t>
            </a:r>
            <a:r>
              <a:rPr lang="hr-HR" dirty="0"/>
              <a:t>, </a:t>
            </a:r>
            <a:r>
              <a:rPr lang="hr-HR" i="1" dirty="0">
                <a:solidFill>
                  <a:srgbClr val="7030A0"/>
                </a:solidFill>
              </a:rPr>
              <a:t>paste</a:t>
            </a:r>
            <a:r>
              <a:rPr lang="hr-HR" dirty="0">
                <a:solidFill>
                  <a:srgbClr val="7030A0"/>
                </a:solidFill>
              </a:rPr>
              <a:t> </a:t>
            </a:r>
            <a:endParaRPr lang="hr-HR" dirty="0" smtClean="0">
              <a:solidFill>
                <a:srgbClr val="7030A0"/>
              </a:solidFill>
            </a:endParaRPr>
          </a:p>
          <a:p>
            <a:endParaRPr lang="hr-HR" dirty="0"/>
          </a:p>
          <a:p>
            <a:pPr marL="0" indent="0">
              <a:buNone/>
            </a:pPr>
            <a:r>
              <a:rPr lang="hr-HR" dirty="0" smtClean="0">
                <a:solidFill>
                  <a:srgbClr val="002060"/>
                </a:solidFill>
              </a:rPr>
              <a:t>"… a </a:t>
            </a:r>
            <a:r>
              <a:rPr lang="hr-HR" dirty="0">
                <a:solidFill>
                  <a:srgbClr val="002060"/>
                </a:solidFill>
              </a:rPr>
              <a:t>sada možeš ovako u četiri dijela </a:t>
            </a:r>
            <a:r>
              <a:rPr lang="hr-HR" i="1" dirty="0" err="1">
                <a:solidFill>
                  <a:srgbClr val="7030A0"/>
                </a:solidFill>
              </a:rPr>
              <a:t>kopipejstati</a:t>
            </a:r>
            <a:r>
              <a:rPr lang="hr-HR" dirty="0">
                <a:solidFill>
                  <a:srgbClr val="7030A0"/>
                </a:solidFill>
              </a:rPr>
              <a:t> </a:t>
            </a:r>
            <a:r>
              <a:rPr lang="hr-HR" dirty="0">
                <a:solidFill>
                  <a:srgbClr val="002060"/>
                </a:solidFill>
              </a:rPr>
              <a:t>i neki </a:t>
            </a:r>
            <a:r>
              <a:rPr lang="hr-HR" dirty="0" err="1">
                <a:solidFill>
                  <a:srgbClr val="002060"/>
                </a:solidFill>
              </a:rPr>
              <a:t>Karamarkov</a:t>
            </a:r>
            <a:r>
              <a:rPr lang="hr-HR" dirty="0">
                <a:solidFill>
                  <a:srgbClr val="002060"/>
                </a:solidFill>
              </a:rPr>
              <a:t> intervju (ako nađeš negdje da je Karamarko mogao složiti nekoliko rečenica)…" </a:t>
            </a:r>
            <a:r>
              <a:rPr lang="hr-HR" sz="2000" dirty="0" smtClean="0">
                <a:hlinkClick r:id="rId2"/>
              </a:rPr>
              <a:t>www.forum.hr/</a:t>
            </a:r>
            <a:r>
              <a:rPr lang="hr-HR" sz="2000" dirty="0" err="1" smtClean="0">
                <a:hlinkClick r:id="rId2"/>
              </a:rPr>
              <a:t>podforum</a:t>
            </a:r>
            <a:r>
              <a:rPr lang="hr-HR" sz="2000" dirty="0" smtClean="0">
                <a:hlinkClick r:id="rId2"/>
              </a:rPr>
              <a:t> </a:t>
            </a:r>
            <a:r>
              <a:rPr lang="hr-HR" sz="2000" dirty="0" err="1">
                <a:hlinkClick r:id="rId2"/>
              </a:rPr>
              <a:t>milanović</a:t>
            </a:r>
            <a:r>
              <a:rPr lang="hr-HR" sz="2000" dirty="0">
                <a:hlinkClick r:id="rId2"/>
              </a:rPr>
              <a:t>/</a:t>
            </a:r>
            <a:r>
              <a:rPr lang="hr-HR" sz="2000" dirty="0"/>
              <a:t>, 19. 9. 2015.</a:t>
            </a:r>
            <a:endParaRPr lang="hr-HR" sz="2000" dirty="0">
              <a:solidFill>
                <a:srgbClr val="FF0000"/>
              </a:solidFill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6C144-08F9-440C-B5AF-ED58FBDCDD1C}" type="datetime1">
              <a:rPr lang="hr-HR" smtClean="0"/>
              <a:t>18.3.2016.</a:t>
            </a:fld>
            <a:endParaRPr lang="hr-H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C964C-A441-4174-94A9-5849139CD6F2}" type="slidenum">
              <a:rPr lang="hr-HR" smtClean="0"/>
              <a:t>6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042097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>
                <a:solidFill>
                  <a:srgbClr val="FF0000"/>
                </a:solidFill>
              </a:rPr>
              <a:t>e</a:t>
            </a:r>
            <a:r>
              <a:rPr lang="hr-HR" dirty="0" smtClean="0">
                <a:solidFill>
                  <a:srgbClr val="FF0000"/>
                </a:solidFill>
              </a:rPr>
              <a:t>liptične posuđenice</a:t>
            </a:r>
          </a:p>
          <a:p>
            <a:pPr marL="0" indent="0">
              <a:buNone/>
            </a:pPr>
            <a:endParaRPr lang="hr-HR" dirty="0" smtClean="0"/>
          </a:p>
          <a:p>
            <a:r>
              <a:rPr lang="hr-HR" dirty="0" smtClean="0">
                <a:solidFill>
                  <a:srgbClr val="FF0000"/>
                </a:solidFill>
              </a:rPr>
              <a:t>prototipne</a:t>
            </a:r>
            <a:r>
              <a:rPr lang="hr-HR" dirty="0" smtClean="0"/>
              <a:t>: engl</a:t>
            </a:r>
            <a:r>
              <a:rPr lang="hr-HR" dirty="0"/>
              <a:t>. </a:t>
            </a:r>
            <a:r>
              <a:rPr lang="hr-HR" i="1" dirty="0" err="1">
                <a:solidFill>
                  <a:srgbClr val="7030A0"/>
                </a:solidFill>
              </a:rPr>
              <a:t>laptop</a:t>
            </a:r>
            <a:r>
              <a:rPr lang="hr-HR" i="1" dirty="0">
                <a:solidFill>
                  <a:srgbClr val="7030A0"/>
                </a:solidFill>
              </a:rPr>
              <a:t> </a:t>
            </a:r>
            <a:r>
              <a:rPr lang="hr-HR" dirty="0"/>
              <a:t>&gt; hrv. </a:t>
            </a:r>
            <a:r>
              <a:rPr lang="hr-HR" i="1" dirty="0" err="1">
                <a:solidFill>
                  <a:srgbClr val="7030A0"/>
                </a:solidFill>
              </a:rPr>
              <a:t>lap</a:t>
            </a:r>
            <a:r>
              <a:rPr lang="hr-HR" dirty="0"/>
              <a:t>, </a:t>
            </a:r>
            <a:r>
              <a:rPr lang="hr-HR" dirty="0" smtClean="0"/>
              <a:t>engl</a:t>
            </a:r>
            <a:r>
              <a:rPr lang="hr-HR" dirty="0"/>
              <a:t>. </a:t>
            </a:r>
            <a:r>
              <a:rPr lang="hr-HR" i="1" dirty="0" err="1">
                <a:solidFill>
                  <a:srgbClr val="7030A0"/>
                </a:solidFill>
              </a:rPr>
              <a:t>facebook</a:t>
            </a:r>
            <a:r>
              <a:rPr lang="hr-HR" dirty="0">
                <a:solidFill>
                  <a:srgbClr val="7030A0"/>
                </a:solidFill>
              </a:rPr>
              <a:t> </a:t>
            </a:r>
            <a:r>
              <a:rPr lang="hr-HR" dirty="0"/>
              <a:t>&gt; hrv. </a:t>
            </a:r>
            <a:r>
              <a:rPr lang="hr-HR" i="1" dirty="0" err="1">
                <a:solidFill>
                  <a:srgbClr val="7030A0"/>
                </a:solidFill>
              </a:rPr>
              <a:t>fejs</a:t>
            </a:r>
            <a:r>
              <a:rPr lang="hr-HR" dirty="0"/>
              <a:t>, engl. </a:t>
            </a:r>
            <a:r>
              <a:rPr lang="hr-HR" i="1" dirty="0" err="1">
                <a:solidFill>
                  <a:srgbClr val="7030A0"/>
                </a:solidFill>
              </a:rPr>
              <a:t>h</a:t>
            </a:r>
            <a:r>
              <a:rPr lang="hr-HR" i="1" dirty="0" err="1" smtClean="0">
                <a:solidFill>
                  <a:srgbClr val="7030A0"/>
                </a:solidFill>
              </a:rPr>
              <a:t>ard</a:t>
            </a:r>
            <a:r>
              <a:rPr lang="hr-HR" i="1" dirty="0" smtClean="0">
                <a:solidFill>
                  <a:srgbClr val="7030A0"/>
                </a:solidFill>
              </a:rPr>
              <a:t> </a:t>
            </a:r>
            <a:r>
              <a:rPr lang="hr-HR" i="1" dirty="0" err="1" smtClean="0">
                <a:solidFill>
                  <a:srgbClr val="7030A0"/>
                </a:solidFill>
              </a:rPr>
              <a:t>disc</a:t>
            </a:r>
            <a:r>
              <a:rPr lang="hr-HR" dirty="0" smtClean="0"/>
              <a:t>&gt; </a:t>
            </a:r>
            <a:r>
              <a:rPr lang="hr-HR" dirty="0"/>
              <a:t>hrv. </a:t>
            </a:r>
            <a:r>
              <a:rPr lang="hr-HR" i="1" dirty="0" err="1">
                <a:solidFill>
                  <a:srgbClr val="7030A0"/>
                </a:solidFill>
              </a:rPr>
              <a:t>h</a:t>
            </a:r>
            <a:r>
              <a:rPr lang="hr-HR" i="1" dirty="0" err="1" smtClean="0">
                <a:solidFill>
                  <a:srgbClr val="7030A0"/>
                </a:solidFill>
              </a:rPr>
              <a:t>ard</a:t>
            </a:r>
            <a:endParaRPr lang="hr-HR" i="1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hr-HR" i="1" dirty="0" smtClean="0">
              <a:solidFill>
                <a:srgbClr val="7030A0"/>
              </a:solidFill>
            </a:endParaRPr>
          </a:p>
          <a:p>
            <a:r>
              <a:rPr lang="hr-HR" dirty="0" err="1">
                <a:solidFill>
                  <a:srgbClr val="FF0000"/>
                </a:solidFill>
              </a:rPr>
              <a:t>k</a:t>
            </a:r>
            <a:r>
              <a:rPr lang="hr-HR" dirty="0" err="1" smtClean="0">
                <a:solidFill>
                  <a:srgbClr val="FF0000"/>
                </a:solidFill>
              </a:rPr>
              <a:t>ontaktološka</a:t>
            </a:r>
            <a:r>
              <a:rPr lang="hr-HR" dirty="0" smtClean="0">
                <a:solidFill>
                  <a:srgbClr val="FF0000"/>
                </a:solidFill>
              </a:rPr>
              <a:t> kompenzacija</a:t>
            </a:r>
            <a:r>
              <a:rPr lang="hr-HR" dirty="0" smtClean="0"/>
              <a:t>: </a:t>
            </a:r>
            <a:r>
              <a:rPr lang="hr-HR" dirty="0" err="1" smtClean="0"/>
              <a:t>eng</a:t>
            </a:r>
            <a:r>
              <a:rPr lang="hr-HR" dirty="0"/>
              <a:t>. </a:t>
            </a:r>
            <a:r>
              <a:rPr lang="hr-HR" i="1" dirty="0" err="1">
                <a:solidFill>
                  <a:srgbClr val="7030A0"/>
                </a:solidFill>
              </a:rPr>
              <a:t>computer</a:t>
            </a:r>
            <a:r>
              <a:rPr lang="hr-HR" dirty="0">
                <a:solidFill>
                  <a:srgbClr val="7030A0"/>
                </a:solidFill>
              </a:rPr>
              <a:t> </a:t>
            </a:r>
            <a:r>
              <a:rPr lang="hr-HR" dirty="0"/>
              <a:t>&gt; hrv. </a:t>
            </a:r>
            <a:r>
              <a:rPr lang="hr-HR" i="1" dirty="0" err="1">
                <a:solidFill>
                  <a:srgbClr val="7030A0"/>
                </a:solidFill>
              </a:rPr>
              <a:t>komp</a:t>
            </a:r>
            <a:r>
              <a:rPr lang="hr-HR" dirty="0">
                <a:solidFill>
                  <a:srgbClr val="7030A0"/>
                </a:solidFill>
              </a:rPr>
              <a:t> </a:t>
            </a:r>
            <a:r>
              <a:rPr lang="hr-HR" dirty="0"/>
              <a:t>&gt; </a:t>
            </a:r>
            <a:r>
              <a:rPr lang="hr-HR" i="1" dirty="0" err="1">
                <a:solidFill>
                  <a:srgbClr val="7030A0"/>
                </a:solidFill>
              </a:rPr>
              <a:t>komp</a:t>
            </a:r>
            <a:r>
              <a:rPr lang="hr-HR" b="1" i="1" dirty="0" err="1">
                <a:solidFill>
                  <a:srgbClr val="7030A0"/>
                </a:solidFill>
              </a:rPr>
              <a:t>ić</a:t>
            </a:r>
            <a:r>
              <a:rPr lang="hr-HR" dirty="0"/>
              <a:t>, </a:t>
            </a:r>
            <a:r>
              <a:rPr lang="hr-HR" i="1" dirty="0" err="1">
                <a:solidFill>
                  <a:srgbClr val="7030A0"/>
                </a:solidFill>
              </a:rPr>
              <a:t>komp</a:t>
            </a:r>
            <a:r>
              <a:rPr lang="hr-HR" b="1" i="1" dirty="0" err="1">
                <a:solidFill>
                  <a:srgbClr val="7030A0"/>
                </a:solidFill>
              </a:rPr>
              <a:t>ač</a:t>
            </a:r>
            <a:r>
              <a:rPr lang="hr-HR" dirty="0"/>
              <a:t>, engl. </a:t>
            </a:r>
            <a:r>
              <a:rPr lang="hr-HR" i="1" dirty="0" err="1">
                <a:solidFill>
                  <a:srgbClr val="7030A0"/>
                </a:solidFill>
              </a:rPr>
              <a:t>Albatron</a:t>
            </a:r>
            <a:r>
              <a:rPr lang="hr-HR" i="1" dirty="0">
                <a:solidFill>
                  <a:srgbClr val="7030A0"/>
                </a:solidFill>
              </a:rPr>
              <a:t> </a:t>
            </a:r>
            <a:r>
              <a:rPr lang="hr-HR" i="1" dirty="0" err="1">
                <a:solidFill>
                  <a:srgbClr val="7030A0"/>
                </a:solidFill>
              </a:rPr>
              <a:t>Technology</a:t>
            </a:r>
            <a:r>
              <a:rPr lang="hr-HR" dirty="0"/>
              <a:t> &gt; hrv. </a:t>
            </a:r>
            <a:r>
              <a:rPr lang="hr-HR" i="1" dirty="0" err="1">
                <a:solidFill>
                  <a:srgbClr val="7030A0"/>
                </a:solidFill>
              </a:rPr>
              <a:t>albatron</a:t>
            </a:r>
            <a:r>
              <a:rPr lang="hr-HR" b="1" i="1" dirty="0" err="1">
                <a:solidFill>
                  <a:srgbClr val="7030A0"/>
                </a:solidFill>
              </a:rPr>
              <a:t>ka</a:t>
            </a:r>
            <a:endParaRPr lang="hr-HR" dirty="0" smtClean="0">
              <a:solidFill>
                <a:srgbClr val="7030A0"/>
              </a:solidFill>
            </a:endParaRPr>
          </a:p>
          <a:p>
            <a:endParaRPr lang="hr-HR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13794-7F65-4CFE-807D-CF4C8FA7FC73}" type="datetime1">
              <a:rPr lang="hr-HR" smtClean="0"/>
              <a:t>18.3.2016.</a:t>
            </a:fld>
            <a:endParaRPr lang="hr-H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C964C-A441-4174-94A9-5849139CD6F2}" type="slidenum">
              <a:rPr lang="hr-HR" smtClean="0"/>
              <a:t>7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938930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i="1" dirty="0" err="1" smtClean="0">
                <a:solidFill>
                  <a:srgbClr val="7030A0"/>
                </a:solidFill>
              </a:rPr>
              <a:t>guglati</a:t>
            </a:r>
            <a:r>
              <a:rPr lang="hr-HR" dirty="0" smtClean="0">
                <a:solidFill>
                  <a:srgbClr val="7030A0"/>
                </a:solidFill>
              </a:rPr>
              <a:t> </a:t>
            </a:r>
            <a:r>
              <a:rPr lang="hr-HR" dirty="0" smtClean="0"/>
              <a:t>&gt; </a:t>
            </a:r>
            <a:r>
              <a:rPr lang="hr-HR" b="1" i="1" dirty="0" err="1" smtClean="0">
                <a:solidFill>
                  <a:srgbClr val="7030A0"/>
                </a:solidFill>
              </a:rPr>
              <a:t>iz</a:t>
            </a:r>
            <a:r>
              <a:rPr lang="hr-HR" i="1" dirty="0" err="1" smtClean="0">
                <a:solidFill>
                  <a:srgbClr val="7030A0"/>
                </a:solidFill>
              </a:rPr>
              <a:t>guglati</a:t>
            </a:r>
            <a:r>
              <a:rPr lang="hr-HR" dirty="0" smtClean="0"/>
              <a:t>, </a:t>
            </a:r>
            <a:r>
              <a:rPr lang="hr-HR" b="1" i="1" dirty="0" err="1" smtClean="0">
                <a:solidFill>
                  <a:srgbClr val="7030A0"/>
                </a:solidFill>
              </a:rPr>
              <a:t>pro</a:t>
            </a:r>
            <a:r>
              <a:rPr lang="hr-HR" i="1" dirty="0" err="1" smtClean="0">
                <a:solidFill>
                  <a:srgbClr val="7030A0"/>
                </a:solidFill>
              </a:rPr>
              <a:t>guglati</a:t>
            </a:r>
            <a:endParaRPr lang="hr-HR" i="1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hr-HR" dirty="0" smtClean="0">
                <a:solidFill>
                  <a:srgbClr val="002060"/>
                </a:solidFill>
              </a:rPr>
              <a:t>"</a:t>
            </a:r>
            <a:r>
              <a:rPr lang="hr-HR" dirty="0">
                <a:solidFill>
                  <a:srgbClr val="002060"/>
                </a:solidFill>
              </a:rPr>
              <a:t>Glumica pogrešno napravila tetovažu pa se još više osramotila: Trebala sam prije </a:t>
            </a:r>
            <a:r>
              <a:rPr lang="hr-HR" i="1" dirty="0" smtClean="0">
                <a:solidFill>
                  <a:srgbClr val="7030A0"/>
                </a:solidFill>
              </a:rPr>
              <a:t>proguglati</a:t>
            </a:r>
            <a:r>
              <a:rPr lang="hr-HR" dirty="0">
                <a:solidFill>
                  <a:srgbClr val="002060"/>
                </a:solidFill>
              </a:rPr>
              <a:t>!" </a:t>
            </a:r>
            <a:r>
              <a:rPr lang="hr-HR" sz="2000" u="sng" dirty="0">
                <a:hlinkClick r:id="rId2"/>
              </a:rPr>
              <a:t>www.večernji.hr</a:t>
            </a:r>
            <a:r>
              <a:rPr lang="hr-HR" sz="2000" dirty="0"/>
              <a:t>, 15. 7. </a:t>
            </a:r>
            <a:r>
              <a:rPr lang="hr-HR" sz="2000" dirty="0" smtClean="0"/>
              <a:t>2015</a:t>
            </a:r>
          </a:p>
          <a:p>
            <a:pPr marL="0" indent="0">
              <a:buNone/>
            </a:pPr>
            <a:endParaRPr lang="hr-HR" i="1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hr-HR" i="1" dirty="0">
                <a:solidFill>
                  <a:srgbClr val="7030A0"/>
                </a:solidFill>
              </a:rPr>
              <a:t>fejsbuk</a:t>
            </a:r>
            <a:r>
              <a:rPr lang="hr-HR" dirty="0">
                <a:solidFill>
                  <a:srgbClr val="7030A0"/>
                </a:solidFill>
              </a:rPr>
              <a:t> </a:t>
            </a:r>
            <a:r>
              <a:rPr lang="hr-HR" dirty="0"/>
              <a:t>&gt; </a:t>
            </a:r>
            <a:r>
              <a:rPr lang="hr-HR" i="1" dirty="0" smtClean="0">
                <a:solidFill>
                  <a:srgbClr val="7030A0"/>
                </a:solidFill>
              </a:rPr>
              <a:t>fejsbučiti</a:t>
            </a:r>
            <a:r>
              <a:rPr lang="hr-HR" dirty="0" smtClean="0">
                <a:solidFill>
                  <a:srgbClr val="7030A0"/>
                </a:solidFill>
              </a:rPr>
              <a:t>, </a:t>
            </a:r>
            <a:r>
              <a:rPr lang="hr-HR" i="1" dirty="0" smtClean="0">
                <a:solidFill>
                  <a:srgbClr val="7030A0"/>
                </a:solidFill>
              </a:rPr>
              <a:t>fejsbučariti</a:t>
            </a:r>
          </a:p>
          <a:p>
            <a:pPr marL="0" indent="0">
              <a:buNone/>
            </a:pPr>
            <a:r>
              <a:rPr lang="hr-HR" dirty="0" smtClean="0">
                <a:solidFill>
                  <a:srgbClr val="002060"/>
                </a:solidFill>
              </a:rPr>
              <a:t>„</a:t>
            </a:r>
            <a:r>
              <a:rPr lang="hr-HR" dirty="0">
                <a:solidFill>
                  <a:srgbClr val="002060"/>
                </a:solidFill>
              </a:rPr>
              <a:t>Kako </a:t>
            </a:r>
            <a:r>
              <a:rPr lang="hr-HR" i="1" dirty="0" err="1">
                <a:solidFill>
                  <a:srgbClr val="7030A0"/>
                </a:solidFill>
              </a:rPr>
              <a:t>fejsbučiti</a:t>
            </a:r>
            <a:r>
              <a:rPr lang="hr-HR" dirty="0">
                <a:solidFill>
                  <a:srgbClr val="7030A0"/>
                </a:solidFill>
              </a:rPr>
              <a:t> </a:t>
            </a:r>
            <a:r>
              <a:rPr lang="hr-HR" dirty="0">
                <a:solidFill>
                  <a:srgbClr val="002060"/>
                </a:solidFill>
              </a:rPr>
              <a:t>s vlastitim djetetom</a:t>
            </a:r>
            <a:r>
              <a:rPr lang="hr-HR" dirty="0" smtClean="0">
                <a:solidFill>
                  <a:srgbClr val="002060"/>
                </a:solidFill>
              </a:rPr>
              <a:t>“, </a:t>
            </a:r>
            <a:r>
              <a:rPr lang="hr-HR" sz="2000" u="sng" dirty="0">
                <a:solidFill>
                  <a:srgbClr val="002060"/>
                </a:solidFill>
                <a:hlinkClick r:id="rId3"/>
              </a:rPr>
              <a:t>www.roditeljski.info</a:t>
            </a:r>
            <a:r>
              <a:rPr lang="hr-HR" sz="2000" dirty="0">
                <a:solidFill>
                  <a:srgbClr val="002060"/>
                </a:solidFill>
              </a:rPr>
              <a:t>, 17. 7. 2012.</a:t>
            </a:r>
            <a:endParaRPr lang="hr-HR" sz="2000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hr-HR" i="1" dirty="0">
              <a:solidFill>
                <a:srgbClr val="7030A0"/>
              </a:solidFill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41A6E-25B3-4D19-BAA9-A1ED17CFC384}" type="datetime1">
              <a:rPr lang="hr-HR" smtClean="0"/>
              <a:t>18.3.2016.</a:t>
            </a:fld>
            <a:endParaRPr lang="hr-H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C964C-A441-4174-94A9-5849139CD6F2}" type="slidenum">
              <a:rPr lang="hr-HR" smtClean="0"/>
              <a:t>8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37122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i="1" dirty="0" err="1" smtClean="0">
                <a:solidFill>
                  <a:srgbClr val="7030A0"/>
                </a:solidFill>
              </a:rPr>
              <a:t>Twiter</a:t>
            </a:r>
            <a:r>
              <a:rPr lang="hr-HR" dirty="0" smtClean="0">
                <a:solidFill>
                  <a:srgbClr val="7030A0"/>
                </a:solidFill>
              </a:rPr>
              <a:t> &gt; </a:t>
            </a:r>
            <a:r>
              <a:rPr lang="hr-HR" i="1" dirty="0" err="1" smtClean="0">
                <a:solidFill>
                  <a:srgbClr val="7030A0"/>
                </a:solidFill>
              </a:rPr>
              <a:t>tviteraš</a:t>
            </a:r>
            <a:r>
              <a:rPr lang="hr-HR" dirty="0" smtClean="0">
                <a:solidFill>
                  <a:srgbClr val="7030A0"/>
                </a:solidFill>
              </a:rPr>
              <a:t>, </a:t>
            </a:r>
            <a:r>
              <a:rPr lang="hr-HR" i="1" dirty="0" err="1" smtClean="0">
                <a:solidFill>
                  <a:srgbClr val="7030A0"/>
                </a:solidFill>
              </a:rPr>
              <a:t>fejsbuk</a:t>
            </a:r>
            <a:r>
              <a:rPr lang="hr-HR" dirty="0" smtClean="0">
                <a:solidFill>
                  <a:srgbClr val="7030A0"/>
                </a:solidFill>
              </a:rPr>
              <a:t> &gt; </a:t>
            </a:r>
            <a:r>
              <a:rPr lang="hr-HR" i="1" dirty="0" err="1" smtClean="0">
                <a:solidFill>
                  <a:srgbClr val="7030A0"/>
                </a:solidFill>
              </a:rPr>
              <a:t>fejsbučariti</a:t>
            </a:r>
            <a:r>
              <a:rPr lang="hr-HR" dirty="0" smtClean="0">
                <a:solidFill>
                  <a:srgbClr val="7030A0"/>
                </a:solidFill>
              </a:rPr>
              <a:t> &gt; </a:t>
            </a:r>
            <a:r>
              <a:rPr lang="hr-HR" i="1" dirty="0" err="1" smtClean="0">
                <a:solidFill>
                  <a:srgbClr val="7030A0"/>
                </a:solidFill>
              </a:rPr>
              <a:t>fejsbučar</a:t>
            </a:r>
            <a:endParaRPr lang="hr-HR" i="1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hr-HR" dirty="0" smtClean="0">
                <a:solidFill>
                  <a:srgbClr val="002060"/>
                </a:solidFill>
              </a:rPr>
              <a:t>„</a:t>
            </a:r>
            <a:r>
              <a:rPr lang="hr-HR" dirty="0" err="1">
                <a:solidFill>
                  <a:srgbClr val="002060"/>
                </a:solidFill>
              </a:rPr>
              <a:t>Elem</a:t>
            </a:r>
            <a:r>
              <a:rPr lang="hr-HR" dirty="0">
                <a:solidFill>
                  <a:srgbClr val="002060"/>
                </a:solidFill>
              </a:rPr>
              <a:t>, najpoznatiji hrvatski </a:t>
            </a:r>
            <a:r>
              <a:rPr lang="hr-HR" i="1" dirty="0" err="1">
                <a:solidFill>
                  <a:srgbClr val="7030A0"/>
                </a:solidFill>
              </a:rPr>
              <a:t>tviteraš</a:t>
            </a:r>
            <a:r>
              <a:rPr lang="hr-HR" dirty="0">
                <a:solidFill>
                  <a:srgbClr val="7030A0"/>
                </a:solidFill>
              </a:rPr>
              <a:t> </a:t>
            </a:r>
            <a:r>
              <a:rPr lang="hr-HR" dirty="0">
                <a:solidFill>
                  <a:srgbClr val="002060"/>
                </a:solidFill>
              </a:rPr>
              <a:t>i </a:t>
            </a:r>
            <a:r>
              <a:rPr lang="hr-HR" i="1" dirty="0" err="1">
                <a:solidFill>
                  <a:srgbClr val="7030A0"/>
                </a:solidFill>
              </a:rPr>
              <a:t>fejsbučar</a:t>
            </a:r>
            <a:r>
              <a:rPr lang="hr-HR" dirty="0">
                <a:solidFill>
                  <a:srgbClr val="002060"/>
                </a:solidFill>
              </a:rPr>
              <a:t>, najbolje plaćeni </a:t>
            </a:r>
            <a:r>
              <a:rPr lang="hr-HR" dirty="0" err="1">
                <a:solidFill>
                  <a:srgbClr val="002060"/>
                </a:solidFill>
              </a:rPr>
              <a:t>internet</a:t>
            </a:r>
            <a:r>
              <a:rPr lang="hr-HR" dirty="0">
                <a:solidFill>
                  <a:srgbClr val="002060"/>
                </a:solidFill>
              </a:rPr>
              <a:t> surfer u </a:t>
            </a:r>
            <a:r>
              <a:rPr lang="hr-HR" dirty="0" err="1">
                <a:solidFill>
                  <a:srgbClr val="002060"/>
                </a:solidFill>
              </a:rPr>
              <a:t>Hrvatskoj..</a:t>
            </a:r>
            <a:r>
              <a:rPr lang="hr-HR" dirty="0">
                <a:solidFill>
                  <a:srgbClr val="002060"/>
                </a:solidFill>
              </a:rPr>
              <a:t>.“ </a:t>
            </a:r>
            <a:r>
              <a:rPr lang="hr-HR" sz="2000" u="sng" dirty="0">
                <a:solidFill>
                  <a:srgbClr val="002060"/>
                </a:solidFill>
                <a:hlinkClick r:id="rId2"/>
              </a:rPr>
              <a:t>www.portaloko.hr</a:t>
            </a:r>
            <a:r>
              <a:rPr lang="hr-HR" sz="2000" dirty="0">
                <a:solidFill>
                  <a:srgbClr val="002060"/>
                </a:solidFill>
              </a:rPr>
              <a:t>, 12. 8. 2012</a:t>
            </a:r>
            <a:r>
              <a:rPr lang="hr-HR" sz="2000" dirty="0" smtClean="0">
                <a:solidFill>
                  <a:srgbClr val="002060"/>
                </a:solidFill>
              </a:rPr>
              <a:t>.</a:t>
            </a:r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hr-HR" i="1" dirty="0" err="1">
                <a:solidFill>
                  <a:srgbClr val="7030A0"/>
                </a:solidFill>
              </a:rPr>
              <a:t>f</a:t>
            </a:r>
            <a:r>
              <a:rPr lang="hr-HR" i="1" dirty="0" err="1" smtClean="0">
                <a:solidFill>
                  <a:srgbClr val="7030A0"/>
                </a:solidFill>
              </a:rPr>
              <a:t>orvardirati</a:t>
            </a:r>
            <a:r>
              <a:rPr lang="hr-HR" dirty="0" smtClean="0">
                <a:solidFill>
                  <a:srgbClr val="7030A0"/>
                </a:solidFill>
              </a:rPr>
              <a:t> &gt; </a:t>
            </a:r>
            <a:r>
              <a:rPr lang="hr-HR" i="1" dirty="0" err="1" smtClean="0">
                <a:solidFill>
                  <a:srgbClr val="7030A0"/>
                </a:solidFill>
              </a:rPr>
              <a:t>forvarduša</a:t>
            </a:r>
            <a:endParaRPr lang="hr-HR" i="1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hr-HR" dirty="0" smtClean="0">
                <a:solidFill>
                  <a:srgbClr val="002060"/>
                </a:solidFill>
              </a:rPr>
              <a:t>"</a:t>
            </a:r>
            <a:r>
              <a:rPr lang="hr-HR" dirty="0">
                <a:solidFill>
                  <a:srgbClr val="002060"/>
                </a:solidFill>
              </a:rPr>
              <a:t>10 najpopularnijih </a:t>
            </a:r>
            <a:r>
              <a:rPr lang="hr-HR" i="1" dirty="0">
                <a:solidFill>
                  <a:srgbClr val="7030A0"/>
                </a:solidFill>
              </a:rPr>
              <a:t>forvarduša</a:t>
            </a:r>
            <a:r>
              <a:rPr lang="hr-HR" dirty="0">
                <a:solidFill>
                  <a:srgbClr val="7030A0"/>
                </a:solidFill>
              </a:rPr>
              <a:t> </a:t>
            </a:r>
            <a:r>
              <a:rPr lang="hr-HR" dirty="0">
                <a:solidFill>
                  <a:srgbClr val="002060"/>
                </a:solidFill>
              </a:rPr>
              <a:t>2010</a:t>
            </a:r>
            <a:r>
              <a:rPr lang="hr-HR" dirty="0" smtClean="0">
                <a:solidFill>
                  <a:srgbClr val="002060"/>
                </a:solidFill>
              </a:rPr>
              <a:t>." </a:t>
            </a:r>
            <a:r>
              <a:rPr lang="hr-HR" sz="2000" dirty="0">
                <a:solidFill>
                  <a:srgbClr val="002060"/>
                </a:solidFill>
              </a:rPr>
              <a:t>www.tportal.hr, 24. 12. 2010.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F81C7-96FF-4EA9-9288-991372665BB4}" type="datetime1">
              <a:rPr lang="hr-HR" smtClean="0"/>
              <a:t>18.3.2016.</a:t>
            </a:fld>
            <a:endParaRPr lang="hr-H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C964C-A441-4174-94A9-5849139CD6F2}" type="slidenum">
              <a:rPr lang="hr-HR" smtClean="0"/>
              <a:t>9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10110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655</TotalTime>
  <Words>2584</Words>
  <Application>Microsoft Office PowerPoint</Application>
  <PresentationFormat>On-screen Show (4:3)</PresentationFormat>
  <Paragraphs>317</Paragraphs>
  <Slides>55</Slides>
  <Notes>0</Notes>
  <HiddenSlides>9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56" baseType="lpstr">
      <vt:lpstr>Civic</vt:lpstr>
      <vt:lpstr>Hrvatski jezik između međumrežja i interneta</vt:lpstr>
      <vt:lpstr>PowerPoint Presentation</vt:lpstr>
      <vt:lpstr>Jezik o internetu</vt:lpstr>
      <vt:lpstr>Anglizmi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Hrvatsko računalno nazivlje – tvorbeni načini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Jezik na internetu</vt:lpstr>
      <vt:lpstr>PowerPoint Presentation</vt:lpstr>
      <vt:lpstr>PowerPoint Presentation</vt:lpstr>
      <vt:lpstr>PowerPoint Presentation</vt:lpstr>
      <vt:lpstr>Stapanje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Eponimizacija</vt:lpstr>
      <vt:lpstr>PowerPoint Presentation</vt:lpstr>
      <vt:lpstr>PowerPoint Presentation</vt:lpstr>
      <vt:lpstr>PowerPoint Presentation</vt:lpstr>
      <vt:lpstr>Semantička derivacija</vt:lpstr>
      <vt:lpstr>PowerPoint Presentation</vt:lpstr>
      <vt:lpstr>Sufiksacija</vt:lpstr>
      <vt:lpstr>PowerPoint Presentation</vt:lpstr>
      <vt:lpstr>PowerPoint Presentation</vt:lpstr>
      <vt:lpstr>Slaganje</vt:lpstr>
      <vt:lpstr>PowerPoint Presentation</vt:lpstr>
      <vt:lpstr>PowerPoint Presentation</vt:lpstr>
      <vt:lpstr>PowerPoint Presentation</vt:lpstr>
      <vt:lpstr>Kratice i skraćenice</vt:lpstr>
      <vt:lpstr>PowerPoint Presentation</vt:lpstr>
      <vt:lpstr>PowerPoint Presentation</vt:lpstr>
      <vt:lpstr>PowerPoint Presentation</vt:lpstr>
      <vt:lpstr>Nesustavni okazionalizmi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Zaključak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Barbara</dc:creator>
  <cp:lastModifiedBy>Barbara</cp:lastModifiedBy>
  <cp:revision>57</cp:revision>
  <cp:lastPrinted>2016-03-16T10:28:18Z</cp:lastPrinted>
  <dcterms:created xsi:type="dcterms:W3CDTF">2016-03-10T18:20:10Z</dcterms:created>
  <dcterms:modified xsi:type="dcterms:W3CDTF">2016-03-18T19:10:08Z</dcterms:modified>
</cp:coreProperties>
</file>