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7" r:id="rId5"/>
    <p:sldId id="267" r:id="rId6"/>
    <p:sldId id="25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8" r:id="rId15"/>
    <p:sldId id="266" r:id="rId16"/>
    <p:sldId id="269" r:id="rId17"/>
    <p:sldId id="271" r:id="rId18"/>
    <p:sldId id="270" r:id="rId19"/>
    <p:sldId id="272" r:id="rId20"/>
    <p:sldId id="273" r:id="rId21"/>
    <p:sldId id="275" r:id="rId22"/>
    <p:sldId id="274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3701C-5E0A-487D-8502-F9C7AC28825B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82F5C-9C98-474C-8042-9D3182628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D03E2-360C-4F0E-9849-BE920083D049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A1EDD-4AAB-4CDF-9B7F-4BD9D7F8F4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08421-06F3-4633-9DB6-BE280276811A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6B7A-345A-4DAC-AC08-73F35C8C0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D3F4D-834D-479D-9B6F-B7514DC67B61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9D1BB-64AA-4762-80E4-11F1725EE0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631BC-4BC9-439A-B70D-850DC1B3E992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F344-F4DC-457E-8F32-67EF53D7C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E5419-42B5-4287-B4C9-80B9DEB1F63F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8DE8-9601-4852-A257-B78FBEA1A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AEE6-5E6A-4288-A670-C4E572225F1D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1D52C-CF9F-4945-87EB-0CB2D1BE1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377A-4EDF-48E7-8AB9-AAEFBF6669A6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0C919-7EC4-49A0-A706-243281BF8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D3171-DEC3-4313-9EA4-F3412B0D0545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2B752-2012-420E-8C7A-104A2E46E2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FD83-F244-4A76-A3E1-084DBC30316A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2386A-5156-4D31-B217-E4D4272F4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680E-3AED-4278-BC46-F5F532511A3D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D7649-4803-4C44-9A04-4CE72ED61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A2255A-C7AA-46AF-9DE4-79EB514DDC2F}" type="datetimeFigureOut">
              <a:rPr lang="ru-RU"/>
              <a:pPr>
                <a:defRPr/>
              </a:pPr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5EC22A-9512-4EE4-A99D-2D0E560CA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lllved.livejourn&#1072;l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zin&#1072;-korzin&#1072;.livejourn&#1072;l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113" y="476250"/>
            <a:ext cx="7558087" cy="5976938"/>
          </a:xfrm>
        </p:spPr>
        <p:txBody>
          <a:bodyPr>
            <a:normAutofit/>
          </a:bodyPr>
          <a:lstStyle/>
          <a:p>
            <a:r>
              <a:rPr lang="ru-RU" sz="3600" b="1" smtClean="0">
                <a:latin typeface="Arial" charset="0"/>
              </a:rPr>
              <a:t>Л. Н. Саакян (Москва)</a:t>
            </a:r>
            <a:br>
              <a:rPr lang="ru-RU" sz="3600" b="1" smtClean="0">
                <a:latin typeface="Arial" charset="0"/>
              </a:rPr>
            </a:br>
            <a:r>
              <a:rPr lang="ru-RU" sz="1600" b="1" smtClean="0">
                <a:latin typeface="Arial" charset="0"/>
              </a:rPr>
              <a:t>Гос. Институт русского языка</a:t>
            </a:r>
            <a:br>
              <a:rPr lang="ru-RU" sz="1600" b="1" smtClean="0">
                <a:latin typeface="Arial" charset="0"/>
              </a:rPr>
            </a:br>
            <a:r>
              <a:rPr lang="ru-RU" sz="1600" b="1" smtClean="0">
                <a:latin typeface="Arial" charset="0"/>
              </a:rPr>
              <a:t>им. А. С. Пушкина</a:t>
            </a:r>
            <a:br>
              <a:rPr lang="ru-RU" sz="1600" b="1" smtClean="0">
                <a:latin typeface="Arial" charset="0"/>
              </a:rPr>
            </a:br>
            <a:r>
              <a:rPr lang="en-US" sz="1400" b="1" smtClean="0">
                <a:latin typeface="Arial" charset="0"/>
              </a:rPr>
              <a:t>sahalev@mail.ru</a:t>
            </a:r>
            <a:r>
              <a:rPr lang="ru-RU" sz="1400" smtClean="0">
                <a:latin typeface="Arial" charset="0"/>
              </a:rPr>
              <a:t/>
            </a:r>
            <a:br>
              <a:rPr lang="ru-RU" sz="1400" smtClean="0">
                <a:latin typeface="Arial" charset="0"/>
              </a:rPr>
            </a:br>
            <a:r>
              <a:rPr lang="ru-RU" sz="4800" b="1" smtClean="0"/>
              <a:t>«Закон экономии» и «неоэкономные» средства словообразования в русскоязычном Интернете</a:t>
            </a:r>
            <a:r>
              <a:rPr lang="en-US" sz="4800" b="1" smtClean="0"/>
              <a:t/>
            </a:r>
            <a:br>
              <a:rPr lang="en-US" sz="4800" b="1" smtClean="0"/>
            </a:br>
            <a:r>
              <a:rPr lang="ru-RU" sz="2600" b="1" smtClean="0">
                <a:latin typeface="Arial" charset="0"/>
              </a:rPr>
              <a:t>Международная научная конференция</a:t>
            </a:r>
            <a:br>
              <a:rPr lang="ru-RU" sz="2600" b="1" smtClean="0">
                <a:latin typeface="Arial" charset="0"/>
              </a:rPr>
            </a:br>
            <a:r>
              <a:rPr lang="ru-RU" sz="2600" b="1" smtClean="0">
                <a:latin typeface="Arial" charset="0"/>
              </a:rPr>
              <a:t>«Словообразование в интернете»</a:t>
            </a:r>
            <a:r>
              <a:rPr lang="ru-RU" sz="2400" b="1" smtClean="0">
                <a:latin typeface="Arial" charset="0"/>
              </a:rPr>
              <a:t/>
            </a:r>
            <a:br>
              <a:rPr lang="ru-RU" sz="2400" b="1" smtClean="0">
                <a:latin typeface="Arial" charset="0"/>
              </a:rPr>
            </a:br>
            <a:r>
              <a:rPr lang="ru-RU" sz="2400" b="1" smtClean="0">
                <a:latin typeface="Arial" charset="0"/>
              </a:rPr>
              <a:t>Грац, 22-25 марта 2016 г.</a:t>
            </a:r>
            <a:r>
              <a:rPr lang="ru-RU" sz="4800" smtClean="0"/>
              <a:t/>
            </a:r>
            <a:br>
              <a:rPr lang="ru-RU" sz="4800" smtClean="0"/>
            </a:br>
            <a:r>
              <a:rPr lang="ru-RU" sz="4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Эмоционально-экспрессивный контекст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525963"/>
          </a:xfrm>
        </p:spPr>
        <p:txBody>
          <a:bodyPr rtlCol="0">
            <a:normAutofit fontScale="92500" lnSpcReduction="20000"/>
          </a:bodyPr>
          <a:lstStyle/>
          <a:p>
            <a:pPr indent="540385"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Слитное написание маркирует фразы, негативно оцениваемые </a:t>
            </a:r>
            <a:r>
              <a:rPr lang="ru-RU" dirty="0" err="1" smtClean="0">
                <a:latin typeface="Times New Roman"/>
                <a:ea typeface="Calibri"/>
                <a:cs typeface="Times New Roman"/>
              </a:rPr>
              <a:t>блогером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, вызывающие  отрицательные эмоции, сарказм, негативная стилизация: </a:t>
            </a:r>
          </a:p>
          <a:p>
            <a:pPr indent="540385"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b="1" i="1" dirty="0" err="1" smtClean="0">
                <a:latin typeface="Times New Roman"/>
                <a:ea typeface="Calibri"/>
                <a:cs typeface="Times New Roman"/>
              </a:rPr>
              <a:t>потомпожалеешь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», </a:t>
            </a:r>
          </a:p>
          <a:p>
            <a:pPr indent="540385"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dirty="0" err="1" smtClean="0">
                <a:latin typeface="Times New Roman"/>
                <a:ea typeface="Calibri"/>
                <a:cs typeface="Times New Roman"/>
              </a:rPr>
              <a:t>самадуравиновата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», </a:t>
            </a:r>
          </a:p>
          <a:p>
            <a:pPr indent="540385"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i="1" dirty="0" smtClean="0">
                <a:latin typeface="Times New Roman"/>
                <a:ea typeface="Calibri"/>
                <a:cs typeface="Times New Roman"/>
              </a:rPr>
              <a:t>нереально бесит, что все думают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–«</a:t>
            </a:r>
            <a:r>
              <a:rPr lang="ru-RU" b="1" i="1" dirty="0" err="1" smtClean="0">
                <a:latin typeface="Times New Roman"/>
                <a:ea typeface="Calibri"/>
                <a:cs typeface="Times New Roman"/>
              </a:rPr>
              <a:t>тыещеизменишьсваёмнение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», </a:t>
            </a:r>
          </a:p>
          <a:p>
            <a:pPr indent="540385"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i="1" dirty="0" err="1" smtClean="0">
                <a:latin typeface="Times New Roman"/>
                <a:ea typeface="Calibri"/>
                <a:cs typeface="Times New Roman"/>
              </a:rPr>
              <a:t>ввайнуражали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»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Эмоционально-экспрессивный контекст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539750" algn="just">
              <a:lnSpc>
                <a:spcPct val="115000"/>
              </a:lnSpc>
            </a:pP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Он такой </a:t>
            </a:r>
            <a:r>
              <a:rPr lang="ru-RU" b="1" i="1" smtClean="0">
                <a:latin typeface="Arial" charset="0"/>
                <a:ea typeface="Calibri" pitchFamily="34" charset="0"/>
                <a:cs typeface="Times New Roman" pitchFamily="18" charset="0"/>
              </a:rPr>
              <a:t>мики-микируристый</a:t>
            </a: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, такой лапочка!</a:t>
            </a:r>
          </a:p>
          <a:p>
            <a:pPr indent="539750" algn="just">
              <a:lnSpc>
                <a:spcPct val="115000"/>
              </a:lnSpc>
            </a:pP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Мой муж такой </a:t>
            </a:r>
            <a:r>
              <a:rPr lang="ru-RU" b="1" i="1" smtClean="0">
                <a:latin typeface="Arial" charset="0"/>
                <a:ea typeface="Calibri" pitchFamily="34" charset="0"/>
                <a:cs typeface="Times New Roman" pitchFamily="18" charset="0"/>
              </a:rPr>
              <a:t>атос-портос-арамис</a:t>
            </a: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 весь из себя </a:t>
            </a:r>
          </a:p>
          <a:p>
            <a:pPr indent="539750" algn="just">
              <a:lnSpc>
                <a:spcPct val="115000"/>
              </a:lnSpc>
            </a:pPr>
            <a:r>
              <a:rPr lang="ru-RU" b="1" i="1" smtClean="0">
                <a:latin typeface="Arial" charset="0"/>
                <a:ea typeface="Calibri" pitchFamily="34" charset="0"/>
                <a:cs typeface="Times New Roman" pitchFamily="18" charset="0"/>
              </a:rPr>
              <a:t>умный-толстый-сексуальный</a:t>
            </a:r>
            <a:r>
              <a:rPr lang="ru-RU" i="1" smtClean="0">
                <a:latin typeface="Arial" charset="0"/>
                <a:ea typeface="Calibri" pitchFamily="34" charset="0"/>
                <a:cs typeface="Times New Roman" pitchFamily="18" charset="0"/>
              </a:rPr>
              <a:t>!</a:t>
            </a:r>
            <a:endParaRPr lang="ru-RU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indent="539750"/>
            <a:endParaRPr lang="ru-RU" smtClean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ештеги</a:t>
            </a:r>
            <a:endParaRPr lang="ru-RU" sz="320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ctr">
              <a:lnSpc>
                <a:spcPct val="115000"/>
              </a:lnSpc>
              <a:buFont typeface="Arial" charset="0"/>
              <a:buNone/>
            </a:pPr>
            <a:r>
              <a:rPr lang="ru-RU" smtClean="0">
                <a:latin typeface="Arial" charset="0"/>
              </a:rPr>
              <a:t>Трансформация прецедентного выражения для придания ему новых смыслов (иногда целого «пучка» смыслов):</a:t>
            </a:r>
            <a:endParaRPr lang="ru-RU" smtClean="0"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 indent="0" algn="ctr">
              <a:lnSpc>
                <a:spcPct val="115000"/>
              </a:lnSpc>
            </a:pPr>
            <a:r>
              <a:rPr lang="ru-RU" smtClean="0">
                <a:solidFill>
                  <a:schemeClr val="hlink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#</a:t>
            </a:r>
            <a:r>
              <a:rPr lang="ru-RU" b="1" smtClean="0">
                <a:solidFill>
                  <a:schemeClr val="hlink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Великий-и-могучий</a:t>
            </a:r>
          </a:p>
          <a:p>
            <a:pPr indent="0" algn="ctr">
              <a:lnSpc>
                <a:spcPct val="115000"/>
              </a:lnSpc>
            </a:pPr>
            <a:r>
              <a:rPr lang="ru-RU" b="1" smtClean="0">
                <a:solidFill>
                  <a:schemeClr val="hlink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#А-воз-и-ныне</a:t>
            </a:r>
          </a:p>
          <a:p>
            <a:pPr indent="0" algn="ctr">
              <a:lnSpc>
                <a:spcPct val="115000"/>
              </a:lnSpc>
            </a:pPr>
            <a:r>
              <a:rPr lang="ru-RU" b="1" smtClean="0">
                <a:solidFill>
                  <a:schemeClr val="hlink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#Болтун-находка </a:t>
            </a:r>
          </a:p>
          <a:p>
            <a:pPr indent="0" algn="ctr">
              <a:lnSpc>
                <a:spcPct val="115000"/>
              </a:lnSpc>
            </a:pPr>
            <a:r>
              <a:rPr lang="ru-RU" b="1" smtClean="0">
                <a:solidFill>
                  <a:schemeClr val="hlink"/>
                </a:solidFill>
                <a:latin typeface="Arial" charset="0"/>
              </a:rPr>
              <a:t>#Скажите-власти-ведь-недаром</a:t>
            </a:r>
          </a:p>
          <a:p>
            <a:pPr indent="0" algn="just">
              <a:lnSpc>
                <a:spcPct val="115000"/>
              </a:lnSpc>
            </a:pPr>
            <a:endParaRPr lang="ru-RU" smtClean="0">
              <a:latin typeface="Times New Roman" pitchFamily="18" charset="0"/>
            </a:endParaRPr>
          </a:p>
          <a:p>
            <a:pPr indent="0" algn="just">
              <a:lnSpc>
                <a:spcPct val="115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smtClean="0">
                <a:latin typeface="Arial" charset="0"/>
                <a:ea typeface="Calibri" pitchFamily="34" charset="0"/>
                <a:cs typeface="Times New Roman" pitchFamily="18" charset="0"/>
              </a:rPr>
              <a:t>Модели  дефисных сочетаний:</a:t>
            </a:r>
            <a:r>
              <a:rPr lang="ru-RU" sz="3200" b="1" smtClean="0">
                <a:latin typeface="Arial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3200" b="1" smtClean="0">
                <a:latin typeface="Arial" charset="0"/>
                <a:ea typeface="Calibri" pitchFamily="34" charset="0"/>
                <a:cs typeface="Times New Roman" pitchFamily="18" charset="0"/>
              </a:rPr>
            </a:br>
            <a:endParaRPr lang="ru-RU" sz="4000" b="1" smtClean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539750">
              <a:lnSpc>
                <a:spcPct val="105000"/>
              </a:lnSpc>
            </a:pPr>
            <a:r>
              <a:rPr lang="ru-RU" sz="3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сущ. + предложно-падежная форма существительного: </a:t>
            </a:r>
            <a:r>
              <a:rPr lang="ru-RU" sz="3000" b="1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вечер-без-отдыха</a:t>
            </a:r>
            <a:r>
              <a:rPr lang="ru-RU" sz="3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(О.Юрьев), забота о </a:t>
            </a:r>
            <a:r>
              <a:rPr lang="ru-RU" sz="3000" b="1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всех-спасенье</a:t>
            </a:r>
            <a:r>
              <a:rPr lang="ru-RU" sz="3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(М.Степанова);</a:t>
            </a:r>
            <a:endParaRPr lang="ru-RU" sz="3000" smtClean="0">
              <a:ea typeface="Calibri" pitchFamily="34" charset="0"/>
              <a:cs typeface="Times New Roman" pitchFamily="18" charset="0"/>
            </a:endParaRPr>
          </a:p>
          <a:p>
            <a:pPr indent="539750">
              <a:lnSpc>
                <a:spcPct val="105000"/>
              </a:lnSpc>
            </a:pPr>
            <a:r>
              <a:rPr lang="ru-RU" sz="3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сочетание частицы и имени существительного: </a:t>
            </a:r>
            <a:r>
              <a:rPr lang="ru-RU" sz="3000" b="1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как-бы-реформы</a:t>
            </a:r>
            <a:r>
              <a:rPr lang="ru-RU" sz="3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(газет.)</a:t>
            </a:r>
            <a:endParaRPr lang="ru-RU" sz="3000" smtClean="0">
              <a:ea typeface="Calibri" pitchFamily="34" charset="0"/>
              <a:cs typeface="Times New Roman" pitchFamily="18" charset="0"/>
            </a:endParaRPr>
          </a:p>
          <a:p>
            <a:pPr indent="539750">
              <a:lnSpc>
                <a:spcPct val="105000"/>
              </a:lnSpc>
            </a:pPr>
            <a:r>
              <a:rPr lang="ru-RU" sz="3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сложное сочетание: </a:t>
            </a:r>
            <a:r>
              <a:rPr lang="ru-RU" sz="3000" b="1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Заезжий–на-Час-Ездок</a:t>
            </a:r>
            <a:r>
              <a:rPr lang="ru-RU" sz="3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 (А что между нами стало, </a:t>
            </a:r>
            <a:r>
              <a:rPr lang="ru-RU" sz="30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Заезжий</a:t>
            </a:r>
            <a:r>
              <a:rPr lang="ru-RU" sz="3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30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на-Час-Ездок</a:t>
            </a:r>
            <a:r>
              <a:rPr lang="ru-RU" sz="3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потом, в тесноте вокзала? – Любовь как короткий вздох (Е.Клюев) )</a:t>
            </a:r>
            <a:endParaRPr lang="ru-RU" sz="3000" smtClean="0">
              <a:ea typeface="Calibri" pitchFamily="34" charset="0"/>
              <a:cs typeface="Times New Roman" pitchFamily="18" charset="0"/>
            </a:endParaRPr>
          </a:p>
          <a:p>
            <a:pPr indent="539750">
              <a:lnSpc>
                <a:spcPct val="90000"/>
              </a:lnSpc>
            </a:pPr>
            <a:endParaRPr lang="ru-RU" sz="270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С иноязычными частями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2269" y="1373719"/>
            <a:ext cx="8114059" cy="3033618"/>
          </a:xfrm>
        </p:spPr>
        <p:txBody>
          <a:bodyPr rtlCol="0">
            <a:noAutofit/>
          </a:bodyPr>
          <a:lstStyle/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Пятничный </a:t>
            </a:r>
            <a:r>
              <a:rPr lang="ru-RU" dirty="0" smtClean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«</a:t>
            </a:r>
            <a:r>
              <a:rPr lang="ru-RU" b="1" dirty="0" smtClean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фиш-энд-</a:t>
            </a:r>
            <a:r>
              <a:rPr lang="ru-RU" b="1" dirty="0" err="1" smtClean="0"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чипс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» с салатиком в комплекте — 3.80 евро</a:t>
            </a:r>
            <a:endParaRPr lang="ru-RU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копаюсь в ассортименте всяких европейских 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онлайн-</a:t>
            </a:r>
            <a:r>
              <a:rPr lang="ru-RU" spc="10" dirty="0" err="1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аутлетов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вместо того, чтобы как все нормальные люди проводить отпуск на курортах и в 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шоппинг-</a:t>
            </a:r>
            <a:r>
              <a:rPr lang="ru-RU" spc="10" dirty="0" err="1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моллах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b="1" spc="10" dirty="0" err="1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топлесс</a:t>
            </a:r>
            <a:r>
              <a:rPr lang="ru-RU" b="1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-сессии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 лучше не выкладывать</a:t>
            </a:r>
            <a:endParaRPr lang="ru-RU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кино как </a:t>
            </a:r>
            <a:r>
              <a:rPr lang="ru-RU" b="1" spc="10" dirty="0" err="1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релакс</a:t>
            </a:r>
            <a:r>
              <a:rPr lang="ru-RU" b="1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-досуг</a:t>
            </a:r>
            <a:endParaRPr lang="ru-RU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В один прекрасный ты наконец-то встречаешь </a:t>
            </a:r>
            <a:r>
              <a:rPr lang="ru-RU" spc="10" dirty="0" err="1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тревел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-супермена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И весь этот </a:t>
            </a:r>
            <a:r>
              <a:rPr lang="ru-RU" spc="10" dirty="0" err="1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гугл-транслейт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нифига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 не помогает.</a:t>
            </a:r>
            <a:endParaRPr lang="ru-RU" dirty="0">
              <a:ea typeface="Calibri"/>
              <a:cs typeface="Times New Roman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Мужчина через дефис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539750" algn="just">
              <a:lnSpc>
                <a:spcPct val="115000"/>
              </a:lnSpc>
            </a:pPr>
            <a:r>
              <a:rPr lang="ru-RU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Летом мы с моим </a:t>
            </a:r>
            <a:r>
              <a:rPr lang="ru-RU" b="1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без-пяти-минут-мужем</a:t>
            </a:r>
            <a:r>
              <a:rPr lang="ru-RU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придумали развлечение…;</a:t>
            </a:r>
          </a:p>
          <a:p>
            <a:pPr indent="539750">
              <a:lnSpc>
                <a:spcPct val="115000"/>
              </a:lnSpc>
            </a:pPr>
            <a:r>
              <a:rPr lang="ru-RU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меня сегодня ровно год, как меня зафрендил </a:t>
            </a:r>
            <a:r>
              <a:rPr lang="ru-RU" b="1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мужчина-с-которым-я-просыпаюсь-уже-десять-месяцев</a:t>
            </a:r>
            <a:endParaRPr lang="ru-RU" sz="2400" smtClean="0">
              <a:ea typeface="Calibri" pitchFamily="34" charset="0"/>
              <a:cs typeface="Times New Roman" pitchFamily="18" charset="0"/>
            </a:endParaRPr>
          </a:p>
          <a:p>
            <a:pPr indent="539750">
              <a:buFont typeface="Arial" charset="0"/>
              <a:buNone/>
            </a:pPr>
            <a:r>
              <a:rPr lang="ru-RU" smtClean="0">
                <a:latin typeface="Times New Roman" pitchFamily="18" charset="0"/>
              </a:rPr>
              <a:t> </a:t>
            </a:r>
            <a:r>
              <a:rPr lang="ru-RU" sz="2400" smtClean="0">
                <a:latin typeface="Times New Roman" pitchFamily="18" charset="0"/>
              </a:rPr>
              <a:t>(Пример Занегиной Н. Н.   ИРЯ РАН)</a:t>
            </a:r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Мужчина через дефис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73213"/>
            <a:ext cx="8229600" cy="4525962"/>
          </a:xfrm>
        </p:spPr>
        <p:txBody>
          <a:bodyPr rtlCol="0">
            <a:normAutofit fontScale="85000" lnSpcReduction="10000"/>
          </a:bodyPr>
          <a:lstStyle/>
          <a:p>
            <a:pPr fontAlgn="auto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ru-RU" sz="3600" dirty="0" smtClean="0">
                <a:latin typeface="Times New Roman"/>
                <a:ea typeface="Calibri"/>
                <a:cs typeface="Times New Roman"/>
              </a:rPr>
              <a:t>1ABC_ZYX0 страдает по мистеру </a:t>
            </a:r>
            <a:r>
              <a:rPr lang="ru-RU" sz="3600" dirty="0" smtClean="0">
                <a:highlight>
                  <a:srgbClr val="00FF00"/>
                </a:highlight>
                <a:latin typeface="Times New Roman"/>
                <a:ea typeface="Calibri"/>
                <a:cs typeface="Times New Roman"/>
              </a:rPr>
              <a:t>Мне-нужно-время</a:t>
            </a: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3600" spc="10" dirty="0" err="1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тревел</a:t>
            </a:r>
            <a:r>
              <a:rPr lang="ru-RU" sz="3600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-супермен</a:t>
            </a:r>
            <a:endParaRPr lang="ru-RU" sz="3600" spc="10" dirty="0" smtClean="0">
              <a:solidFill>
                <a:srgbClr val="242F33"/>
              </a:solidFill>
              <a:latin typeface="Times New Roman"/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/>
              <a:t>Муж пить-бить-гулять</a:t>
            </a:r>
            <a:endParaRPr lang="ru-RU" sz="3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ru-RU" sz="3600" dirty="0" smtClean="0"/>
              <a:t>вор-в-законе</a:t>
            </a:r>
          </a:p>
          <a:p>
            <a:pPr fontAlgn="auto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ru-RU" sz="3600" dirty="0" smtClean="0">
                <a:latin typeface="Times New Roman"/>
                <a:ea typeface="Calibri"/>
                <a:cs typeface="Times New Roman"/>
              </a:rPr>
              <a:t>Мужик, который </a:t>
            </a:r>
            <a:r>
              <a:rPr lang="ru-RU" sz="3600" b="1" dirty="0" smtClean="0">
                <a:highlight>
                  <a:srgbClr val="FF00FF"/>
                </a:highlight>
                <a:latin typeface="Times New Roman"/>
                <a:ea typeface="Calibri"/>
                <a:cs typeface="Times New Roman"/>
              </a:rPr>
              <a:t>никогда-никогда-никогда</a:t>
            </a:r>
            <a:r>
              <a:rPr lang="ru-RU" sz="3600" dirty="0" smtClean="0">
                <a:latin typeface="Times New Roman"/>
                <a:ea typeface="Calibri"/>
                <a:cs typeface="Times New Roman"/>
              </a:rPr>
              <a:t> в жизни не говорил слова «хохлы». Никогда!</a:t>
            </a:r>
            <a:endParaRPr lang="ru-RU" sz="28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ru-RU" sz="3600" dirty="0"/>
          </a:p>
          <a:p>
            <a:pPr fontAlgn="auto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endParaRPr lang="ru-RU" sz="3600" dirty="0">
              <a:ea typeface="Calibri"/>
              <a:cs typeface="Times New Roman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Девушка через дефис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3550" y="1614488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Я, вся такая </a:t>
            </a:r>
            <a:r>
              <a:rPr lang="ru-RU" b="1" dirty="0" smtClean="0">
                <a:highlight>
                  <a:srgbClr val="FF00FF"/>
                </a:highlight>
                <a:latin typeface="Times New Roman"/>
                <a:ea typeface="Calibri"/>
                <a:cs typeface="Times New Roman"/>
              </a:rPr>
              <a:t>девочка-девочка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, </a:t>
            </a:r>
            <a:r>
              <a:rPr lang="ru-RU" b="1" dirty="0" smtClean="0">
                <a:highlight>
                  <a:srgbClr val="FF00FF"/>
                </a:highlight>
                <a:latin typeface="Times New Roman"/>
                <a:ea typeface="Calibri"/>
                <a:cs typeface="Times New Roman"/>
              </a:rPr>
              <a:t>часто-часто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-хлопая-ресницами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defRPr/>
            </a:pPr>
            <a:r>
              <a:rPr lang="ru-RU" b="1" spc="10" dirty="0">
                <a:highlight>
                  <a:srgbClr val="00FF00"/>
                </a:highlight>
                <a:ea typeface="Calibri"/>
                <a:cs typeface="Times New Roman"/>
              </a:rPr>
              <a:t>Я, вся такая девочка-девочка, часто-часто-хлопая-ресницами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Животные через дефис</a:t>
            </a:r>
            <a:r>
              <a:rPr lang="ru-RU" smtClean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0850" y="1603375"/>
            <a:ext cx="8229600" cy="4525963"/>
          </a:xfrm>
        </p:spPr>
        <p:txBody>
          <a:bodyPr rtlCol="0">
            <a:normAutofit fontScale="62500" lnSpcReduction="20000"/>
          </a:bodyPr>
          <a:lstStyle/>
          <a:p>
            <a:pPr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Это и «собака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тупяка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» — когда нас давили, собака все равно от меня не отходила. Ну, дебил, что тут скажешь.</a:t>
            </a:r>
            <a:endParaRPr lang="ru-RU" sz="2400" dirty="0">
              <a:ea typeface="Calibri"/>
              <a:cs typeface="Times New Roman"/>
            </a:endParaRPr>
          </a:p>
          <a:p>
            <a:pPr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Это и «собака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кривляка» — нарушала на мне правила и валялась корчиться от боли. А судья верил.</a:t>
            </a:r>
            <a:endParaRPr lang="ru-RU" sz="2400" dirty="0">
              <a:ea typeface="Calibri"/>
              <a:cs typeface="Times New Roman"/>
            </a:endParaRPr>
          </a:p>
          <a:p>
            <a:pPr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Это и «собака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потяка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» — до сих пор помню того потного мужика, который своей потной рукой уже на 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предматчевом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 приветствии всех «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сифой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» сделал, а уж в матче... А запах... А запах!</a:t>
            </a:r>
            <a:endParaRPr lang="ru-RU" sz="2400" dirty="0">
              <a:ea typeface="Calibri"/>
              <a:cs typeface="Times New Roman"/>
            </a:endParaRPr>
          </a:p>
          <a:p>
            <a:pPr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Это и «собака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подгоняка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» — он и так собачил, а ему ежесекундно тренер кричал «Да ближе к нему! Ближе! Ближе!»</a:t>
            </a:r>
            <a:endParaRPr lang="ru-RU" sz="2400" dirty="0">
              <a:ea typeface="Calibri"/>
              <a:cs typeface="Times New Roman"/>
            </a:endParaRPr>
          </a:p>
          <a:p>
            <a:pPr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Это и «собака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зляка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» — просто злая собака.</a:t>
            </a:r>
            <a:endParaRPr lang="ru-RU" sz="2400" dirty="0">
              <a:ea typeface="Calibri"/>
              <a:cs typeface="Times New Roman"/>
            </a:endParaRPr>
          </a:p>
          <a:p>
            <a:pPr algn="just"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Это и «собака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  <a:cs typeface="Times New Roman"/>
              </a:rPr>
              <a:t>-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фейрплейяка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» — после каждой 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толкатни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  <a:cs typeface="Times New Roman"/>
              </a:rPr>
              <a:t> тянула руку хлопать/пожимать: «Хорош!»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</a:rPr>
              <a:t>Это и «собака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latin typeface="Times New Roman"/>
                <a:ea typeface="Calibri"/>
              </a:rPr>
              <a:t>-</a:t>
            </a:r>
            <a:r>
              <a:rPr lang="ru-RU" spc="10" dirty="0" err="1" smtClean="0">
                <a:solidFill>
                  <a:srgbClr val="242F33"/>
                </a:solidFill>
                <a:latin typeface="Times New Roman"/>
                <a:ea typeface="Calibri"/>
              </a:rPr>
              <a:t>мудряка</a:t>
            </a:r>
            <a:r>
              <a:rPr lang="ru-RU" spc="10" dirty="0" smtClean="0">
                <a:solidFill>
                  <a:srgbClr val="242F33"/>
                </a:solidFill>
                <a:latin typeface="Times New Roman"/>
                <a:ea typeface="Calibri"/>
              </a:rPr>
              <a:t>» — бегала за мной и командовала, что и как нужно делать своим ребятам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Arial" charset="0"/>
              </a:rPr>
              <a:t>Редупликация с заменой элемента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i="1" smtClean="0"/>
              <a:t>Шашлык-машлык</a:t>
            </a:r>
          </a:p>
          <a:p>
            <a:pPr algn="ctr"/>
            <a:r>
              <a:rPr lang="ru-RU" b="1" i="1" smtClean="0"/>
              <a:t>энергия-шменергия и прочая лабуда</a:t>
            </a:r>
          </a:p>
          <a:p>
            <a:pPr algn="ctr"/>
            <a:r>
              <a:rPr lang="ru-RU" b="1" i="1" smtClean="0"/>
              <a:t>Культур-мультур</a:t>
            </a:r>
          </a:p>
          <a:p>
            <a:pPr algn="ctr"/>
            <a:r>
              <a:rPr lang="ru-RU" b="1" i="1" smtClean="0"/>
              <a:t>Дурак – *удак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609600" indent="-609600">
              <a:buFont typeface="Arial" charset="0"/>
              <a:buAutoNum type="arabicParenR"/>
            </a:pPr>
            <a:r>
              <a:rPr lang="ru-RU" smtClean="0">
                <a:latin typeface="Arial" charset="0"/>
              </a:rPr>
              <a:t>Традиционные способы компрессивного словообразования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ru-RU" smtClean="0">
                <a:latin typeface="Arial" charset="0"/>
              </a:rPr>
              <a:t>Голофрастические сращения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ru-RU" smtClean="0">
                <a:latin typeface="Arial" charset="0"/>
              </a:rPr>
              <a:t>Эмоционально-экспрессивные контексты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ru-RU" smtClean="0">
                <a:latin typeface="Arial" charset="0"/>
              </a:rPr>
              <a:t>Хештеги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ru-RU" smtClean="0">
                <a:latin typeface="Arial" charset="0"/>
              </a:rPr>
              <a:t>Модели дефисных сращений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ru-RU" smtClean="0">
                <a:latin typeface="Arial" charset="0"/>
              </a:rPr>
              <a:t>Заключение</a:t>
            </a:r>
          </a:p>
          <a:p>
            <a:pPr marL="609600" indent="-609600">
              <a:buFont typeface="Arial" charset="0"/>
              <a:buAutoNum type="arabicParenR"/>
            </a:pPr>
            <a:r>
              <a:rPr lang="ru-RU" smtClean="0">
                <a:latin typeface="Arial" charset="0"/>
              </a:rPr>
              <a:t>Литература</a:t>
            </a:r>
          </a:p>
          <a:p>
            <a:pPr marL="609600" indent="-609600"/>
            <a:endParaRPr lang="ru-RU" smtClean="0">
              <a:latin typeface="Arial" charset="0"/>
            </a:endParaRPr>
          </a:p>
          <a:p>
            <a:pPr marL="609600" indent="-609600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Выводы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000" smtClean="0">
                <a:latin typeface="Arial" charset="0"/>
              </a:rPr>
              <a:t>слова-сращения перекочевали в дискурс Интернета, где успешно выполняют несколько прагмалингвистических функций: 1) визуализируют сложные идеи, 2) называют и 3) оценивают; </a:t>
            </a:r>
          </a:p>
          <a:p>
            <a:pPr>
              <a:lnSpc>
                <a:spcPct val="90000"/>
              </a:lnSpc>
            </a:pPr>
            <a:r>
              <a:rPr lang="ru-RU" sz="3000" smtClean="0">
                <a:latin typeface="Arial" charset="0"/>
              </a:rPr>
              <a:t>можно предположить, что дефисные комплексы, обозначающие определенные понятия, со временем сольются в единое слово;</a:t>
            </a:r>
          </a:p>
          <a:p>
            <a:pPr>
              <a:lnSpc>
                <a:spcPct val="90000"/>
              </a:lnSpc>
            </a:pPr>
            <a:r>
              <a:rPr lang="ru-RU" sz="3000" smtClean="0">
                <a:latin typeface="Arial" charset="0"/>
              </a:rPr>
              <a:t>слова в тексте становятся в некотором смысле условными.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Литература</a:t>
            </a:r>
          </a:p>
        </p:txBody>
      </p:sp>
      <p:sp>
        <p:nvSpPr>
          <p:cNvPr id="32773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i="1" smtClean="0"/>
              <a:t>Николина Н. А.</a:t>
            </a:r>
            <a:r>
              <a:rPr lang="ru-RU" sz="2800" smtClean="0"/>
              <a:t> Активные процессы в сфере сложения в современном русском языке // Вестник Нижегородского университета им. Н. И. Лобачевского, 2013, N 6 (2), с. 171-173.</a:t>
            </a:r>
          </a:p>
          <a:p>
            <a:pPr>
              <a:lnSpc>
                <a:spcPct val="90000"/>
              </a:lnSpc>
            </a:pPr>
            <a:r>
              <a:rPr lang="ru-RU" sz="2800" i="1" smtClean="0"/>
              <a:t>Северская О.И.</a:t>
            </a:r>
            <a:r>
              <a:rPr lang="ru-RU" sz="2800" smtClean="0"/>
              <a:t> Голофразис и смежные явления // Основные тенденции поэтического языка ХХ-ХХI вв. Языковые уровни и их взаимодействие. Отв. ред. Н.А.Фатеева. Москва, 2015.</a:t>
            </a:r>
          </a:p>
          <a:p>
            <a:pPr>
              <a:lnSpc>
                <a:spcPct val="90000"/>
              </a:lnSpc>
            </a:pPr>
            <a:r>
              <a:rPr lang="ru-RU" sz="2800" i="1" smtClean="0"/>
              <a:t>Улуханов И.С.</a:t>
            </a:r>
            <a:r>
              <a:rPr lang="ru-RU" sz="2800" smtClean="0"/>
              <a:t> Узуальные и окказиональные единицы словообразовательной системы // Вопросы языкознания. –1984. - №1. – с.44-50.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ru-RU" sz="4800" smtClean="0"/>
          </a:p>
          <a:p>
            <a:pPr marL="0" indent="0" algn="ctr">
              <a:buFont typeface="Arial" charset="0"/>
              <a:buNone/>
            </a:pPr>
            <a:r>
              <a:rPr lang="ru-RU" sz="4800" smtClean="0">
                <a:latin typeface="Arial" charset="0"/>
              </a:rPr>
              <a:t>Спасибо за внимание!</a:t>
            </a:r>
          </a:p>
          <a:p>
            <a:pPr marL="0" indent="0" algn="ctr">
              <a:buFont typeface="Arial" charset="0"/>
              <a:buNone/>
            </a:pPr>
            <a:r>
              <a:rPr lang="en-US" sz="4800" smtClean="0">
                <a:latin typeface="Arial" charset="0"/>
              </a:rPr>
              <a:t>sahalev@mail.ru</a:t>
            </a:r>
            <a:endParaRPr lang="ru-RU" sz="48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/>
              <a:t>Традиционные способы компрессивного словообразования</a:t>
            </a:r>
            <a:r>
              <a:rPr lang="ru-RU" sz="2900" smtClean="0"/>
              <a:t> </a:t>
            </a:r>
            <a:br>
              <a:rPr lang="ru-RU" sz="2900" smtClean="0"/>
            </a:br>
            <a:endParaRPr lang="ru-RU" sz="2900" smtClean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4968875"/>
          </a:xfrm>
        </p:spPr>
        <p:txBody>
          <a:bodyPr/>
          <a:lstStyle/>
          <a:p>
            <a:r>
              <a:rPr lang="ru-RU" smtClean="0"/>
              <a:t>1.	</a:t>
            </a:r>
            <a:r>
              <a:rPr lang="ru-RU" b="1" smtClean="0"/>
              <a:t>конверсия</a:t>
            </a:r>
            <a:r>
              <a:rPr lang="ru-RU" smtClean="0"/>
              <a:t>, </a:t>
            </a:r>
          </a:p>
          <a:p>
            <a:r>
              <a:rPr lang="ru-RU" smtClean="0"/>
              <a:t>2.	</a:t>
            </a:r>
            <a:r>
              <a:rPr lang="ru-RU" b="1" smtClean="0"/>
              <a:t>сложение</a:t>
            </a:r>
            <a:r>
              <a:rPr lang="ru-RU" smtClean="0"/>
              <a:t>:  а) так называемое чистое сложение – </a:t>
            </a:r>
            <a:r>
              <a:rPr lang="ru-RU" b="1" i="1" smtClean="0"/>
              <a:t>плащ-палатка, юго-запад</a:t>
            </a:r>
            <a:r>
              <a:rPr lang="ru-RU" smtClean="0"/>
              <a:t>; или б) суффиксальный способ </a:t>
            </a:r>
            <a:r>
              <a:rPr lang="ru-RU" b="1" i="1" smtClean="0"/>
              <a:t>левый берег – левобережный</a:t>
            </a:r>
            <a:r>
              <a:rPr lang="ru-RU" smtClean="0"/>
              <a:t>;</a:t>
            </a:r>
          </a:p>
          <a:p>
            <a:r>
              <a:rPr lang="ru-RU" smtClean="0"/>
              <a:t>3.	</a:t>
            </a:r>
            <a:r>
              <a:rPr lang="ru-RU" b="1" smtClean="0"/>
              <a:t>сращение</a:t>
            </a:r>
            <a:r>
              <a:rPr lang="ru-RU" smtClean="0"/>
              <a:t> (или лексико-синтаксический способ словообразования – создание слова из целого словосочетания): </a:t>
            </a:r>
            <a:r>
              <a:rPr lang="ru-RU" b="1" i="1" smtClean="0"/>
              <a:t>быстро растворимый – быстрорастворимый</a:t>
            </a:r>
            <a:r>
              <a:rPr lang="ru-RU" smtClean="0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Традиционные способы компрессивного словообразования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57200" y="1484313"/>
            <a:ext cx="8229600" cy="4897437"/>
          </a:xfrm>
        </p:spPr>
        <p:txBody>
          <a:bodyPr/>
          <a:lstStyle/>
          <a:p>
            <a:r>
              <a:rPr lang="ru-RU" smtClean="0"/>
              <a:t>4.	</a:t>
            </a:r>
            <a:r>
              <a:rPr lang="ru-RU" b="1" smtClean="0"/>
              <a:t>стяжение словосочетания, или суффиксальная универбация</a:t>
            </a:r>
            <a:r>
              <a:rPr lang="ru-RU" smtClean="0"/>
              <a:t> (определяемое слово опускается, а к основе определяющего присоединяется суффикс: </a:t>
            </a:r>
            <a:r>
              <a:rPr lang="ru-RU" b="1" i="1" smtClean="0"/>
              <a:t>железка – железная дорога, платежка – платежная квитанция</a:t>
            </a:r>
            <a:r>
              <a:rPr lang="ru-RU" smtClean="0"/>
              <a:t>);</a:t>
            </a:r>
          </a:p>
          <a:p>
            <a:r>
              <a:rPr lang="ru-RU" smtClean="0"/>
              <a:t>5.	</a:t>
            </a:r>
            <a:r>
              <a:rPr lang="ru-RU" b="1" smtClean="0"/>
              <a:t>аббревиация</a:t>
            </a:r>
            <a:r>
              <a:rPr lang="ru-RU" smtClean="0"/>
              <a:t> (сложение сокращенных основ – </a:t>
            </a:r>
            <a:r>
              <a:rPr lang="ru-RU" b="1" i="1" smtClean="0"/>
              <a:t>вуз, Минфин, ОНН</a:t>
            </a:r>
            <a:r>
              <a:rPr lang="ru-RU" smtClean="0"/>
              <a:t>  или сокращенных основ и полных слов  – </a:t>
            </a:r>
            <a:r>
              <a:rPr lang="ru-RU" b="1" i="1" smtClean="0"/>
              <a:t>медсестра, полдня</a:t>
            </a:r>
            <a:r>
              <a:rPr lang="ru-RU" smtClean="0"/>
              <a:t>).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smtClean="0">
                <a:solidFill>
                  <a:srgbClr val="242F33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smtClean="0">
                <a:solidFill>
                  <a:srgbClr val="242F33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«Фольклорная» </a:t>
            </a:r>
            <a:r>
              <a:rPr lang="ru-RU" sz="3200" b="1" smtClean="0">
                <a:solidFill>
                  <a:srgbClr val="242F33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242F33"/>
                </a:solidFill>
                <a:latin typeface="Arial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242F33"/>
                </a:solidFill>
                <a:latin typeface="Arial" charset="0"/>
                <a:ea typeface="Calibri" pitchFamily="34" charset="0"/>
                <a:cs typeface="Calibri" pitchFamily="34" charset="0"/>
              </a:rPr>
              <a:t>словообразовательная модель:</a:t>
            </a:r>
            <a:r>
              <a:rPr lang="ru-RU" sz="4000" smtClean="0">
                <a:solidFill>
                  <a:srgbClr val="242F33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ru-RU" sz="3200" smtClean="0">
                <a:ea typeface="Calibri" pitchFamily="34" charset="0"/>
                <a:cs typeface="Calibri" pitchFamily="34" charset="0"/>
              </a:rPr>
              <a:t/>
            </a:r>
            <a:br>
              <a:rPr lang="ru-RU" sz="3200" smtClean="0">
                <a:ea typeface="Calibri" pitchFamily="34" charset="0"/>
                <a:cs typeface="Calibri" pitchFamily="34" charset="0"/>
              </a:rPr>
            </a:br>
            <a:endParaRPr lang="ru-RU" sz="4000" smtClean="0"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0388" y="1685139"/>
            <a:ext cx="8229599" cy="4017364"/>
          </a:xfrm>
        </p:spPr>
        <p:txBody>
          <a:bodyPr rtlCol="0">
            <a:normAutofit fontScale="77500" lnSpcReduction="20000"/>
          </a:bodyPr>
          <a:lstStyle/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pc="10" dirty="0" smtClean="0">
                <a:solidFill>
                  <a:srgbClr val="242F33"/>
                </a:solidFill>
                <a:ea typeface="Calibri"/>
                <a:cs typeface="Times New Roman"/>
              </a:rPr>
              <a:t>СОН</a:t>
            </a:r>
            <a:r>
              <a:rPr lang="ru-RU" spc="10" dirty="0" smtClean="0">
                <a:solidFill>
                  <a:srgbClr val="242F33"/>
                </a:solidFill>
                <a:highlight>
                  <a:srgbClr val="FFFF00"/>
                </a:highlight>
                <a:ea typeface="Calibri"/>
                <a:cs typeface="Times New Roman"/>
              </a:rPr>
              <a:t>-</a:t>
            </a:r>
            <a:r>
              <a:rPr lang="ru-RU" spc="10" dirty="0" smtClean="0">
                <a:solidFill>
                  <a:srgbClr val="242F33"/>
                </a:solidFill>
                <a:ea typeface="Calibri"/>
                <a:cs typeface="Times New Roman"/>
              </a:rPr>
              <a:t>ТРАВА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Печки-лавочки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Гуси-лебеди   (Антилопа-Гну?)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Море-океан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Путь-дорога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Царь-батюшка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Краса-девица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Мать-Сыра-Земля,  «мать-земля», «матушка-земля» или «мать сыра-земля»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Царь-пушка</a:t>
            </a:r>
            <a:endParaRPr lang="ru-RU" sz="2400" dirty="0">
              <a:ea typeface="Calibri"/>
              <a:cs typeface="Times New Roman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sz="3200" b="1" smtClean="0"/>
              <a:t>Голофрастические сращения</a:t>
            </a:r>
            <a:r>
              <a:rPr lang="ru-RU" smtClean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539750" algn="just">
              <a:lnSpc>
                <a:spcPct val="105000"/>
              </a:lnSpc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Голофрастические сращения из языка Интернета, журналистики и массовой литературы постепенно проникают в другие речевые жанры. 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 indent="539750" algn="just">
              <a:lnSpc>
                <a:spcPct val="105000"/>
              </a:lnSpc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аблюдаются в поэтических текстах: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Американский бар набитый как трамвай / </a:t>
            </a:r>
            <a:r>
              <a:rPr lang="ru-RU" b="1" i="1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Где-извините-я-не-говорю</a:t>
            </a:r>
            <a:r>
              <a:rPr lang="ru-RU" i="1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 по-русски</a:t>
            </a:r>
            <a:r>
              <a:rPr lang="ru-RU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 (Н.Искренко)</a:t>
            </a:r>
            <a:endParaRPr lang="ru-RU" sz="2400" smtClean="0">
              <a:ea typeface="Calibri" pitchFamily="34" charset="0"/>
              <a:cs typeface="Calibri" pitchFamily="34" charset="0"/>
            </a:endParaRPr>
          </a:p>
          <a:p>
            <a:pPr indent="539750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Голофрастические сращения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mtClean="0">
                <a:latin typeface="Arial" charset="0"/>
              </a:rPr>
              <a:t>«</a:t>
            </a:r>
            <a:r>
              <a:rPr lang="ru-RU" i="1" smtClean="0">
                <a:latin typeface="Arial" charset="0"/>
              </a:rPr>
              <a:t>Лес</a:t>
            </a:r>
            <a:r>
              <a:rPr lang="ru-RU" smtClean="0">
                <a:latin typeface="Arial" charset="0"/>
              </a:rPr>
              <a:t> </a:t>
            </a:r>
            <a:r>
              <a:rPr lang="ru-RU" b="1" i="1" smtClean="0">
                <a:latin typeface="Arial" charset="0"/>
              </a:rPr>
              <a:t>заблудительный</a:t>
            </a:r>
            <a:r>
              <a:rPr lang="ru-RU" i="1" smtClean="0">
                <a:latin typeface="Arial" charset="0"/>
              </a:rPr>
              <a:t>, </a:t>
            </a:r>
            <a:r>
              <a:rPr lang="ru-RU" b="1" i="1" smtClean="0">
                <a:latin typeface="Arial" charset="0"/>
              </a:rPr>
              <a:t>однойнельзяходительный</a:t>
            </a:r>
            <a:r>
              <a:rPr lang="ru-RU" smtClean="0">
                <a:latin typeface="Arial" charset="0"/>
              </a:rPr>
              <a:t>»</a:t>
            </a:r>
          </a:p>
          <a:p>
            <a:pPr algn="r">
              <a:lnSpc>
                <a:spcPct val="90000"/>
              </a:lnSpc>
              <a:buFont typeface="Arial" charset="0"/>
              <a:buNone/>
            </a:pPr>
            <a:r>
              <a:rPr lang="ru-RU" smtClean="0">
                <a:latin typeface="Arial" charset="0"/>
              </a:rPr>
              <a:t>	(К. Чуковский «От 2-х до 5-и»).</a:t>
            </a:r>
          </a:p>
          <a:p>
            <a:pPr>
              <a:lnSpc>
                <a:spcPct val="90000"/>
              </a:lnSpc>
            </a:pP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И. С. Улуханов трактует подобные явления как обнаружение потенций словообразовательной системы более глубокого уровня, чем уровень словообразовательных</a:t>
            </a:r>
            <a:r>
              <a:rPr lang="ru-RU" smtClean="0">
                <a:latin typeface="Arial" charset="0"/>
                <a:cs typeface="Times New Roman" pitchFamily="18" charset="0"/>
              </a:rPr>
              <a:t> моделей</a:t>
            </a:r>
            <a:r>
              <a:rPr lang="ru-RU" smtClean="0">
                <a:latin typeface="Arial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smtClean="0">
                <a:latin typeface="Arial" charset="0"/>
              </a:rPr>
              <a:t>Эмоционально-экспрессивный контекст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4525963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buFont typeface="Arial" charset="0"/>
              <a:buNone/>
            </a:pP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Эмоционально-экспрессивная окраска может быть со знаком «плюс» и «минус»:</a:t>
            </a:r>
          </a:p>
          <a:p>
            <a:pPr indent="0">
              <a:lnSpc>
                <a:spcPct val="115000"/>
              </a:lnSpc>
              <a:buFont typeface="Arial" charset="0"/>
              <a:buNone/>
            </a:pP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– Прочитав ряд </a:t>
            </a:r>
            <a:r>
              <a:rPr lang="ru-RU" b="1" i="1" smtClean="0">
                <a:solidFill>
                  <a:srgbClr val="7030A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тредов-споров-срачей</a:t>
            </a:r>
            <a:r>
              <a:rPr lang="ru-RU" smtClean="0">
                <a:solidFill>
                  <a:srgbClr val="7030A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происходящих между условными-феминистками и </a:t>
            </a:r>
            <a:r>
              <a:rPr lang="ru-RU" b="1" i="1" smtClean="0">
                <a:solidFill>
                  <a:srgbClr val="FF00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сетевыми-супер-мачо</a:t>
            </a: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, я сделала вывод... [Rаvioly Pаrty. Живой журнал. </a:t>
            </a:r>
            <a:r>
              <a:rPr lang="ru-RU" u="sng" smtClean="0">
                <a:solidFill>
                  <a:srgbClr val="0000FF"/>
                </a:solidFill>
                <a:latin typeface="Arial" charset="0"/>
                <a:ea typeface="Calibri" pitchFamily="34" charset="0"/>
                <a:cs typeface="Times New Roman" pitchFamily="18" charset="0"/>
                <a:hlinkClick r:id="rId2"/>
              </a:rPr>
              <a:t>http://lllved.livejournаl.com/</a:t>
            </a:r>
            <a:r>
              <a:rPr lang="ru-RU" smtClean="0">
                <a:latin typeface="Arial" charset="0"/>
                <a:ea typeface="Calibri" pitchFamily="34" charset="0"/>
                <a:cs typeface="Times New Roman" pitchFamily="18" charset="0"/>
              </a:rPr>
              <a:t> (дата обращения: 12.04.2015)</a:t>
            </a:r>
          </a:p>
          <a:p>
            <a:pPr indent="0"/>
            <a:endParaRPr lang="ru-RU" smtClean="0">
              <a:latin typeface="Arial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latin typeface="Arial" charset="0"/>
              </a:rPr>
              <a:t>Эмоционально-экспрессивный контекст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539750">
              <a:lnSpc>
                <a:spcPct val="115000"/>
              </a:lnSpc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Она разразилась скандалом на тему: </a:t>
            </a:r>
            <a:r>
              <a:rPr lang="ru-RU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эти-проклятые-самцы-меня-тут-же-восхотят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я не </a:t>
            </a:r>
            <a:r>
              <a:rPr lang="ru-RU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секс-объект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превеликий индивидуй и даже имею право налево. [Галина Иванкина. Живой журнал. ULR: </a:t>
            </a:r>
            <a:r>
              <a:rPr lang="ru-RU" u="sng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http://zinа-korzinа.livejournаl.com/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(дата обращения: 19.04.2015)</a:t>
            </a: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500</Words>
  <Application>Microsoft Office PowerPoint</Application>
  <PresentationFormat>Экран (4:3)</PresentationFormat>
  <Paragraphs>72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Calibri</vt:lpstr>
      <vt:lpstr>Arial</vt:lpstr>
      <vt:lpstr>Times New Roman</vt:lpstr>
      <vt:lpstr>Тема Office</vt:lpstr>
      <vt:lpstr>Л. Н. Саакян (Москва) Гос. Институт русского языка им. А. С. Пушкина sahalev@mail.ru «Закон экономии» и «неоэкономные» средства словообразования в русскоязычном Интернете Международная научная конференция «Словообразование в интернете» Грац, 22-25 марта 2016 г.  </vt:lpstr>
      <vt:lpstr>Слайд 2</vt:lpstr>
      <vt:lpstr>Традиционные способы компрессивного словообразования  </vt:lpstr>
      <vt:lpstr>Традиционные способы компрессивного словообразования</vt:lpstr>
      <vt:lpstr> «Фольклорная»  словообразовательная модель:  </vt:lpstr>
      <vt:lpstr>Голофрастические сращения </vt:lpstr>
      <vt:lpstr>Голофрастические сращения</vt:lpstr>
      <vt:lpstr>Эмоционально-экспрессивный контекст</vt:lpstr>
      <vt:lpstr>Эмоционально-экспрессивный контекст</vt:lpstr>
      <vt:lpstr>Эмоционально-экспрессивный контекст</vt:lpstr>
      <vt:lpstr>Эмоционально-экспрессивный контекст</vt:lpstr>
      <vt:lpstr>Хештеги</vt:lpstr>
      <vt:lpstr>Модели  дефисных сочетаний: </vt:lpstr>
      <vt:lpstr>С иноязычными частями</vt:lpstr>
      <vt:lpstr>Мужчина через дефис</vt:lpstr>
      <vt:lpstr>Мужчина через дефис</vt:lpstr>
      <vt:lpstr>Девушка через дефис</vt:lpstr>
      <vt:lpstr>Животные через дефис </vt:lpstr>
      <vt:lpstr>Редупликация с заменой элемента </vt:lpstr>
      <vt:lpstr>Выводы</vt:lpstr>
      <vt:lpstr>Литература</vt:lpstr>
      <vt:lpstr>Слайд 22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Левон Саакян</dc:creator>
  <cp:lastModifiedBy>.</cp:lastModifiedBy>
  <cp:revision>13</cp:revision>
  <dcterms:created xsi:type="dcterms:W3CDTF">2016-03-23T08:09:31Z</dcterms:created>
  <dcterms:modified xsi:type="dcterms:W3CDTF">2016-03-29T19:19:06Z</dcterms:modified>
</cp:coreProperties>
</file>