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6"/>
  </p:notesMasterIdLst>
  <p:sldIdLst>
    <p:sldId id="256" r:id="rId2"/>
    <p:sldId id="281" r:id="rId3"/>
    <p:sldId id="282" r:id="rId4"/>
    <p:sldId id="257" r:id="rId5"/>
    <p:sldId id="287" r:id="rId6"/>
    <p:sldId id="258" r:id="rId7"/>
    <p:sldId id="284" r:id="rId8"/>
    <p:sldId id="274" r:id="rId9"/>
    <p:sldId id="266" r:id="rId10"/>
    <p:sldId id="259" r:id="rId11"/>
    <p:sldId id="289" r:id="rId12"/>
    <p:sldId id="260" r:id="rId13"/>
    <p:sldId id="290" r:id="rId14"/>
    <p:sldId id="263" r:id="rId15"/>
    <p:sldId id="285" r:id="rId16"/>
    <p:sldId id="291" r:id="rId17"/>
    <p:sldId id="262" r:id="rId18"/>
    <p:sldId id="264" r:id="rId19"/>
    <p:sldId id="292" r:id="rId20"/>
    <p:sldId id="265" r:id="rId21"/>
    <p:sldId id="273" r:id="rId22"/>
    <p:sldId id="294" r:id="rId23"/>
    <p:sldId id="295" r:id="rId24"/>
    <p:sldId id="267" r:id="rId25"/>
    <p:sldId id="296" r:id="rId26"/>
    <p:sldId id="268" r:id="rId27"/>
    <p:sldId id="297" r:id="rId28"/>
    <p:sldId id="299" r:id="rId29"/>
    <p:sldId id="300" r:id="rId30"/>
    <p:sldId id="271" r:id="rId31"/>
    <p:sldId id="269" r:id="rId32"/>
    <p:sldId id="304" r:id="rId33"/>
    <p:sldId id="305" r:id="rId34"/>
    <p:sldId id="272" r:id="rId35"/>
    <p:sldId id="308" r:id="rId36"/>
    <p:sldId id="276" r:id="rId37"/>
    <p:sldId id="309" r:id="rId38"/>
    <p:sldId id="278" r:id="rId39"/>
    <p:sldId id="311" r:id="rId40"/>
    <p:sldId id="279" r:id="rId41"/>
    <p:sldId id="280" r:id="rId42"/>
    <p:sldId id="313" r:id="rId43"/>
    <p:sldId id="314" r:id="rId44"/>
    <p:sldId id="315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97" d="100"/>
          <a:sy n="97" d="100"/>
        </p:scale>
        <p:origin x="-3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83AB8-A6D0-4509-B1D3-7C307EFBD222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4799FE-9E6D-46FC-9245-A8462620A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347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1ADD-04D1-49C7-86C1-6025B3D660FD}" type="datetime1">
              <a:rPr lang="ru-RU" smtClean="0"/>
              <a:t>05.04.2016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63FA-E87E-4CA2-A8A5-0C1C3B1F4D5C}" type="datetime1">
              <a:rPr lang="ru-RU" smtClean="0"/>
              <a:t>05.04.2016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89B5-E0A4-4709-B078-E052F6AD3F91}" type="datetime1">
              <a:rPr lang="ru-RU" smtClean="0"/>
              <a:t>05.04.2016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37D5-4AB7-4DF4-9684-8CEEBEF90EEF}" type="datetime1">
              <a:rPr lang="ru-RU" smtClean="0"/>
              <a:t>05.04.2016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20D3-F40D-41E6-8553-F37FC1190996}" type="datetime1">
              <a:rPr lang="ru-RU" smtClean="0"/>
              <a:t>05.04.2016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1AF18-5189-4731-8B3C-FEE417672D35}" type="datetime1">
              <a:rPr lang="ru-RU" smtClean="0"/>
              <a:t>05.04.2016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4C147-791B-4DD1-979C-716BBDAF1CD8}" type="datetime1">
              <a:rPr lang="ru-RU" smtClean="0"/>
              <a:t>05.04.2016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6EBC-54CF-4907-970B-DBE2255CF2C7}" type="datetime1">
              <a:rPr lang="ru-RU" smtClean="0"/>
              <a:t>05.04.2016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55D1-FBE4-4302-8CD1-6F602B32622F}" type="datetime1">
              <a:rPr lang="ru-RU" smtClean="0"/>
              <a:t>05.04.2016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6580-2282-4EEF-AE1A-0A0B06DE7D50}" type="datetime1">
              <a:rPr lang="ru-RU" smtClean="0"/>
              <a:t>05.04.2016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5488F-5D4C-4964-A20B-BD95B009CF64}" type="datetime1">
              <a:rPr lang="ru-RU" smtClean="0"/>
              <a:t>05.04.2016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AE781F3-D905-4528-9102-87AA2F94CE83}" type="datetime1">
              <a:rPr lang="ru-RU" smtClean="0"/>
              <a:t>05.04.2016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060F362-5840-43EB-AABB-455ADEE6F09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acib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9512" y="188640"/>
            <a:ext cx="871296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Л.В. Рацибурская (Н. Новгород</a:t>
            </a:r>
            <a:r>
              <a:rPr lang="ru-RU" sz="3600" b="1" dirty="0" smtClean="0"/>
              <a:t>)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1600" b="1" dirty="0"/>
              <a:t>Кафедра современного русского языка и общего языкознания </a:t>
            </a:r>
            <a:r>
              <a:rPr lang="en-US" sz="1600" b="1" dirty="0"/>
              <a:t/>
            </a:r>
            <a:br>
              <a:rPr lang="en-US" sz="1600" b="1" dirty="0"/>
            </a:br>
            <a:r>
              <a:rPr lang="ru-RU" sz="1600" b="1" dirty="0"/>
              <a:t>ННГУ им. Н.И. Лобачевского</a:t>
            </a:r>
            <a:br>
              <a:rPr lang="ru-RU" sz="1600" b="1" dirty="0"/>
            </a:br>
            <a:r>
              <a:rPr lang="en-US" sz="1400" b="1" dirty="0">
                <a:hlinkClick r:id="rId2"/>
              </a:rPr>
              <a:t>racib@yandex.ru</a:t>
            </a:r>
            <a:r>
              <a:rPr lang="ru-RU" sz="1600" b="1" dirty="0"/>
              <a:t/>
            </a:r>
            <a:br>
              <a:rPr lang="ru-RU" sz="1600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4800" b="1" dirty="0"/>
              <a:t>СЛОЖНЫЕ НОВООБРАЗОВАНИЯ КАК СРЕДСТВО ВОЗДЕЙСТВИЯ В ЭЛЕКТРОННЫХ </a:t>
            </a:r>
            <a:r>
              <a:rPr lang="ru-RU" sz="4800" b="1" dirty="0" smtClean="0"/>
              <a:t>СМИ</a:t>
            </a:r>
          </a:p>
          <a:p>
            <a:pPr algn="ctr"/>
            <a:endParaRPr lang="ru-RU" sz="2400" b="1" dirty="0"/>
          </a:p>
          <a:p>
            <a:pPr algn="ctr"/>
            <a:r>
              <a:rPr lang="ru-RU" sz="2600" b="1" dirty="0" smtClean="0"/>
              <a:t>66. Исследовательский вечер</a:t>
            </a:r>
          </a:p>
          <a:p>
            <a:pPr algn="ctr"/>
            <a:endParaRPr lang="ru-RU" sz="2600" b="1" dirty="0" smtClean="0"/>
          </a:p>
          <a:p>
            <a:pPr algn="ctr"/>
            <a:r>
              <a:rPr lang="ru-RU" sz="2400" b="1" dirty="0" err="1" smtClean="0"/>
              <a:t>Грац</a:t>
            </a:r>
            <a:r>
              <a:rPr lang="ru-RU" sz="2400" b="1" dirty="0" smtClean="0"/>
              <a:t>, 16.03.2016</a:t>
            </a:r>
            <a:endParaRPr lang="ru-RU" sz="24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107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036496" cy="6597352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chemeClr val="tx1"/>
                </a:solidFill>
              </a:rPr>
              <a:t>Экспрессивность и </a:t>
            </a:r>
            <a:r>
              <a:rPr lang="ru-RU" sz="3200" dirty="0" err="1">
                <a:solidFill>
                  <a:schemeClr val="tx1"/>
                </a:solidFill>
              </a:rPr>
              <a:t>оценочность</a:t>
            </a:r>
            <a:r>
              <a:rPr lang="ru-RU" sz="3200" dirty="0">
                <a:solidFill>
                  <a:schemeClr val="tx1"/>
                </a:solidFill>
              </a:rPr>
              <a:t> сложных новообразований типовой структуры, созданных узуальными способами, могут быть связаны с </a:t>
            </a:r>
            <a:r>
              <a:rPr lang="ru-RU" sz="3200" dirty="0" err="1" smtClean="0">
                <a:solidFill>
                  <a:schemeClr val="tx1"/>
                </a:solidFill>
              </a:rPr>
              <a:t>неузуальным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сочетанием исходных основ, а также с семантикой мотивирующих (</a:t>
            </a:r>
            <a:r>
              <a:rPr lang="ru-RU" sz="3200" i="1" dirty="0">
                <a:solidFill>
                  <a:schemeClr val="tx1"/>
                </a:solidFill>
              </a:rPr>
              <a:t>провокация, </a:t>
            </a:r>
            <a:r>
              <a:rPr lang="ru-RU" sz="3200" i="1" dirty="0" smtClean="0">
                <a:solidFill>
                  <a:schemeClr val="tx1"/>
                </a:solidFill>
              </a:rPr>
              <a:t>деградация</a:t>
            </a:r>
            <a:r>
              <a:rPr lang="ru-RU" sz="3200" dirty="0">
                <a:solidFill>
                  <a:schemeClr val="tx1"/>
                </a:solidFill>
              </a:rPr>
              <a:t>) и с теми реалиями, которые ассоциируются с исходными словами и с новообразованиями. 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02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11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50301" y="1556792"/>
            <a:ext cx="885698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3200" dirty="0" smtClean="0">
                <a:solidFill>
                  <a:prstClr val="black"/>
                </a:solidFill>
                <a:latin typeface="Arial"/>
              </a:rPr>
              <a:t>Экспрессия 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может быть контекстуально и ситуативно обусловленной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. Новообразования с </a:t>
            </a:r>
            <a:r>
              <a:rPr lang="ru-RU" sz="3200" b="1" dirty="0" err="1">
                <a:solidFill>
                  <a:prstClr val="black"/>
                </a:solidFill>
                <a:latin typeface="+mj-lt"/>
              </a:rPr>
              <a:t>аффиксоидами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: </a:t>
            </a:r>
            <a:r>
              <a:rPr lang="ru-RU" sz="3200" b="1" i="1" dirty="0" err="1">
                <a:solidFill>
                  <a:prstClr val="black"/>
                </a:solidFill>
                <a:latin typeface="Arial"/>
              </a:rPr>
              <a:t>Телевыстрел</a:t>
            </a:r>
            <a:r>
              <a:rPr lang="ru-RU" sz="3200" i="1" dirty="0">
                <a:solidFill>
                  <a:prstClr val="black"/>
                </a:solidFill>
                <a:latin typeface="Arial"/>
              </a:rPr>
              <a:t> мимо цели. Вторая “Анатомия протеста”, как первая, реальную повестку дня заменяет мифологией 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(Новая газета, ng.ru, 08.10.2012); </a:t>
            </a:r>
            <a:endParaRPr lang="ru-RU" sz="3200" dirty="0">
              <a:solidFill>
                <a:prstClr val="black"/>
              </a:solidFill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685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80512" cy="685800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ru-RU" sz="3200" i="1" dirty="0" smtClean="0">
                <a:solidFill>
                  <a:schemeClr val="tx1"/>
                </a:solidFill>
              </a:rPr>
              <a:t>Лавров </a:t>
            </a:r>
            <a:r>
              <a:rPr lang="ru-RU" sz="3200" i="1" dirty="0">
                <a:solidFill>
                  <a:schemeClr val="tx1"/>
                </a:solidFill>
              </a:rPr>
              <a:t>проверил </a:t>
            </a:r>
            <a:r>
              <a:rPr lang="ru-RU" sz="3200" b="1" i="1" dirty="0" err="1">
                <a:solidFill>
                  <a:schemeClr val="tx1"/>
                </a:solidFill>
              </a:rPr>
              <a:t>евроконтакты</a:t>
            </a:r>
            <a:r>
              <a:rPr lang="ru-RU" sz="3200" i="1" dirty="0">
                <a:solidFill>
                  <a:schemeClr val="tx1"/>
                </a:solidFill>
              </a:rPr>
              <a:t>. Россия и ЕС продолжают взаимодействие, несмотря на кризис в </a:t>
            </a:r>
            <a:r>
              <a:rPr lang="ru-RU" sz="3200" i="1" dirty="0" smtClean="0">
                <a:solidFill>
                  <a:schemeClr val="tx1"/>
                </a:solidFill>
              </a:rPr>
              <a:t>отношениях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(Лента.ru, </a:t>
            </a:r>
            <a:r>
              <a:rPr lang="ru-RU" sz="3200" dirty="0" smtClean="0">
                <a:solidFill>
                  <a:schemeClr val="tx1"/>
                </a:solidFill>
              </a:rPr>
              <a:t>20.05.2015); </a:t>
            </a:r>
            <a:r>
              <a:rPr lang="ru-RU" sz="3200" b="1" i="1" dirty="0" err="1">
                <a:solidFill>
                  <a:schemeClr val="tx1"/>
                </a:solidFill>
              </a:rPr>
              <a:t>Еврояичница</a:t>
            </a:r>
            <a:r>
              <a:rPr lang="ru-RU" sz="3200" i="1" dirty="0">
                <a:solidFill>
                  <a:schemeClr val="tx1"/>
                </a:solidFill>
              </a:rPr>
              <a:t> на российском газе. Молдавский премьер хочет получить от Москвы дешевые энергоносители и Приднестровье </a:t>
            </a:r>
            <a:r>
              <a:rPr lang="ru-RU" sz="3200" dirty="0">
                <a:solidFill>
                  <a:schemeClr val="tx1"/>
                </a:solidFill>
              </a:rPr>
              <a:t>(</a:t>
            </a:r>
            <a:r>
              <a:rPr lang="en-US" sz="3200" dirty="0">
                <a:solidFill>
                  <a:schemeClr val="tx1"/>
                </a:solidFill>
              </a:rPr>
              <a:t>MK.ru</a:t>
            </a:r>
            <a:r>
              <a:rPr lang="ru-RU" sz="3200" dirty="0">
                <a:solidFill>
                  <a:schemeClr val="tx1"/>
                </a:solidFill>
              </a:rPr>
              <a:t>,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12.09.2012);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02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13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0" y="412097"/>
            <a:ext cx="9144000" cy="539224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3200" b="1" i="1" dirty="0" err="1" smtClean="0">
                <a:latin typeface="Arial"/>
              </a:rPr>
              <a:t>Наночистка</a:t>
            </a:r>
            <a:r>
              <a:rPr lang="ru-RU" sz="3200" i="1" dirty="0">
                <a:latin typeface="Arial"/>
              </a:rPr>
              <a:t>. За что Анатолий Чубайс уволил две трети менеджеров “</a:t>
            </a:r>
            <a:r>
              <a:rPr lang="ru-RU" sz="3200" i="1" dirty="0" err="1">
                <a:latin typeface="Arial"/>
              </a:rPr>
              <a:t>Роснано</a:t>
            </a:r>
            <a:r>
              <a:rPr lang="ru-RU" sz="3200" i="1" dirty="0">
                <a:latin typeface="Arial"/>
              </a:rPr>
              <a:t>” </a:t>
            </a:r>
            <a:r>
              <a:rPr lang="ru-RU" sz="3200" dirty="0">
                <a:latin typeface="Arial"/>
              </a:rPr>
              <a:t>(Лента.ru, 25.05.2015</a:t>
            </a:r>
            <a:r>
              <a:rPr lang="ru-RU" sz="3200" dirty="0" smtClean="0">
                <a:latin typeface="Arial"/>
              </a:rPr>
              <a:t>);</a:t>
            </a:r>
            <a:r>
              <a:rPr lang="ru-RU" sz="3200" b="1" i="1" dirty="0" smtClean="0">
                <a:latin typeface="Arial"/>
              </a:rPr>
              <a:t>Нео-Сталин, нано-Путин</a:t>
            </a:r>
            <a:r>
              <a:rPr lang="ru-RU" sz="3200" i="1" dirty="0" smtClean="0">
                <a:latin typeface="Arial"/>
              </a:rPr>
              <a:t> </a:t>
            </a:r>
            <a:r>
              <a:rPr lang="ru-RU" sz="3200" i="1" dirty="0">
                <a:latin typeface="Arial"/>
              </a:rPr>
              <a:t>и папаша </a:t>
            </a:r>
            <a:r>
              <a:rPr lang="ru-RU" sz="3200" i="1" dirty="0" smtClean="0">
                <a:latin typeface="Arial"/>
              </a:rPr>
              <a:t>Зюганов</a:t>
            </a:r>
            <a:r>
              <a:rPr lang="ru-RU" sz="3200" dirty="0" smtClean="0">
                <a:latin typeface="Arial"/>
              </a:rPr>
              <a:t>(echo.msk.ru,  22.12</a:t>
            </a:r>
            <a:r>
              <a:rPr lang="ru-RU" sz="3200" dirty="0">
                <a:latin typeface="Arial"/>
              </a:rPr>
              <a:t>. 2012</a:t>
            </a:r>
            <a:r>
              <a:rPr lang="ru-RU" sz="3200" dirty="0" smtClean="0">
                <a:latin typeface="Arial"/>
              </a:rPr>
              <a:t>).</a:t>
            </a:r>
          </a:p>
          <a:p>
            <a:pPr lvl="0" algn="just">
              <a:spcBef>
                <a:spcPct val="20000"/>
              </a:spcBef>
            </a:pPr>
            <a:r>
              <a:rPr lang="ru-RU" sz="3200" dirty="0">
                <a:latin typeface="Arial"/>
              </a:rPr>
              <a:t>Учеными отмечается рост числа слов, образованных с помощью </a:t>
            </a:r>
            <a:r>
              <a:rPr lang="ru-RU" sz="3200" dirty="0" smtClean="0">
                <a:latin typeface="Arial"/>
              </a:rPr>
              <a:t>префиксоидов </a:t>
            </a:r>
            <a:r>
              <a:rPr lang="ru-RU" sz="3200" i="1" dirty="0">
                <a:latin typeface="Arial"/>
              </a:rPr>
              <a:t>авто</a:t>
            </a:r>
            <a:r>
              <a:rPr lang="ru-RU" sz="3200" dirty="0">
                <a:latin typeface="Arial"/>
              </a:rPr>
              <a:t>-, </a:t>
            </a:r>
            <a:r>
              <a:rPr lang="ru-RU" sz="3200" i="1" dirty="0">
                <a:latin typeface="Arial"/>
              </a:rPr>
              <a:t>авиа</a:t>
            </a:r>
            <a:r>
              <a:rPr lang="ru-RU" sz="3200" dirty="0">
                <a:latin typeface="Arial"/>
              </a:rPr>
              <a:t>-, </a:t>
            </a:r>
            <a:r>
              <a:rPr lang="ru-RU" sz="3200" i="1" dirty="0">
                <a:latin typeface="Arial"/>
              </a:rPr>
              <a:t>видео</a:t>
            </a:r>
            <a:r>
              <a:rPr lang="ru-RU" sz="3200" dirty="0">
                <a:latin typeface="Arial"/>
              </a:rPr>
              <a:t>-, </a:t>
            </a:r>
            <a:r>
              <a:rPr lang="ru-RU" sz="3200" i="1" dirty="0">
                <a:latin typeface="Arial"/>
              </a:rPr>
              <a:t>нано</a:t>
            </a:r>
            <a:r>
              <a:rPr lang="ru-RU" sz="3200" dirty="0">
                <a:latin typeface="Arial"/>
              </a:rPr>
              <a:t>-, </a:t>
            </a:r>
            <a:r>
              <a:rPr lang="ru-RU" sz="3200" i="1" dirty="0">
                <a:latin typeface="Arial"/>
              </a:rPr>
              <a:t>медиа</a:t>
            </a:r>
            <a:r>
              <a:rPr lang="ru-RU" sz="3200" dirty="0">
                <a:latin typeface="Arial"/>
              </a:rPr>
              <a:t>-, и падение употребительности слов, образованных с помощью </a:t>
            </a:r>
            <a:r>
              <a:rPr lang="ru-RU" sz="3200" i="1" dirty="0" smtClean="0">
                <a:latin typeface="Arial"/>
              </a:rPr>
              <a:t>супер-</a:t>
            </a:r>
            <a:r>
              <a:rPr lang="ru-RU" sz="3200" dirty="0">
                <a:latin typeface="Arial"/>
              </a:rPr>
              <a:t>,</a:t>
            </a:r>
            <a:r>
              <a:rPr lang="ru-RU" sz="3200" i="1" dirty="0">
                <a:latin typeface="Arial"/>
              </a:rPr>
              <a:t>мини-</a:t>
            </a:r>
            <a:r>
              <a:rPr lang="ru-RU" sz="3200" dirty="0">
                <a:latin typeface="Arial"/>
              </a:rPr>
              <a:t>, </a:t>
            </a:r>
            <a:r>
              <a:rPr lang="ru-RU" sz="3200" i="1" dirty="0" err="1" smtClean="0">
                <a:latin typeface="Arial"/>
              </a:rPr>
              <a:t>гипер</a:t>
            </a:r>
            <a:r>
              <a:rPr lang="ru-RU" sz="3200" i="1" dirty="0" smtClean="0">
                <a:latin typeface="Arial"/>
              </a:rPr>
              <a:t>-</a:t>
            </a:r>
            <a:r>
              <a:rPr lang="ru-RU" sz="3200" dirty="0">
                <a:latin typeface="Arial"/>
              </a:rPr>
              <a:t> </a:t>
            </a:r>
            <a:r>
              <a:rPr lang="ru-RU" sz="3200" dirty="0" smtClean="0">
                <a:latin typeface="Arial"/>
              </a:rPr>
              <a:t>(</a:t>
            </a:r>
            <a:r>
              <a:rPr lang="ru-RU" sz="3200" dirty="0">
                <a:latin typeface="Arial"/>
              </a:rPr>
              <a:t>Орехов 2014)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267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Продуктивность </a:t>
            </a:r>
            <a:r>
              <a:rPr lang="ru-RU" sz="3200" dirty="0">
                <a:solidFill>
                  <a:schemeClr val="tx1"/>
                </a:solidFill>
              </a:rPr>
              <a:t>культурно значимого и коннотативно нагруженного префиксоида </a:t>
            </a:r>
            <a:r>
              <a:rPr lang="ru-RU" sz="3200" i="1" dirty="0" err="1" smtClean="0">
                <a:solidFill>
                  <a:schemeClr val="tx1"/>
                </a:solidFill>
              </a:rPr>
              <a:t>кибер</a:t>
            </a:r>
            <a:r>
              <a:rPr lang="ru-RU" sz="3200" i="1" dirty="0" smtClean="0">
                <a:solidFill>
                  <a:schemeClr val="tx1"/>
                </a:solidFill>
              </a:rPr>
              <a:t>-</a:t>
            </a:r>
            <a:r>
              <a:rPr lang="ru-RU" sz="3200" i="1" dirty="0" smtClean="0">
                <a:solidFill>
                  <a:schemeClr val="tx1"/>
                </a:solidFill>
              </a:rPr>
              <a:t>: </a:t>
            </a:r>
            <a:r>
              <a:rPr lang="ru-RU" sz="3200" b="1" i="1" dirty="0" err="1" smtClean="0">
                <a:solidFill>
                  <a:schemeClr val="tx1"/>
                </a:solidFill>
              </a:rPr>
              <a:t>Кибершпионы</a:t>
            </a:r>
            <a:r>
              <a:rPr lang="ru-RU" sz="3200" i="1" dirty="0" smtClean="0">
                <a:solidFill>
                  <a:schemeClr val="tx1"/>
                </a:solidFill>
              </a:rPr>
              <a:t> </a:t>
            </a:r>
            <a:r>
              <a:rPr lang="ru-RU" sz="3200" i="1" dirty="0">
                <a:solidFill>
                  <a:schemeClr val="tx1"/>
                </a:solidFill>
              </a:rPr>
              <a:t>использовали уязвимость в ОС на компьютерах чиновников </a:t>
            </a:r>
            <a:r>
              <a:rPr lang="ru-RU" sz="3200" i="1" dirty="0" smtClean="0">
                <a:solidFill>
                  <a:schemeClr val="tx1"/>
                </a:solidFill>
              </a:rPr>
              <a:t>альянса</a:t>
            </a:r>
            <a:r>
              <a:rPr lang="ru-RU" sz="3200" dirty="0" smtClean="0">
                <a:solidFill>
                  <a:schemeClr val="tx1"/>
                </a:solidFill>
              </a:rPr>
              <a:t> (newdaynews.ru,14.10.14); </a:t>
            </a:r>
            <a:r>
              <a:rPr lang="ru-RU" sz="3200" i="1" dirty="0" smtClean="0">
                <a:solidFill>
                  <a:schemeClr val="tx1"/>
                </a:solidFill>
              </a:rPr>
              <a:t>Иностранные </a:t>
            </a:r>
            <a:r>
              <a:rPr lang="ru-RU" sz="3200" b="1" i="1" dirty="0" err="1">
                <a:solidFill>
                  <a:schemeClr val="tx1"/>
                </a:solidFill>
              </a:rPr>
              <a:t>кибершпионы</a:t>
            </a:r>
            <a:r>
              <a:rPr lang="ru-RU" sz="3200" b="1" i="1" dirty="0">
                <a:solidFill>
                  <a:schemeClr val="tx1"/>
                </a:solidFill>
              </a:rPr>
              <a:t> </a:t>
            </a:r>
            <a:r>
              <a:rPr lang="ru-RU" sz="3200" i="1" dirty="0">
                <a:solidFill>
                  <a:schemeClr val="tx1"/>
                </a:solidFill>
              </a:rPr>
              <a:t>активизировались в </a:t>
            </a:r>
            <a:r>
              <a:rPr lang="ru-RU" sz="3200" i="1" dirty="0" smtClean="0">
                <a:solidFill>
                  <a:schemeClr val="tx1"/>
                </a:solidFill>
              </a:rPr>
              <a:t>России </a:t>
            </a:r>
            <a:r>
              <a:rPr lang="ru-RU" sz="3200" dirty="0" smtClean="0">
                <a:solidFill>
                  <a:schemeClr val="tx1"/>
                </a:solidFill>
              </a:rPr>
              <a:t>(Инфо-СМИ</a:t>
            </a:r>
            <a:r>
              <a:rPr lang="en-US" sz="3200" dirty="0" smtClean="0">
                <a:solidFill>
                  <a:schemeClr val="tx1"/>
                </a:solidFill>
              </a:rPr>
              <a:t>.</a:t>
            </a:r>
            <a:r>
              <a:rPr lang="en-US" sz="3200" dirty="0" err="1" smtClean="0">
                <a:solidFill>
                  <a:schemeClr val="tx1"/>
                </a:solidFill>
              </a:rPr>
              <a:t>ru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ru-RU" sz="3200" dirty="0" smtClean="0">
                <a:solidFill>
                  <a:schemeClr val="tx1"/>
                </a:solidFill>
              </a:rPr>
              <a:t>14.05.2015);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02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15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2746" y="1412776"/>
            <a:ext cx="9114789" cy="40318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3200" i="1" dirty="0">
                <a:latin typeface="Arial"/>
              </a:rPr>
              <a:t>Пролетарии всех </a:t>
            </a:r>
            <a:r>
              <a:rPr lang="ru-RU" sz="3200" b="1" i="1" dirty="0" err="1">
                <a:latin typeface="Arial"/>
              </a:rPr>
              <a:t>киберстран</a:t>
            </a:r>
            <a:r>
              <a:rPr lang="ru-RU" sz="3200" b="1" i="1" dirty="0">
                <a:latin typeface="Arial"/>
              </a:rPr>
              <a:t>,</a:t>
            </a:r>
            <a:r>
              <a:rPr lang="ru-RU" sz="3200" i="1" dirty="0">
                <a:latin typeface="Arial"/>
              </a:rPr>
              <a:t> объединяйтесь! На Глобальной конференции в Гааге даже Запад согласился, что с интернетом надо что-то решать </a:t>
            </a:r>
            <a:r>
              <a:rPr lang="ru-RU" sz="3200" dirty="0">
                <a:latin typeface="Arial"/>
              </a:rPr>
              <a:t>(Коммерсант</a:t>
            </a:r>
            <a:r>
              <a:rPr lang="en-US" sz="3200" dirty="0">
                <a:latin typeface="Arial"/>
              </a:rPr>
              <a:t>.</a:t>
            </a:r>
            <a:r>
              <a:rPr lang="en-US" sz="3200" dirty="0" err="1">
                <a:latin typeface="Arial"/>
              </a:rPr>
              <a:t>ru</a:t>
            </a:r>
            <a:r>
              <a:rPr lang="ru-RU" sz="3200" dirty="0">
                <a:latin typeface="Arial"/>
              </a:rPr>
              <a:t>, 18.04.2015); </a:t>
            </a:r>
          </a:p>
          <a:p>
            <a:pPr algn="just"/>
            <a:r>
              <a:rPr lang="ru-RU" sz="3200" b="1" i="1" dirty="0" err="1" smtClean="0">
                <a:latin typeface="+mj-lt"/>
              </a:rPr>
              <a:t>Кибервойска</a:t>
            </a:r>
            <a:r>
              <a:rPr lang="ru-RU" sz="3200" i="1" dirty="0" smtClean="0">
                <a:latin typeface="+mj-lt"/>
              </a:rPr>
              <a:t> будут сформированы в Вооруженных силах Армении </a:t>
            </a:r>
            <a:r>
              <a:rPr lang="ru-RU" sz="3200" dirty="0" smtClean="0">
                <a:latin typeface="+mj-lt"/>
              </a:rPr>
              <a:t>(</a:t>
            </a:r>
            <a:r>
              <a:rPr lang="en-US" sz="3200" dirty="0" smtClean="0">
                <a:latin typeface="+mj-lt"/>
              </a:rPr>
              <a:t>RIA.ru</a:t>
            </a:r>
            <a:r>
              <a:rPr lang="ru-RU" sz="3200" dirty="0" smtClean="0">
                <a:latin typeface="+mj-lt"/>
              </a:rPr>
              <a:t>, 28.10.2014);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137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16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07504" y="1484784"/>
            <a:ext cx="8928992" cy="38164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just"/>
            <a:r>
              <a:rPr lang="ru-RU" sz="3200" i="1" dirty="0">
                <a:latin typeface="Arial"/>
              </a:rPr>
              <a:t>США и Россия создадут “горячую линию” для предотвращения случайной </a:t>
            </a:r>
            <a:r>
              <a:rPr lang="ru-RU" sz="3200" b="1" i="1" dirty="0" err="1">
                <a:latin typeface="Arial"/>
              </a:rPr>
              <a:t>кибервойны</a:t>
            </a:r>
            <a:r>
              <a:rPr lang="ru-RU" sz="3200" i="1" dirty="0">
                <a:latin typeface="Arial"/>
              </a:rPr>
              <a:t> </a:t>
            </a:r>
            <a:r>
              <a:rPr lang="ru-RU" sz="3200" dirty="0">
                <a:latin typeface="Arial"/>
              </a:rPr>
              <a:t>(</a:t>
            </a:r>
            <a:r>
              <a:rPr lang="ru-RU" sz="3200" dirty="0" err="1">
                <a:latin typeface="Arial"/>
              </a:rPr>
              <a:t>ИноСМИ</a:t>
            </a:r>
            <a:r>
              <a:rPr lang="ru-RU" sz="3200" dirty="0">
                <a:latin typeface="Arial"/>
              </a:rPr>
              <a:t>.</a:t>
            </a:r>
            <a:r>
              <a:rPr lang="en-US" sz="3200" dirty="0" err="1">
                <a:latin typeface="Arial"/>
              </a:rPr>
              <a:t>ru</a:t>
            </a:r>
            <a:r>
              <a:rPr lang="ru-RU" sz="3200" dirty="0">
                <a:latin typeface="Arial"/>
              </a:rPr>
              <a:t>, 19.06.2013); </a:t>
            </a:r>
            <a:r>
              <a:rPr lang="ru-RU" sz="3200" i="1" dirty="0">
                <a:latin typeface="Arial"/>
              </a:rPr>
              <a:t>США и Россия подписывают соглашение о создании линии связи по </a:t>
            </a:r>
            <a:r>
              <a:rPr lang="ru-RU" sz="3200" b="1" i="1" dirty="0" err="1">
                <a:latin typeface="Arial"/>
              </a:rPr>
              <a:t>кибербезопасности</a:t>
            </a:r>
            <a:r>
              <a:rPr lang="ru-RU" sz="3200" i="1" dirty="0">
                <a:latin typeface="Arial"/>
              </a:rPr>
              <a:t> </a:t>
            </a:r>
            <a:r>
              <a:rPr lang="ru-RU" sz="3200" dirty="0">
                <a:latin typeface="Arial"/>
              </a:rPr>
              <a:t>(</a:t>
            </a:r>
            <a:r>
              <a:rPr lang="ru-RU" sz="3200" dirty="0" err="1">
                <a:latin typeface="Arial"/>
              </a:rPr>
              <a:t>ИноСМИ</a:t>
            </a:r>
            <a:r>
              <a:rPr lang="ru-RU" sz="3200" dirty="0">
                <a:latin typeface="Arial"/>
              </a:rPr>
              <a:t>.</a:t>
            </a:r>
            <a:r>
              <a:rPr lang="en-US" sz="3200" dirty="0" err="1">
                <a:latin typeface="Arial"/>
              </a:rPr>
              <a:t>ru</a:t>
            </a:r>
            <a:r>
              <a:rPr lang="ru-RU" sz="3200" dirty="0">
                <a:latin typeface="Arial"/>
              </a:rPr>
              <a:t>, 18.06.2013); </a:t>
            </a:r>
            <a:r>
              <a:rPr lang="ru-RU" sz="3200" i="1" dirty="0">
                <a:latin typeface="Arial"/>
              </a:rPr>
              <a:t>Пора всерьез отнестись к угрозе </a:t>
            </a:r>
            <a:r>
              <a:rPr lang="ru-RU" sz="3200" b="1" i="1" dirty="0" err="1">
                <a:latin typeface="Arial"/>
              </a:rPr>
              <a:t>кибератак</a:t>
            </a:r>
            <a:r>
              <a:rPr lang="ru-RU" sz="3200" b="1" i="1" dirty="0">
                <a:latin typeface="Arial"/>
              </a:rPr>
              <a:t> </a:t>
            </a:r>
            <a:r>
              <a:rPr lang="ru-RU" sz="3200" dirty="0">
                <a:latin typeface="Arial"/>
              </a:rPr>
              <a:t>(</a:t>
            </a:r>
            <a:r>
              <a:rPr lang="ru-RU" sz="3200" dirty="0" err="1">
                <a:latin typeface="Arial"/>
              </a:rPr>
              <a:t>ИноСМИ</a:t>
            </a:r>
            <a:r>
              <a:rPr lang="ru-RU" sz="3200" dirty="0">
                <a:latin typeface="Arial"/>
              </a:rPr>
              <a:t>.</a:t>
            </a:r>
            <a:r>
              <a:rPr lang="en-US" sz="3200" dirty="0" err="1">
                <a:latin typeface="Arial"/>
              </a:rPr>
              <a:t>ru</a:t>
            </a:r>
            <a:r>
              <a:rPr lang="ru-RU" sz="3200" dirty="0">
                <a:latin typeface="Arial"/>
              </a:rPr>
              <a:t>, 20.05.2013</a:t>
            </a:r>
            <a:r>
              <a:rPr lang="ru-RU" sz="3200" dirty="0" smtClean="0">
                <a:latin typeface="Arial"/>
              </a:rPr>
              <a:t>).</a:t>
            </a:r>
            <a:endParaRPr lang="ru-RU" sz="3200" dirty="0"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74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48072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chemeClr val="tx1"/>
                </a:solidFill>
              </a:rPr>
              <a:t>Наблюдается </a:t>
            </a:r>
            <a:r>
              <a:rPr lang="ru-RU" sz="3200" dirty="0" smtClean="0">
                <a:solidFill>
                  <a:schemeClr val="tx1"/>
                </a:solidFill>
              </a:rPr>
              <a:t>„рост </a:t>
            </a:r>
            <a:r>
              <a:rPr lang="ru-RU" sz="3200" dirty="0">
                <a:solidFill>
                  <a:schemeClr val="tx1"/>
                </a:solidFill>
              </a:rPr>
              <a:t>числа префиксоидов, использующихся для номинации денотатов, роль которых в жизни носителя русского языка </a:t>
            </a:r>
            <a:r>
              <a:rPr lang="ru-RU" sz="3200" dirty="0" smtClean="0">
                <a:solidFill>
                  <a:schemeClr val="tx1"/>
                </a:solidFill>
              </a:rPr>
              <a:t>возросла</a:t>
            </a:r>
            <a:r>
              <a:rPr lang="ru-RU" sz="3200" dirty="0" smtClean="0">
                <a:solidFill>
                  <a:schemeClr val="tx1"/>
                </a:solidFill>
              </a:rPr>
              <a:t>” (</a:t>
            </a:r>
            <a:r>
              <a:rPr lang="ru-RU" sz="3200" dirty="0" smtClean="0">
                <a:solidFill>
                  <a:schemeClr val="tx1"/>
                </a:solidFill>
              </a:rPr>
              <a:t>Орехов 2014: 290</a:t>
            </a:r>
            <a:r>
              <a:rPr lang="ru-RU" sz="3200" dirty="0" smtClean="0">
                <a:solidFill>
                  <a:schemeClr val="tx1"/>
                </a:solidFill>
              </a:rPr>
              <a:t>).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02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48072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Новообразования </a:t>
            </a:r>
            <a:r>
              <a:rPr lang="ru-RU" sz="3200" dirty="0">
                <a:solidFill>
                  <a:schemeClr val="tx1"/>
                </a:solidFill>
              </a:rPr>
              <a:t>с </a:t>
            </a:r>
            <a:r>
              <a:rPr lang="ru-RU" sz="3200" b="1" dirty="0" err="1">
                <a:solidFill>
                  <a:schemeClr val="tx1"/>
                </a:solidFill>
              </a:rPr>
              <a:t>суффиксоидами</a:t>
            </a:r>
            <a:r>
              <a:rPr lang="ru-RU" sz="3200" dirty="0">
                <a:solidFill>
                  <a:schemeClr val="tx1"/>
                </a:solidFill>
              </a:rPr>
              <a:t> исконного и заимствованного характера: </a:t>
            </a:r>
            <a:r>
              <a:rPr lang="ru-RU" sz="3200" i="1" dirty="0" smtClean="0">
                <a:solidFill>
                  <a:schemeClr val="tx1"/>
                </a:solidFill>
              </a:rPr>
              <a:t>Ожидается </a:t>
            </a:r>
            <a:r>
              <a:rPr lang="ru-RU" sz="3200" b="1" i="1" dirty="0" err="1">
                <a:solidFill>
                  <a:schemeClr val="tx1"/>
                </a:solidFill>
              </a:rPr>
              <a:t>лифтопад</a:t>
            </a:r>
            <a:r>
              <a:rPr lang="ru-RU" sz="3200" i="1" dirty="0">
                <a:solidFill>
                  <a:schemeClr val="tx1"/>
                </a:solidFill>
              </a:rPr>
              <a:t>. Сегодня в России за лифты в подъездах и на производстве никто не </a:t>
            </a:r>
            <a:r>
              <a:rPr lang="ru-RU" sz="3200" i="1" dirty="0" smtClean="0">
                <a:solidFill>
                  <a:schemeClr val="tx1"/>
                </a:solidFill>
              </a:rPr>
              <a:t>отвечает </a:t>
            </a:r>
            <a:r>
              <a:rPr lang="ru-RU" sz="3200" dirty="0" smtClean="0">
                <a:solidFill>
                  <a:schemeClr val="tx1"/>
                </a:solidFill>
              </a:rPr>
              <a:t>(</a:t>
            </a:r>
            <a:r>
              <a:rPr lang="en-US" sz="3200" dirty="0" smtClean="0">
                <a:solidFill>
                  <a:schemeClr val="tx1"/>
                </a:solidFill>
              </a:rPr>
              <a:t>RG.ru</a:t>
            </a:r>
            <a:r>
              <a:rPr lang="ru-RU" sz="3200" dirty="0" smtClean="0">
                <a:solidFill>
                  <a:schemeClr val="tx1"/>
                </a:solidFill>
              </a:rPr>
              <a:t>,15.03.2013); </a:t>
            </a:r>
            <a:r>
              <a:rPr lang="ru-RU" sz="3200" b="1" i="1" dirty="0" err="1" smtClean="0">
                <a:solidFill>
                  <a:schemeClr val="tx1"/>
                </a:solidFill>
              </a:rPr>
              <a:t>Украинофилы</a:t>
            </a:r>
            <a:r>
              <a:rPr lang="ru-RU" sz="3200" i="1" dirty="0" smtClean="0">
                <a:solidFill>
                  <a:schemeClr val="tx1"/>
                </a:solidFill>
              </a:rPr>
              <a:t> готовы к автономии духовной </a:t>
            </a:r>
            <a:r>
              <a:rPr lang="ru-RU" sz="3200" dirty="0" smtClean="0">
                <a:solidFill>
                  <a:schemeClr val="tx1"/>
                </a:solidFill>
              </a:rPr>
              <a:t>(Лента</a:t>
            </a:r>
            <a:r>
              <a:rPr lang="en-US" sz="3200" dirty="0" smtClean="0">
                <a:solidFill>
                  <a:schemeClr val="tx1"/>
                </a:solidFill>
              </a:rPr>
              <a:t>.</a:t>
            </a:r>
            <a:r>
              <a:rPr lang="en-US" sz="3200" dirty="0" err="1" smtClean="0">
                <a:solidFill>
                  <a:schemeClr val="tx1"/>
                </a:solidFill>
              </a:rPr>
              <a:t>ru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ru-RU" sz="3200" dirty="0" smtClean="0">
                <a:solidFill>
                  <a:schemeClr val="tx1"/>
                </a:solidFill>
              </a:rPr>
              <a:t>16.05.2015</a:t>
            </a:r>
            <a:r>
              <a:rPr lang="ru-RU" sz="3200" dirty="0" smtClean="0">
                <a:solidFill>
                  <a:schemeClr val="tx1"/>
                </a:solidFill>
              </a:rPr>
              <a:t>).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02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19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16516" y="1772816"/>
            <a:ext cx="8712968" cy="35394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ru-RU" sz="3200" i="1" dirty="0">
                <a:solidFill>
                  <a:prstClr val="black"/>
                </a:solidFill>
                <a:latin typeface="Arial"/>
              </a:rPr>
              <a:t>Чисто теоретическая сексуальность этой девушки не вызывает в моем хорошо одетом организме никаких реакций: что бы там ни говорили </a:t>
            </a:r>
            <a:r>
              <a:rPr lang="ru-RU" sz="3200" b="1" i="1" dirty="0" err="1">
                <a:solidFill>
                  <a:prstClr val="black"/>
                </a:solidFill>
                <a:latin typeface="Arial"/>
              </a:rPr>
              <a:t>фрейдоманы</a:t>
            </a:r>
            <a:r>
              <a:rPr lang="ru-RU" sz="3200" i="1" dirty="0">
                <a:solidFill>
                  <a:prstClr val="black"/>
                </a:solidFill>
                <a:latin typeface="Arial"/>
              </a:rPr>
              <a:t>, простое человеческое сострадание все-таки сильней первобытного полового инстинкта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 </a:t>
            </a:r>
            <a:r>
              <a:rPr lang="ru-RU" sz="3200" dirty="0">
                <a:latin typeface="Arial"/>
              </a:rPr>
              <a:t>(</a:t>
            </a:r>
            <a:r>
              <a:rPr lang="en-US" sz="3200" dirty="0">
                <a:latin typeface="Arial"/>
              </a:rPr>
              <a:t>expert.ru</a:t>
            </a:r>
            <a:r>
              <a:rPr lang="ru-RU" sz="3200" dirty="0">
                <a:latin typeface="Arial"/>
              </a:rPr>
              <a:t>,</a:t>
            </a:r>
            <a:r>
              <a:rPr lang="en-US" sz="3200" dirty="0">
                <a:latin typeface="Arial"/>
              </a:rPr>
              <a:t> </a:t>
            </a:r>
            <a:r>
              <a:rPr lang="ru-RU" sz="3200" dirty="0">
                <a:latin typeface="Arial"/>
              </a:rPr>
              <a:t>16.02.2012</a:t>
            </a:r>
            <a:r>
              <a:rPr lang="ru-RU" sz="3200" dirty="0" smtClean="0">
                <a:latin typeface="Arial"/>
              </a:rPr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651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0324"/>
            <a:ext cx="9144000" cy="6597352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chemeClr val="tx1"/>
                </a:solidFill>
              </a:rPr>
              <a:t>Современный этап развития информационного общества можно определить как информационно-коммуникативное общество, где все нарастающие объемы коммуникаций становятся его системообразующим </a:t>
            </a:r>
            <a:r>
              <a:rPr lang="ru-RU" sz="3200" dirty="0" smtClean="0">
                <a:solidFill>
                  <a:schemeClr val="tx1"/>
                </a:solidFill>
              </a:rPr>
              <a:t>признаком. </a:t>
            </a:r>
            <a:r>
              <a:rPr lang="ru-RU" sz="3200" dirty="0">
                <a:solidFill>
                  <a:schemeClr val="tx1"/>
                </a:solidFill>
              </a:rPr>
              <a:t>При этом одной из движущих сил развития этого общества является сеть Интернет и коммуникации, происходящие на этой </a:t>
            </a:r>
            <a:r>
              <a:rPr lang="ru-RU" sz="3200" dirty="0" smtClean="0">
                <a:solidFill>
                  <a:schemeClr val="tx1"/>
                </a:solidFill>
              </a:rPr>
              <a:t>основе.</a:t>
            </a:r>
            <a:endParaRPr lang="ru-RU" sz="32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ru-RU" sz="3200" dirty="0" smtClean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46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480720"/>
          </a:xfrm>
        </p:spPr>
        <p:txBody>
          <a:bodyPr anchor="ctr"/>
          <a:lstStyle/>
          <a:p>
            <a:pPr marL="0" indent="0" algn="just">
              <a:buNone/>
            </a:pPr>
            <a:r>
              <a:rPr lang="ru-RU" sz="3200" dirty="0">
                <a:solidFill>
                  <a:schemeClr val="tx1"/>
                </a:solidFill>
              </a:rPr>
              <a:t>Сочетание префиксоида заимствованного характера с исконной основой способствует </a:t>
            </a:r>
            <a:r>
              <a:rPr lang="ru-RU" sz="3200" dirty="0" err="1">
                <a:solidFill>
                  <a:schemeClr val="tx1"/>
                </a:solidFill>
              </a:rPr>
              <a:t>экспрессивизации</a:t>
            </a:r>
            <a:r>
              <a:rPr lang="ru-RU" sz="3200" dirty="0">
                <a:solidFill>
                  <a:schemeClr val="tx1"/>
                </a:solidFill>
              </a:rPr>
              <a:t> новообразования (</a:t>
            </a:r>
            <a:r>
              <a:rPr lang="ru-RU" sz="3200" b="1" i="1" dirty="0" err="1">
                <a:solidFill>
                  <a:schemeClr val="tx1"/>
                </a:solidFill>
              </a:rPr>
              <a:t>телевыстрел</a:t>
            </a:r>
            <a:r>
              <a:rPr lang="ru-RU" sz="3200" b="1" i="1" dirty="0">
                <a:solidFill>
                  <a:schemeClr val="tx1"/>
                </a:solidFill>
              </a:rPr>
              <a:t>, </a:t>
            </a:r>
            <a:r>
              <a:rPr lang="ru-RU" sz="3200" b="1" i="1" dirty="0" err="1">
                <a:solidFill>
                  <a:schemeClr val="tx1"/>
                </a:solidFill>
              </a:rPr>
              <a:t>еврояичница</a:t>
            </a:r>
            <a:r>
              <a:rPr lang="ru-RU" sz="3200" b="1" i="1" dirty="0">
                <a:solidFill>
                  <a:schemeClr val="tx1"/>
                </a:solidFill>
              </a:rPr>
              <a:t>, </a:t>
            </a:r>
            <a:r>
              <a:rPr lang="ru-RU" sz="3200" b="1" i="1" dirty="0" err="1">
                <a:solidFill>
                  <a:schemeClr val="tx1"/>
                </a:solidFill>
              </a:rPr>
              <a:t>кибервойска</a:t>
            </a:r>
            <a:r>
              <a:rPr lang="ru-RU" sz="3200" b="1" i="1" dirty="0">
                <a:solidFill>
                  <a:schemeClr val="tx1"/>
                </a:solidFill>
              </a:rPr>
              <a:t>, </a:t>
            </a:r>
            <a:r>
              <a:rPr lang="ru-RU" sz="3200" b="1" i="1" dirty="0" err="1">
                <a:solidFill>
                  <a:schemeClr val="tx1"/>
                </a:solidFill>
              </a:rPr>
              <a:t>кибервойна</a:t>
            </a:r>
            <a:r>
              <a:rPr lang="ru-RU" sz="3200" b="1" i="1" dirty="0">
                <a:solidFill>
                  <a:schemeClr val="tx1"/>
                </a:solidFill>
              </a:rPr>
              <a:t>, </a:t>
            </a:r>
            <a:r>
              <a:rPr lang="ru-RU" sz="3200" b="1" i="1" dirty="0" err="1">
                <a:solidFill>
                  <a:schemeClr val="tx1"/>
                </a:solidFill>
              </a:rPr>
              <a:t>киберстраны</a:t>
            </a:r>
            <a:r>
              <a:rPr lang="ru-RU" sz="3200" b="1" i="1" dirty="0">
                <a:solidFill>
                  <a:schemeClr val="tx1"/>
                </a:solidFill>
              </a:rPr>
              <a:t>, </a:t>
            </a:r>
            <a:r>
              <a:rPr lang="ru-RU" sz="3200" b="1" i="1" dirty="0" err="1">
                <a:solidFill>
                  <a:schemeClr val="tx1"/>
                </a:solidFill>
              </a:rPr>
              <a:t>кибербезопасность</a:t>
            </a:r>
            <a:r>
              <a:rPr lang="ru-RU" sz="3200" b="1" i="1" dirty="0">
                <a:solidFill>
                  <a:schemeClr val="tx1"/>
                </a:solidFill>
              </a:rPr>
              <a:t>, </a:t>
            </a:r>
            <a:r>
              <a:rPr lang="ru-RU" sz="3200" b="1" i="1" dirty="0" err="1" smtClean="0">
                <a:solidFill>
                  <a:schemeClr val="tx1"/>
                </a:solidFill>
              </a:rPr>
              <a:t>наночистка</a:t>
            </a:r>
            <a:r>
              <a:rPr lang="ru-RU" sz="3200" b="1" i="1" dirty="0" smtClean="0">
                <a:solidFill>
                  <a:schemeClr val="tx1"/>
                </a:solidFill>
              </a:rPr>
              <a:t>, </a:t>
            </a:r>
            <a:r>
              <a:rPr lang="ru-RU" sz="3200" b="1" i="1" dirty="0" err="1" smtClean="0">
                <a:solidFill>
                  <a:schemeClr val="tx1"/>
                </a:solidFill>
              </a:rPr>
              <a:t>нео</a:t>
            </a:r>
            <a:r>
              <a:rPr lang="ru-RU" sz="3200" b="1" i="1" dirty="0" smtClean="0">
                <a:solidFill>
                  <a:schemeClr val="tx1"/>
                </a:solidFill>
              </a:rPr>
              <a:t>-Сталин, нано-Путин</a:t>
            </a:r>
            <a:r>
              <a:rPr lang="ru-RU" sz="3200" dirty="0" smtClean="0">
                <a:solidFill>
                  <a:schemeClr val="tx1"/>
                </a:solidFill>
              </a:rPr>
              <a:t>), </a:t>
            </a:r>
            <a:r>
              <a:rPr lang="ru-RU" sz="3200" dirty="0">
                <a:solidFill>
                  <a:schemeClr val="tx1"/>
                </a:solidFill>
              </a:rPr>
              <a:t>как и сочетание иноязычной основы с исходным </a:t>
            </a:r>
            <a:r>
              <a:rPr lang="ru-RU" sz="3200" dirty="0" err="1">
                <a:solidFill>
                  <a:schemeClr val="tx1"/>
                </a:solidFill>
              </a:rPr>
              <a:t>суффиксоидом</a:t>
            </a:r>
            <a:r>
              <a:rPr lang="ru-RU" sz="3200" dirty="0">
                <a:solidFill>
                  <a:schemeClr val="tx1"/>
                </a:solidFill>
              </a:rPr>
              <a:t> (</a:t>
            </a:r>
            <a:r>
              <a:rPr lang="ru-RU" sz="3200" b="1" i="1" dirty="0" err="1">
                <a:solidFill>
                  <a:schemeClr val="tx1"/>
                </a:solidFill>
              </a:rPr>
              <a:t>лифтопад</a:t>
            </a:r>
            <a:r>
              <a:rPr lang="ru-RU" sz="3200" dirty="0" smtClean="0">
                <a:solidFill>
                  <a:schemeClr val="tx1"/>
                </a:solidFill>
              </a:rPr>
              <a:t>).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02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036496" cy="685800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ru-RU" sz="3200" dirty="0" err="1">
                <a:solidFill>
                  <a:schemeClr val="tx1"/>
                </a:solidFill>
              </a:rPr>
              <a:t>Неузуальные</a:t>
            </a:r>
            <a:r>
              <a:rPr lang="ru-RU" sz="3200" dirty="0">
                <a:solidFill>
                  <a:schemeClr val="tx1"/>
                </a:solidFill>
              </a:rPr>
              <a:t> способы создания сложных </a:t>
            </a:r>
            <a:r>
              <a:rPr lang="ru-RU" sz="3200" dirty="0" smtClean="0">
                <a:solidFill>
                  <a:schemeClr val="tx1"/>
                </a:solidFill>
              </a:rPr>
              <a:t>слов</a:t>
            </a:r>
          </a:p>
          <a:p>
            <a:pPr marL="0" indent="0" algn="just">
              <a:buNone/>
            </a:pPr>
            <a:endParaRPr lang="ru-RU" sz="32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При </a:t>
            </a:r>
            <a:r>
              <a:rPr lang="ru-RU" sz="3200" b="1" dirty="0" err="1">
                <a:solidFill>
                  <a:schemeClr val="tx1"/>
                </a:solidFill>
              </a:rPr>
              <a:t>заменительной</a:t>
            </a:r>
            <a:r>
              <a:rPr lang="ru-RU" sz="3200" b="1" dirty="0">
                <a:solidFill>
                  <a:schemeClr val="tx1"/>
                </a:solidFill>
              </a:rPr>
              <a:t> деривации </a:t>
            </a:r>
            <a:r>
              <a:rPr lang="ru-RU" sz="3200" dirty="0">
                <a:solidFill>
                  <a:schemeClr val="tx1"/>
                </a:solidFill>
              </a:rPr>
              <a:t>в исходном слове заменяется морфема или неморфемная </a:t>
            </a:r>
            <a:r>
              <a:rPr lang="ru-RU" sz="3200" dirty="0" smtClean="0">
                <a:solidFill>
                  <a:schemeClr val="tx1"/>
                </a:solidFill>
              </a:rPr>
              <a:t>часть: </a:t>
            </a:r>
            <a:r>
              <a:rPr lang="ru-RU" sz="3200" b="1" i="1" dirty="0" err="1" smtClean="0">
                <a:solidFill>
                  <a:schemeClr val="tx1"/>
                </a:solidFill>
              </a:rPr>
              <a:t>Законоругатели</a:t>
            </a:r>
            <a:r>
              <a:rPr lang="ru-RU" sz="3200" i="1" dirty="0">
                <a:solidFill>
                  <a:schemeClr val="tx1"/>
                </a:solidFill>
              </a:rPr>
              <a:t>. На встрече Владимира Путина с депутатами ”акту Магнитского” досталось как </a:t>
            </a:r>
            <a:r>
              <a:rPr lang="ru-RU" sz="3200" i="1" dirty="0" smtClean="0">
                <a:solidFill>
                  <a:schemeClr val="tx1"/>
                </a:solidFill>
              </a:rPr>
              <a:t>следует </a:t>
            </a:r>
            <a:r>
              <a:rPr lang="ru-RU" sz="3200" dirty="0" smtClean="0">
                <a:solidFill>
                  <a:schemeClr val="tx1"/>
                </a:solidFill>
              </a:rPr>
              <a:t>(</a:t>
            </a:r>
            <a:r>
              <a:rPr lang="ru-RU" sz="3200" dirty="0">
                <a:solidFill>
                  <a:schemeClr val="tx1"/>
                </a:solidFill>
              </a:rPr>
              <a:t>Коммерсант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r>
              <a:rPr lang="en-US" sz="3200" dirty="0" err="1">
                <a:solidFill>
                  <a:schemeClr val="tx1"/>
                </a:solidFill>
              </a:rPr>
              <a:t>ru</a:t>
            </a:r>
            <a:r>
              <a:rPr lang="ru-RU" sz="3200" dirty="0">
                <a:solidFill>
                  <a:schemeClr val="tx1"/>
                </a:solidFill>
              </a:rPr>
              <a:t>, </a:t>
            </a:r>
            <a:r>
              <a:rPr lang="ru-RU" sz="3200" dirty="0" smtClean="0">
                <a:solidFill>
                  <a:schemeClr val="tx1"/>
                </a:solidFill>
              </a:rPr>
              <a:t>14.12.2012) </a:t>
            </a:r>
            <a:r>
              <a:rPr lang="ru-RU" sz="3200" dirty="0">
                <a:solidFill>
                  <a:schemeClr val="tx1"/>
                </a:solidFill>
              </a:rPr>
              <a:t>– исходное </a:t>
            </a:r>
            <a:r>
              <a:rPr lang="ru-RU" sz="3200" i="1" dirty="0" smtClean="0">
                <a:solidFill>
                  <a:schemeClr val="tx1"/>
                </a:solidFill>
              </a:rPr>
              <a:t>законодатели</a:t>
            </a:r>
            <a:r>
              <a:rPr lang="ru-RU" sz="3200" dirty="0">
                <a:solidFill>
                  <a:schemeClr val="tx1"/>
                </a:solidFill>
              </a:rPr>
              <a:t>;</a:t>
            </a:r>
            <a:endParaRPr lang="ru-RU" sz="32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9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22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07504" y="836712"/>
            <a:ext cx="9036496" cy="50167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just"/>
            <a:r>
              <a:rPr lang="ru-RU" sz="3200" b="1" i="1" dirty="0" err="1">
                <a:latin typeface="Arial"/>
              </a:rPr>
              <a:t>Чистосрочное</a:t>
            </a:r>
            <a:r>
              <a:rPr lang="ru-RU" sz="3200" i="1" dirty="0">
                <a:latin typeface="Arial"/>
              </a:rPr>
              <a:t> признание. Владимир Путин не исключает для себя следующего президентского срока </a:t>
            </a:r>
            <a:r>
              <a:rPr lang="ru-RU" sz="3200" dirty="0">
                <a:latin typeface="Arial"/>
              </a:rPr>
              <a:t>(Коммерсант</a:t>
            </a:r>
            <a:r>
              <a:rPr lang="en-US" sz="3200" dirty="0">
                <a:latin typeface="Arial"/>
              </a:rPr>
              <a:t>.</a:t>
            </a:r>
            <a:r>
              <a:rPr lang="en-US" sz="3200" dirty="0" err="1">
                <a:latin typeface="Arial"/>
              </a:rPr>
              <a:t>ru</a:t>
            </a:r>
            <a:r>
              <a:rPr lang="ru-RU" sz="3200" dirty="0">
                <a:latin typeface="Arial"/>
              </a:rPr>
              <a:t>, 20.09.2013) - исходное </a:t>
            </a:r>
            <a:r>
              <a:rPr lang="ru-RU" sz="3200" i="1" dirty="0">
                <a:latin typeface="Arial"/>
              </a:rPr>
              <a:t>чистосердечное (признание)</a:t>
            </a:r>
            <a:r>
              <a:rPr lang="ru-RU" sz="3200" dirty="0">
                <a:latin typeface="Arial"/>
              </a:rPr>
              <a:t>; </a:t>
            </a:r>
            <a:r>
              <a:rPr lang="ru-RU" sz="3200" i="1" dirty="0">
                <a:solidFill>
                  <a:prstClr val="black"/>
                </a:solidFill>
                <a:latin typeface="Arial"/>
              </a:rPr>
              <a:t>Заслуженный </a:t>
            </a:r>
            <a:r>
              <a:rPr lang="ru-RU" sz="3200" b="1" i="1" dirty="0" err="1">
                <a:solidFill>
                  <a:prstClr val="black"/>
                </a:solidFill>
                <a:latin typeface="Arial"/>
              </a:rPr>
              <a:t>телеуйдущий</a:t>
            </a:r>
            <a:r>
              <a:rPr lang="ru-RU" sz="3200" i="1" dirty="0">
                <a:solidFill>
                  <a:prstClr val="black"/>
                </a:solidFill>
                <a:latin typeface="Arial"/>
              </a:rPr>
              <a:t>. Гендиректор НТВ Владимир </a:t>
            </a:r>
            <a:r>
              <a:rPr lang="ru-RU" sz="3200" i="1" dirty="0" err="1">
                <a:solidFill>
                  <a:prstClr val="black"/>
                </a:solidFill>
                <a:latin typeface="Arial"/>
              </a:rPr>
              <a:t>Кулистиков</a:t>
            </a:r>
            <a:r>
              <a:rPr lang="ru-RU" sz="3200" i="1" dirty="0">
                <a:solidFill>
                  <a:prstClr val="black"/>
                </a:solidFill>
                <a:latin typeface="Arial"/>
              </a:rPr>
              <a:t> решил не продлевать контракт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 </a:t>
            </a:r>
            <a:r>
              <a:rPr lang="ru-RU" sz="3200" dirty="0">
                <a:latin typeface="Arial"/>
              </a:rPr>
              <a:t>(Коммерсант</a:t>
            </a:r>
            <a:r>
              <a:rPr lang="en-US" sz="3200" dirty="0">
                <a:latin typeface="Arial"/>
              </a:rPr>
              <a:t>.</a:t>
            </a:r>
            <a:r>
              <a:rPr lang="en-US" sz="3200" dirty="0" err="1">
                <a:latin typeface="Arial"/>
              </a:rPr>
              <a:t>ru</a:t>
            </a:r>
            <a:r>
              <a:rPr lang="ru-RU" sz="3200" dirty="0">
                <a:latin typeface="Arial"/>
              </a:rPr>
              <a:t>, 22.07.2015) 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– исходное </a:t>
            </a:r>
            <a:r>
              <a:rPr lang="ru-RU" sz="3200" i="1" dirty="0" smtClean="0">
                <a:solidFill>
                  <a:prstClr val="black"/>
                </a:solidFill>
                <a:latin typeface="Arial"/>
              </a:rPr>
              <a:t>телеведущий;</a:t>
            </a:r>
            <a:endParaRPr lang="ru-RU" sz="3200" dirty="0">
              <a:solidFill>
                <a:prstClr val="black"/>
              </a:solidFill>
            </a:endParaRPr>
          </a:p>
          <a:p>
            <a:pPr algn="just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9407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23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3418" y="692696"/>
            <a:ext cx="9144000" cy="485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3200" b="1" i="1" dirty="0" err="1" smtClean="0">
                <a:latin typeface="Arial"/>
              </a:rPr>
              <a:t>Золотоумышленники</a:t>
            </a:r>
            <a:r>
              <a:rPr lang="ru-RU" sz="3200" i="1" dirty="0" smtClean="0">
                <a:latin typeface="Arial"/>
              </a:rPr>
              <a:t>. </a:t>
            </a:r>
            <a:r>
              <a:rPr lang="ru-RU" sz="3200" i="1" dirty="0" err="1" smtClean="0">
                <a:latin typeface="Arial"/>
              </a:rPr>
              <a:t>Госкорпорация</a:t>
            </a:r>
            <a:r>
              <a:rPr lang="ru-RU" sz="3200" i="1" dirty="0" smtClean="0">
                <a:latin typeface="Arial"/>
              </a:rPr>
              <a:t> ”Внешэкономбанк” чуть не лишилась крупного месторождения в Читинской области</a:t>
            </a:r>
            <a:r>
              <a:rPr lang="ru-RU" sz="3200" dirty="0" smtClean="0">
                <a:latin typeface="Arial"/>
              </a:rPr>
              <a:t> (Коммерсант</a:t>
            </a:r>
            <a:r>
              <a:rPr lang="en-US" sz="3200" dirty="0" smtClean="0">
                <a:latin typeface="Arial"/>
              </a:rPr>
              <a:t>.</a:t>
            </a:r>
            <a:r>
              <a:rPr lang="en-US" sz="3200" dirty="0" err="1" smtClean="0">
                <a:latin typeface="Arial"/>
              </a:rPr>
              <a:t>ru</a:t>
            </a:r>
            <a:r>
              <a:rPr lang="ru-RU" sz="3200" dirty="0" smtClean="0">
                <a:latin typeface="Arial"/>
              </a:rPr>
              <a:t>, 06.12.2012) – исходное </a:t>
            </a:r>
            <a:r>
              <a:rPr lang="ru-RU" sz="3200" i="1" dirty="0" smtClean="0">
                <a:latin typeface="Arial"/>
              </a:rPr>
              <a:t>золотопромышленники;</a:t>
            </a:r>
            <a:r>
              <a:rPr lang="ru-RU" sz="3200" dirty="0">
                <a:latin typeface="Arial"/>
              </a:rPr>
              <a:t> </a:t>
            </a:r>
            <a:r>
              <a:rPr lang="ru-RU" sz="3200" i="1" dirty="0">
                <a:latin typeface="Arial"/>
              </a:rPr>
              <a:t>Верховный </a:t>
            </a:r>
            <a:r>
              <a:rPr lang="ru-RU" sz="3200" b="1" i="1" dirty="0" err="1">
                <a:latin typeface="Arial"/>
              </a:rPr>
              <a:t>главноосматривающий</a:t>
            </a:r>
            <a:r>
              <a:rPr lang="ru-RU" sz="3200" i="1" dirty="0">
                <a:latin typeface="Arial"/>
              </a:rPr>
              <a:t>. Как Владимир Путин посетил расположение Сергея Шойгу </a:t>
            </a:r>
            <a:r>
              <a:rPr lang="ru-RU" sz="3200" dirty="0">
                <a:latin typeface="Arial"/>
              </a:rPr>
              <a:t>(Коммерсант.ru, 16.06.2015) – исходное </a:t>
            </a:r>
            <a:r>
              <a:rPr lang="ru-RU" sz="3200" i="1" dirty="0">
                <a:latin typeface="Arial"/>
              </a:rPr>
              <a:t>(верховный) главнокомандующий</a:t>
            </a:r>
          </a:p>
          <a:p>
            <a:pPr lvl="0" algn="just">
              <a:spcBef>
                <a:spcPct val="2000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710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597352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chemeClr val="tx1"/>
                </a:solidFill>
              </a:rPr>
              <a:t>Заменяемая и заменяющая  части соответственно исходного слова и новообразования находятся в определенных формально-семантических отношениях, имея в своем составе формально тождественные компоненты и семантически отталкиваясь друг от </a:t>
            </a:r>
            <a:r>
              <a:rPr lang="ru-RU" sz="3200" dirty="0" smtClean="0">
                <a:solidFill>
                  <a:schemeClr val="tx1"/>
                </a:solidFill>
              </a:rPr>
              <a:t>друга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00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25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0" y="908720"/>
            <a:ext cx="9144000" cy="480131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3200" dirty="0">
                <a:solidFill>
                  <a:prstClr val="black"/>
                </a:solidFill>
                <a:latin typeface="Arial"/>
              </a:rPr>
              <a:t>Нередко в </a:t>
            </a:r>
            <a:r>
              <a:rPr lang="ru-RU" sz="3200" dirty="0" err="1" smtClean="0">
                <a:solidFill>
                  <a:prstClr val="black"/>
                </a:solidFill>
                <a:latin typeface="Arial"/>
              </a:rPr>
              <a:t>субститутивных</a:t>
            </a:r>
            <a:r>
              <a:rPr lang="ru-RU" sz="3200" dirty="0" smtClean="0">
                <a:solidFill>
                  <a:prstClr val="black"/>
                </a:solidFill>
                <a:latin typeface="Arial"/>
              </a:rPr>
              <a:t> дериватах обыгрываются 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прецедентные тексты, значимые для членов определенного социума в когнитивном (эмоциональном и познавательном) и культурологическом отношениях: </a:t>
            </a:r>
            <a:r>
              <a:rPr lang="ru-RU" sz="3200" i="1" dirty="0">
                <a:solidFill>
                  <a:prstClr val="black"/>
                </a:solidFill>
                <a:latin typeface="Arial"/>
              </a:rPr>
              <a:t>чистосердечное признание – </a:t>
            </a:r>
            <a:r>
              <a:rPr lang="ru-RU" sz="3200" b="1" i="1" dirty="0" err="1">
                <a:solidFill>
                  <a:prstClr val="black"/>
                </a:solidFill>
                <a:latin typeface="Arial"/>
              </a:rPr>
              <a:t>чистосрочное</a:t>
            </a:r>
            <a:r>
              <a:rPr lang="ru-RU" sz="3200" b="1" i="1" dirty="0">
                <a:solidFill>
                  <a:prstClr val="black"/>
                </a:solidFill>
                <a:latin typeface="Arial"/>
              </a:rPr>
              <a:t> признание, </a:t>
            </a:r>
            <a:r>
              <a:rPr lang="ru-RU" sz="3200" i="1" dirty="0">
                <a:solidFill>
                  <a:prstClr val="black"/>
                </a:solidFill>
                <a:latin typeface="Arial"/>
              </a:rPr>
              <a:t>верховный главнокомандующий – </a:t>
            </a:r>
            <a:r>
              <a:rPr lang="ru-RU" sz="3200" b="1" i="1" dirty="0">
                <a:solidFill>
                  <a:prstClr val="black"/>
                </a:solidFill>
                <a:latin typeface="Arial"/>
              </a:rPr>
              <a:t>верховный </a:t>
            </a:r>
            <a:r>
              <a:rPr lang="ru-RU" sz="3200" b="1" i="1" dirty="0" err="1">
                <a:solidFill>
                  <a:prstClr val="black"/>
                </a:solidFill>
                <a:latin typeface="Arial"/>
              </a:rPr>
              <a:t>главноосматривающий</a:t>
            </a:r>
            <a:r>
              <a:rPr lang="ru-RU" sz="3200" i="1" dirty="0">
                <a:solidFill>
                  <a:prstClr val="black"/>
                </a:solidFill>
                <a:latin typeface="Arial"/>
              </a:rPr>
              <a:t>.</a:t>
            </a:r>
            <a:endParaRPr lang="ru-RU" sz="3200" b="1" i="1" dirty="0">
              <a:solidFill>
                <a:prstClr val="black"/>
              </a:solidFill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841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597352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В </a:t>
            </a:r>
            <a:r>
              <a:rPr lang="ru-RU" sz="3200" dirty="0" err="1" smtClean="0">
                <a:solidFill>
                  <a:schemeClr val="tx1"/>
                </a:solidFill>
              </a:rPr>
              <a:t>н</a:t>
            </a:r>
            <a:r>
              <a:rPr lang="ru-RU" sz="3200" dirty="0" err="1" smtClean="0">
                <a:solidFill>
                  <a:schemeClr val="tx1"/>
                </a:solidFill>
              </a:rPr>
              <a:t>еузуальных</a:t>
            </a:r>
            <a:r>
              <a:rPr lang="ru-RU" sz="3200" dirty="0" smtClean="0">
                <a:solidFill>
                  <a:schemeClr val="tx1"/>
                </a:solidFill>
              </a:rPr>
              <a:t> новообразованиях </a:t>
            </a:r>
            <a:r>
              <a:rPr lang="ru-RU" sz="3200" b="1" dirty="0">
                <a:solidFill>
                  <a:schemeClr val="tx1"/>
                </a:solidFill>
              </a:rPr>
              <a:t>контаминированного </a:t>
            </a:r>
            <a:r>
              <a:rPr lang="ru-RU" sz="3200" b="1" dirty="0" smtClean="0">
                <a:solidFill>
                  <a:schemeClr val="tx1"/>
                </a:solidFill>
              </a:rPr>
              <a:t>характера </a:t>
            </a:r>
            <a:r>
              <a:rPr lang="ru-RU" sz="3200" dirty="0" smtClean="0">
                <a:solidFill>
                  <a:schemeClr val="tx1"/>
                </a:solidFill>
              </a:rPr>
              <a:t>произвольно </a:t>
            </a:r>
            <a:r>
              <a:rPr lang="ru-RU" sz="3200" dirty="0">
                <a:solidFill>
                  <a:schemeClr val="tx1"/>
                </a:solidFill>
              </a:rPr>
              <a:t>совмещаются формально тождественные части исходных </a:t>
            </a:r>
            <a:r>
              <a:rPr lang="ru-RU" sz="3200" dirty="0" smtClean="0">
                <a:solidFill>
                  <a:schemeClr val="tx1"/>
                </a:solidFill>
              </a:rPr>
              <a:t>слов. </a:t>
            </a:r>
            <a:r>
              <a:rPr lang="ru-RU" sz="3200" dirty="0">
                <a:solidFill>
                  <a:prstClr val="black"/>
                </a:solidFill>
              </a:rPr>
              <a:t>Новообразования с совмещением конечной части первого исходного слова и начальной части второго – так называемое </a:t>
            </a:r>
            <a:r>
              <a:rPr lang="ru-RU" sz="3200" b="1" dirty="0" err="1">
                <a:solidFill>
                  <a:prstClr val="black"/>
                </a:solidFill>
              </a:rPr>
              <a:t>междусловное</a:t>
            </a:r>
            <a:r>
              <a:rPr lang="ru-RU" sz="3200" b="1" dirty="0">
                <a:solidFill>
                  <a:prstClr val="black"/>
                </a:solidFill>
              </a:rPr>
              <a:t> наложение</a:t>
            </a:r>
            <a:r>
              <a:rPr lang="ru-RU" sz="3200" dirty="0">
                <a:solidFill>
                  <a:prstClr val="black"/>
                </a:solidFill>
              </a:rPr>
              <a:t>: </a:t>
            </a:r>
            <a:endParaRPr lang="ru-RU" sz="3200" dirty="0" smtClean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00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27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38429" y="1340768"/>
            <a:ext cx="8928992" cy="40318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just"/>
            <a:r>
              <a:rPr lang="ru-RU" sz="3200" i="1" dirty="0" smtClean="0">
                <a:solidFill>
                  <a:prstClr val="black"/>
                </a:solidFill>
                <a:latin typeface="Arial"/>
              </a:rPr>
              <a:t>С </a:t>
            </a:r>
            <a:r>
              <a:rPr lang="ru-RU" sz="3200" b="1" i="1" dirty="0" err="1">
                <a:solidFill>
                  <a:prstClr val="black"/>
                </a:solidFill>
                <a:latin typeface="Arial"/>
              </a:rPr>
              <a:t>футболью</a:t>
            </a:r>
            <a:r>
              <a:rPr lang="ru-RU" sz="3200" i="1" dirty="0">
                <a:solidFill>
                  <a:prstClr val="black"/>
                </a:solidFill>
                <a:latin typeface="Arial"/>
              </a:rPr>
              <a:t> в сердце. Жеребьевка ЧМ-2018 была полна скрытых интриг и переживаний </a:t>
            </a:r>
            <a:r>
              <a:rPr lang="ru-RU" sz="3200" dirty="0">
                <a:latin typeface="Arial"/>
              </a:rPr>
              <a:t>(Коммерсант</a:t>
            </a:r>
            <a:r>
              <a:rPr lang="en-US" sz="3200" dirty="0">
                <a:latin typeface="Arial"/>
              </a:rPr>
              <a:t>.</a:t>
            </a:r>
            <a:r>
              <a:rPr lang="en-US" sz="3200" dirty="0" err="1">
                <a:latin typeface="Arial"/>
              </a:rPr>
              <a:t>ru</a:t>
            </a:r>
            <a:r>
              <a:rPr lang="ru-RU" sz="3200" dirty="0">
                <a:latin typeface="Arial"/>
              </a:rPr>
              <a:t>, 26.07.2015) 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– </a:t>
            </a:r>
            <a:r>
              <a:rPr lang="ru-RU" sz="3200" i="1" dirty="0">
                <a:solidFill>
                  <a:prstClr val="black"/>
                </a:solidFill>
                <a:latin typeface="Arial"/>
              </a:rPr>
              <a:t>футбол + боль</a:t>
            </a:r>
            <a:r>
              <a:rPr lang="ru-RU" sz="3200" dirty="0" smtClean="0">
                <a:solidFill>
                  <a:prstClr val="black"/>
                </a:solidFill>
                <a:latin typeface="Arial"/>
              </a:rPr>
              <a:t>; </a:t>
            </a:r>
            <a:r>
              <a:rPr lang="ru-RU" sz="3200" b="1" i="1" dirty="0" err="1">
                <a:solidFill>
                  <a:prstClr val="black"/>
                </a:solidFill>
                <a:latin typeface="Arial"/>
              </a:rPr>
              <a:t>Троллевые</a:t>
            </a:r>
            <a:r>
              <a:rPr lang="ru-RU" sz="3200" i="1" dirty="0">
                <a:solidFill>
                  <a:prstClr val="black"/>
                </a:solidFill>
                <a:latin typeface="Arial"/>
              </a:rPr>
              <a:t> игры. Сотрудник “фабрики интернет-ботов” добивается выплаты выходного пособия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 </a:t>
            </a:r>
            <a:r>
              <a:rPr lang="ru-RU" sz="3200" dirty="0">
                <a:latin typeface="Arial"/>
              </a:rPr>
              <a:t>(Коммерсант</a:t>
            </a:r>
            <a:r>
              <a:rPr lang="en-US" sz="3200" dirty="0">
                <a:latin typeface="Arial"/>
              </a:rPr>
              <a:t>.</a:t>
            </a:r>
            <a:r>
              <a:rPr lang="en-US" sz="3200" dirty="0" err="1">
                <a:latin typeface="Arial"/>
              </a:rPr>
              <a:t>ru</a:t>
            </a:r>
            <a:r>
              <a:rPr lang="ru-RU" sz="3200" dirty="0">
                <a:latin typeface="Arial"/>
              </a:rPr>
              <a:t>, 28.05.2015) 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– </a:t>
            </a:r>
            <a:r>
              <a:rPr lang="ru-RU" sz="3200" i="1" dirty="0">
                <a:solidFill>
                  <a:prstClr val="black"/>
                </a:solidFill>
                <a:latin typeface="Arial"/>
              </a:rPr>
              <a:t>тролль + ролевые (игры);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5352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28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5496" y="1628800"/>
            <a:ext cx="91085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i="1" dirty="0" err="1">
                <a:latin typeface="Arial"/>
              </a:rPr>
              <a:t>Мимимитинг</a:t>
            </a:r>
            <a:r>
              <a:rPr lang="ru-RU" sz="3200" b="1" i="1" dirty="0">
                <a:latin typeface="Arial"/>
              </a:rPr>
              <a:t>.</a:t>
            </a:r>
            <a:r>
              <a:rPr lang="ru-RU" sz="3200" i="1" dirty="0">
                <a:latin typeface="Arial"/>
              </a:rPr>
              <a:t> Собачки, </a:t>
            </a:r>
            <a:r>
              <a:rPr lang="ru-RU" sz="3200" i="1" dirty="0" err="1">
                <a:latin typeface="Arial"/>
              </a:rPr>
              <a:t>котейки</a:t>
            </a:r>
            <a:r>
              <a:rPr lang="ru-RU" sz="3200" i="1" dirty="0">
                <a:latin typeface="Arial"/>
              </a:rPr>
              <a:t> и рыбки соберутся на митинг в Екатеринбурге под предводительством котенка-политика Бублика </a:t>
            </a:r>
            <a:r>
              <a:rPr lang="ru-RU" sz="3200" dirty="0">
                <a:latin typeface="Arial"/>
              </a:rPr>
              <a:t>(07.07.2012, http://ura.ru/news/1052143746) – </a:t>
            </a:r>
            <a:r>
              <a:rPr lang="ru-RU" sz="3200" i="1" dirty="0" err="1">
                <a:latin typeface="Arial"/>
              </a:rPr>
              <a:t>мимими</a:t>
            </a:r>
            <a:r>
              <a:rPr lang="ru-RU" sz="3200" dirty="0">
                <a:latin typeface="Arial"/>
              </a:rPr>
              <a:t> (выражение умиления в интернет-коммуникации) + </a:t>
            </a:r>
            <a:r>
              <a:rPr lang="ru-RU" sz="3200" i="1" dirty="0">
                <a:latin typeface="Arial"/>
              </a:rPr>
              <a:t>митинг;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949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29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5496" y="1340768"/>
            <a:ext cx="896448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3200" i="1" dirty="0" smtClean="0">
                <a:latin typeface="Arial"/>
              </a:rPr>
              <a:t>Русские </a:t>
            </a:r>
            <a:r>
              <a:rPr lang="ru-RU" sz="3200" b="1" i="1" dirty="0" err="1" smtClean="0">
                <a:latin typeface="Arial"/>
              </a:rPr>
              <a:t>чемпионеры</a:t>
            </a:r>
            <a:r>
              <a:rPr lang="ru-RU" sz="3200" i="1" dirty="0" smtClean="0">
                <a:latin typeface="Arial"/>
              </a:rPr>
              <a:t>. В Ново-Огарёво встретились молодые антиимпериалисты с прославленными хоккеистами </a:t>
            </a:r>
            <a:r>
              <a:rPr lang="ru-RU" sz="3200" dirty="0" smtClean="0">
                <a:latin typeface="Arial"/>
              </a:rPr>
              <a:t>(Коммерсант</a:t>
            </a:r>
            <a:r>
              <a:rPr lang="en-US" sz="3200" dirty="0" smtClean="0">
                <a:latin typeface="Arial"/>
              </a:rPr>
              <a:t>.</a:t>
            </a:r>
            <a:r>
              <a:rPr lang="en-US" sz="3200" dirty="0" err="1" smtClean="0">
                <a:latin typeface="Arial"/>
              </a:rPr>
              <a:t>ru</a:t>
            </a:r>
            <a:r>
              <a:rPr lang="ru-RU" sz="3200" dirty="0" smtClean="0">
                <a:latin typeface="Arial"/>
              </a:rPr>
              <a:t>, 19.02.2016) – </a:t>
            </a:r>
            <a:r>
              <a:rPr lang="ru-RU" sz="3200" i="1" dirty="0" smtClean="0">
                <a:latin typeface="Arial"/>
              </a:rPr>
              <a:t>чемпионы + пионеры; </a:t>
            </a:r>
            <a:r>
              <a:rPr lang="ru-RU" sz="3200" i="1" dirty="0">
                <a:latin typeface="Arial"/>
              </a:rPr>
              <a:t>Очень </a:t>
            </a:r>
            <a:r>
              <a:rPr lang="ru-RU" sz="3200" b="1" i="1" dirty="0" err="1">
                <a:latin typeface="Arial"/>
              </a:rPr>
              <a:t>вузкие</a:t>
            </a:r>
            <a:r>
              <a:rPr lang="ru-RU" sz="3200" i="1" dirty="0">
                <a:latin typeface="Arial"/>
              </a:rPr>
              <a:t> места. По каким правилам будут поступать в вузы абитуриенты-2016 </a:t>
            </a:r>
            <a:r>
              <a:rPr lang="ru-RU" sz="3200" dirty="0">
                <a:latin typeface="Arial"/>
              </a:rPr>
              <a:t>(</a:t>
            </a:r>
            <a:r>
              <a:rPr lang="en-US" sz="3200" dirty="0">
                <a:latin typeface="Arial"/>
              </a:rPr>
              <a:t>RG.ru, </a:t>
            </a:r>
            <a:r>
              <a:rPr lang="ru-RU" sz="3200" dirty="0">
                <a:latin typeface="Arial"/>
              </a:rPr>
              <a:t>12.10.2015) – </a:t>
            </a:r>
            <a:r>
              <a:rPr lang="ru-RU" sz="3200" i="1" dirty="0">
                <a:latin typeface="Arial"/>
              </a:rPr>
              <a:t>вуз + </a:t>
            </a:r>
            <a:r>
              <a:rPr lang="ru-RU" sz="3200" i="1" dirty="0" smtClean="0">
                <a:latin typeface="Arial"/>
              </a:rPr>
              <a:t>узкие.</a:t>
            </a:r>
            <a:endParaRPr lang="ru-RU" sz="32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087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48072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Интернет „является </a:t>
            </a:r>
            <a:r>
              <a:rPr lang="ru-RU" sz="3200" dirty="0">
                <a:solidFill>
                  <a:schemeClr val="tx1"/>
                </a:solidFill>
              </a:rPr>
              <a:t>самым широким, самым разнообразным и самым сложным коммуникативным пространством, средством и каналом связи, придуманным и созданным когда-либо </a:t>
            </a:r>
            <a:r>
              <a:rPr lang="ru-RU" sz="3200" dirty="0" smtClean="0">
                <a:solidFill>
                  <a:schemeClr val="tx1"/>
                </a:solidFill>
              </a:rPr>
              <a:t>человеком” (</a:t>
            </a:r>
            <a:r>
              <a:rPr lang="ru-RU" sz="3200" dirty="0" err="1" smtClean="0">
                <a:solidFill>
                  <a:schemeClr val="tx1"/>
                </a:solidFill>
              </a:rPr>
              <a:t>Тошович</a:t>
            </a:r>
            <a:r>
              <a:rPr lang="ru-RU" sz="3200" dirty="0" smtClean="0">
                <a:solidFill>
                  <a:schemeClr val="tx1"/>
                </a:solidFill>
              </a:rPr>
              <a:t> 2015: </a:t>
            </a:r>
            <a:r>
              <a:rPr lang="ru-RU" sz="3200" dirty="0" smtClean="0">
                <a:solidFill>
                  <a:schemeClr val="tx1"/>
                </a:solidFill>
              </a:rPr>
              <a:t>29).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46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48072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Одним </a:t>
            </a:r>
            <a:r>
              <a:rPr lang="ru-RU" sz="3200" dirty="0">
                <a:solidFill>
                  <a:schemeClr val="tx1"/>
                </a:solidFill>
              </a:rPr>
              <a:t>из исходных слов для новообразования-гибрида </a:t>
            </a:r>
            <a:r>
              <a:rPr lang="ru-RU" sz="3200" dirty="0" smtClean="0">
                <a:solidFill>
                  <a:schemeClr val="tx1"/>
                </a:solidFill>
              </a:rPr>
              <a:t>может </a:t>
            </a:r>
            <a:r>
              <a:rPr lang="ru-RU" sz="3200" dirty="0" smtClean="0">
                <a:solidFill>
                  <a:schemeClr val="tx1"/>
                </a:solidFill>
              </a:rPr>
              <a:t>быть </a:t>
            </a:r>
            <a:r>
              <a:rPr lang="ru-RU" sz="3200" b="1" dirty="0" smtClean="0">
                <a:solidFill>
                  <a:schemeClr val="tx1"/>
                </a:solidFill>
              </a:rPr>
              <a:t>аббревиатура</a:t>
            </a:r>
            <a:r>
              <a:rPr lang="ru-RU" sz="3200" dirty="0">
                <a:solidFill>
                  <a:schemeClr val="tx1"/>
                </a:solidFill>
              </a:rPr>
              <a:t>: </a:t>
            </a:r>
            <a:r>
              <a:rPr lang="ru-RU" sz="3200" b="1" i="1" dirty="0" err="1" smtClean="0">
                <a:solidFill>
                  <a:schemeClr val="tx1"/>
                </a:solidFill>
              </a:rPr>
              <a:t>Физкультприветливые</a:t>
            </a:r>
            <a:r>
              <a:rPr lang="ru-RU" sz="3200" i="1" dirty="0" smtClean="0">
                <a:solidFill>
                  <a:schemeClr val="tx1"/>
                </a:solidFill>
              </a:rPr>
              <a:t> </a:t>
            </a:r>
            <a:r>
              <a:rPr lang="ru-RU" sz="3200" i="1" dirty="0">
                <a:solidFill>
                  <a:schemeClr val="tx1"/>
                </a:solidFill>
              </a:rPr>
              <a:t>лица. Казань встретила Владимира Путина песней про любовь и золотом </a:t>
            </a:r>
            <a:r>
              <a:rPr lang="ru-RU" sz="3200" i="1" dirty="0" smtClean="0">
                <a:solidFill>
                  <a:schemeClr val="tx1"/>
                </a:solidFill>
              </a:rPr>
              <a:t>Универсиады </a:t>
            </a:r>
            <a:r>
              <a:rPr lang="ru-RU" sz="3200" dirty="0" smtClean="0">
                <a:solidFill>
                  <a:schemeClr val="tx1"/>
                </a:solidFill>
              </a:rPr>
              <a:t>(</a:t>
            </a:r>
            <a:r>
              <a:rPr lang="ru-RU" sz="3200" dirty="0">
                <a:solidFill>
                  <a:schemeClr val="tx1"/>
                </a:solidFill>
              </a:rPr>
              <a:t>Коммерсант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r>
              <a:rPr lang="en-US" sz="3200" dirty="0" err="1">
                <a:solidFill>
                  <a:schemeClr val="tx1"/>
                </a:solidFill>
              </a:rPr>
              <a:t>ru</a:t>
            </a:r>
            <a:r>
              <a:rPr lang="ru-RU" sz="3200" dirty="0">
                <a:solidFill>
                  <a:schemeClr val="tx1"/>
                </a:solidFill>
              </a:rPr>
              <a:t>, </a:t>
            </a:r>
            <a:r>
              <a:rPr lang="ru-RU" sz="3200" dirty="0" smtClean="0">
                <a:solidFill>
                  <a:schemeClr val="tx1"/>
                </a:solidFill>
              </a:rPr>
              <a:t>20.03.2013) </a:t>
            </a:r>
            <a:r>
              <a:rPr lang="ru-RU" sz="3200" dirty="0">
                <a:solidFill>
                  <a:schemeClr val="tx1"/>
                </a:solidFill>
              </a:rPr>
              <a:t>– </a:t>
            </a:r>
            <a:r>
              <a:rPr lang="ru-RU" sz="3200" i="1" dirty="0" err="1">
                <a:solidFill>
                  <a:schemeClr val="tx1"/>
                </a:solidFill>
              </a:rPr>
              <a:t>физкультпривет</a:t>
            </a:r>
            <a:r>
              <a:rPr lang="ru-RU" sz="3200" i="1" dirty="0">
                <a:solidFill>
                  <a:schemeClr val="tx1"/>
                </a:solidFill>
              </a:rPr>
              <a:t> + приветливые;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00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9036496" cy="648072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Формальные </a:t>
            </a:r>
            <a:r>
              <a:rPr lang="ru-RU" sz="3200" dirty="0">
                <a:solidFill>
                  <a:schemeClr val="tx1"/>
                </a:solidFill>
              </a:rPr>
              <a:t>видоизменения исходных </a:t>
            </a:r>
            <a:r>
              <a:rPr lang="ru-RU" sz="3200" dirty="0" smtClean="0">
                <a:solidFill>
                  <a:schemeClr val="tx1"/>
                </a:solidFill>
              </a:rPr>
              <a:t>слов.</a:t>
            </a:r>
          </a:p>
          <a:p>
            <a:pPr marL="0" indent="0" algn="just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З</a:t>
            </a:r>
            <a:r>
              <a:rPr lang="ru-RU" sz="3200" b="1" dirty="0" smtClean="0">
                <a:solidFill>
                  <a:schemeClr val="tx1"/>
                </a:solidFill>
              </a:rPr>
              <a:t>амены </a:t>
            </a:r>
            <a:r>
              <a:rPr lang="ru-RU" sz="3200" b="1" dirty="0">
                <a:solidFill>
                  <a:schemeClr val="tx1"/>
                </a:solidFill>
              </a:rPr>
              <a:t>графем</a:t>
            </a:r>
            <a:r>
              <a:rPr lang="ru-RU" sz="3200" dirty="0">
                <a:solidFill>
                  <a:schemeClr val="tx1"/>
                </a:solidFill>
              </a:rPr>
              <a:t>: </a:t>
            </a:r>
            <a:r>
              <a:rPr lang="ru-RU" sz="3200" b="1" i="1" dirty="0" err="1" smtClean="0">
                <a:solidFill>
                  <a:schemeClr val="tx1"/>
                </a:solidFill>
              </a:rPr>
              <a:t>Росгосстрашное</a:t>
            </a:r>
            <a:r>
              <a:rPr lang="ru-RU" sz="3200" i="1" dirty="0" smtClean="0">
                <a:solidFill>
                  <a:schemeClr val="tx1"/>
                </a:solidFill>
              </a:rPr>
              <a:t> </a:t>
            </a:r>
            <a:r>
              <a:rPr lang="ru-RU" sz="3200" i="1" dirty="0">
                <a:solidFill>
                  <a:schemeClr val="tx1"/>
                </a:solidFill>
              </a:rPr>
              <a:t>предупреждение. Как Центральный банк и страховщики пугают друг </a:t>
            </a:r>
            <a:r>
              <a:rPr lang="ru-RU" sz="3200" i="1" dirty="0" smtClean="0">
                <a:solidFill>
                  <a:schemeClr val="tx1"/>
                </a:solidFill>
              </a:rPr>
              <a:t>друга </a:t>
            </a:r>
            <a:r>
              <a:rPr lang="ru-RU" sz="3200" dirty="0" smtClean="0">
                <a:solidFill>
                  <a:schemeClr val="tx1"/>
                </a:solidFill>
              </a:rPr>
              <a:t>(Лента</a:t>
            </a:r>
            <a:r>
              <a:rPr lang="en-US" sz="3200" dirty="0" smtClean="0">
                <a:solidFill>
                  <a:schemeClr val="tx1"/>
                </a:solidFill>
              </a:rPr>
              <a:t>.</a:t>
            </a:r>
            <a:r>
              <a:rPr lang="en-US" sz="3200" dirty="0" err="1" smtClean="0">
                <a:solidFill>
                  <a:schemeClr val="tx1"/>
                </a:solidFill>
              </a:rPr>
              <a:t>ru</a:t>
            </a:r>
            <a:r>
              <a:rPr lang="ru-RU" sz="3200" dirty="0" smtClean="0">
                <a:solidFill>
                  <a:schemeClr val="tx1"/>
                </a:solidFill>
              </a:rPr>
              <a:t>, 27.05.2015) </a:t>
            </a:r>
            <a:r>
              <a:rPr lang="ru-RU" sz="3200" dirty="0">
                <a:solidFill>
                  <a:schemeClr val="tx1"/>
                </a:solidFill>
              </a:rPr>
              <a:t>– </a:t>
            </a:r>
            <a:r>
              <a:rPr lang="ru-RU" sz="3200" i="1" dirty="0">
                <a:solidFill>
                  <a:schemeClr val="tx1"/>
                </a:solidFill>
              </a:rPr>
              <a:t>Р</a:t>
            </a:r>
            <a:r>
              <a:rPr lang="ru-RU" sz="3200" i="1" dirty="0" smtClean="0">
                <a:solidFill>
                  <a:schemeClr val="tx1"/>
                </a:solidFill>
              </a:rPr>
              <a:t>осгосстрах </a:t>
            </a:r>
            <a:r>
              <a:rPr lang="ru-RU" sz="3200" dirty="0">
                <a:solidFill>
                  <a:schemeClr val="tx1"/>
                </a:solidFill>
              </a:rPr>
              <a:t>(Российское государственное страхование)</a:t>
            </a:r>
            <a:r>
              <a:rPr lang="ru-RU" sz="3200" i="1" dirty="0">
                <a:solidFill>
                  <a:schemeClr val="tx1"/>
                </a:solidFill>
              </a:rPr>
              <a:t> + </a:t>
            </a:r>
            <a:r>
              <a:rPr lang="ru-RU" sz="3200" i="1" dirty="0" smtClean="0">
                <a:solidFill>
                  <a:schemeClr val="tx1"/>
                </a:solidFill>
              </a:rPr>
              <a:t>страшное.</a:t>
            </a:r>
            <a:endParaRPr lang="ru-RU" sz="3200" dirty="0" smtClean="0">
              <a:solidFill>
                <a:schemeClr val="tx1"/>
              </a:solidFill>
            </a:endParaRPr>
          </a:p>
          <a:p>
            <a:pPr algn="just"/>
            <a:endParaRPr lang="ru-RU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00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32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67355" y="1916832"/>
            <a:ext cx="885698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3200" dirty="0">
                <a:latin typeface="Arial"/>
              </a:rPr>
              <a:t>Возможно </a:t>
            </a:r>
            <a:r>
              <a:rPr lang="ru-RU" sz="3200" b="1" dirty="0">
                <a:latin typeface="Arial"/>
              </a:rPr>
              <a:t>усечение начальной части </a:t>
            </a:r>
            <a:r>
              <a:rPr lang="ru-RU" sz="3200" dirty="0">
                <a:latin typeface="Arial"/>
              </a:rPr>
              <a:t>второго слова: </a:t>
            </a:r>
            <a:r>
              <a:rPr lang="ru-RU" sz="3200" i="1" dirty="0">
                <a:latin typeface="Arial"/>
              </a:rPr>
              <a:t>Прыжок из </a:t>
            </a:r>
            <a:r>
              <a:rPr lang="ru-RU" sz="3200" b="1" i="1" dirty="0" err="1">
                <a:latin typeface="Arial"/>
              </a:rPr>
              <a:t>тратосферы</a:t>
            </a:r>
            <a:r>
              <a:rPr lang="ru-RU" sz="3200" i="1" dirty="0">
                <a:latin typeface="Arial"/>
              </a:rPr>
              <a:t>. Ближайшие три года Белый дом намерен расходы только сокращать</a:t>
            </a:r>
            <a:r>
              <a:rPr lang="ru-RU" sz="3200" dirty="0">
                <a:latin typeface="Arial"/>
              </a:rPr>
              <a:t> (Коммерсант</a:t>
            </a:r>
            <a:r>
              <a:rPr lang="en-US" sz="3200" dirty="0">
                <a:latin typeface="Arial"/>
              </a:rPr>
              <a:t>.</a:t>
            </a:r>
            <a:r>
              <a:rPr lang="en-US" sz="3200" dirty="0" err="1">
                <a:latin typeface="Arial"/>
              </a:rPr>
              <a:t>ru</a:t>
            </a:r>
            <a:r>
              <a:rPr lang="ru-RU" sz="3200" dirty="0">
                <a:latin typeface="Arial"/>
              </a:rPr>
              <a:t>, 21.10.2015) – </a:t>
            </a:r>
            <a:r>
              <a:rPr lang="ru-RU" sz="3200" i="1" dirty="0">
                <a:latin typeface="Arial"/>
              </a:rPr>
              <a:t>траты + </a:t>
            </a:r>
            <a:r>
              <a:rPr lang="ru-RU" sz="3200" i="1" dirty="0" smtClean="0">
                <a:latin typeface="Arial"/>
              </a:rPr>
              <a:t>стратосфера.</a:t>
            </a:r>
            <a:endParaRPr lang="ru-RU" sz="3200" i="1" dirty="0"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056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33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07504" y="1672012"/>
            <a:ext cx="892899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3200" dirty="0">
                <a:latin typeface="Arial"/>
              </a:rPr>
              <a:t>В некоторых случаях </a:t>
            </a:r>
            <a:r>
              <a:rPr lang="ru-RU" sz="3200" b="1" dirty="0">
                <a:latin typeface="Arial"/>
              </a:rPr>
              <a:t>усекается конечная часть </a:t>
            </a:r>
            <a:r>
              <a:rPr lang="ru-RU" sz="3200" dirty="0">
                <a:latin typeface="Arial"/>
              </a:rPr>
              <a:t>первого исходного слова: </a:t>
            </a:r>
            <a:r>
              <a:rPr lang="ru-RU" sz="3200" b="1" i="1" dirty="0" err="1">
                <a:latin typeface="Arial"/>
              </a:rPr>
              <a:t>Убеженец</a:t>
            </a:r>
            <a:r>
              <a:rPr lang="ru-RU" sz="3200" i="1" dirty="0">
                <a:latin typeface="Arial"/>
              </a:rPr>
              <a:t>. Как Джулиан </a:t>
            </a:r>
            <a:r>
              <a:rPr lang="ru-RU" sz="3200" i="1" dirty="0" err="1">
                <a:latin typeface="Arial"/>
              </a:rPr>
              <a:t>Ассанж</a:t>
            </a:r>
            <a:r>
              <a:rPr lang="ru-RU" sz="3200" i="1" dirty="0">
                <a:latin typeface="Arial"/>
              </a:rPr>
              <a:t> обхитрил англосаксонский истеблишмент и что ему за это будет </a:t>
            </a:r>
            <a:r>
              <a:rPr lang="ru-RU" sz="3200" dirty="0">
                <a:latin typeface="Arial"/>
              </a:rPr>
              <a:t>(rusrep.ru, 20.08.2012) – </a:t>
            </a:r>
            <a:r>
              <a:rPr lang="ru-RU" sz="3200" i="1" dirty="0">
                <a:latin typeface="Arial"/>
              </a:rPr>
              <a:t>убежище + </a:t>
            </a:r>
            <a:r>
              <a:rPr lang="ru-RU" sz="3200" i="1" dirty="0" smtClean="0">
                <a:latin typeface="Arial"/>
              </a:rPr>
              <a:t>беженец.</a:t>
            </a:r>
            <a:endParaRPr lang="ru-RU" sz="3200" dirty="0"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715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48072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Одно из исходных слов вставляется внутрь другого, в подобных случаях ученые говорят о </a:t>
            </a:r>
            <a:r>
              <a:rPr lang="ru-RU" sz="3200" b="1" dirty="0" smtClean="0">
                <a:solidFill>
                  <a:schemeClr val="tx1"/>
                </a:solidFill>
              </a:rPr>
              <a:t>тмезисе</a:t>
            </a:r>
            <a:r>
              <a:rPr lang="ru-RU" sz="3200" dirty="0">
                <a:solidFill>
                  <a:schemeClr val="tx1"/>
                </a:solidFill>
              </a:rPr>
              <a:t>: </a:t>
            </a:r>
            <a:r>
              <a:rPr lang="ru-RU" sz="3200" b="1" i="1" dirty="0" err="1">
                <a:solidFill>
                  <a:schemeClr val="tx1"/>
                </a:solidFill>
              </a:rPr>
              <a:t>Шпионообмания</a:t>
            </a:r>
            <a:r>
              <a:rPr lang="ru-RU" sz="3200" i="1" dirty="0">
                <a:solidFill>
                  <a:schemeClr val="tx1"/>
                </a:solidFill>
              </a:rPr>
              <a:t>. Правозащитники просят президента не вводить общество в заблуждение насчет их агентурных связей с заграницей </a:t>
            </a:r>
            <a:r>
              <a:rPr lang="ru-RU" sz="3200" dirty="0">
                <a:solidFill>
                  <a:schemeClr val="tx1"/>
                </a:solidFill>
              </a:rPr>
              <a:t>(Коммерсант.ru, 01.10.2015) – </a:t>
            </a:r>
            <a:r>
              <a:rPr lang="ru-RU" sz="3200" i="1" dirty="0">
                <a:solidFill>
                  <a:schemeClr val="tx1"/>
                </a:solidFill>
              </a:rPr>
              <a:t>шпиономания</a:t>
            </a:r>
            <a:r>
              <a:rPr lang="ru-RU" sz="3200" dirty="0">
                <a:solidFill>
                  <a:schemeClr val="tx1"/>
                </a:solidFill>
              </a:rPr>
              <a:t> + </a:t>
            </a:r>
            <a:r>
              <a:rPr lang="ru-RU" sz="3200" i="1" dirty="0">
                <a:solidFill>
                  <a:schemeClr val="tx1"/>
                </a:solidFill>
              </a:rPr>
              <a:t>обман</a:t>
            </a:r>
            <a:r>
              <a:rPr lang="ru-RU" sz="3200" dirty="0">
                <a:solidFill>
                  <a:schemeClr val="tx1"/>
                </a:solidFill>
              </a:rPr>
              <a:t>; </a:t>
            </a:r>
          </a:p>
          <a:p>
            <a:pPr marL="0" indent="0" algn="just">
              <a:buNone/>
            </a:pP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00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35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07504" y="1778625"/>
            <a:ext cx="892899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3200" i="1" dirty="0" smtClean="0">
                <a:solidFill>
                  <a:prstClr val="black"/>
                </a:solidFill>
                <a:latin typeface="Arial"/>
              </a:rPr>
              <a:t>Битва </a:t>
            </a:r>
            <a:r>
              <a:rPr lang="ru-RU" sz="3200" i="1" dirty="0">
                <a:solidFill>
                  <a:prstClr val="black"/>
                </a:solidFill>
                <a:latin typeface="Arial"/>
              </a:rPr>
              <a:t>за </a:t>
            </a:r>
            <a:r>
              <a:rPr lang="ru-RU" sz="3200" b="1" i="1" dirty="0">
                <a:solidFill>
                  <a:prstClr val="black"/>
                </a:solidFill>
                <a:latin typeface="Arial"/>
              </a:rPr>
              <a:t>урождай</a:t>
            </a:r>
            <a:r>
              <a:rPr lang="ru-RU" sz="3200" i="1" dirty="0">
                <a:solidFill>
                  <a:prstClr val="black"/>
                </a:solidFill>
                <a:latin typeface="Arial"/>
              </a:rPr>
              <a:t>. Владимир Путин констатировал, что россияне продолжают активно рождаться и без помощи Минздрава </a:t>
            </a:r>
            <a:r>
              <a:rPr lang="ru-RU" sz="3200" dirty="0">
                <a:latin typeface="Arial"/>
              </a:rPr>
              <a:t>(Коммерсант</a:t>
            </a:r>
            <a:r>
              <a:rPr lang="en-US" sz="3200" dirty="0">
                <a:latin typeface="Arial"/>
              </a:rPr>
              <a:t>.</a:t>
            </a:r>
            <a:r>
              <a:rPr lang="en-US" sz="3200" dirty="0" err="1">
                <a:latin typeface="Arial"/>
              </a:rPr>
              <a:t>ru</a:t>
            </a:r>
            <a:r>
              <a:rPr lang="ru-RU" sz="3200" dirty="0">
                <a:latin typeface="Arial"/>
              </a:rPr>
              <a:t>, 07.05.2015) 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– </a:t>
            </a:r>
            <a:r>
              <a:rPr lang="ru-RU" sz="3200" i="1" dirty="0">
                <a:solidFill>
                  <a:prstClr val="black"/>
                </a:solidFill>
                <a:latin typeface="Arial"/>
              </a:rPr>
              <a:t>(битва за) урожай + </a:t>
            </a:r>
            <a:r>
              <a:rPr lang="ru-RU" sz="3200" i="1" dirty="0" smtClean="0">
                <a:solidFill>
                  <a:prstClr val="black"/>
                </a:solidFill>
                <a:latin typeface="Arial"/>
              </a:rPr>
              <a:t>рождаться </a:t>
            </a:r>
            <a:r>
              <a:rPr lang="ru-RU" sz="3200" dirty="0" smtClean="0">
                <a:solidFill>
                  <a:prstClr val="black"/>
                </a:solidFill>
                <a:latin typeface="Arial"/>
              </a:rPr>
              <a:t>(вставляется в исходное слово в усеченном виде)</a:t>
            </a:r>
            <a:endParaRPr lang="ru-RU" sz="3200" dirty="0">
              <a:solidFill>
                <a:prstClr val="black"/>
              </a:solidFill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67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7039"/>
            <a:ext cx="9123685" cy="648072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В </a:t>
            </a:r>
            <a:r>
              <a:rPr lang="ru-RU" sz="3200" dirty="0">
                <a:solidFill>
                  <a:schemeClr val="tx1"/>
                </a:solidFill>
              </a:rPr>
              <a:t>силу ярко выраженной </a:t>
            </a:r>
            <a:r>
              <a:rPr lang="ru-RU" sz="3200" dirty="0" err="1">
                <a:solidFill>
                  <a:schemeClr val="tx1"/>
                </a:solidFill>
              </a:rPr>
              <a:t>неузуальности</a:t>
            </a:r>
            <a:r>
              <a:rPr lang="ru-RU" sz="3200" dirty="0">
                <a:solidFill>
                  <a:schemeClr val="tx1"/>
                </a:solidFill>
              </a:rPr>
              <a:t> их структуры подобные гибридные новообразования характеризуются высокой степенью экспрессивности и служат действенным средством воздействия на сознание носителей </a:t>
            </a:r>
            <a:r>
              <a:rPr lang="ru-RU" sz="3200" dirty="0" smtClean="0">
                <a:solidFill>
                  <a:schemeClr val="tx1"/>
                </a:solidFill>
              </a:rPr>
              <a:t>языка</a:t>
            </a:r>
            <a:r>
              <a:rPr lang="ru-RU" sz="3800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ru-RU" sz="3200" dirty="0">
              <a:solidFill>
                <a:schemeClr val="tx1"/>
              </a:solidFill>
              <a:latin typeface="+mn-lt"/>
            </a:endParaRPr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55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37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9417" y="1340768"/>
            <a:ext cx="910850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3200" dirty="0">
                <a:solidFill>
                  <a:prstClr val="black"/>
                </a:solidFill>
                <a:latin typeface="Arial"/>
              </a:rPr>
              <a:t>В процессе создания контаминированных новообразований также обыгрываются прецедентные феномены (</a:t>
            </a:r>
            <a:r>
              <a:rPr lang="ru-RU" sz="3200" b="1" i="1" dirty="0" err="1">
                <a:solidFill>
                  <a:prstClr val="black"/>
                </a:solidFill>
                <a:latin typeface="Arial"/>
              </a:rPr>
              <a:t>троллевые</a:t>
            </a:r>
            <a:r>
              <a:rPr lang="ru-RU" sz="3200" b="1" i="1" dirty="0">
                <a:solidFill>
                  <a:prstClr val="black"/>
                </a:solidFill>
                <a:latin typeface="Arial"/>
              </a:rPr>
              <a:t> игры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 – ср. </a:t>
            </a:r>
            <a:r>
              <a:rPr lang="ru-RU" sz="3200" i="1" dirty="0">
                <a:solidFill>
                  <a:prstClr val="black"/>
                </a:solidFill>
                <a:latin typeface="Arial"/>
              </a:rPr>
              <a:t>ролевые игры,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 </a:t>
            </a:r>
            <a:r>
              <a:rPr lang="ru-RU" sz="3200" b="1" i="1" dirty="0" err="1" smtClean="0">
                <a:solidFill>
                  <a:prstClr val="black"/>
                </a:solidFill>
                <a:latin typeface="Arial"/>
              </a:rPr>
              <a:t>убедителей</a:t>
            </a:r>
            <a:r>
              <a:rPr lang="ru-RU" sz="3200" b="1" i="1" dirty="0" smtClean="0">
                <a:solidFill>
                  <a:prstClr val="black"/>
                </a:solidFill>
                <a:latin typeface="Arial"/>
              </a:rPr>
              <a:t> не </a:t>
            </a:r>
            <a:r>
              <a:rPr lang="ru-RU" sz="3200" b="1" i="1" dirty="0">
                <a:solidFill>
                  <a:prstClr val="black"/>
                </a:solidFill>
                <a:latin typeface="Arial"/>
              </a:rPr>
              <a:t>судят 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–  </a:t>
            </a:r>
            <a:r>
              <a:rPr lang="ru-RU" sz="3200" dirty="0" smtClean="0">
                <a:solidFill>
                  <a:prstClr val="black"/>
                </a:solidFill>
                <a:latin typeface="Arial"/>
              </a:rPr>
              <a:t>ср. </a:t>
            </a:r>
            <a:r>
              <a:rPr lang="ru-RU" sz="3200" i="1" dirty="0" smtClean="0">
                <a:solidFill>
                  <a:prstClr val="black"/>
                </a:solidFill>
                <a:latin typeface="Arial"/>
              </a:rPr>
              <a:t>победителей </a:t>
            </a:r>
            <a:r>
              <a:rPr lang="ru-RU" sz="3200" i="1" dirty="0">
                <a:solidFill>
                  <a:prstClr val="black"/>
                </a:solidFill>
                <a:latin typeface="Arial"/>
              </a:rPr>
              <a:t>не судят, </a:t>
            </a:r>
            <a:r>
              <a:rPr lang="ru-RU" sz="3200" b="1" i="1" dirty="0" err="1" smtClean="0">
                <a:solidFill>
                  <a:prstClr val="black"/>
                </a:solidFill>
                <a:latin typeface="Arial"/>
              </a:rPr>
              <a:t>миропритворческая</a:t>
            </a:r>
            <a:r>
              <a:rPr lang="ru-RU" sz="3200" b="1" i="1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ru-RU" sz="3200" b="1" i="1" dirty="0">
                <a:solidFill>
                  <a:prstClr val="black"/>
                </a:solidFill>
                <a:latin typeface="Arial"/>
              </a:rPr>
              <a:t>миссия </a:t>
            </a:r>
            <a:r>
              <a:rPr lang="ru-RU" sz="3200" i="1" dirty="0">
                <a:solidFill>
                  <a:prstClr val="black"/>
                </a:solidFill>
                <a:latin typeface="Arial"/>
              </a:rPr>
              <a:t>– 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ср. </a:t>
            </a:r>
            <a:r>
              <a:rPr lang="ru-RU" sz="3200" i="1" dirty="0">
                <a:solidFill>
                  <a:prstClr val="black"/>
                </a:solidFill>
                <a:latin typeface="Arial"/>
              </a:rPr>
              <a:t>миротворческая миссия, </a:t>
            </a:r>
            <a:r>
              <a:rPr lang="ru-RU" sz="3200" b="1" i="1" dirty="0" smtClean="0">
                <a:solidFill>
                  <a:prstClr val="black"/>
                </a:solidFill>
                <a:latin typeface="Arial"/>
              </a:rPr>
              <a:t>битва за </a:t>
            </a:r>
            <a:r>
              <a:rPr lang="ru-RU" sz="3200" b="1" i="1" dirty="0">
                <a:solidFill>
                  <a:prstClr val="black"/>
                </a:solidFill>
                <a:latin typeface="Arial"/>
              </a:rPr>
              <a:t>урождай </a:t>
            </a:r>
            <a:r>
              <a:rPr lang="ru-RU" sz="3200" i="1" dirty="0" smtClean="0">
                <a:solidFill>
                  <a:prstClr val="black"/>
                </a:solidFill>
                <a:latin typeface="Arial"/>
              </a:rPr>
              <a:t>– битва за урожай.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404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48072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chemeClr val="tx1"/>
                </a:solidFill>
              </a:rPr>
              <a:t>Удачное словотворчество способствует “акцентированию внимания читателя на актуальных общественных проблемах, актуализирует имеющиеся у читателя культурологические знания и лингвистические представления о связях языковых </a:t>
            </a:r>
            <a:r>
              <a:rPr lang="ru-RU" sz="3200" dirty="0" smtClean="0">
                <a:solidFill>
                  <a:schemeClr val="tx1"/>
                </a:solidFill>
              </a:rPr>
              <a:t>единиц…</a:t>
            </a:r>
            <a:r>
              <a:rPr lang="en-US" sz="3200" dirty="0" smtClean="0">
                <a:solidFill>
                  <a:schemeClr val="tx1"/>
                </a:solidFill>
              </a:rPr>
              <a:t>”</a:t>
            </a:r>
            <a:r>
              <a:rPr lang="ru-RU" sz="3200" dirty="0" smtClean="0">
                <a:solidFill>
                  <a:schemeClr val="tx1"/>
                </a:solidFill>
              </a:rPr>
              <a:t>,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55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39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0" y="1725664"/>
            <a:ext cx="9036496" cy="293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3200" dirty="0">
                <a:solidFill>
                  <a:prstClr val="black"/>
                </a:solidFill>
                <a:latin typeface="Arial"/>
              </a:rPr>
              <a:t>а</a:t>
            </a:r>
            <a:r>
              <a:rPr lang="ru-RU" sz="3200" dirty="0" smtClean="0">
                <a:solidFill>
                  <a:prstClr val="black"/>
                </a:solidFill>
                <a:latin typeface="Arial"/>
              </a:rPr>
              <a:t> также</a:t>
            </a:r>
            <a:r>
              <a:rPr lang="ru-RU" sz="32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Arial"/>
              </a:rPr>
              <a:t>“</a:t>
            </a:r>
            <a:r>
              <a:rPr lang="ru-RU" sz="3200" dirty="0" smtClean="0">
                <a:solidFill>
                  <a:prstClr val="black"/>
                </a:solidFill>
                <a:latin typeface="Arial"/>
              </a:rPr>
              <a:t>способствует 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расширению образовательного пространства в современном обществе”.</a:t>
            </a:r>
          </a:p>
          <a:p>
            <a:pPr lvl="0" algn="just">
              <a:spcBef>
                <a:spcPct val="20000"/>
              </a:spcBef>
            </a:pPr>
            <a:r>
              <a:rPr lang="ru-RU" sz="3200" dirty="0">
                <a:solidFill>
                  <a:prstClr val="black"/>
                </a:solidFill>
                <a:latin typeface="Arial"/>
              </a:rPr>
              <a:t>(Рацибурская, Самыличева, Шумилова 2015: 84)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20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48072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chemeClr val="tx1"/>
                </a:solidFill>
              </a:rPr>
              <a:t>Интернет-коммуникацию исследователи определяют </a:t>
            </a:r>
            <a:r>
              <a:rPr lang="ru-RU" sz="3200" dirty="0" smtClean="0">
                <a:solidFill>
                  <a:schemeClr val="tx1"/>
                </a:solidFill>
              </a:rPr>
              <a:t>„как </a:t>
            </a:r>
            <a:r>
              <a:rPr lang="ru-RU" sz="3200" dirty="0">
                <a:solidFill>
                  <a:schemeClr val="tx1"/>
                </a:solidFill>
              </a:rPr>
              <a:t>полифункциональное общение в электронной среде, для которого характерны </a:t>
            </a:r>
            <a:r>
              <a:rPr lang="ru-RU" sz="3200" dirty="0" err="1">
                <a:solidFill>
                  <a:schemeClr val="tx1"/>
                </a:solidFill>
              </a:rPr>
              <a:t>дистантность</a:t>
            </a:r>
            <a:r>
              <a:rPr lang="ru-RU" sz="3200" dirty="0">
                <a:solidFill>
                  <a:schemeClr val="tx1"/>
                </a:solidFill>
              </a:rPr>
              <a:t>, опосредованность, </a:t>
            </a:r>
            <a:r>
              <a:rPr lang="ru-RU" sz="3200" dirty="0" err="1">
                <a:solidFill>
                  <a:schemeClr val="tx1"/>
                </a:solidFill>
              </a:rPr>
              <a:t>мультимедийность</a:t>
            </a:r>
            <a:r>
              <a:rPr lang="ru-RU" sz="3200" dirty="0">
                <a:solidFill>
                  <a:schemeClr val="tx1"/>
                </a:solidFill>
              </a:rPr>
              <a:t> (и как следствие – </a:t>
            </a:r>
            <a:r>
              <a:rPr lang="ru-RU" sz="3200" dirty="0" err="1">
                <a:solidFill>
                  <a:schemeClr val="tx1"/>
                </a:solidFill>
              </a:rPr>
              <a:t>поликодовость</a:t>
            </a:r>
            <a:r>
              <a:rPr lang="ru-RU" sz="3200" dirty="0">
                <a:solidFill>
                  <a:schemeClr val="tx1"/>
                </a:solidFill>
              </a:rPr>
              <a:t> сообщений</a:t>
            </a:r>
            <a:r>
              <a:rPr lang="ru-RU" sz="3200" dirty="0" smtClean="0">
                <a:solidFill>
                  <a:schemeClr val="tx1"/>
                </a:solidFill>
              </a:rPr>
              <a:t>)…</a:t>
            </a: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26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480720"/>
          </a:xfrm>
        </p:spPr>
        <p:txBody>
          <a:bodyPr anchor="ctr"/>
          <a:lstStyle/>
          <a:p>
            <a:pPr marL="0" indent="0" algn="just">
              <a:buNone/>
            </a:pPr>
            <a:r>
              <a:rPr lang="ru-RU" sz="3200" dirty="0">
                <a:solidFill>
                  <a:schemeClr val="tx1"/>
                </a:solidFill>
              </a:rPr>
              <a:t>Следует отметить также активное использование </a:t>
            </a:r>
            <a:r>
              <a:rPr lang="ru-RU" sz="3200" dirty="0" err="1">
                <a:solidFill>
                  <a:schemeClr val="tx1"/>
                </a:solidFill>
              </a:rPr>
              <a:t>медийщиками</a:t>
            </a:r>
            <a:r>
              <a:rPr lang="ru-RU" sz="3200" dirty="0">
                <a:solidFill>
                  <a:schemeClr val="tx1"/>
                </a:solidFill>
              </a:rPr>
              <a:t> новообразований в заголовках электронных текстов в информационно-развлекательной функции: с целью заинтересовать адресата, привлечь его внимание к публикации и в определенной степени, частично намеком, информировать о содержании </a:t>
            </a:r>
            <a:r>
              <a:rPr lang="ru-RU" sz="3200" dirty="0" smtClean="0">
                <a:solidFill>
                  <a:schemeClr val="tx1"/>
                </a:solidFill>
              </a:rPr>
              <a:t>текста.</a:t>
            </a:r>
            <a:endParaRPr lang="ru-RU" sz="32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55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480720"/>
          </a:xfrm>
        </p:spPr>
        <p:txBody>
          <a:bodyPr anchor="ctr">
            <a:normAutofit/>
          </a:bodyPr>
          <a:lstStyle/>
          <a:p>
            <a:pPr marL="0" lvl="0" indent="0" algn="just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Сложные </a:t>
            </a:r>
            <a:r>
              <a:rPr lang="ru-RU" sz="3200" dirty="0">
                <a:solidFill>
                  <a:schemeClr val="tx1"/>
                </a:solidFill>
              </a:rPr>
              <a:t>новообразования в электронных российских СМИ различаются по характеру их словообразовательной структуры (стандартная/нестандартная) и по способам словообразования (узуальные/</a:t>
            </a:r>
            <a:r>
              <a:rPr lang="ru-RU" sz="3200" dirty="0" err="1">
                <a:solidFill>
                  <a:schemeClr val="tx1"/>
                </a:solidFill>
              </a:rPr>
              <a:t>неузуальные</a:t>
            </a:r>
            <a:r>
              <a:rPr lang="ru-RU" sz="3200" dirty="0" smtClean="0">
                <a:solidFill>
                  <a:schemeClr val="tx1"/>
                </a:solidFill>
              </a:rPr>
              <a:t>). </a:t>
            </a:r>
            <a:r>
              <a:rPr lang="ru-RU" sz="3200" dirty="0">
                <a:solidFill>
                  <a:prstClr val="black"/>
                </a:solidFill>
              </a:rPr>
              <a:t>Структурно-семантическая специфика сложных новообразований влияет на степень их экспрессивного воздействия на сознание </a:t>
            </a:r>
            <a:r>
              <a:rPr lang="ru-RU" sz="3200" dirty="0" smtClean="0">
                <a:solidFill>
                  <a:prstClr val="black"/>
                </a:solidFill>
              </a:rPr>
              <a:t>адресата.</a:t>
            </a:r>
            <a:endParaRPr lang="ru-RU" sz="3200" dirty="0"/>
          </a:p>
          <a:p>
            <a:pPr marL="0" indent="0" algn="just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 </a:t>
            </a:r>
            <a:endParaRPr lang="ru-RU" sz="32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42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07504" y="1052736"/>
            <a:ext cx="9001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3200" dirty="0">
                <a:solidFill>
                  <a:prstClr val="black"/>
                </a:solidFill>
                <a:latin typeface="Arial"/>
              </a:rPr>
              <a:t>К факторам, способствующим </a:t>
            </a:r>
            <a:r>
              <a:rPr lang="ru-RU" sz="3200" dirty="0" err="1">
                <a:solidFill>
                  <a:prstClr val="black"/>
                </a:solidFill>
                <a:latin typeface="Arial"/>
              </a:rPr>
              <a:t>экспрессивизации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 сложных новообразований, относятся нестандартность их деривационной структуры, </a:t>
            </a:r>
            <a:r>
              <a:rPr lang="ru-RU" sz="3200" dirty="0" err="1">
                <a:solidFill>
                  <a:prstClr val="black"/>
                </a:solidFill>
                <a:latin typeface="Arial"/>
              </a:rPr>
              <a:t>неузуальные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 способы их создания, </a:t>
            </a:r>
            <a:r>
              <a:rPr lang="ru-RU" sz="3200" dirty="0" err="1">
                <a:solidFill>
                  <a:prstClr val="black"/>
                </a:solidFill>
                <a:latin typeface="Arial"/>
              </a:rPr>
              <a:t>неузуальные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 сочетания составляющих </a:t>
            </a:r>
            <a:r>
              <a:rPr lang="ru-RU" sz="3200" dirty="0" smtClean="0">
                <a:solidFill>
                  <a:prstClr val="black"/>
                </a:solidFill>
                <a:latin typeface="Arial"/>
              </a:rPr>
              <a:t>типовые новообразования 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частей, </a:t>
            </a:r>
            <a:r>
              <a:rPr lang="ru-RU" sz="3200" dirty="0" smtClean="0">
                <a:solidFill>
                  <a:prstClr val="black"/>
                </a:solidFill>
                <a:latin typeface="Arial"/>
              </a:rPr>
              <a:t>семантико-стилистическая специфика мотивирующих основ (слов) и стоящих за ними реалий, обыгрывание </a:t>
            </a:r>
            <a:r>
              <a:rPr lang="ru-RU" sz="3200" dirty="0">
                <a:solidFill>
                  <a:prstClr val="black"/>
                </a:solidFill>
                <a:latin typeface="Arial"/>
              </a:rPr>
              <a:t>прецедентных </a:t>
            </a:r>
            <a:r>
              <a:rPr lang="ru-RU" sz="3200" dirty="0" smtClean="0">
                <a:solidFill>
                  <a:prstClr val="black"/>
                </a:solidFill>
                <a:latin typeface="Arial"/>
              </a:rPr>
              <a:t>феноменов.</a:t>
            </a:r>
            <a:endParaRPr lang="ru-RU" sz="3200" dirty="0">
              <a:solidFill>
                <a:prstClr val="black"/>
              </a:solidFill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23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43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0" y="1412776"/>
            <a:ext cx="9144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err="1" smtClean="0">
                <a:latin typeface="+mj-lt"/>
              </a:rPr>
              <a:t>Тошович</a:t>
            </a:r>
            <a:r>
              <a:rPr lang="ru-RU" sz="3200" dirty="0" smtClean="0">
                <a:latin typeface="+mj-lt"/>
              </a:rPr>
              <a:t> 2015: </a:t>
            </a:r>
            <a:r>
              <a:rPr lang="ru-RU" sz="3200" dirty="0" err="1" smtClean="0">
                <a:latin typeface="+mj-lt"/>
              </a:rPr>
              <a:t>Тошович</a:t>
            </a:r>
            <a:r>
              <a:rPr lang="ru-RU" sz="3200" dirty="0">
                <a:latin typeface="+mj-lt"/>
              </a:rPr>
              <a:t>, </a:t>
            </a:r>
            <a:r>
              <a:rPr lang="ru-RU" sz="3200" dirty="0" smtClean="0">
                <a:latin typeface="+mj-lt"/>
              </a:rPr>
              <a:t>Б.. </a:t>
            </a:r>
            <a:r>
              <a:rPr lang="ru-RU" sz="3200" i="1" dirty="0" smtClean="0">
                <a:latin typeface="+mj-lt"/>
              </a:rPr>
              <a:t>Интернет-стилистика.</a:t>
            </a:r>
            <a:r>
              <a:rPr lang="ru-RU" sz="3200" dirty="0" smtClean="0">
                <a:latin typeface="+mj-lt"/>
              </a:rPr>
              <a:t> </a:t>
            </a:r>
            <a:r>
              <a:rPr lang="ru-RU" sz="3200" dirty="0">
                <a:latin typeface="+mj-lt"/>
              </a:rPr>
              <a:t>Москва </a:t>
            </a:r>
            <a:endParaRPr lang="ru-RU" sz="3200" dirty="0" smtClean="0">
              <a:latin typeface="+mj-lt"/>
            </a:endParaRPr>
          </a:p>
          <a:p>
            <a:pPr algn="just"/>
            <a:r>
              <a:rPr lang="ru-RU" sz="3200" dirty="0" smtClean="0">
                <a:latin typeface="+mj-lt"/>
              </a:rPr>
              <a:t>Интернет-коммуникация </a:t>
            </a:r>
            <a:r>
              <a:rPr lang="ru-RU" sz="3200" dirty="0">
                <a:latin typeface="+mj-lt"/>
              </a:rPr>
              <a:t>как новая речевая формация: коллективная монография, Москва, 2012</a:t>
            </a:r>
          </a:p>
          <a:p>
            <a:pPr algn="just"/>
            <a:r>
              <a:rPr lang="ru-RU" sz="3200" dirty="0" smtClean="0">
                <a:latin typeface="+mj-lt"/>
              </a:rPr>
              <a:t>Ильясова, </a:t>
            </a:r>
            <a:r>
              <a:rPr lang="ru-RU" sz="3200" dirty="0" err="1" smtClean="0">
                <a:latin typeface="+mj-lt"/>
              </a:rPr>
              <a:t>Амири</a:t>
            </a:r>
            <a:r>
              <a:rPr lang="ru-RU" sz="3200" dirty="0" smtClean="0">
                <a:latin typeface="+mj-lt"/>
              </a:rPr>
              <a:t> 2015: Ильясова, С.В., </a:t>
            </a:r>
            <a:r>
              <a:rPr lang="ru-RU" sz="3200" dirty="0" err="1" smtClean="0">
                <a:latin typeface="+mj-lt"/>
              </a:rPr>
              <a:t>Амири</a:t>
            </a:r>
            <a:r>
              <a:rPr lang="ru-RU" sz="3200" dirty="0" smtClean="0">
                <a:latin typeface="+mj-lt"/>
              </a:rPr>
              <a:t>, Л.П.. </a:t>
            </a:r>
            <a:r>
              <a:rPr lang="ru-RU" sz="3200" i="1" dirty="0">
                <a:latin typeface="+mj-lt"/>
              </a:rPr>
              <a:t>Языковая игра в коммуникативном пространстве СМИ и </a:t>
            </a:r>
            <a:r>
              <a:rPr lang="ru-RU" sz="3200" i="1" dirty="0" smtClean="0">
                <a:latin typeface="+mj-lt"/>
              </a:rPr>
              <a:t>рекламы.</a:t>
            </a:r>
            <a:r>
              <a:rPr lang="ru-RU" sz="3200" dirty="0" smtClean="0">
                <a:latin typeface="+mj-lt"/>
              </a:rPr>
              <a:t> Москва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975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352928" cy="50292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3200" dirty="0">
                <a:solidFill>
                  <a:schemeClr val="tx1"/>
                </a:solidFill>
                <a:effectLst/>
                <a:latin typeface="+mj-lt"/>
              </a:rPr>
              <a:t>Орехов 2014: Орехов, Б.В. </a:t>
            </a:r>
            <a:r>
              <a:rPr lang="ru-RU" sz="3200" i="1" dirty="0" err="1">
                <a:solidFill>
                  <a:schemeClr val="tx1"/>
                </a:solidFill>
                <a:effectLst/>
                <a:latin typeface="+mj-lt"/>
              </a:rPr>
              <a:t>Суперминимум</a:t>
            </a:r>
            <a:r>
              <a:rPr lang="ru-RU" sz="3200" i="1" dirty="0">
                <a:solidFill>
                  <a:schemeClr val="tx1"/>
                </a:solidFill>
                <a:effectLst/>
                <a:latin typeface="+mj-lt"/>
              </a:rPr>
              <a:t> и </a:t>
            </a:r>
            <a:r>
              <a:rPr lang="ru-RU" sz="3200" i="1" dirty="0" err="1">
                <a:solidFill>
                  <a:schemeClr val="tx1"/>
                </a:solidFill>
                <a:effectLst/>
                <a:latin typeface="+mj-lt"/>
              </a:rPr>
              <a:t>нанодержава</a:t>
            </a:r>
            <a:r>
              <a:rPr lang="ru-RU" sz="3200" i="1" dirty="0">
                <a:solidFill>
                  <a:schemeClr val="tx1"/>
                </a:solidFill>
                <a:effectLst/>
                <a:latin typeface="+mj-lt"/>
              </a:rPr>
              <a:t>: префиксоиды в языке интернета //  Современный русский язык в интернете.  </a:t>
            </a:r>
            <a:r>
              <a:rPr lang="ru-RU" sz="3200" dirty="0">
                <a:solidFill>
                  <a:schemeClr val="tx1"/>
                </a:solidFill>
                <a:effectLst/>
                <a:latin typeface="+mj-lt"/>
              </a:rPr>
              <a:t>Москва</a:t>
            </a:r>
            <a:br>
              <a:rPr lang="ru-RU" sz="3200" dirty="0">
                <a:solidFill>
                  <a:schemeClr val="tx1"/>
                </a:solidFill>
                <a:effectLst/>
                <a:latin typeface="+mj-lt"/>
              </a:rPr>
            </a:br>
            <a:r>
              <a:rPr lang="ru-RU" sz="3200" dirty="0">
                <a:solidFill>
                  <a:schemeClr val="tx1"/>
                </a:solidFill>
                <a:effectLst/>
                <a:latin typeface="+mj-lt"/>
              </a:rPr>
              <a:t>Рацибурская, Самыличева, Шумилова 2015: Рацибурская, Л.В., Самыличева, Н.А., Шумилова. </a:t>
            </a:r>
            <a:r>
              <a:rPr lang="ru-RU" sz="3200" i="1" dirty="0">
                <a:solidFill>
                  <a:schemeClr val="tx1"/>
                </a:solidFill>
                <a:effectLst/>
                <a:latin typeface="+mj-lt"/>
              </a:rPr>
              <a:t>Специфика современного </a:t>
            </a:r>
            <a:r>
              <a:rPr lang="ru-RU" sz="3200" i="1" dirty="0" err="1">
                <a:solidFill>
                  <a:schemeClr val="tx1"/>
                </a:solidFill>
                <a:effectLst/>
                <a:latin typeface="+mj-lt"/>
              </a:rPr>
              <a:t>медийного</a:t>
            </a:r>
            <a:r>
              <a:rPr lang="ru-RU" sz="3200" i="1" dirty="0">
                <a:solidFill>
                  <a:schemeClr val="tx1"/>
                </a:solidFill>
                <a:effectLst/>
                <a:latin typeface="+mj-lt"/>
              </a:rPr>
              <a:t> словотворчества</a:t>
            </a:r>
            <a:r>
              <a:rPr lang="ru-RU" sz="3200" dirty="0">
                <a:solidFill>
                  <a:schemeClr val="tx1"/>
                </a:solidFill>
                <a:effectLst/>
                <a:latin typeface="+mj-lt"/>
              </a:rPr>
              <a:t>, Москва 2015, С. 84.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>
              <a:effectLst/>
              <a:latin typeface="+mj-lt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44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46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5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35323" y="1556792"/>
            <a:ext cx="8892480" cy="430887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ru-RU" sz="3200" dirty="0" err="1">
                <a:latin typeface="+mj-lt"/>
              </a:rPr>
              <a:t>гипертекстуальность</a:t>
            </a:r>
            <a:r>
              <a:rPr lang="ru-RU" sz="3200" dirty="0">
                <a:latin typeface="+mj-lt"/>
              </a:rPr>
              <a:t>, разнообразие дискурсивных и жанровых воплощений, а также возможность широкого варьирования по параметрам </a:t>
            </a:r>
            <a:r>
              <a:rPr lang="ru-RU" sz="3200" dirty="0" err="1" smtClean="0">
                <a:latin typeface="+mj-lt"/>
              </a:rPr>
              <a:t>персональность</a:t>
            </a:r>
            <a:r>
              <a:rPr lang="ru-RU" sz="3200" dirty="0" smtClean="0">
                <a:latin typeface="+mj-lt"/>
              </a:rPr>
              <a:t>/</a:t>
            </a:r>
            <a:r>
              <a:rPr lang="ru-RU" sz="3200" dirty="0" err="1" smtClean="0">
                <a:latin typeface="+mj-lt"/>
              </a:rPr>
              <a:t>институциональность</a:t>
            </a:r>
            <a:r>
              <a:rPr lang="ru-RU" sz="3200" dirty="0" smtClean="0">
                <a:latin typeface="+mj-lt"/>
              </a:rPr>
              <a:t>”. </a:t>
            </a:r>
            <a:endParaRPr lang="ru-RU" sz="3200" dirty="0">
              <a:latin typeface="+mj-lt"/>
            </a:endParaRPr>
          </a:p>
          <a:p>
            <a:pPr algn="just"/>
            <a:r>
              <a:rPr lang="ru-RU" sz="3200" dirty="0" smtClean="0">
                <a:latin typeface="+mj-lt"/>
              </a:rPr>
              <a:t>(Интернет-коммуникация </a:t>
            </a:r>
            <a:r>
              <a:rPr lang="ru-RU" sz="3200" dirty="0">
                <a:latin typeface="+mj-lt"/>
              </a:rPr>
              <a:t>как новая речевая формация: коллективная монография 2012</a:t>
            </a:r>
            <a:r>
              <a:rPr lang="ru-RU" sz="3200" dirty="0"/>
              <a:t>: </a:t>
            </a:r>
            <a:r>
              <a:rPr lang="ru-RU" sz="3200" dirty="0" smtClean="0">
                <a:latin typeface="+mj-lt"/>
              </a:rPr>
              <a:t>5</a:t>
            </a:r>
            <a:r>
              <a:rPr lang="ru-RU" sz="3200" dirty="0" smtClean="0">
                <a:latin typeface="+mj-lt"/>
              </a:rPr>
              <a:t>).</a:t>
            </a:r>
            <a:endParaRPr lang="ru-RU" sz="3200" dirty="0">
              <a:latin typeface="+mj-l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36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480720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”В </a:t>
            </a:r>
            <a:r>
              <a:rPr lang="ru-RU" sz="3200" dirty="0">
                <a:solidFill>
                  <a:schemeClr val="tx1"/>
                </a:solidFill>
              </a:rPr>
              <a:t>СМИ функция воздействия, убеждения начинает вытеснять остальные языковые функции (например, информирования), и средства массовой информации превращаются в средства массового </a:t>
            </a:r>
            <a:r>
              <a:rPr lang="ru-RU" sz="3200" dirty="0" smtClean="0">
                <a:solidFill>
                  <a:schemeClr val="tx1"/>
                </a:solidFill>
              </a:rPr>
              <a:t>воздействия” (Ильясова, </a:t>
            </a:r>
            <a:r>
              <a:rPr lang="ru-RU" sz="3200" dirty="0" err="1" smtClean="0">
                <a:solidFill>
                  <a:schemeClr val="tx1"/>
                </a:solidFill>
              </a:rPr>
              <a:t>Амири</a:t>
            </a:r>
            <a:r>
              <a:rPr lang="ru-RU" sz="3200" dirty="0" smtClean="0">
                <a:solidFill>
                  <a:schemeClr val="tx1"/>
                </a:solidFill>
              </a:rPr>
              <a:t> 2009: 11</a:t>
            </a:r>
            <a:r>
              <a:rPr lang="ru-RU" sz="3200" dirty="0" smtClean="0">
                <a:solidFill>
                  <a:schemeClr val="tx1"/>
                </a:solidFill>
              </a:rPr>
              <a:t>).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02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7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5536" y="1988840"/>
            <a:ext cx="8496944" cy="28315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ru-RU" sz="3200" dirty="0">
                <a:latin typeface="+mj-lt"/>
              </a:rPr>
              <a:t>Действенным средством </a:t>
            </a:r>
            <a:r>
              <a:rPr lang="ru-RU" sz="3200" dirty="0" err="1">
                <a:latin typeface="+mj-lt"/>
              </a:rPr>
              <a:t>экспрессивизации</a:t>
            </a:r>
            <a:r>
              <a:rPr lang="ru-RU" sz="3200" dirty="0">
                <a:latin typeface="+mj-lt"/>
              </a:rPr>
              <a:t> интернет-текста являются новообразования, значительное число которых в электронных СМИ представлено сложными конструкциями.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123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6264696"/>
          </a:xfrm>
        </p:spPr>
        <p:txBody>
          <a:bodyPr anchor="ctr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ru-RU" sz="3200" dirty="0" smtClean="0">
                <a:solidFill>
                  <a:schemeClr val="tx1"/>
                </a:solidFill>
                <a:effectLst/>
                <a:latin typeface="+mj-lt"/>
              </a:rPr>
              <a:t>Узуальные способы создания сложных 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+mj-lt"/>
              </a:rPr>
              <a:t>слов</a:t>
            </a:r>
            <a:br>
              <a:rPr lang="ru-RU" sz="3200" dirty="0" smtClean="0">
                <a:solidFill>
                  <a:schemeClr val="tx1"/>
                </a:solidFill>
                <a:effectLst/>
                <a:latin typeface="+mj-lt"/>
              </a:rPr>
            </a:br>
            <a:r>
              <a:rPr lang="ru-RU" sz="3200" dirty="0">
                <a:solidFill>
                  <a:schemeClr val="tx1"/>
                </a:solidFill>
                <a:effectLst/>
                <a:latin typeface="+mj-lt"/>
              </a:rPr>
              <a:t/>
            </a:r>
            <a:br>
              <a:rPr lang="ru-RU" sz="3200" dirty="0">
                <a:solidFill>
                  <a:schemeClr val="tx1"/>
                </a:solidFill>
                <a:effectLst/>
                <a:latin typeface="+mj-lt"/>
              </a:rPr>
            </a:br>
            <a:r>
              <a:rPr lang="ru-RU" sz="3200" dirty="0">
                <a:solidFill>
                  <a:schemeClr val="tx1"/>
                </a:solidFill>
                <a:effectLst/>
                <a:latin typeface="+mj-lt"/>
              </a:rPr>
              <a:t>Новообразования, созданные путем </a:t>
            </a:r>
            <a:r>
              <a:rPr lang="ru-RU" sz="3200" b="1" dirty="0">
                <a:solidFill>
                  <a:schemeClr val="tx1"/>
                </a:solidFill>
                <a:effectLst/>
                <a:latin typeface="+mj-lt"/>
              </a:rPr>
              <a:t>чистого сложения</a:t>
            </a:r>
            <a:r>
              <a:rPr lang="ru-RU" sz="3200" dirty="0"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ru-RU" sz="3200" b="1" i="1" dirty="0" err="1">
                <a:solidFill>
                  <a:schemeClr val="tx1"/>
                </a:solidFill>
                <a:effectLst/>
                <a:latin typeface="+mj-lt"/>
              </a:rPr>
              <a:t>Кукловывод</a:t>
            </a:r>
            <a:r>
              <a:rPr lang="ru-RU" sz="3200" i="1" dirty="0">
                <a:solidFill>
                  <a:schemeClr val="tx1"/>
                </a:solidFill>
                <a:effectLst/>
                <a:latin typeface="+mj-lt"/>
              </a:rPr>
              <a:t>. Нефтяная компания „ЛУКОЙЛ” выселяет детский театр из центра Москвы </a:t>
            </a:r>
            <a:r>
              <a:rPr lang="ru-RU" sz="3200" dirty="0">
                <a:solidFill>
                  <a:schemeClr val="tx1"/>
                </a:solidFill>
                <a:effectLst/>
                <a:latin typeface="+mj-lt"/>
              </a:rPr>
              <a:t>(newizv.ru, 27.01.2011); </a:t>
            </a:r>
            <a:endParaRPr lang="ru-RU" sz="3200" dirty="0"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96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0"/>
            <a:ext cx="9036496" cy="5982147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ru-RU" sz="3200" b="1" i="1" dirty="0" err="1" smtClean="0">
                <a:solidFill>
                  <a:schemeClr val="tx1"/>
                </a:solidFill>
              </a:rPr>
              <a:t>Петродеградация</a:t>
            </a:r>
            <a:r>
              <a:rPr lang="ru-RU" sz="3200" i="1" dirty="0" smtClean="0">
                <a:solidFill>
                  <a:schemeClr val="tx1"/>
                </a:solidFill>
              </a:rPr>
              <a:t>. Лев Лурье — о </a:t>
            </a:r>
            <a:r>
              <a:rPr lang="ru-RU" sz="3200" i="1" dirty="0" err="1" smtClean="0">
                <a:solidFill>
                  <a:schemeClr val="tx1"/>
                </a:solidFill>
              </a:rPr>
              <a:t>провинциализации</a:t>
            </a:r>
            <a:r>
              <a:rPr lang="ru-RU" sz="3200" i="1" dirty="0" smtClean="0">
                <a:solidFill>
                  <a:schemeClr val="tx1"/>
                </a:solidFill>
              </a:rPr>
              <a:t> культурной столицы России</a:t>
            </a:r>
            <a:r>
              <a:rPr lang="ru-RU" sz="3200" dirty="0" smtClean="0">
                <a:solidFill>
                  <a:schemeClr val="tx1"/>
                </a:solidFill>
              </a:rPr>
              <a:t> (Коммерсант</a:t>
            </a:r>
            <a:r>
              <a:rPr lang="en-US" sz="3200" dirty="0" smtClean="0">
                <a:solidFill>
                  <a:schemeClr val="tx1"/>
                </a:solidFill>
              </a:rPr>
              <a:t>.</a:t>
            </a:r>
            <a:r>
              <a:rPr lang="en-US" sz="3200" dirty="0" err="1" smtClean="0">
                <a:solidFill>
                  <a:schemeClr val="tx1"/>
                </a:solidFill>
              </a:rPr>
              <a:t>ru</a:t>
            </a:r>
            <a:r>
              <a:rPr lang="ru-RU" sz="3200" dirty="0" smtClean="0">
                <a:solidFill>
                  <a:schemeClr val="tx1"/>
                </a:solidFill>
              </a:rPr>
              <a:t>, 17.12.2012) – </a:t>
            </a:r>
            <a:r>
              <a:rPr lang="ru-RU" sz="3200" i="1" dirty="0" smtClean="0">
                <a:solidFill>
                  <a:schemeClr val="tx1"/>
                </a:solidFill>
              </a:rPr>
              <a:t>Петроград + деградация</a:t>
            </a:r>
            <a:r>
              <a:rPr lang="ru-RU" sz="3200" dirty="0">
                <a:solidFill>
                  <a:schemeClr val="tx1"/>
                </a:solidFill>
              </a:rPr>
              <a:t>; </a:t>
            </a:r>
            <a:r>
              <a:rPr lang="ru-RU" sz="3200" b="1" i="1" dirty="0" err="1">
                <a:solidFill>
                  <a:schemeClr val="tx1"/>
                </a:solidFill>
              </a:rPr>
              <a:t>Росалкогольпровокация</a:t>
            </a:r>
            <a:r>
              <a:rPr lang="ru-RU" sz="3200" i="1" dirty="0">
                <a:solidFill>
                  <a:schemeClr val="tx1"/>
                </a:solidFill>
              </a:rPr>
              <a:t>. Почему капитан ФСБ оказался за решеткой после встречи с главным „водочным” чиновником </a:t>
            </a:r>
            <a:r>
              <a:rPr lang="ru-RU" sz="3200" dirty="0">
                <a:solidFill>
                  <a:schemeClr val="tx1"/>
                </a:solidFill>
              </a:rPr>
              <a:t>(MK.ru, 15.11.2015) – </a:t>
            </a:r>
            <a:r>
              <a:rPr lang="ru-RU" sz="3200" i="1" dirty="0" err="1">
                <a:solidFill>
                  <a:schemeClr val="tx1"/>
                </a:solidFill>
              </a:rPr>
              <a:t>Росалкоголь</a:t>
            </a:r>
            <a:r>
              <a:rPr lang="ru-RU" sz="3200" dirty="0">
                <a:solidFill>
                  <a:schemeClr val="tx1"/>
                </a:solidFill>
              </a:rPr>
              <a:t>  + </a:t>
            </a:r>
            <a:r>
              <a:rPr lang="ru-RU" sz="3200" i="1" dirty="0">
                <a:solidFill>
                  <a:schemeClr val="tx1"/>
                </a:solidFill>
              </a:rPr>
              <a:t>провокация</a:t>
            </a:r>
            <a:r>
              <a:rPr lang="ru-RU" sz="3200" dirty="0">
                <a:solidFill>
                  <a:schemeClr val="tx1"/>
                </a:solidFill>
              </a:rPr>
              <a:t>. </a:t>
            </a:r>
          </a:p>
          <a:p>
            <a:pPr marL="0" indent="0" algn="just">
              <a:buNone/>
            </a:pP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F362-5840-43EB-AABB-455ADEE6F09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90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Другая 8">
      <a:dk1>
        <a:sysClr val="windowText" lastClr="000000"/>
      </a:dk1>
      <a:lt1>
        <a:srgbClr val="F6F8FC"/>
      </a:lt1>
      <a:dk2>
        <a:srgbClr val="1F497D"/>
      </a:dk2>
      <a:lt2>
        <a:srgbClr val="E1E4F7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430</TotalTime>
  <Words>1604</Words>
  <Application>Microsoft Office PowerPoint</Application>
  <PresentationFormat>Экран (4:3)</PresentationFormat>
  <Paragraphs>102</Paragraphs>
  <Slides>44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Узуальные способы создания сложных слов  Новообразования, созданные путем чистого сложения: Кукловывод. Нефтяная компания „ЛУКОЙЛ” выселяет детский театр из центра Москвы (newizv.ru, 27.01.2011);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Орехов 2014: Орехов, Б.В. Суперминимум и нанодержава: префиксоиды в языке интернета //  Современный русский язык в интернете.  Москва Рацибурская, Самыличева, Шумилова 2015: Рацибурская, Л.В., Самыличева, Н.А., Шумилова. Специфика современного медийного словотворчества, Москва 2015, С. 84.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СЛОЖНЫЕ НОВООБРАЗОВАНИЯ КАК СРЕДСТВО ВОЗДЕЙСТВИЯ В ЭЛЕКТРОННЫХ СМИ</dc:title>
  <dc:creator>1</dc:creator>
  <cp:lastModifiedBy>1</cp:lastModifiedBy>
  <cp:revision>45</cp:revision>
  <dcterms:created xsi:type="dcterms:W3CDTF">2016-03-17T07:24:18Z</dcterms:created>
  <dcterms:modified xsi:type="dcterms:W3CDTF">2016-04-05T09:53:16Z</dcterms:modified>
</cp:coreProperties>
</file>