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1" r:id="rId3"/>
    <p:sldId id="262" r:id="rId4"/>
    <p:sldId id="257" r:id="rId5"/>
    <p:sldId id="275" r:id="rId6"/>
    <p:sldId id="259" r:id="rId7"/>
    <p:sldId id="266" r:id="rId8"/>
    <p:sldId id="279" r:id="rId9"/>
    <p:sldId id="283" r:id="rId10"/>
    <p:sldId id="260" r:id="rId11"/>
    <p:sldId id="281" r:id="rId12"/>
    <p:sldId id="268" r:id="rId13"/>
    <p:sldId id="271" r:id="rId14"/>
    <p:sldId id="273" r:id="rId15"/>
    <p:sldId id="274" r:id="rId16"/>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52" autoAdjust="0"/>
  </p:normalViewPr>
  <p:slideViewPr>
    <p:cSldViewPr>
      <p:cViewPr varScale="1">
        <p:scale>
          <a:sx n="93" d="100"/>
          <a:sy n="93" d="100"/>
        </p:scale>
        <p:origin x="-42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75631" cy="511397"/>
          </a:xfrm>
          <a:prstGeom prst="rect">
            <a:avLst/>
          </a:prstGeom>
        </p:spPr>
        <p:txBody>
          <a:bodyPr vert="horz" lIns="95533" tIns="47767" rIns="95533" bIns="47767" rtlCol="0"/>
          <a:lstStyle>
            <a:lvl1pPr algn="l">
              <a:defRPr sz="1300"/>
            </a:lvl1pPr>
          </a:lstStyle>
          <a:p>
            <a:endParaRPr lang="de-AT"/>
          </a:p>
        </p:txBody>
      </p:sp>
      <p:sp>
        <p:nvSpPr>
          <p:cNvPr id="3" name="Datumsplatzhalter 2"/>
          <p:cNvSpPr>
            <a:spLocks noGrp="1"/>
          </p:cNvSpPr>
          <p:nvPr>
            <p:ph type="dt" sz="quarter" idx="1"/>
          </p:nvPr>
        </p:nvSpPr>
        <p:spPr>
          <a:xfrm>
            <a:off x="4021980" y="2"/>
            <a:ext cx="3075631" cy="511397"/>
          </a:xfrm>
          <a:prstGeom prst="rect">
            <a:avLst/>
          </a:prstGeom>
        </p:spPr>
        <p:txBody>
          <a:bodyPr vert="horz" lIns="95533" tIns="47767" rIns="95533" bIns="47767" rtlCol="0"/>
          <a:lstStyle>
            <a:lvl1pPr algn="r">
              <a:defRPr sz="1300"/>
            </a:lvl1pPr>
          </a:lstStyle>
          <a:p>
            <a:fld id="{4C363105-7235-4E8A-87A8-44D30E99AD9A}" type="datetimeFigureOut">
              <a:rPr lang="de-AT" smtClean="0"/>
              <a:t>19.03.2016</a:t>
            </a:fld>
            <a:endParaRPr lang="de-AT"/>
          </a:p>
        </p:txBody>
      </p:sp>
      <p:sp>
        <p:nvSpPr>
          <p:cNvPr id="4" name="Fußzeilenplatzhalter 3"/>
          <p:cNvSpPr>
            <a:spLocks noGrp="1"/>
          </p:cNvSpPr>
          <p:nvPr>
            <p:ph type="ftr" sz="quarter" idx="2"/>
          </p:nvPr>
        </p:nvSpPr>
        <p:spPr>
          <a:xfrm>
            <a:off x="1" y="9721551"/>
            <a:ext cx="3075631" cy="511397"/>
          </a:xfrm>
          <a:prstGeom prst="rect">
            <a:avLst/>
          </a:prstGeom>
        </p:spPr>
        <p:txBody>
          <a:bodyPr vert="horz" lIns="95533" tIns="47767" rIns="95533" bIns="47767" rtlCol="0" anchor="b"/>
          <a:lstStyle>
            <a:lvl1pPr algn="l">
              <a:defRPr sz="1300"/>
            </a:lvl1pPr>
          </a:lstStyle>
          <a:p>
            <a:endParaRPr lang="de-AT"/>
          </a:p>
        </p:txBody>
      </p:sp>
      <p:sp>
        <p:nvSpPr>
          <p:cNvPr id="5" name="Foliennummernplatzhalter 4"/>
          <p:cNvSpPr>
            <a:spLocks noGrp="1"/>
          </p:cNvSpPr>
          <p:nvPr>
            <p:ph type="sldNum" sz="quarter" idx="3"/>
          </p:nvPr>
        </p:nvSpPr>
        <p:spPr>
          <a:xfrm>
            <a:off x="4021980" y="9721551"/>
            <a:ext cx="3075631" cy="511397"/>
          </a:xfrm>
          <a:prstGeom prst="rect">
            <a:avLst/>
          </a:prstGeom>
        </p:spPr>
        <p:txBody>
          <a:bodyPr vert="horz" lIns="95533" tIns="47767" rIns="95533" bIns="47767" rtlCol="0" anchor="b"/>
          <a:lstStyle>
            <a:lvl1pPr algn="r">
              <a:defRPr sz="1300"/>
            </a:lvl1pPr>
          </a:lstStyle>
          <a:p>
            <a:fld id="{15783B56-6EE0-486C-A187-7191FC93003F}" type="slidenum">
              <a:rPr lang="de-AT" smtClean="0"/>
              <a:t>‹Nr.›</a:t>
            </a:fld>
            <a:endParaRPr lang="de-AT"/>
          </a:p>
        </p:txBody>
      </p:sp>
    </p:spTree>
    <p:extLst>
      <p:ext uri="{BB962C8B-B14F-4D97-AF65-F5344CB8AC3E}">
        <p14:creationId xmlns:p14="http://schemas.microsoft.com/office/powerpoint/2010/main" val="3502336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6363" cy="511731"/>
          </a:xfrm>
          <a:prstGeom prst="rect">
            <a:avLst/>
          </a:prstGeom>
        </p:spPr>
        <p:txBody>
          <a:bodyPr vert="horz" lIns="95533" tIns="47767" rIns="95533" bIns="47767" rtlCol="0"/>
          <a:lstStyle>
            <a:lvl1pPr algn="l">
              <a:defRPr sz="1300"/>
            </a:lvl1pPr>
          </a:lstStyle>
          <a:p>
            <a:endParaRPr lang="de-AT"/>
          </a:p>
        </p:txBody>
      </p:sp>
      <p:sp>
        <p:nvSpPr>
          <p:cNvPr id="3" name="Datumsplatzhalter 2"/>
          <p:cNvSpPr>
            <a:spLocks noGrp="1"/>
          </p:cNvSpPr>
          <p:nvPr>
            <p:ph type="dt" idx="1"/>
          </p:nvPr>
        </p:nvSpPr>
        <p:spPr>
          <a:xfrm>
            <a:off x="4021294" y="1"/>
            <a:ext cx="3076363" cy="511731"/>
          </a:xfrm>
          <a:prstGeom prst="rect">
            <a:avLst/>
          </a:prstGeom>
        </p:spPr>
        <p:txBody>
          <a:bodyPr vert="horz" lIns="95533" tIns="47767" rIns="95533" bIns="47767" rtlCol="0"/>
          <a:lstStyle>
            <a:lvl1pPr algn="r">
              <a:defRPr sz="1300"/>
            </a:lvl1pPr>
          </a:lstStyle>
          <a:p>
            <a:fld id="{86744490-6F99-4F20-86FD-DEDA7412EF75}" type="datetimeFigureOut">
              <a:rPr lang="de-AT" smtClean="0"/>
              <a:t>19.03.2016</a:t>
            </a:fld>
            <a:endParaRPr lang="de-AT"/>
          </a:p>
        </p:txBody>
      </p:sp>
      <p:sp>
        <p:nvSpPr>
          <p:cNvPr id="4" name="Folienbildplatzhalter 3"/>
          <p:cNvSpPr>
            <a:spLocks noGrp="1" noRot="1" noChangeAspect="1"/>
          </p:cNvSpPr>
          <p:nvPr>
            <p:ph type="sldImg" idx="2"/>
          </p:nvPr>
        </p:nvSpPr>
        <p:spPr>
          <a:xfrm>
            <a:off x="990600" y="768350"/>
            <a:ext cx="5118100" cy="3838575"/>
          </a:xfrm>
          <a:prstGeom prst="rect">
            <a:avLst/>
          </a:prstGeom>
          <a:noFill/>
          <a:ln w="12700">
            <a:solidFill>
              <a:prstClr val="black"/>
            </a:solidFill>
          </a:ln>
        </p:spPr>
        <p:txBody>
          <a:bodyPr vert="horz" lIns="95533" tIns="47767" rIns="95533" bIns="47767" rtlCol="0" anchor="ctr"/>
          <a:lstStyle/>
          <a:p>
            <a:endParaRPr lang="de-AT"/>
          </a:p>
        </p:txBody>
      </p:sp>
      <p:sp>
        <p:nvSpPr>
          <p:cNvPr id="5" name="Notizenplatzhalter 4"/>
          <p:cNvSpPr>
            <a:spLocks noGrp="1"/>
          </p:cNvSpPr>
          <p:nvPr>
            <p:ph type="body" sz="quarter" idx="3"/>
          </p:nvPr>
        </p:nvSpPr>
        <p:spPr>
          <a:xfrm>
            <a:off x="709930" y="4861442"/>
            <a:ext cx="5679440" cy="4605576"/>
          </a:xfrm>
          <a:prstGeom prst="rect">
            <a:avLst/>
          </a:prstGeom>
        </p:spPr>
        <p:txBody>
          <a:bodyPr vert="horz" lIns="95533" tIns="47767" rIns="95533" bIns="47767"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9721107"/>
            <a:ext cx="3076363" cy="511731"/>
          </a:xfrm>
          <a:prstGeom prst="rect">
            <a:avLst/>
          </a:prstGeom>
        </p:spPr>
        <p:txBody>
          <a:bodyPr vert="horz" lIns="95533" tIns="47767" rIns="95533" bIns="47767" rtlCol="0" anchor="b"/>
          <a:lstStyle>
            <a:lvl1pPr algn="l">
              <a:defRPr sz="1300"/>
            </a:lvl1pPr>
          </a:lstStyle>
          <a:p>
            <a:endParaRPr lang="de-AT"/>
          </a:p>
        </p:txBody>
      </p:sp>
      <p:sp>
        <p:nvSpPr>
          <p:cNvPr id="7" name="Foliennummernplatzhalter 6"/>
          <p:cNvSpPr>
            <a:spLocks noGrp="1"/>
          </p:cNvSpPr>
          <p:nvPr>
            <p:ph type="sldNum" sz="quarter" idx="5"/>
          </p:nvPr>
        </p:nvSpPr>
        <p:spPr>
          <a:xfrm>
            <a:off x="4021294" y="9721107"/>
            <a:ext cx="3076363" cy="511731"/>
          </a:xfrm>
          <a:prstGeom prst="rect">
            <a:avLst/>
          </a:prstGeom>
        </p:spPr>
        <p:txBody>
          <a:bodyPr vert="horz" lIns="95533" tIns="47767" rIns="95533" bIns="47767" rtlCol="0" anchor="b"/>
          <a:lstStyle>
            <a:lvl1pPr algn="r">
              <a:defRPr sz="1300"/>
            </a:lvl1pPr>
          </a:lstStyle>
          <a:p>
            <a:fld id="{6A52B781-2D6F-4514-BD49-4D3B0BC8E1F3}" type="slidenum">
              <a:rPr lang="de-AT" smtClean="0"/>
              <a:t>‹Nr.›</a:t>
            </a:fld>
            <a:endParaRPr lang="de-AT"/>
          </a:p>
        </p:txBody>
      </p:sp>
    </p:spTree>
    <p:extLst>
      <p:ext uri="{BB962C8B-B14F-4D97-AF65-F5344CB8AC3E}">
        <p14:creationId xmlns:p14="http://schemas.microsoft.com/office/powerpoint/2010/main" val="2201565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yandex.ru/search/?csg=1555,8326,13,13,0,1,0&amp;text=%D0%B2%D0%B5%D0%B1%D0%BE%D0%BF%D0%B5%D0%B4%D0%B8%D1%8F&amp;lr=10373&amp;noreask=1"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e.wikipedia.org/wiki/Dominanz_(Psychologie)"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de.wikipedia.org/wiki/Bondage" TargetMode="External"/><Relationship Id="rId5" Type="http://schemas.openxmlformats.org/officeDocument/2006/relationships/hyperlink" Target="https://de.wikipedia.org/wiki/Algolagnie" TargetMode="External"/><Relationship Id="rId4" Type="http://schemas.openxmlformats.org/officeDocument/2006/relationships/hyperlink" Target="https://de.wikipedia.org/wiki/Unterw%C3%BCrfigkeit"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6A52B781-2D6F-4514-BD49-4D3B0BC8E1F3}" type="slidenum">
              <a:rPr lang="de-AT" smtClean="0"/>
              <a:t>1</a:t>
            </a:fld>
            <a:endParaRPr lang="de-AT"/>
          </a:p>
        </p:txBody>
      </p:sp>
    </p:spTree>
    <p:extLst>
      <p:ext uri="{BB962C8B-B14F-4D97-AF65-F5344CB8AC3E}">
        <p14:creationId xmlns:p14="http://schemas.microsoft.com/office/powerpoint/2010/main" val="2044903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10</a:t>
            </a:fld>
            <a:endParaRPr lang="de-AT"/>
          </a:p>
        </p:txBody>
      </p:sp>
    </p:spTree>
    <p:extLst>
      <p:ext uri="{BB962C8B-B14F-4D97-AF65-F5344CB8AC3E}">
        <p14:creationId xmlns:p14="http://schemas.microsoft.com/office/powerpoint/2010/main" val="2646964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55328">
              <a:defRPr/>
            </a:pPr>
            <a:r>
              <a:rPr lang="ru-RU" dirty="0" smtClean="0"/>
              <a:t>Редко «заимствуется» семанантическая связь, присущая  сложным словам типа англ.  insect allergy  </a:t>
            </a:r>
            <a:r>
              <a:rPr lang="ru-RU" b="1" dirty="0" smtClean="0"/>
              <a:t>инсект-аллергия </a:t>
            </a:r>
            <a:r>
              <a:rPr lang="ru-RU" dirty="0" smtClean="0"/>
              <a:t> </a:t>
            </a:r>
            <a:r>
              <a:rPr lang="de-DE" dirty="0" smtClean="0"/>
              <a:t>[</a:t>
            </a:r>
            <a:r>
              <a:rPr lang="ru-RU" dirty="0" smtClean="0"/>
              <a:t>аллергия  на укусы насекомых]- чаще:</a:t>
            </a:r>
            <a:r>
              <a:rPr lang="ru-RU" b="1" dirty="0" smtClean="0"/>
              <a:t> инсектная аллергия </a:t>
            </a:r>
            <a:r>
              <a:rPr lang="ru-RU" dirty="0" smtClean="0"/>
              <a:t>[53.000]</a:t>
            </a:r>
            <a:endParaRPr lang="de-DE" dirty="0" smtClean="0"/>
          </a:p>
          <a:p>
            <a:pPr defTabSz="955328">
              <a:defRPr/>
            </a:pPr>
            <a:r>
              <a:rPr lang="ru-RU" b="1" dirty="0" smtClean="0"/>
              <a:t>Реже без соединительного гласного: багюз</a:t>
            </a:r>
            <a:r>
              <a:rPr lang="ru-RU" b="1" baseline="0" dirty="0" smtClean="0"/>
              <a:t> [800], багюзер [599], багюзинг [1.000] </a:t>
            </a:r>
            <a:endParaRPr lang="ru-RU" b="1" dirty="0" smtClean="0"/>
          </a:p>
          <a:p>
            <a:pPr defTabSz="955328">
              <a:defRPr/>
            </a:pPr>
            <a:r>
              <a:rPr lang="ru-RU" dirty="0"/>
              <a:t>сублизинг</a:t>
            </a:r>
            <a:r>
              <a:rPr lang="ru-RU" u="sng" dirty="0"/>
              <a:t>о</a:t>
            </a:r>
            <a:r>
              <a:rPr lang="ru-RU" dirty="0"/>
              <a:t>получатель </a:t>
            </a:r>
            <a:r>
              <a:rPr lang="de-DE" dirty="0"/>
              <a:t>– </a:t>
            </a:r>
            <a:r>
              <a:rPr lang="ru-RU" dirty="0"/>
              <a:t>англ. </a:t>
            </a:r>
            <a:r>
              <a:rPr lang="en-US" i="1" dirty="0"/>
              <a:t>receiver of sublease</a:t>
            </a:r>
            <a:r>
              <a:rPr lang="en-US" dirty="0"/>
              <a:t> payments; </a:t>
            </a:r>
            <a:r>
              <a:rPr lang="ru-RU" dirty="0"/>
              <a:t>сублизинг</a:t>
            </a:r>
            <a:r>
              <a:rPr lang="ru-RU" u="sng" dirty="0"/>
              <a:t>о</a:t>
            </a:r>
            <a:r>
              <a:rPr lang="ru-RU" dirty="0"/>
              <a:t>датель</a:t>
            </a:r>
            <a:r>
              <a:rPr lang="de-DE" b="1" dirty="0"/>
              <a:t> – </a:t>
            </a:r>
            <a:r>
              <a:rPr lang="ru-RU" dirty="0"/>
              <a:t>англ. </a:t>
            </a:r>
            <a:r>
              <a:rPr lang="de-DE" dirty="0"/>
              <a:t>l</a:t>
            </a:r>
            <a:r>
              <a:rPr lang="en-US" dirty="0" err="1"/>
              <a:t>abour</a:t>
            </a:r>
            <a:r>
              <a:rPr lang="en-US" dirty="0"/>
              <a:t> </a:t>
            </a:r>
            <a:r>
              <a:rPr lang="en-US" i="1" dirty="0"/>
              <a:t>subleasing provider</a:t>
            </a:r>
            <a:r>
              <a:rPr lang="en-US" dirty="0"/>
              <a:t> </a:t>
            </a:r>
            <a:endParaRPr lang="de-AT" dirty="0"/>
          </a:p>
          <a:p>
            <a:pPr defTabSz="955328">
              <a:defRPr/>
            </a:pPr>
            <a:endParaRPr lang="de-AT" dirty="0" smtClean="0"/>
          </a:p>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11</a:t>
            </a:fld>
            <a:endParaRPr lang="de-AT"/>
          </a:p>
        </p:txBody>
      </p:sp>
    </p:spTree>
    <p:extLst>
      <p:ext uri="{BB962C8B-B14F-4D97-AF65-F5344CB8AC3E}">
        <p14:creationId xmlns:p14="http://schemas.microsoft.com/office/powerpoint/2010/main" val="1624221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 engl.</a:t>
            </a:r>
            <a:r>
              <a:rPr lang="de-DE" baseline="0" dirty="0" smtClean="0"/>
              <a:t> </a:t>
            </a:r>
            <a:r>
              <a:rPr lang="de-DE" baseline="0" dirty="0" err="1" smtClean="0"/>
              <a:t>merchant</a:t>
            </a:r>
            <a:r>
              <a:rPr lang="de-DE" baseline="0" dirty="0" smtClean="0"/>
              <a:t> [</a:t>
            </a:r>
            <a:r>
              <a:rPr lang="de-DE" baseline="0" dirty="0" err="1" smtClean="0"/>
              <a:t>middleman</a:t>
            </a:r>
            <a:r>
              <a:rPr lang="de-DE" baseline="0" dirty="0" smtClean="0"/>
              <a:t>, </a:t>
            </a:r>
            <a:r>
              <a:rPr lang="de-DE" baseline="0" dirty="0" err="1" smtClean="0"/>
              <a:t>broker</a:t>
            </a:r>
            <a:r>
              <a:rPr lang="de-DE" baseline="0" dirty="0" smtClean="0"/>
              <a:t>]</a:t>
            </a:r>
            <a:endParaRPr lang="de-AT" u="none" dirty="0">
              <a:solidFill>
                <a:schemeClr val="tx1"/>
              </a:solidFill>
            </a:endParaRPr>
          </a:p>
        </p:txBody>
      </p:sp>
      <p:sp>
        <p:nvSpPr>
          <p:cNvPr id="4" name="Foliennummernplatzhalter 3"/>
          <p:cNvSpPr>
            <a:spLocks noGrp="1"/>
          </p:cNvSpPr>
          <p:nvPr>
            <p:ph type="sldNum" sz="quarter" idx="10"/>
          </p:nvPr>
        </p:nvSpPr>
        <p:spPr/>
        <p:txBody>
          <a:bodyPr/>
          <a:lstStyle/>
          <a:p>
            <a:fld id="{6A52B781-2D6F-4514-BD49-4D3B0BC8E1F3}" type="slidenum">
              <a:rPr lang="de-AT" smtClean="0"/>
              <a:t>12</a:t>
            </a:fld>
            <a:endParaRPr lang="de-AT"/>
          </a:p>
        </p:txBody>
      </p:sp>
    </p:spTree>
    <p:extLst>
      <p:ext uri="{BB962C8B-B14F-4D97-AF65-F5344CB8AC3E}">
        <p14:creationId xmlns:p14="http://schemas.microsoft.com/office/powerpoint/2010/main" val="1241911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ru-RU" dirty="0" smtClean="0"/>
              <a:t>Вепопедия при поиске в Яндекс:</a:t>
            </a:r>
            <a:r>
              <a:rPr lang="ru-RU" baseline="0" dirty="0" smtClean="0"/>
              <a:t> «</a:t>
            </a:r>
            <a:r>
              <a:rPr lang="ru-RU" dirty="0"/>
              <a:t>Исправлена опечатка «</a:t>
            </a:r>
            <a:r>
              <a:rPr lang="ru-RU" dirty="0">
                <a:hlinkClick r:id="rId3"/>
              </a:rPr>
              <a:t>вебопедия</a:t>
            </a:r>
            <a:r>
              <a:rPr lang="ru-RU" dirty="0"/>
              <a:t>»» – предложили:  Википедия</a:t>
            </a:r>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13</a:t>
            </a:fld>
            <a:endParaRPr lang="de-AT"/>
          </a:p>
        </p:txBody>
      </p:sp>
    </p:spTree>
    <p:extLst>
      <p:ext uri="{BB962C8B-B14F-4D97-AF65-F5344CB8AC3E}">
        <p14:creationId xmlns:p14="http://schemas.microsoft.com/office/powerpoint/2010/main" val="777862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14</a:t>
            </a:fld>
            <a:endParaRPr lang="de-AT"/>
          </a:p>
        </p:txBody>
      </p:sp>
    </p:spTree>
    <p:extLst>
      <p:ext uri="{BB962C8B-B14F-4D97-AF65-F5344CB8AC3E}">
        <p14:creationId xmlns:p14="http://schemas.microsoft.com/office/powerpoint/2010/main" val="1088459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6A52B781-2D6F-4514-BD49-4D3B0BC8E1F3}" type="slidenum">
              <a:rPr lang="de-AT" smtClean="0"/>
              <a:t>15</a:t>
            </a:fld>
            <a:endParaRPr lang="de-AT"/>
          </a:p>
        </p:txBody>
      </p:sp>
    </p:spTree>
    <p:extLst>
      <p:ext uri="{BB962C8B-B14F-4D97-AF65-F5344CB8AC3E}">
        <p14:creationId xmlns:p14="http://schemas.microsoft.com/office/powerpoint/2010/main" val="3079960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Hoody</a:t>
            </a:r>
            <a:r>
              <a:rPr lang="de-DE" dirty="0" smtClean="0"/>
              <a:t> - </a:t>
            </a:r>
            <a:r>
              <a:rPr lang="ru-RU" b="1" dirty="0" smtClean="0">
                <a:effectLst/>
              </a:rPr>
              <a:t>ХУДИ</a:t>
            </a:r>
            <a:r>
              <a:rPr lang="ru-RU" dirty="0" smtClean="0">
                <a:effectLst/>
              </a:rPr>
              <a:t> (англ. hoody – hood колпак; капюшон). нескл. 1. соц. Молодой человек, постоянно носящий куртку с капюшоном и изначально представляющий часть культуры "хип-хоп". Куртка с капюшоном символизировала отстраненность от окружающего мира. 2.  част. одежда. Аналог толстовки из мягкого хлопчатобумажного трикотажа с капюшоном-анораком, имеющим стойку спереди, защищающую от ветра. Характерные элементы - большие накладные карманы спереди и капюшон. Впервые была продемонстрирована Клер МакКардел на одном из американских показов моды.</a:t>
            </a:r>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2</a:t>
            </a:fld>
            <a:endParaRPr lang="de-AT"/>
          </a:p>
        </p:txBody>
      </p:sp>
    </p:spTree>
    <p:extLst>
      <p:ext uri="{BB962C8B-B14F-4D97-AF65-F5344CB8AC3E}">
        <p14:creationId xmlns:p14="http://schemas.microsoft.com/office/powerpoint/2010/main" val="593729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err="1" smtClean="0">
                <a:effectLst/>
              </a:rPr>
              <a:t>Noisegrind</a:t>
            </a:r>
            <a:r>
              <a:rPr lang="en-US" dirty="0" smtClean="0">
                <a:effectLst/>
              </a:rPr>
              <a:t>: The use of musical instruments as weapons of mass destruction. Usually consisting of extremely distorted and down-tuned guitars with inhumanly fast drums. http://www.urbandictionary.com/define.php?term=noisegrind</a:t>
            </a:r>
          </a:p>
          <a:p>
            <a:r>
              <a:rPr lang="en-US" dirty="0" err="1"/>
              <a:t>Noisecore</a:t>
            </a:r>
            <a:r>
              <a:rPr lang="en-US" dirty="0"/>
              <a:t> for me, and most of people I know, is the style created with blast beat or chaotic drums, chaotic guitar/bass noise and vocals. Often hardly at all riffs and length of tracks remains merely counted by seconds rather than minutes. Explosions, where maximum amount of energy is included in minimum amount of time. http://total-noisecore.tumblr.com/what</a:t>
            </a:r>
          </a:p>
          <a:p>
            <a:r>
              <a:rPr lang="de-AT" dirty="0"/>
              <a:t>Beim Noise </a:t>
            </a:r>
            <a:r>
              <a:rPr lang="de-AT" dirty="0" err="1"/>
              <a:t>Shaping</a:t>
            </a:r>
            <a:r>
              <a:rPr lang="de-AT" dirty="0"/>
              <a:t> (auch Rauschformung) wird das durch Quantisierung entstehende digitale Rauschen eines Audiosignals</a:t>
            </a:r>
          </a:p>
          <a:p>
            <a:r>
              <a:rPr lang="de-AT" dirty="0"/>
              <a:t>in Frequenzbereiche verschoben, die vom menschlichen Gehör schlechter oder gar nicht wahrnehmbar sind.</a:t>
            </a:r>
          </a:p>
          <a:p>
            <a:r>
              <a:rPr lang="de-AT" dirty="0"/>
              <a:t>Dadurch wird das Rauschen leiser wahrgenommen und der Signal-/Rauschabstand verringert sich. http://myweb3.hs-harz.de/mkreyssig/af/pdf/NoiseShaping.pdf</a:t>
            </a:r>
            <a:endParaRPr lang="ru-RU" dirty="0"/>
          </a:p>
          <a:p>
            <a:endParaRPr lang="ru-RU" dirty="0"/>
          </a:p>
          <a:p>
            <a:r>
              <a:rPr lang="ru-RU" b="1" dirty="0" smtClean="0"/>
              <a:t>ДАМАГ, ДАМАГА</a:t>
            </a:r>
            <a:r>
              <a:rPr lang="de-AT" dirty="0" smtClean="0"/>
              <a:t> </a:t>
            </a:r>
            <a:r>
              <a:rPr lang="ru-RU" dirty="0" smtClean="0"/>
              <a:t>(англ. </a:t>
            </a:r>
            <a:r>
              <a:rPr lang="de-AT" dirty="0" err="1" smtClean="0"/>
              <a:t>damage</a:t>
            </a:r>
            <a:r>
              <a:rPr lang="ru-RU" dirty="0" smtClean="0"/>
              <a:t>  ущерб). част. </a:t>
            </a:r>
            <a:r>
              <a:rPr lang="ru-RU" b="1" dirty="0" smtClean="0"/>
              <a:t>комп. сленг</a:t>
            </a:r>
            <a:r>
              <a:rPr lang="ru-RU" dirty="0" smtClean="0"/>
              <a:t>. В компьютерных играх – разрушительное действие, повлекшее гибель персонажа или объекта. </a:t>
            </a:r>
            <a:r>
              <a:rPr lang="ru-RU" b="1" dirty="0" smtClean="0"/>
              <a:t>Дама</a:t>
            </a:r>
            <a:r>
              <a:rPr lang="ru-RU" b="1" u="sng" dirty="0" smtClean="0"/>
              <a:t>ж</a:t>
            </a:r>
            <a:r>
              <a:rPr lang="ru-RU" b="1" dirty="0" smtClean="0"/>
              <a:t>ный</a:t>
            </a:r>
            <a:r>
              <a:rPr lang="ru-RU" dirty="0" smtClean="0"/>
              <a:t>.</a:t>
            </a:r>
            <a:r>
              <a:rPr lang="de-DE" dirty="0" smtClean="0"/>
              <a:t> </a:t>
            </a:r>
            <a:r>
              <a:rPr lang="ru-RU" b="1" dirty="0" smtClean="0"/>
              <a:t>Дама</a:t>
            </a:r>
            <a:r>
              <a:rPr lang="ru-RU" b="1" u="sng" dirty="0" smtClean="0"/>
              <a:t>ж</a:t>
            </a:r>
            <a:r>
              <a:rPr lang="ru-RU" b="1" dirty="0" smtClean="0"/>
              <a:t>ить</a:t>
            </a:r>
            <a:r>
              <a:rPr lang="ru-RU" i="1" dirty="0" smtClean="0"/>
              <a:t>.</a:t>
            </a:r>
            <a:r>
              <a:rPr lang="de-AT" i="1" dirty="0" smtClean="0"/>
              <a:t> </a:t>
            </a:r>
            <a:r>
              <a:rPr lang="de-DE" i="1" dirty="0" smtClean="0"/>
              <a:t> </a:t>
            </a:r>
            <a:endParaRPr lang="ru-RU" i="1" dirty="0" smtClean="0"/>
          </a:p>
          <a:p>
            <a:r>
              <a:rPr lang="de-DE" dirty="0" smtClean="0"/>
              <a:t>       </a:t>
            </a:r>
            <a:r>
              <a:rPr lang="de-DE" b="1" dirty="0" smtClean="0"/>
              <a:t>:</a:t>
            </a:r>
            <a:endParaRPr lang="de-AT" b="1" dirty="0" smtClean="0"/>
          </a:p>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3</a:t>
            </a:fld>
            <a:endParaRPr lang="de-AT"/>
          </a:p>
        </p:txBody>
      </p:sp>
    </p:spTree>
    <p:extLst>
      <p:ext uri="{BB962C8B-B14F-4D97-AF65-F5344CB8AC3E}">
        <p14:creationId xmlns:p14="http://schemas.microsoft.com/office/powerpoint/2010/main" val="1970164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ru-RU" b="1" dirty="0" smtClean="0"/>
              <a:t>ИНШУРАНС</a:t>
            </a:r>
            <a:r>
              <a:rPr lang="ru-RU" b="1" baseline="0" dirty="0" smtClean="0"/>
              <a:t> и т. д. - в названиях страховых компаний</a:t>
            </a:r>
            <a:endParaRPr lang="de-AT" b="1" dirty="0"/>
          </a:p>
        </p:txBody>
      </p:sp>
      <p:sp>
        <p:nvSpPr>
          <p:cNvPr id="4" name="Foliennummernplatzhalter 3"/>
          <p:cNvSpPr>
            <a:spLocks noGrp="1"/>
          </p:cNvSpPr>
          <p:nvPr>
            <p:ph type="sldNum" sz="quarter" idx="10"/>
          </p:nvPr>
        </p:nvSpPr>
        <p:spPr/>
        <p:txBody>
          <a:bodyPr/>
          <a:lstStyle/>
          <a:p>
            <a:fld id="{6A52B781-2D6F-4514-BD49-4D3B0BC8E1F3}" type="slidenum">
              <a:rPr lang="de-AT" smtClean="0"/>
              <a:t>4</a:t>
            </a:fld>
            <a:endParaRPr lang="de-AT"/>
          </a:p>
        </p:txBody>
      </p:sp>
    </p:spTree>
    <p:extLst>
      <p:ext uri="{BB962C8B-B14F-4D97-AF65-F5344CB8AC3E}">
        <p14:creationId xmlns:p14="http://schemas.microsoft.com/office/powerpoint/2010/main" val="1048613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55457">
              <a:defRPr/>
            </a:pPr>
            <a:r>
              <a:rPr lang="ru-RU" sz="1300" dirty="0"/>
              <a:t>но и сабмиссив</a:t>
            </a:r>
          </a:p>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5</a:t>
            </a:fld>
            <a:endParaRPr lang="de-AT"/>
          </a:p>
        </p:txBody>
      </p:sp>
    </p:spTree>
    <p:extLst>
      <p:ext uri="{BB962C8B-B14F-4D97-AF65-F5344CB8AC3E}">
        <p14:creationId xmlns:p14="http://schemas.microsoft.com/office/powerpoint/2010/main" val="3706228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dt.</a:t>
            </a:r>
            <a:r>
              <a:rPr lang="de-DE" baseline="0" dirty="0" smtClean="0"/>
              <a:t> </a:t>
            </a:r>
            <a:r>
              <a:rPr lang="de-DE" baseline="0" dirty="0" err="1" smtClean="0"/>
              <a:t>Multistyler</a:t>
            </a:r>
            <a:r>
              <a:rPr lang="de-DE" baseline="0" dirty="0" smtClean="0"/>
              <a:t> (</a:t>
            </a:r>
            <a:r>
              <a:rPr lang="ru-RU" baseline="0" dirty="0" smtClean="0"/>
              <a:t>для волос)</a:t>
            </a:r>
          </a:p>
          <a:p>
            <a:r>
              <a:rPr lang="de-DE" baseline="0" dirty="0" smtClean="0"/>
              <a:t>Bei non-</a:t>
            </a:r>
            <a:r>
              <a:rPr lang="de-DE" baseline="0" dirty="0" err="1" smtClean="0"/>
              <a:t>fikšn</a:t>
            </a:r>
            <a:r>
              <a:rPr lang="de-DE" baseline="0" dirty="0" smtClean="0"/>
              <a:t>  noch zu beachten, dass </a:t>
            </a:r>
            <a:r>
              <a:rPr lang="de-DE" baseline="0" dirty="0" err="1" smtClean="0"/>
              <a:t>fikcija</a:t>
            </a:r>
            <a:r>
              <a:rPr lang="de-DE" baseline="0" dirty="0" smtClean="0"/>
              <a:t> im Russ. eine </a:t>
            </a:r>
            <a:r>
              <a:rPr lang="de-DE" baseline="0" dirty="0" err="1" smtClean="0"/>
              <a:t>and</a:t>
            </a:r>
            <a:r>
              <a:rPr lang="de-DE" baseline="0" dirty="0" smtClean="0"/>
              <a:t>. Bedeutung (nicht: ‚Belletristik‘) hat:</a:t>
            </a:r>
            <a:endParaRPr lang="ru-RU" baseline="0" dirty="0" smtClean="0"/>
          </a:p>
          <a:p>
            <a:r>
              <a:rPr lang="ru-RU" dirty="0" smtClean="0"/>
              <a:t>Намеренно созданное, измышленное положение, построение, не соответствующее действительности, а также вообще подделка.</a:t>
            </a:r>
            <a:endParaRPr lang="ru-RU" baseline="0" dirty="0" smtClean="0"/>
          </a:p>
          <a:p>
            <a:pPr defTabSz="955328">
              <a:defRPr/>
            </a:pPr>
            <a:r>
              <a:rPr lang="ru-RU" b="1" dirty="0" smtClean="0"/>
              <a:t>Гипер</a:t>
            </a:r>
            <a:r>
              <a:rPr lang="ru-RU" b="1" baseline="0" dirty="0" smtClean="0"/>
              <a:t>- : </a:t>
            </a:r>
            <a:r>
              <a:rPr lang="de-DE" b="1" baseline="0" dirty="0" smtClean="0"/>
              <a:t>hyper- </a:t>
            </a:r>
            <a:r>
              <a:rPr lang="de-AT" dirty="0" smtClean="0"/>
              <a:t>/</a:t>
            </a:r>
            <a:r>
              <a:rPr lang="de-AT" dirty="0" err="1" smtClean="0"/>
              <a:t>haɪpər</a:t>
            </a:r>
            <a:r>
              <a:rPr lang="de-AT" dirty="0" smtClean="0"/>
              <a:t>/</a:t>
            </a:r>
            <a:r>
              <a:rPr lang="de-AT" baseline="0" dirty="0" smtClean="0"/>
              <a:t> </a:t>
            </a:r>
            <a:r>
              <a:rPr lang="ru-RU" b="1" dirty="0" smtClean="0"/>
              <a:t>ГИПЕР-СВИДАНЩИК</a:t>
            </a:r>
            <a:r>
              <a:rPr lang="ru-RU" dirty="0" smtClean="0"/>
              <a:t> (англ. </a:t>
            </a:r>
            <a:r>
              <a:rPr lang="de-DE" dirty="0" smtClean="0"/>
              <a:t>hyper-</a:t>
            </a:r>
            <a:r>
              <a:rPr lang="de-DE" dirty="0" err="1" smtClean="0"/>
              <a:t>dater</a:t>
            </a:r>
            <a:r>
              <a:rPr lang="de-DE" dirty="0" smtClean="0"/>
              <a:t>), </a:t>
            </a:r>
            <a:r>
              <a:rPr lang="ru-RU" dirty="0" smtClean="0"/>
              <a:t>редк. соц. Человек, зависающий на сайтах знакомств и подчас имеющий по три свидания в день с незнакомыми с целью установления интимных отношений [...]</a:t>
            </a:r>
            <a:endParaRPr lang="de-AT" dirty="0" smtClean="0"/>
          </a:p>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6</a:t>
            </a:fld>
            <a:endParaRPr lang="de-AT"/>
          </a:p>
        </p:txBody>
      </p:sp>
    </p:spTree>
    <p:extLst>
      <p:ext uri="{BB962C8B-B14F-4D97-AF65-F5344CB8AC3E}">
        <p14:creationId xmlns:p14="http://schemas.microsoft.com/office/powerpoint/2010/main" val="4291910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ru-RU" dirty="0" smtClean="0"/>
              <a:t>дат</a:t>
            </a:r>
            <a:r>
              <a:rPr lang="ru-RU" u="sng" dirty="0" smtClean="0"/>
              <a:t>о</a:t>
            </a:r>
            <a:r>
              <a:rPr lang="ru-RU" dirty="0" smtClean="0"/>
              <a:t>грамма [10], дейтограмма (1) </a:t>
            </a:r>
          </a:p>
          <a:p>
            <a:endParaRPr lang="ru-RU" sz="1300" dirty="0"/>
          </a:p>
          <a:p>
            <a:r>
              <a:rPr lang="ru-RU" sz="1300" dirty="0"/>
              <a:t>(но: </a:t>
            </a:r>
            <a:r>
              <a:rPr lang="ru-RU" sz="1300" u="sng" dirty="0"/>
              <a:t>саб</a:t>
            </a:r>
            <a:r>
              <a:rPr lang="ru-RU" sz="1300" dirty="0"/>
              <a:t>миссив (и доминант)</a:t>
            </a:r>
          </a:p>
          <a:p>
            <a:r>
              <a:rPr lang="de-DE" dirty="0" smtClean="0">
                <a:effectLst/>
              </a:rPr>
              <a:t>Der Begriff BDSM, der sich aus den Anfangsbuchstaben der englischen Bezeichnungen „</a:t>
            </a:r>
            <a:r>
              <a:rPr lang="de-DE" dirty="0" err="1" smtClean="0">
                <a:effectLst/>
              </a:rPr>
              <a:t>Bondage</a:t>
            </a:r>
            <a:r>
              <a:rPr lang="de-DE" dirty="0" smtClean="0">
                <a:effectLst/>
              </a:rPr>
              <a:t> &amp; </a:t>
            </a:r>
            <a:r>
              <a:rPr lang="de-DE" dirty="0" err="1" smtClean="0">
                <a:effectLst/>
              </a:rPr>
              <a:t>Discipline</a:t>
            </a:r>
            <a:r>
              <a:rPr lang="de-DE" dirty="0" smtClean="0">
                <a:effectLst/>
              </a:rPr>
              <a:t>, </a:t>
            </a:r>
            <a:r>
              <a:rPr lang="de-DE" dirty="0" err="1" smtClean="0">
                <a:effectLst/>
              </a:rPr>
              <a:t>Dominance</a:t>
            </a:r>
            <a:r>
              <a:rPr lang="de-DE" dirty="0" smtClean="0">
                <a:effectLst/>
              </a:rPr>
              <a:t> &amp; Submission, </a:t>
            </a:r>
            <a:r>
              <a:rPr lang="de-DE" dirty="0" err="1" smtClean="0">
                <a:effectLst/>
              </a:rPr>
              <a:t>Sadism</a:t>
            </a:r>
            <a:r>
              <a:rPr lang="de-DE" dirty="0" smtClean="0">
                <a:effectLst/>
              </a:rPr>
              <a:t> &amp; </a:t>
            </a:r>
            <a:r>
              <a:rPr lang="de-DE" dirty="0" err="1" smtClean="0">
                <a:effectLst/>
              </a:rPr>
              <a:t>Masochism</a:t>
            </a:r>
            <a:r>
              <a:rPr lang="de-DE" dirty="0" smtClean="0">
                <a:effectLst/>
              </a:rPr>
              <a:t>“ zusammensetzt, beschreibt eine sehr vielgestaltige Gruppe von meist sexuellen Verhaltensweisen, die unter anderem mit </a:t>
            </a:r>
            <a:r>
              <a:rPr lang="de-DE" dirty="0" smtClean="0">
                <a:effectLst/>
                <a:hlinkClick r:id="rId3" tooltip="Dominanz (Psychologie)"/>
              </a:rPr>
              <a:t>Dominanz</a:t>
            </a:r>
            <a:r>
              <a:rPr lang="de-DE" dirty="0" smtClean="0">
                <a:effectLst/>
              </a:rPr>
              <a:t> und </a:t>
            </a:r>
            <a:r>
              <a:rPr lang="de-DE" dirty="0" smtClean="0">
                <a:effectLst/>
                <a:hlinkClick r:id="rId4" tooltip="Unterwürfigkeit"/>
              </a:rPr>
              <a:t>Unterwerfung</a:t>
            </a:r>
            <a:r>
              <a:rPr lang="de-DE" dirty="0" smtClean="0">
                <a:effectLst/>
              </a:rPr>
              <a:t>, spielerischer Bestrafung sowie </a:t>
            </a:r>
            <a:r>
              <a:rPr lang="de-DE" dirty="0" smtClean="0">
                <a:effectLst/>
                <a:hlinkClick r:id="rId5" tooltip="Algolagnie"/>
              </a:rPr>
              <a:t>Lustschmerz</a:t>
            </a:r>
            <a:r>
              <a:rPr lang="de-DE" dirty="0" smtClean="0">
                <a:effectLst/>
              </a:rPr>
              <a:t> oder </a:t>
            </a:r>
            <a:r>
              <a:rPr lang="de-DE" dirty="0" smtClean="0">
                <a:effectLst/>
                <a:hlinkClick r:id="rId6" tooltip="Bondage"/>
              </a:rPr>
              <a:t>Fesselungsspielen</a:t>
            </a:r>
            <a:r>
              <a:rPr lang="de-DE" dirty="0" smtClean="0">
                <a:effectLst/>
              </a:rPr>
              <a:t> in Zusammenhang stehen können.</a:t>
            </a:r>
            <a:endParaRPr lang="ru-RU" sz="1300" dirty="0"/>
          </a:p>
          <a:p>
            <a:endParaRPr lang="de-AT" dirty="0"/>
          </a:p>
        </p:txBody>
      </p:sp>
      <p:sp>
        <p:nvSpPr>
          <p:cNvPr id="4" name="Foliennummernplatzhalter 3"/>
          <p:cNvSpPr>
            <a:spLocks noGrp="1"/>
          </p:cNvSpPr>
          <p:nvPr>
            <p:ph type="sldNum" sz="quarter" idx="10"/>
          </p:nvPr>
        </p:nvSpPr>
        <p:spPr/>
        <p:txBody>
          <a:bodyPr/>
          <a:lstStyle/>
          <a:p>
            <a:fld id="{6A52B781-2D6F-4514-BD49-4D3B0BC8E1F3}" type="slidenum">
              <a:rPr lang="de-AT" smtClean="0"/>
              <a:t>7</a:t>
            </a:fld>
            <a:endParaRPr lang="de-AT"/>
          </a:p>
        </p:txBody>
      </p:sp>
    </p:spTree>
    <p:extLst>
      <p:ext uri="{BB962C8B-B14F-4D97-AF65-F5344CB8AC3E}">
        <p14:creationId xmlns:p14="http://schemas.microsoft.com/office/powerpoint/2010/main" val="1903274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55328"/>
            <a:r>
              <a:rPr lang="de-AT" i="1" dirty="0"/>
              <a:t>Curling</a:t>
            </a:r>
            <a:r>
              <a:rPr lang="de-AT" dirty="0"/>
              <a:t>  engl. </a:t>
            </a:r>
            <a:r>
              <a:rPr lang="de-AT" dirty="0" smtClean="0"/>
              <a:t>/ˈ</a:t>
            </a:r>
            <a:r>
              <a:rPr lang="de-AT" dirty="0" err="1" smtClean="0"/>
              <a:t>kɜ</a:t>
            </a:r>
            <a:r>
              <a:rPr lang="de-AT" dirty="0" smtClean="0"/>
              <a:t>ː.</a:t>
            </a:r>
            <a:r>
              <a:rPr lang="de-AT" dirty="0" err="1" smtClean="0"/>
              <a:t>lɪŋ</a:t>
            </a:r>
            <a:r>
              <a:rPr lang="de-AT" dirty="0" smtClean="0"/>
              <a:t>/,</a:t>
            </a:r>
            <a:r>
              <a:rPr lang="de-AT" dirty="0"/>
              <a:t> amerik. </a:t>
            </a:r>
            <a:r>
              <a:rPr lang="de-AT" dirty="0" smtClean="0"/>
              <a:t>/ˈ</a:t>
            </a:r>
            <a:r>
              <a:rPr lang="de-AT" dirty="0" err="1" smtClean="0"/>
              <a:t>kɜr·lɪŋ</a:t>
            </a:r>
            <a:r>
              <a:rPr lang="de-AT" dirty="0" smtClean="0"/>
              <a:t>/</a:t>
            </a:r>
            <a:r>
              <a:rPr lang="de-AT" baseline="0" dirty="0" smtClean="0"/>
              <a:t> </a:t>
            </a:r>
            <a:r>
              <a:rPr lang="de-AT" dirty="0"/>
              <a:t>ist eine auf dem Eis gespielte Wintersportart, die dem Eisstockschießen ähnelt </a:t>
            </a:r>
          </a:p>
        </p:txBody>
      </p:sp>
      <p:sp>
        <p:nvSpPr>
          <p:cNvPr id="4" name="Foliennummernplatzhalter 3"/>
          <p:cNvSpPr>
            <a:spLocks noGrp="1"/>
          </p:cNvSpPr>
          <p:nvPr>
            <p:ph type="sldNum" sz="quarter" idx="10"/>
          </p:nvPr>
        </p:nvSpPr>
        <p:spPr/>
        <p:txBody>
          <a:bodyPr/>
          <a:lstStyle/>
          <a:p>
            <a:fld id="{6A52B781-2D6F-4514-BD49-4D3B0BC8E1F3}" type="slidenum">
              <a:rPr lang="de-AT" smtClean="0"/>
              <a:t>8</a:t>
            </a:fld>
            <a:endParaRPr lang="de-AT"/>
          </a:p>
        </p:txBody>
      </p:sp>
    </p:spTree>
    <p:extLst>
      <p:ext uri="{BB962C8B-B14F-4D97-AF65-F5344CB8AC3E}">
        <p14:creationId xmlns:p14="http://schemas.microsoft.com/office/powerpoint/2010/main" val="3600992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6A52B781-2D6F-4514-BD49-4D3B0BC8E1F3}" type="slidenum">
              <a:rPr lang="de-AT" smtClean="0"/>
              <a:t>9</a:t>
            </a:fld>
            <a:endParaRPr lang="de-AT"/>
          </a:p>
        </p:txBody>
      </p:sp>
    </p:spTree>
    <p:extLst>
      <p:ext uri="{BB962C8B-B14F-4D97-AF65-F5344CB8AC3E}">
        <p14:creationId xmlns:p14="http://schemas.microsoft.com/office/powerpoint/2010/main" val="205039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C514B001-E285-4BA5-B60F-09E7087D6184}" type="datetimeFigureOut">
              <a:rPr lang="de-AT" smtClean="0"/>
              <a:t>19.03.2016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101347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C514B001-E285-4BA5-B60F-09E7087D6184}" type="datetimeFigureOut">
              <a:rPr lang="de-AT" smtClean="0"/>
              <a:t>19.03.2016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3800767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C514B001-E285-4BA5-B60F-09E7087D6184}" type="datetimeFigureOut">
              <a:rPr lang="de-AT" smtClean="0"/>
              <a:t>19.03.2016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351204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C514B001-E285-4BA5-B60F-09E7087D6184}" type="datetimeFigureOut">
              <a:rPr lang="de-AT" smtClean="0"/>
              <a:t>19.03.2016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1218270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514B001-E285-4BA5-B60F-09E7087D6184}" type="datetimeFigureOut">
              <a:rPr lang="de-AT" smtClean="0"/>
              <a:t>19.03.2016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66655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C514B001-E285-4BA5-B60F-09E7087D6184}" type="datetimeFigureOut">
              <a:rPr lang="de-AT" smtClean="0"/>
              <a:t>19.03.2016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160579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C514B001-E285-4BA5-B60F-09E7087D6184}" type="datetimeFigureOut">
              <a:rPr lang="de-AT" smtClean="0"/>
              <a:t>19.03.2016</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2377859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C514B001-E285-4BA5-B60F-09E7087D6184}" type="datetimeFigureOut">
              <a:rPr lang="de-AT" smtClean="0"/>
              <a:t>19.03.2016</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1101769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514B001-E285-4BA5-B60F-09E7087D6184}" type="datetimeFigureOut">
              <a:rPr lang="de-AT" smtClean="0"/>
              <a:t>19.03.2016</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264465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514B001-E285-4BA5-B60F-09E7087D6184}" type="datetimeFigureOut">
              <a:rPr lang="de-AT" smtClean="0"/>
              <a:t>19.03.2016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135740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514B001-E285-4BA5-B60F-09E7087D6184}" type="datetimeFigureOut">
              <a:rPr lang="de-AT" smtClean="0"/>
              <a:t>19.03.2016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DD2B83F7-5F94-4E46-B0A8-FB9E069DD8A4}" type="slidenum">
              <a:rPr lang="de-AT" smtClean="0"/>
              <a:t>‹Nr.›</a:t>
            </a:fld>
            <a:endParaRPr lang="de-AT"/>
          </a:p>
        </p:txBody>
      </p:sp>
    </p:spTree>
    <p:extLst>
      <p:ext uri="{BB962C8B-B14F-4D97-AF65-F5344CB8AC3E}">
        <p14:creationId xmlns:p14="http://schemas.microsoft.com/office/powerpoint/2010/main" val="205586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14B001-E285-4BA5-B60F-09E7087D6184}" type="datetimeFigureOut">
              <a:rPr lang="de-AT" smtClean="0"/>
              <a:t>19.03.2016</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2B83F7-5F94-4E46-B0A8-FB9E069DD8A4}" type="slidenum">
              <a:rPr lang="de-AT" smtClean="0"/>
              <a:t>‹Nr.›</a:t>
            </a:fld>
            <a:endParaRPr lang="de-AT"/>
          </a:p>
        </p:txBody>
      </p:sp>
    </p:spTree>
    <p:extLst>
      <p:ext uri="{BB962C8B-B14F-4D97-AF65-F5344CB8AC3E}">
        <p14:creationId xmlns:p14="http://schemas.microsoft.com/office/powerpoint/2010/main" val="2686653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itermed.com/simptomy-bolezni/?cat=11&amp;word=6085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2619723"/>
          </a:xfrm>
        </p:spPr>
        <p:txBody>
          <a:bodyPr>
            <a:normAutofit fontScale="90000"/>
          </a:bodyPr>
          <a:lstStyle/>
          <a:p>
            <a:pPr algn="l"/>
            <a:r>
              <a:rPr lang="ru-RU" sz="3600" b="1" dirty="0"/>
              <a:t>Регулярность и вариантность адаптации английских заимствований </a:t>
            </a:r>
            <a:r>
              <a:rPr lang="ru-RU" sz="3600" b="1" dirty="0" smtClean="0"/>
              <a:t>в русском </a:t>
            </a:r>
            <a:r>
              <a:rPr lang="de-DE" sz="3600" b="1" dirty="0" smtClean="0"/>
              <a:t> </a:t>
            </a:r>
            <a:r>
              <a:rPr lang="ru-RU" sz="3600" b="1" dirty="0"/>
              <a:t>и</a:t>
            </a:r>
            <a:r>
              <a:rPr lang="ru-RU" sz="3600" b="1" dirty="0" smtClean="0"/>
              <a:t>нтернет</a:t>
            </a:r>
            <a:r>
              <a:rPr lang="de-DE" sz="3600" b="1" dirty="0" smtClean="0"/>
              <a:t>e </a:t>
            </a:r>
            <a:br>
              <a:rPr lang="de-DE" sz="3600" b="1" dirty="0" smtClean="0"/>
            </a:br>
            <a:r>
              <a:rPr lang="de-AT" dirty="0"/>
              <a:t/>
            </a:r>
            <a:br>
              <a:rPr lang="de-AT" dirty="0"/>
            </a:br>
            <a:endParaRPr lang="de-AT" dirty="0"/>
          </a:p>
        </p:txBody>
      </p:sp>
      <p:sp>
        <p:nvSpPr>
          <p:cNvPr id="3" name="Untertitel 2"/>
          <p:cNvSpPr>
            <a:spLocks noGrp="1"/>
          </p:cNvSpPr>
          <p:nvPr>
            <p:ph type="subTitle" idx="1"/>
          </p:nvPr>
        </p:nvSpPr>
        <p:spPr>
          <a:xfrm>
            <a:off x="683568" y="3886200"/>
            <a:ext cx="7488832" cy="1752600"/>
          </a:xfrm>
        </p:spPr>
        <p:txBody>
          <a:bodyPr/>
          <a:lstStyle/>
          <a:p>
            <a:pPr algn="l"/>
            <a:endParaRPr lang="ru-RU" dirty="0" smtClean="0">
              <a:solidFill>
                <a:schemeClr val="tx1"/>
              </a:solidFill>
              <a:latin typeface="+mj-lt"/>
              <a:cs typeface="Times New Roman" panose="02020603050405020304" pitchFamily="18" charset="0"/>
            </a:endParaRPr>
          </a:p>
          <a:p>
            <a:pPr algn="l"/>
            <a:r>
              <a:rPr lang="de-DE" smtClean="0">
                <a:solidFill>
                  <a:schemeClr val="tx1"/>
                </a:solidFill>
                <a:latin typeface="+mj-lt"/>
                <a:cs typeface="Times New Roman" panose="02020603050405020304" pitchFamily="18" charset="0"/>
              </a:rPr>
              <a:t>Ingeborg </a:t>
            </a:r>
            <a:r>
              <a:rPr lang="de-DE" dirty="0">
                <a:solidFill>
                  <a:schemeClr val="tx1"/>
                </a:solidFill>
                <a:latin typeface="+mj-lt"/>
                <a:cs typeface="Times New Roman" panose="02020603050405020304" pitchFamily="18" charset="0"/>
              </a:rPr>
              <a:t>Ohnheiser</a:t>
            </a:r>
            <a:r>
              <a:rPr lang="de-AT" dirty="0">
                <a:solidFill>
                  <a:schemeClr val="tx1"/>
                </a:solidFill>
                <a:latin typeface="+mj-lt"/>
                <a:cs typeface="Times New Roman" panose="02020603050405020304" pitchFamily="18" charset="0"/>
              </a:rPr>
              <a:t>, </a:t>
            </a:r>
            <a:r>
              <a:rPr lang="de-DE" dirty="0" smtClean="0">
                <a:solidFill>
                  <a:schemeClr val="tx1"/>
                </a:solidFill>
                <a:latin typeface="+mj-lt"/>
                <a:cs typeface="Times New Roman" panose="02020603050405020304" pitchFamily="18" charset="0"/>
              </a:rPr>
              <a:t>Innsbruck </a:t>
            </a:r>
            <a:endParaRPr lang="de-DE" dirty="0">
              <a:solidFill>
                <a:schemeClr val="tx1"/>
              </a:solidFill>
              <a:latin typeface="+mj-lt"/>
              <a:cs typeface="Times New Roman" panose="02020603050405020304" pitchFamily="18" charset="0"/>
            </a:endParaRPr>
          </a:p>
          <a:p>
            <a:pPr algn="l"/>
            <a:endParaRPr lang="ru-RU" dirty="0">
              <a:solidFill>
                <a:schemeClr val="tx1"/>
              </a:solidFill>
              <a:latin typeface="Times New Roman" panose="02020603050405020304" pitchFamily="18" charset="0"/>
              <a:cs typeface="Times New Roman" panose="02020603050405020304" pitchFamily="18" charset="0"/>
            </a:endParaRPr>
          </a:p>
          <a:p>
            <a:pPr algn="l"/>
            <a:endParaRPr lang="de-AT" dirty="0">
              <a:solidFill>
                <a:schemeClr val="tx1"/>
              </a:solidFill>
              <a:latin typeface="Times New Roman" panose="02020603050405020304" pitchFamily="18" charset="0"/>
              <a:cs typeface="Times New Roman" panose="02020603050405020304" pitchFamily="18" charset="0"/>
            </a:endParaRPr>
          </a:p>
          <a:p>
            <a:endParaRPr lang="de-AT" dirty="0"/>
          </a:p>
        </p:txBody>
      </p:sp>
    </p:spTree>
    <p:extLst>
      <p:ext uri="{BB962C8B-B14F-4D97-AF65-F5344CB8AC3E}">
        <p14:creationId xmlns:p14="http://schemas.microsoft.com/office/powerpoint/2010/main" val="1642505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pPr algn="l"/>
            <a:r>
              <a:rPr lang="ru-RU" sz="3200" b="1" dirty="0" smtClean="0"/>
              <a:t>Адаптация подчинительных сложных слов</a:t>
            </a:r>
            <a:endParaRPr lang="de-AT" sz="3200" b="1" dirty="0"/>
          </a:p>
        </p:txBody>
      </p:sp>
      <p:sp>
        <p:nvSpPr>
          <p:cNvPr id="3" name="Inhaltsplatzhalter 2"/>
          <p:cNvSpPr>
            <a:spLocks noGrp="1"/>
          </p:cNvSpPr>
          <p:nvPr>
            <p:ph idx="1"/>
          </p:nvPr>
        </p:nvSpPr>
        <p:spPr>
          <a:xfrm>
            <a:off x="457200" y="1124744"/>
            <a:ext cx="8229600" cy="5256584"/>
          </a:xfrm>
        </p:spPr>
        <p:txBody>
          <a:bodyPr>
            <a:normAutofit fontScale="25000" lnSpcReduction="20000"/>
          </a:bodyPr>
          <a:lstStyle/>
          <a:p>
            <a:pPr marL="0" indent="0">
              <a:buNone/>
            </a:pPr>
            <a:r>
              <a:rPr lang="ru-RU" sz="10400" b="1" dirty="0" smtClean="0"/>
              <a:t>Транслитерация/транскрипция </a:t>
            </a:r>
            <a:r>
              <a:rPr lang="ru-RU" sz="10400" dirty="0" smtClean="0"/>
              <a:t>(</a:t>
            </a:r>
            <a:r>
              <a:rPr lang="ru-RU" sz="10400" dirty="0"/>
              <a:t>без дефиса </a:t>
            </a:r>
            <a:r>
              <a:rPr lang="ru-RU" sz="10400" dirty="0" smtClean="0"/>
              <a:t>и с дефисом)</a:t>
            </a:r>
          </a:p>
          <a:p>
            <a:r>
              <a:rPr lang="ru-RU" sz="10400" b="1" dirty="0" smtClean="0"/>
              <a:t>КВИКШИФТЕР </a:t>
            </a:r>
            <a:r>
              <a:rPr lang="ru-RU" sz="10400" dirty="0" smtClean="0"/>
              <a:t>[17.000] – англ. </a:t>
            </a:r>
            <a:r>
              <a:rPr lang="de-DE" sz="10400" u="sng" dirty="0" err="1" smtClean="0"/>
              <a:t>quickshifter</a:t>
            </a:r>
            <a:r>
              <a:rPr lang="de-DE" sz="10400" dirty="0" smtClean="0"/>
              <a:t>.</a:t>
            </a:r>
            <a:r>
              <a:rPr lang="ru-RU" sz="10400" dirty="0" smtClean="0"/>
              <a:t> авто.</a:t>
            </a:r>
            <a:r>
              <a:rPr lang="ru-RU" sz="10400" dirty="0"/>
              <a:t> </a:t>
            </a:r>
            <a:r>
              <a:rPr lang="ru-RU" sz="10400" b="1" dirty="0" smtClean="0"/>
              <a:t>ПАУЭРФИД</a:t>
            </a:r>
            <a:r>
              <a:rPr lang="ru-RU" sz="10400" dirty="0" smtClean="0"/>
              <a:t> [311] – англ. </a:t>
            </a:r>
            <a:r>
              <a:rPr lang="de-DE" sz="10400" u="sng" dirty="0" smtClean="0"/>
              <a:t>power </a:t>
            </a:r>
            <a:r>
              <a:rPr lang="de-DE" sz="10400" u="sng" dirty="0" err="1" smtClean="0"/>
              <a:t>feed</a:t>
            </a:r>
            <a:r>
              <a:rPr lang="ru-RU" sz="10400" u="sng" dirty="0" smtClean="0"/>
              <a:t>.</a:t>
            </a:r>
            <a:r>
              <a:rPr lang="de-DE" sz="10400" dirty="0" smtClean="0"/>
              <a:t> </a:t>
            </a:r>
            <a:r>
              <a:rPr lang="ru-RU" sz="10400" dirty="0" smtClean="0"/>
              <a:t> спорт. В пейнтболе – устройство боковой подачи шаров [...] </a:t>
            </a:r>
            <a:endParaRPr lang="de-AT" sz="10400" dirty="0"/>
          </a:p>
          <a:p>
            <a:r>
              <a:rPr lang="de-AT" sz="10400" b="1" dirty="0"/>
              <a:t>ДРЕСС</a:t>
            </a:r>
            <a:r>
              <a:rPr lang="de-DE" sz="10400" b="1" dirty="0"/>
              <a:t>-</a:t>
            </a:r>
            <a:r>
              <a:rPr lang="de-AT" sz="10400" b="1" dirty="0"/>
              <a:t>КОД </a:t>
            </a:r>
            <a:r>
              <a:rPr lang="ru-RU" sz="10400" dirty="0" smtClean="0"/>
              <a:t>[ 12 млн.] </a:t>
            </a:r>
            <a:r>
              <a:rPr lang="ru-RU" sz="10400" dirty="0"/>
              <a:t>– </a:t>
            </a:r>
            <a:r>
              <a:rPr lang="de-AT" sz="10400" dirty="0" err="1" smtClean="0"/>
              <a:t>англ</a:t>
            </a:r>
            <a:r>
              <a:rPr lang="de-DE" sz="10400" dirty="0"/>
              <a:t>. </a:t>
            </a:r>
            <a:r>
              <a:rPr lang="de-DE" sz="10400" u="sng" dirty="0" err="1"/>
              <a:t>dress</a:t>
            </a:r>
            <a:r>
              <a:rPr lang="de-DE" sz="10400" u="sng" dirty="0"/>
              <a:t> </a:t>
            </a:r>
            <a:r>
              <a:rPr lang="de-DE" sz="10400" u="sng" dirty="0" err="1" smtClean="0"/>
              <a:t>code</a:t>
            </a:r>
            <a:r>
              <a:rPr lang="de-DE" sz="10400" dirty="0" smtClean="0"/>
              <a:t>. </a:t>
            </a:r>
            <a:r>
              <a:rPr lang="de-AT" sz="10400" dirty="0" err="1"/>
              <a:t>част</a:t>
            </a:r>
            <a:r>
              <a:rPr lang="de-DE" sz="10400" dirty="0"/>
              <a:t>. </a:t>
            </a:r>
            <a:r>
              <a:rPr lang="de-AT" sz="10400" dirty="0" err="1"/>
              <a:t>общ</a:t>
            </a:r>
            <a:r>
              <a:rPr lang="de-DE" sz="10400" dirty="0"/>
              <a:t>. </a:t>
            </a:r>
            <a:r>
              <a:rPr lang="ru-RU" sz="10400" dirty="0"/>
              <a:t>Рекомендуемый стиль одежды на предприятиях и в учреждениях. </a:t>
            </a:r>
            <a:endParaRPr lang="ru-RU" sz="10400" b="1" dirty="0" smtClean="0"/>
          </a:p>
          <a:p>
            <a:pPr marL="0" indent="0" fontAlgn="ctr">
              <a:buNone/>
            </a:pPr>
            <a:r>
              <a:rPr lang="ru-RU" sz="10400" b="1" dirty="0" smtClean="0"/>
              <a:t>Большое </a:t>
            </a:r>
            <a:r>
              <a:rPr lang="ru-RU" sz="10400" b="1" dirty="0"/>
              <a:t>количество </a:t>
            </a:r>
            <a:r>
              <a:rPr lang="ru-RU" sz="10400" b="1" dirty="0" smtClean="0"/>
              <a:t>сложных слов без соединительного гласного</a:t>
            </a:r>
            <a:endParaRPr lang="de-AT" sz="10400" dirty="0"/>
          </a:p>
          <a:p>
            <a:pPr fontAlgn="ctr"/>
            <a:r>
              <a:rPr lang="ru-RU" sz="10400" dirty="0"/>
              <a:t>маркетинг-микс, </a:t>
            </a:r>
            <a:r>
              <a:rPr lang="ru-RU" sz="10400" dirty="0" smtClean="0"/>
              <a:t> маркетинг-логистика</a:t>
            </a:r>
            <a:r>
              <a:rPr lang="ru-RU" sz="10400" dirty="0"/>
              <a:t> </a:t>
            </a:r>
            <a:r>
              <a:rPr lang="ru-RU" sz="10400" dirty="0" smtClean="0"/>
              <a:t>...   </a:t>
            </a:r>
            <a:endParaRPr lang="ru-RU" sz="10400" dirty="0"/>
          </a:p>
          <a:p>
            <a:pPr marL="0" indent="0" fontAlgn="ctr">
              <a:buNone/>
            </a:pPr>
            <a:r>
              <a:rPr lang="ru-RU" sz="10400" b="1" dirty="0" smtClean="0"/>
              <a:t>но колебания в производных прилагательных </a:t>
            </a:r>
            <a:r>
              <a:rPr lang="ru-RU" sz="10400" dirty="0" smtClean="0"/>
              <a:t>маркетинг</a:t>
            </a:r>
            <a:r>
              <a:rPr lang="ru-RU" sz="10400" b="1" dirty="0" smtClean="0"/>
              <a:t>-</a:t>
            </a:r>
            <a:r>
              <a:rPr lang="ru-RU" sz="10400" dirty="0" smtClean="0"/>
              <a:t>миксовые модели [14] </a:t>
            </a:r>
            <a:r>
              <a:rPr lang="ru-RU" sz="10400" dirty="0"/>
              <a:t>– </a:t>
            </a:r>
            <a:r>
              <a:rPr lang="ru-RU" sz="10400" dirty="0" smtClean="0"/>
              <a:t>маркетинг</a:t>
            </a:r>
            <a:r>
              <a:rPr lang="ru-RU" sz="10400" b="1" dirty="0" smtClean="0"/>
              <a:t>о</a:t>
            </a:r>
            <a:r>
              <a:rPr lang="ru-RU" sz="10400" dirty="0" smtClean="0"/>
              <a:t>-логистические [153] системы</a:t>
            </a:r>
            <a:r>
              <a:rPr lang="de-DE" sz="10400" dirty="0" smtClean="0"/>
              <a:t> </a:t>
            </a:r>
            <a:endParaRPr lang="ru-RU" sz="10400" dirty="0" smtClean="0"/>
          </a:p>
          <a:p>
            <a:pPr marL="0" indent="0">
              <a:buNone/>
            </a:pPr>
            <a:r>
              <a:rPr lang="ru-RU" sz="7200" b="1" dirty="0" smtClean="0"/>
              <a:t> </a:t>
            </a:r>
            <a:endParaRPr lang="de-DE" sz="7200" dirty="0"/>
          </a:p>
          <a:p>
            <a:pPr fontAlgn="ctr"/>
            <a:endParaRPr lang="de-DE" sz="2600" dirty="0" smtClean="0"/>
          </a:p>
          <a:p>
            <a:pPr marL="0" indent="0">
              <a:buNone/>
            </a:pPr>
            <a:endParaRPr lang="ru-RU" sz="2600" b="1" dirty="0" smtClean="0"/>
          </a:p>
          <a:p>
            <a:pPr marL="0" indent="0">
              <a:buNone/>
            </a:pPr>
            <a:endParaRPr lang="ru-RU" sz="2600" b="1" dirty="0"/>
          </a:p>
          <a:p>
            <a:pPr fontAlgn="ctr"/>
            <a:endParaRPr lang="de-AT" sz="2400" dirty="0"/>
          </a:p>
          <a:p>
            <a:endParaRPr lang="ru-RU" sz="2400" dirty="0" smtClean="0"/>
          </a:p>
          <a:p>
            <a:endParaRPr lang="de-AT" dirty="0"/>
          </a:p>
        </p:txBody>
      </p:sp>
    </p:spTree>
    <p:extLst>
      <p:ext uri="{BB962C8B-B14F-4D97-AF65-F5344CB8AC3E}">
        <p14:creationId xmlns:p14="http://schemas.microsoft.com/office/powerpoint/2010/main" val="857312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a:bodyPr>
          <a:lstStyle/>
          <a:p>
            <a:pPr algn="l"/>
            <a:r>
              <a:rPr lang="ru-RU" sz="3200" b="1" dirty="0" smtClean="0"/>
              <a:t>Материальные заимствования и кальки</a:t>
            </a:r>
            <a:endParaRPr lang="de-AT" sz="3200" b="1" dirty="0"/>
          </a:p>
        </p:txBody>
      </p:sp>
      <p:sp>
        <p:nvSpPr>
          <p:cNvPr id="3" name="Inhaltsplatzhalter 2"/>
          <p:cNvSpPr>
            <a:spLocks noGrp="1"/>
          </p:cNvSpPr>
          <p:nvPr>
            <p:ph idx="1"/>
          </p:nvPr>
        </p:nvSpPr>
        <p:spPr>
          <a:xfrm>
            <a:off x="457200" y="1340768"/>
            <a:ext cx="8229600" cy="4785395"/>
          </a:xfrm>
        </p:spPr>
        <p:txBody>
          <a:bodyPr>
            <a:normAutofit fontScale="25000" lnSpcReduction="20000"/>
          </a:bodyPr>
          <a:lstStyle/>
          <a:p>
            <a:pPr marL="0" indent="0">
              <a:buNone/>
            </a:pPr>
            <a:r>
              <a:rPr lang="ru-RU" sz="8800" b="1" dirty="0"/>
              <a:t>Адаптация английских сложных  слов при помощи соединительного </a:t>
            </a:r>
            <a:r>
              <a:rPr lang="ru-RU" sz="8800" b="1" dirty="0" smtClean="0"/>
              <a:t>гласного</a:t>
            </a:r>
            <a:endParaRPr lang="de-AT" sz="8800" dirty="0"/>
          </a:p>
          <a:p>
            <a:pPr lvl="0"/>
            <a:r>
              <a:rPr lang="de-DE" sz="8800" dirty="0"/>
              <a:t>Bug </a:t>
            </a:r>
            <a:r>
              <a:rPr lang="de-DE" sz="8800" dirty="0" err="1"/>
              <a:t>use</a:t>
            </a:r>
            <a:r>
              <a:rPr lang="ru-RU" sz="8800" dirty="0"/>
              <a:t>, </a:t>
            </a:r>
            <a:r>
              <a:rPr lang="de-DE" sz="8800" dirty="0" err="1"/>
              <a:t>bug</a:t>
            </a:r>
            <a:r>
              <a:rPr lang="de-DE" sz="8800" dirty="0"/>
              <a:t> </a:t>
            </a:r>
            <a:r>
              <a:rPr lang="de-DE" sz="8800" dirty="0" err="1"/>
              <a:t>user</a:t>
            </a:r>
            <a:r>
              <a:rPr lang="ru-RU" sz="8800" dirty="0"/>
              <a:t>, </a:t>
            </a:r>
            <a:r>
              <a:rPr lang="de-DE" sz="8800" dirty="0" err="1"/>
              <a:t>bug</a:t>
            </a:r>
            <a:r>
              <a:rPr lang="de-DE" sz="8800" dirty="0"/>
              <a:t> </a:t>
            </a:r>
            <a:r>
              <a:rPr lang="de-DE" sz="8800" dirty="0" err="1"/>
              <a:t>using</a:t>
            </a:r>
            <a:r>
              <a:rPr lang="ru-RU" sz="8800" dirty="0"/>
              <a:t> – </a:t>
            </a:r>
            <a:r>
              <a:rPr lang="ru-RU" sz="8800" b="1" dirty="0" smtClean="0"/>
              <a:t>баг</a:t>
            </a:r>
            <a:r>
              <a:rPr lang="ru-RU" sz="8800" b="1" u="sng" dirty="0" smtClean="0"/>
              <a:t>о</a:t>
            </a:r>
            <a:r>
              <a:rPr lang="ru-RU" sz="8800" b="1" dirty="0" smtClean="0"/>
              <a:t>юз </a:t>
            </a:r>
            <a:r>
              <a:rPr lang="ru-RU" sz="8800" dirty="0" smtClean="0"/>
              <a:t>[66.000] </a:t>
            </a:r>
            <a:r>
              <a:rPr lang="ru-RU" sz="8800" dirty="0"/>
              <a:t>[-ный, -ить], </a:t>
            </a:r>
            <a:r>
              <a:rPr lang="ru-RU" sz="8800" b="1" dirty="0"/>
              <a:t>баг</a:t>
            </a:r>
            <a:r>
              <a:rPr lang="ru-RU" sz="8800" b="1" u="sng" dirty="0"/>
              <a:t>о</a:t>
            </a:r>
            <a:r>
              <a:rPr lang="ru-RU" sz="8800" b="1" dirty="0"/>
              <a:t>юзер</a:t>
            </a:r>
            <a:r>
              <a:rPr lang="ru-RU" sz="8800" dirty="0"/>
              <a:t> </a:t>
            </a:r>
            <a:r>
              <a:rPr lang="ru-RU" sz="8800" dirty="0" smtClean="0"/>
              <a:t>[47.000] [-</a:t>
            </a:r>
            <a:r>
              <a:rPr lang="ru-RU" sz="8800" dirty="0"/>
              <a:t>ский, - ство], </a:t>
            </a:r>
            <a:r>
              <a:rPr lang="ru-RU" sz="8800" b="1" dirty="0"/>
              <a:t>баг</a:t>
            </a:r>
            <a:r>
              <a:rPr lang="ru-RU" sz="8800" b="1" u="sng" dirty="0"/>
              <a:t>о</a:t>
            </a:r>
            <a:r>
              <a:rPr lang="ru-RU" sz="8800" b="1" dirty="0"/>
              <a:t>юзинг</a:t>
            </a:r>
            <a:r>
              <a:rPr lang="ru-RU" sz="8800" dirty="0"/>
              <a:t> </a:t>
            </a:r>
            <a:r>
              <a:rPr lang="ru-RU" sz="8800" dirty="0" smtClean="0"/>
              <a:t>[2.000] [-</a:t>
            </a:r>
            <a:r>
              <a:rPr lang="ru-RU" sz="8800" dirty="0"/>
              <a:t>овый</a:t>
            </a:r>
            <a:r>
              <a:rPr lang="ru-RU" sz="8800" dirty="0" smtClean="0"/>
              <a:t>] (компьют. </a:t>
            </a:r>
            <a:r>
              <a:rPr lang="ru-RU" sz="8800" dirty="0"/>
              <a:t>с</a:t>
            </a:r>
            <a:r>
              <a:rPr lang="ru-RU" sz="8800" dirty="0" smtClean="0"/>
              <a:t>ленг)    </a:t>
            </a:r>
            <a:endParaRPr lang="de-AT" sz="8800" dirty="0"/>
          </a:p>
          <a:p>
            <a:pPr lvl="0"/>
            <a:r>
              <a:rPr lang="ru-RU" sz="8800" b="1" dirty="0"/>
              <a:t>сублизинг</a:t>
            </a:r>
            <a:r>
              <a:rPr lang="ru-RU" sz="8800" b="1" u="sng" dirty="0"/>
              <a:t>о</a:t>
            </a:r>
            <a:r>
              <a:rPr lang="ru-RU" sz="8800" b="1" dirty="0"/>
              <a:t>получатель</a:t>
            </a:r>
            <a:r>
              <a:rPr lang="ru-RU" sz="8800" dirty="0"/>
              <a:t>, </a:t>
            </a:r>
            <a:r>
              <a:rPr lang="ru-RU" sz="8800" b="1" dirty="0" smtClean="0"/>
              <a:t>сублизинг</a:t>
            </a:r>
            <a:r>
              <a:rPr lang="ru-RU" sz="8800" b="1" u="sng" dirty="0" smtClean="0"/>
              <a:t>о</a:t>
            </a:r>
            <a:r>
              <a:rPr lang="ru-RU" sz="8800" b="1" dirty="0" smtClean="0"/>
              <a:t>датель  </a:t>
            </a:r>
            <a:r>
              <a:rPr lang="ru-RU" sz="8800" dirty="0" smtClean="0"/>
              <a:t>(экон., право)</a:t>
            </a:r>
            <a:endParaRPr lang="de-AT" sz="8800" dirty="0"/>
          </a:p>
          <a:p>
            <a:pPr marL="0" indent="0" fontAlgn="ctr">
              <a:buNone/>
            </a:pPr>
            <a:endParaRPr lang="de-DE" sz="8800" dirty="0" smtClean="0"/>
          </a:p>
          <a:p>
            <a:pPr marL="0" indent="0" fontAlgn="ctr">
              <a:buNone/>
            </a:pPr>
            <a:r>
              <a:rPr lang="ru-RU" sz="8800" b="1" dirty="0" smtClean="0"/>
              <a:t>Предпочтение кальки</a:t>
            </a:r>
            <a:endParaRPr lang="de-AT" sz="8800" b="1" dirty="0"/>
          </a:p>
          <a:p>
            <a:pPr fontAlgn="ctr"/>
            <a:r>
              <a:rPr lang="ru-RU" sz="8800" b="1" dirty="0" smtClean="0"/>
              <a:t>трав</a:t>
            </a:r>
            <a:r>
              <a:rPr lang="ru-RU" sz="8800" b="1" u="sng" dirty="0" smtClean="0"/>
              <a:t>о</a:t>
            </a:r>
            <a:r>
              <a:rPr lang="ru-RU" sz="8800" b="1" dirty="0" smtClean="0"/>
              <a:t>лыжи</a:t>
            </a:r>
            <a:r>
              <a:rPr lang="ru-RU" sz="8800" b="1" i="1" dirty="0" smtClean="0"/>
              <a:t> </a:t>
            </a:r>
            <a:r>
              <a:rPr lang="ru-RU" sz="8800" dirty="0"/>
              <a:t>[1.090</a:t>
            </a:r>
            <a:r>
              <a:rPr lang="ru-RU" sz="8800" dirty="0" smtClean="0"/>
              <a:t>], чаще: </a:t>
            </a:r>
            <a:r>
              <a:rPr lang="ru-RU" sz="8800" b="1" dirty="0" smtClean="0"/>
              <a:t>травяные </a:t>
            </a:r>
            <a:r>
              <a:rPr lang="ru-RU" sz="8800" b="1" dirty="0"/>
              <a:t>лыжи </a:t>
            </a:r>
            <a:r>
              <a:rPr lang="ru-RU" sz="8800" dirty="0"/>
              <a:t>[</a:t>
            </a:r>
            <a:r>
              <a:rPr lang="ru-RU" sz="8800" dirty="0" smtClean="0"/>
              <a:t>692.000],</a:t>
            </a:r>
            <a:r>
              <a:rPr lang="ru-RU" sz="8800" b="1" dirty="0" smtClean="0"/>
              <a:t> </a:t>
            </a:r>
          </a:p>
          <a:p>
            <a:pPr marL="0" indent="0" fontAlgn="ctr">
              <a:buNone/>
            </a:pPr>
            <a:r>
              <a:rPr lang="ru-RU" sz="8800" dirty="0" smtClean="0"/>
              <a:t>     в отличие от:</a:t>
            </a:r>
            <a:endParaRPr lang="de-AT" sz="8800" dirty="0"/>
          </a:p>
          <a:p>
            <a:pPr marL="360363" indent="0">
              <a:buNone/>
            </a:pPr>
            <a:r>
              <a:rPr lang="ru-RU" sz="8800" b="1" dirty="0" smtClean="0"/>
              <a:t>ГРАССКИ</a:t>
            </a:r>
            <a:r>
              <a:rPr lang="ru-RU" sz="8800" dirty="0" smtClean="0"/>
              <a:t> [29.000] (англ</a:t>
            </a:r>
            <a:r>
              <a:rPr lang="ru-RU" sz="8800" dirty="0"/>
              <a:t>. </a:t>
            </a:r>
            <a:r>
              <a:rPr lang="de-AT" sz="8800" dirty="0" err="1"/>
              <a:t>grasski</a:t>
            </a:r>
            <a:r>
              <a:rPr lang="ru-RU" sz="8800" dirty="0"/>
              <a:t> – </a:t>
            </a:r>
            <a:r>
              <a:rPr lang="de-AT" sz="8800" dirty="0" err="1"/>
              <a:t>gra</a:t>
            </a:r>
            <a:r>
              <a:rPr lang="de-AT" sz="8800" u="sng" dirty="0" err="1"/>
              <a:t>ss</a:t>
            </a:r>
            <a:r>
              <a:rPr lang="ru-RU" sz="8800" dirty="0"/>
              <a:t> трава + </a:t>
            </a:r>
            <a:r>
              <a:rPr lang="de-AT" sz="8800" u="sng" dirty="0" err="1"/>
              <a:t>s</a:t>
            </a:r>
            <a:r>
              <a:rPr lang="de-AT" sz="8800" dirty="0" err="1"/>
              <a:t>ki</a:t>
            </a:r>
            <a:r>
              <a:rPr lang="ru-RU" sz="8800" dirty="0"/>
              <a:t> лыжа </a:t>
            </a:r>
            <a:r>
              <a:rPr lang="ru-RU" sz="8800" dirty="0" smtClean="0"/>
              <a:t> </a:t>
            </a:r>
            <a:r>
              <a:rPr lang="ru-RU" sz="8800" dirty="0"/>
              <a:t>[</a:t>
            </a:r>
            <a:r>
              <a:rPr lang="ru-RU" sz="8800" dirty="0" smtClean="0"/>
              <a:t>в англ. с наложением </a:t>
            </a:r>
            <a:r>
              <a:rPr lang="de-DE" sz="8800" dirty="0" smtClean="0"/>
              <a:t> </a:t>
            </a:r>
            <a:r>
              <a:rPr lang="de-DE" sz="8800" i="1" dirty="0" smtClean="0"/>
              <a:t>s</a:t>
            </a:r>
            <a:r>
              <a:rPr lang="ru-RU" sz="8800" dirty="0" smtClean="0"/>
              <a:t>]). </a:t>
            </a:r>
            <a:r>
              <a:rPr lang="ru-RU" sz="8800" dirty="0"/>
              <a:t>редк. нескл. спорт. Лыжи, предназначенные для катания по ровным склонам, покрытым короткой травой и</a:t>
            </a:r>
            <a:r>
              <a:rPr lang="de-AT" sz="8800" dirty="0"/>
              <a:t> </a:t>
            </a:r>
            <a:r>
              <a:rPr lang="ru-RU" sz="8800" dirty="0"/>
              <a:t> очищенным от естественных природных препятствий.</a:t>
            </a:r>
            <a:endParaRPr lang="de-AT" sz="8800" dirty="0"/>
          </a:p>
          <a:p>
            <a:pPr marL="0" indent="0">
              <a:buNone/>
            </a:pPr>
            <a:r>
              <a:rPr lang="ru-RU" sz="5100" u="sng" dirty="0" smtClean="0"/>
              <a:t> </a:t>
            </a:r>
            <a:endParaRPr lang="ru-RU" sz="5100" dirty="0" smtClean="0"/>
          </a:p>
          <a:p>
            <a:pPr lvl="0"/>
            <a:endParaRPr lang="ru-RU" dirty="0" smtClean="0"/>
          </a:p>
          <a:p>
            <a:endParaRPr lang="de-AT" dirty="0"/>
          </a:p>
        </p:txBody>
      </p:sp>
    </p:spTree>
    <p:extLst>
      <p:ext uri="{BB962C8B-B14F-4D97-AF65-F5344CB8AC3E}">
        <p14:creationId xmlns:p14="http://schemas.microsoft.com/office/powerpoint/2010/main" val="373596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4664"/>
            <a:ext cx="8229600" cy="720080"/>
          </a:xfrm>
        </p:spPr>
        <p:txBody>
          <a:bodyPr>
            <a:normAutofit/>
          </a:bodyPr>
          <a:lstStyle/>
          <a:p>
            <a:pPr algn="l"/>
            <a:r>
              <a:rPr lang="ru-RU" sz="1600" b="1" dirty="0" smtClean="0"/>
              <a:t> </a:t>
            </a:r>
            <a:r>
              <a:rPr lang="ru-RU" sz="2800" b="1" dirty="0" smtClean="0"/>
              <a:t>Со</a:t>
            </a:r>
            <a:r>
              <a:rPr lang="ru-RU" sz="2800" b="1" dirty="0"/>
              <a:t>ч</a:t>
            </a:r>
            <a:r>
              <a:rPr lang="ru-RU" sz="2800" b="1" dirty="0" smtClean="0"/>
              <a:t>инительные сложные слова, </a:t>
            </a:r>
            <a:r>
              <a:rPr lang="de-DE" sz="2800" b="1" dirty="0" err="1" smtClean="0"/>
              <a:t>Binomina</a:t>
            </a:r>
            <a:r>
              <a:rPr lang="de-DE" sz="2800" b="1" dirty="0" smtClean="0"/>
              <a:t> </a:t>
            </a:r>
            <a:r>
              <a:rPr lang="ru-RU" sz="2800" b="1" dirty="0" smtClean="0"/>
              <a:t>и т.п.</a:t>
            </a:r>
            <a:endParaRPr lang="de-AT" sz="2800" dirty="0"/>
          </a:p>
        </p:txBody>
      </p:sp>
      <p:sp>
        <p:nvSpPr>
          <p:cNvPr id="3" name="Inhaltsplatzhalter 2"/>
          <p:cNvSpPr>
            <a:spLocks noGrp="1"/>
          </p:cNvSpPr>
          <p:nvPr>
            <p:ph idx="1"/>
          </p:nvPr>
        </p:nvSpPr>
        <p:spPr>
          <a:xfrm>
            <a:off x="457200" y="1268760"/>
            <a:ext cx="8229600" cy="5184576"/>
          </a:xfrm>
        </p:spPr>
        <p:txBody>
          <a:bodyPr>
            <a:noAutofit/>
          </a:bodyPr>
          <a:lstStyle/>
          <a:p>
            <a:pPr marL="0" indent="0">
              <a:buNone/>
            </a:pPr>
            <a:r>
              <a:rPr lang="ru-RU" sz="2300" b="1" dirty="0" smtClean="0"/>
              <a:t>Адаптация по </a:t>
            </a:r>
            <a:r>
              <a:rPr lang="ru-RU" sz="2300" b="1" dirty="0"/>
              <a:t>единому образцу </a:t>
            </a:r>
            <a:r>
              <a:rPr lang="ru-RU" sz="2300" dirty="0" smtClean="0"/>
              <a:t>(несмотря на различные типы </a:t>
            </a:r>
            <a:r>
              <a:rPr lang="ru-RU" sz="2300" dirty="0"/>
              <a:t>н</a:t>
            </a:r>
            <a:r>
              <a:rPr lang="ru-RU" sz="2300" dirty="0" smtClean="0"/>
              <a:t>оминации в английском языке</a:t>
            </a:r>
            <a:r>
              <a:rPr lang="ru-RU" sz="2300" dirty="0" smtClean="0"/>
              <a:t>):</a:t>
            </a:r>
          </a:p>
          <a:p>
            <a:r>
              <a:rPr lang="ru-RU" sz="2300" b="1" dirty="0"/>
              <a:t>БАНК-ЭКВАЙРЕР</a:t>
            </a:r>
            <a:r>
              <a:rPr lang="de-DE" sz="2300" dirty="0"/>
              <a:t> </a:t>
            </a:r>
            <a:r>
              <a:rPr lang="ru-RU" sz="2300" dirty="0"/>
              <a:t>(англ. </a:t>
            </a:r>
            <a:r>
              <a:rPr lang="de-DE" sz="2300" u="sng" dirty="0" err="1" smtClean="0"/>
              <a:t>acquirer</a:t>
            </a:r>
            <a:r>
              <a:rPr lang="de-DE" sz="2300" u="sng" dirty="0" smtClean="0"/>
              <a:t> </a:t>
            </a:r>
            <a:r>
              <a:rPr lang="de-DE" sz="2300" u="sng" dirty="0" err="1" smtClean="0"/>
              <a:t>bank</a:t>
            </a:r>
            <a:r>
              <a:rPr lang="de-DE" sz="2300" u="sng" dirty="0" smtClean="0"/>
              <a:t>/</a:t>
            </a:r>
            <a:r>
              <a:rPr lang="de-DE" sz="2300" u="sng" dirty="0" err="1" smtClean="0"/>
              <a:t>acquiring</a:t>
            </a:r>
            <a:r>
              <a:rPr lang="de-DE" sz="2300" u="sng" dirty="0" smtClean="0"/>
              <a:t> </a:t>
            </a:r>
            <a:r>
              <a:rPr lang="de-DE" sz="2300" u="sng" dirty="0" err="1" smtClean="0"/>
              <a:t>bank</a:t>
            </a:r>
            <a:r>
              <a:rPr lang="ru-RU" sz="2300" dirty="0" smtClean="0"/>
              <a:t>). </a:t>
            </a:r>
            <a:r>
              <a:rPr lang="ru-RU" sz="2300" dirty="0"/>
              <a:t>фин. Обслуживающий банк, который принимает данные о трансакциях от </a:t>
            </a:r>
            <a:r>
              <a:rPr lang="ru-RU" sz="2300" b="1" dirty="0"/>
              <a:t>фирм-акцептантов</a:t>
            </a:r>
            <a:r>
              <a:rPr lang="ru-RU" sz="2300" dirty="0"/>
              <a:t> [англ. </a:t>
            </a:r>
            <a:r>
              <a:rPr lang="de-DE" sz="2300" dirty="0" err="1"/>
              <a:t>merchant</a:t>
            </a:r>
            <a:r>
              <a:rPr lang="ru-RU" sz="2300" dirty="0"/>
              <a:t>].</a:t>
            </a:r>
            <a:endParaRPr lang="de-AT" sz="2300" dirty="0"/>
          </a:p>
          <a:p>
            <a:r>
              <a:rPr lang="ru-RU" sz="2300" b="1" dirty="0" smtClean="0"/>
              <a:t>БАНК-КОРРЕСПОНДЕНТ </a:t>
            </a:r>
            <a:r>
              <a:rPr lang="ru-RU" sz="2300" dirty="0"/>
              <a:t>(англ. </a:t>
            </a:r>
            <a:r>
              <a:rPr lang="de-AT" sz="2300" u="sng" dirty="0" err="1"/>
              <a:t>correspondent</a:t>
            </a:r>
            <a:r>
              <a:rPr lang="de-AT" sz="2300" u="sng" dirty="0"/>
              <a:t> </a:t>
            </a:r>
            <a:r>
              <a:rPr lang="de-AT" sz="2300" u="sng" dirty="0" err="1"/>
              <a:t>bank</a:t>
            </a:r>
            <a:r>
              <a:rPr lang="ru-RU" sz="2300" u="sng" dirty="0"/>
              <a:t> </a:t>
            </a:r>
            <a:r>
              <a:rPr lang="ru-RU" sz="2300" dirty="0"/>
              <a:t>). фин. Банк, исполняющий на основе корреспондентского договора платежи, расчеты, валютные и иные операции по поручению другого банка и за его счет. </a:t>
            </a:r>
            <a:r>
              <a:rPr lang="ru-RU" sz="2300" dirty="0" smtClean="0"/>
              <a:t> </a:t>
            </a:r>
            <a:r>
              <a:rPr lang="ru-RU" sz="2300" b="1" dirty="0" smtClean="0"/>
              <a:t>БАНК-РЕМИТЕНТ </a:t>
            </a:r>
            <a:r>
              <a:rPr lang="ru-RU" sz="2300" dirty="0"/>
              <a:t>(англ. </a:t>
            </a:r>
            <a:r>
              <a:rPr lang="de-AT" sz="2300" u="sng" dirty="0" err="1" smtClean="0"/>
              <a:t>remitting</a:t>
            </a:r>
            <a:r>
              <a:rPr lang="de-AT" sz="2300" u="sng" dirty="0" smtClean="0"/>
              <a:t> </a:t>
            </a:r>
            <a:r>
              <a:rPr lang="de-AT" sz="2300" u="sng" dirty="0" err="1"/>
              <a:t>bank</a:t>
            </a:r>
            <a:r>
              <a:rPr lang="ru-RU" sz="2300" dirty="0"/>
              <a:t>). фин. Банк, пересылающий банку-корреспонденту платежные документы, которому доверитель поручает операции по инкассированию.</a:t>
            </a:r>
            <a:endParaRPr lang="de-AT" sz="2300" dirty="0"/>
          </a:p>
          <a:p>
            <a:endParaRPr lang="de-AT" sz="2400" dirty="0"/>
          </a:p>
        </p:txBody>
      </p:sp>
    </p:spTree>
    <p:extLst>
      <p:ext uri="{BB962C8B-B14F-4D97-AF65-F5344CB8AC3E}">
        <p14:creationId xmlns:p14="http://schemas.microsoft.com/office/powerpoint/2010/main" val="118454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8640"/>
            <a:ext cx="8229600" cy="864096"/>
          </a:xfrm>
        </p:spPr>
        <p:txBody>
          <a:bodyPr>
            <a:normAutofit fontScale="90000"/>
          </a:bodyPr>
          <a:lstStyle/>
          <a:p>
            <a:pPr algn="l"/>
            <a:r>
              <a:rPr lang="ru-RU" sz="3200" b="1" dirty="0" smtClean="0"/>
              <a:t/>
            </a:r>
            <a:br>
              <a:rPr lang="ru-RU" sz="3200" b="1" dirty="0" smtClean="0"/>
            </a:br>
            <a:r>
              <a:rPr lang="ru-RU" sz="3200" b="1" dirty="0" smtClean="0"/>
              <a:t/>
            </a:r>
            <a:br>
              <a:rPr lang="ru-RU" sz="3200" b="1" dirty="0" smtClean="0"/>
            </a:br>
            <a:r>
              <a:rPr lang="de-DE" sz="3200" b="1" dirty="0" smtClean="0"/>
              <a:t>Blending</a:t>
            </a:r>
            <a:r>
              <a:rPr lang="ru-RU" sz="3200" b="1" dirty="0" smtClean="0"/>
              <a:t> – наложение</a:t>
            </a:r>
            <a:r>
              <a:rPr lang="ru-RU" sz="3200" b="1" dirty="0"/>
              <a:t> </a:t>
            </a:r>
            <a:r>
              <a:rPr lang="ru-RU" sz="3200" b="1" dirty="0" smtClean="0"/>
              <a:t>/ контаминация</a:t>
            </a:r>
            <a:br>
              <a:rPr lang="ru-RU" sz="3200" b="1" dirty="0" smtClean="0"/>
            </a:br>
            <a:r>
              <a:rPr lang="ru-RU" sz="2800" b="1" dirty="0"/>
              <a:t>Примеры из «Словаря англицизмов» </a:t>
            </a:r>
            <a:r>
              <a:rPr lang="ru-RU" sz="2800" b="1" dirty="0" smtClean="0"/>
              <a:t>А. И. Дьякова</a:t>
            </a:r>
            <a:r>
              <a:rPr lang="de-AT" sz="2800" dirty="0"/>
              <a:t/>
            </a:r>
            <a:br>
              <a:rPr lang="de-AT" sz="2800" dirty="0"/>
            </a:br>
            <a:r>
              <a:rPr lang="ru-RU" sz="3200" b="1" dirty="0" smtClean="0"/>
              <a:t/>
            </a:r>
            <a:br>
              <a:rPr lang="ru-RU" sz="3200" b="1" dirty="0" smtClean="0"/>
            </a:br>
            <a:endParaRPr lang="de-AT" sz="3200" b="1" dirty="0"/>
          </a:p>
        </p:txBody>
      </p:sp>
      <p:sp>
        <p:nvSpPr>
          <p:cNvPr id="3" name="Inhaltsplatzhalter 2"/>
          <p:cNvSpPr>
            <a:spLocks noGrp="1"/>
          </p:cNvSpPr>
          <p:nvPr>
            <p:ph idx="1"/>
          </p:nvPr>
        </p:nvSpPr>
        <p:spPr>
          <a:xfrm>
            <a:off x="457200" y="1124744"/>
            <a:ext cx="8229600" cy="5256584"/>
          </a:xfrm>
        </p:spPr>
        <p:txBody>
          <a:bodyPr>
            <a:noAutofit/>
          </a:bodyPr>
          <a:lstStyle/>
          <a:p>
            <a:pPr marL="0" indent="0">
              <a:buNone/>
            </a:pPr>
            <a:r>
              <a:rPr lang="de-AT" sz="2300" b="1" dirty="0" smtClean="0"/>
              <a:t>ВЕБИНАР</a:t>
            </a:r>
            <a:r>
              <a:rPr lang="de-DE" sz="2300" dirty="0" smtClean="0"/>
              <a:t> </a:t>
            </a:r>
            <a:r>
              <a:rPr lang="ru-RU" sz="2300" dirty="0" smtClean="0"/>
              <a:t>[15 млн.] </a:t>
            </a:r>
            <a:r>
              <a:rPr lang="de-DE" sz="2300" dirty="0" smtClean="0"/>
              <a:t>(</a:t>
            </a:r>
            <a:r>
              <a:rPr lang="de-AT" sz="2300" dirty="0" err="1" smtClean="0"/>
              <a:t>англ</a:t>
            </a:r>
            <a:r>
              <a:rPr lang="de-DE" sz="2300" dirty="0" smtClean="0"/>
              <a:t>. </a:t>
            </a:r>
            <a:r>
              <a:rPr lang="de-DE" sz="2300" dirty="0" err="1" smtClean="0"/>
              <a:t>webinar</a:t>
            </a:r>
            <a:r>
              <a:rPr lang="de-DE" sz="2300" dirty="0" smtClean="0"/>
              <a:t> </a:t>
            </a:r>
            <a:r>
              <a:rPr lang="ru-RU" sz="2300" dirty="0" smtClean="0"/>
              <a:t> от</a:t>
            </a:r>
            <a:r>
              <a:rPr lang="de-DE" sz="2300" dirty="0" smtClean="0"/>
              <a:t> web </a:t>
            </a:r>
            <a:r>
              <a:rPr lang="de-AT" sz="2300" dirty="0" err="1" smtClean="0"/>
              <a:t>сеть</a:t>
            </a:r>
            <a:r>
              <a:rPr lang="de-DE" sz="2300" dirty="0" smtClean="0"/>
              <a:t> + (</a:t>
            </a:r>
            <a:r>
              <a:rPr lang="de-DE" sz="2300" dirty="0" err="1" smtClean="0"/>
              <a:t>sem</a:t>
            </a:r>
            <a:r>
              <a:rPr lang="de-DE" sz="2300" dirty="0" smtClean="0"/>
              <a:t>)</a:t>
            </a:r>
            <a:r>
              <a:rPr lang="de-DE" sz="2300" dirty="0" err="1" smtClean="0"/>
              <a:t>inar</a:t>
            </a:r>
            <a:r>
              <a:rPr lang="de-DE" sz="2300" dirty="0" smtClean="0"/>
              <a:t> </a:t>
            </a:r>
            <a:r>
              <a:rPr lang="de-AT" sz="2300" dirty="0" err="1" smtClean="0"/>
              <a:t>семинар</a:t>
            </a:r>
            <a:r>
              <a:rPr lang="de-DE" sz="2300" dirty="0" smtClean="0"/>
              <a:t>). </a:t>
            </a:r>
            <a:r>
              <a:rPr lang="de-AT" sz="2300" dirty="0" err="1" smtClean="0"/>
              <a:t>част</a:t>
            </a:r>
            <a:r>
              <a:rPr lang="de-DE" sz="2300" dirty="0" smtClean="0"/>
              <a:t>. </a:t>
            </a:r>
            <a:r>
              <a:rPr lang="de-AT" sz="2300" dirty="0" err="1" smtClean="0"/>
              <a:t>интерн</a:t>
            </a:r>
            <a:r>
              <a:rPr lang="de-DE" sz="2300" dirty="0" smtClean="0"/>
              <a:t>. </a:t>
            </a:r>
            <a:r>
              <a:rPr lang="ru-RU" sz="2300" dirty="0" smtClean="0"/>
              <a:t>Онлайн-семинар; разновидность веб-конференции, проведение онлайн-встреч [...]</a:t>
            </a:r>
          </a:p>
          <a:p>
            <a:pPr marL="0" indent="0">
              <a:buNone/>
            </a:pPr>
            <a:r>
              <a:rPr lang="ru-RU" sz="2300" b="1" u="sng" dirty="0" smtClean="0"/>
              <a:t>ЭД</a:t>
            </a:r>
            <a:r>
              <a:rPr lang="ru-RU" sz="2300" b="1" dirty="0" smtClean="0"/>
              <a:t>ВЕРТОРИАЛ</a:t>
            </a:r>
            <a:r>
              <a:rPr lang="ru-RU" sz="2300" dirty="0" smtClean="0"/>
              <a:t> [522], (англ. </a:t>
            </a:r>
            <a:r>
              <a:rPr lang="de-AT" sz="2300" dirty="0" err="1" smtClean="0"/>
              <a:t>advertorial</a:t>
            </a:r>
            <a:r>
              <a:rPr lang="ru-RU" sz="2300" dirty="0" smtClean="0"/>
              <a:t> от </a:t>
            </a:r>
            <a:r>
              <a:rPr lang="de-AT" sz="2300" dirty="0" err="1" smtClean="0"/>
              <a:t>advertisement</a:t>
            </a:r>
            <a:r>
              <a:rPr lang="ru-RU" sz="2300" dirty="0" smtClean="0"/>
              <a:t> объявление, реклама + </a:t>
            </a:r>
            <a:r>
              <a:rPr lang="de-AT" sz="2300" dirty="0" err="1" smtClean="0"/>
              <a:t>editorial</a:t>
            </a:r>
            <a:r>
              <a:rPr lang="ru-RU" sz="2300" dirty="0" smtClean="0"/>
              <a:t> редакционная статья)</a:t>
            </a:r>
            <a:r>
              <a:rPr lang="de-DE" sz="2300" dirty="0" smtClean="0"/>
              <a:t> </a:t>
            </a:r>
            <a:r>
              <a:rPr lang="ru-RU" sz="2300" dirty="0" smtClean="0"/>
              <a:t>рекл. Рекламное объявление по спорной проблеме общественной жизни [...]; </a:t>
            </a:r>
            <a:r>
              <a:rPr lang="de-DE" sz="2300" dirty="0" smtClean="0"/>
              <a:t> </a:t>
            </a:r>
            <a:r>
              <a:rPr lang="ru-RU" sz="2300" b="1" dirty="0" smtClean="0"/>
              <a:t>но</a:t>
            </a:r>
            <a:r>
              <a:rPr lang="de-DE" sz="2300" b="1" dirty="0" smtClean="0"/>
              <a:t>: </a:t>
            </a:r>
            <a:r>
              <a:rPr lang="ru-RU" sz="2300" b="1" u="sng" dirty="0" smtClean="0"/>
              <a:t>ад</a:t>
            </a:r>
            <a:r>
              <a:rPr lang="ru-RU" sz="2300" b="1" dirty="0" smtClean="0"/>
              <a:t>верториал [2 млн.] </a:t>
            </a:r>
            <a:endParaRPr lang="ru-RU" sz="2300" dirty="0" smtClean="0"/>
          </a:p>
          <a:p>
            <a:pPr marL="0" indent="0">
              <a:buNone/>
            </a:pPr>
            <a:r>
              <a:rPr lang="ru-RU" sz="2300" b="1" dirty="0" smtClean="0"/>
              <a:t>ФРУГУРТ</a:t>
            </a:r>
            <a:r>
              <a:rPr lang="ru-RU" sz="2300" dirty="0" smtClean="0"/>
              <a:t>  [51.000] (англ. </a:t>
            </a:r>
            <a:r>
              <a:rPr lang="de-AT" sz="2300" dirty="0" err="1" smtClean="0"/>
              <a:t>frughurt</a:t>
            </a:r>
            <a:r>
              <a:rPr lang="ru-RU" sz="2300" dirty="0" smtClean="0"/>
              <a:t>  от </a:t>
            </a:r>
            <a:r>
              <a:rPr lang="de-AT" sz="2300" dirty="0" err="1" smtClean="0"/>
              <a:t>fruit</a:t>
            </a:r>
            <a:r>
              <a:rPr lang="ru-RU" sz="2300" dirty="0" smtClean="0"/>
              <a:t> фрукт + </a:t>
            </a:r>
            <a:r>
              <a:rPr lang="de-AT" sz="2300" dirty="0" err="1" smtClean="0"/>
              <a:t>yoghurt</a:t>
            </a:r>
            <a:r>
              <a:rPr lang="ru-RU" sz="2300" dirty="0" smtClean="0"/>
              <a:t> йогурт). част. пищ. Кисломолочный ароматизированный напиток с фруктовой добавкой. </a:t>
            </a:r>
            <a:r>
              <a:rPr lang="ru-RU" sz="2300" i="1" dirty="0" smtClean="0"/>
              <a:t> </a:t>
            </a:r>
            <a:endParaRPr lang="ru-RU" sz="2300" b="1" dirty="0" smtClean="0"/>
          </a:p>
          <a:p>
            <a:pPr marL="0" indent="0">
              <a:buNone/>
            </a:pPr>
            <a:r>
              <a:rPr lang="ru-RU" sz="2300" b="1" dirty="0" smtClean="0"/>
              <a:t>БРАНДЖЕЛИНА</a:t>
            </a:r>
            <a:r>
              <a:rPr lang="de-DE" sz="2300" dirty="0" smtClean="0"/>
              <a:t> </a:t>
            </a:r>
            <a:r>
              <a:rPr lang="ru-RU" sz="2300" dirty="0" smtClean="0"/>
              <a:t> [46.000] (англ. </a:t>
            </a:r>
            <a:r>
              <a:rPr lang="de-DE" sz="2300" dirty="0" err="1" smtClean="0"/>
              <a:t>Brangelina</a:t>
            </a:r>
            <a:r>
              <a:rPr lang="de-DE" sz="2300" dirty="0" smtClean="0"/>
              <a:t> </a:t>
            </a:r>
            <a:r>
              <a:rPr lang="ru-RU" sz="2300" dirty="0" smtClean="0">
                <a:solidFill>
                  <a:srgbClr val="92D050"/>
                </a:solidFill>
              </a:rPr>
              <a:t> </a:t>
            </a:r>
            <a:r>
              <a:rPr lang="ru-RU" sz="2300" dirty="0" smtClean="0"/>
              <a:t>от </a:t>
            </a:r>
            <a:r>
              <a:rPr lang="de-DE" sz="2300" dirty="0" smtClean="0"/>
              <a:t>Brad Pitt </a:t>
            </a:r>
            <a:r>
              <a:rPr lang="de-DE" sz="2300" dirty="0" err="1" smtClean="0"/>
              <a:t>and</a:t>
            </a:r>
            <a:r>
              <a:rPr lang="de-DE" sz="2300" dirty="0" smtClean="0"/>
              <a:t> Angelina Jolie</a:t>
            </a:r>
            <a:r>
              <a:rPr lang="ru-RU" sz="2300" dirty="0" smtClean="0"/>
              <a:t>). част. общ. 1. Название известной голливудской пары [...];</a:t>
            </a:r>
            <a:r>
              <a:rPr lang="ru-RU" sz="2300" i="1" dirty="0" smtClean="0"/>
              <a:t> </a:t>
            </a:r>
            <a:r>
              <a:rPr lang="ru-RU" sz="2300" dirty="0" smtClean="0"/>
              <a:t>2. ирон. Союз двух красивых людей, демонстрирующих счастливый брак. </a:t>
            </a:r>
            <a:r>
              <a:rPr lang="de-DE" sz="2300" b="1" dirty="0" smtClean="0"/>
              <a:t> </a:t>
            </a:r>
            <a:r>
              <a:rPr lang="ru-RU" sz="2300" dirty="0" smtClean="0"/>
              <a:t> </a:t>
            </a:r>
            <a:endParaRPr lang="de-AT" sz="2300" dirty="0" smtClean="0"/>
          </a:p>
          <a:p>
            <a:endParaRPr lang="de-AT" sz="1600" dirty="0"/>
          </a:p>
        </p:txBody>
      </p:sp>
    </p:spTree>
    <p:extLst>
      <p:ext uri="{BB962C8B-B14F-4D97-AF65-F5344CB8AC3E}">
        <p14:creationId xmlns:p14="http://schemas.microsoft.com/office/powerpoint/2010/main" val="2947663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1296144"/>
          </a:xfrm>
        </p:spPr>
        <p:txBody>
          <a:bodyPr>
            <a:normAutofit fontScale="90000"/>
          </a:bodyPr>
          <a:lstStyle/>
          <a:p>
            <a:pPr algn="l" fontAlgn="ctr"/>
            <a:r>
              <a:rPr lang="ru-RU" sz="2400" b="1" dirty="0" smtClean="0"/>
              <a:t/>
            </a:r>
            <a:br>
              <a:rPr lang="ru-RU" sz="2400" b="1" dirty="0" smtClean="0"/>
            </a:br>
            <a:r>
              <a:rPr lang="de-DE" sz="2700" b="1" dirty="0" smtClean="0"/>
              <a:t>Blending</a:t>
            </a:r>
            <a:r>
              <a:rPr lang="ru-RU" sz="2700" b="1" dirty="0" smtClean="0"/>
              <a:t> </a:t>
            </a:r>
            <a:r>
              <a:rPr lang="ru-RU" sz="2700" b="1" dirty="0"/>
              <a:t>– наложение / контаминация</a:t>
            </a:r>
            <a:br>
              <a:rPr lang="ru-RU" sz="2700" b="1" dirty="0"/>
            </a:br>
            <a:r>
              <a:rPr lang="ru-RU" sz="2700" b="1" dirty="0" smtClean="0"/>
              <a:t>Русские «Слова </a:t>
            </a:r>
            <a:r>
              <a:rPr lang="ru-RU" sz="2700" b="1" dirty="0"/>
              <a:t>года </a:t>
            </a:r>
            <a:r>
              <a:rPr lang="ru-RU" sz="2700" b="1" dirty="0" smtClean="0"/>
              <a:t>2015» - Авторские </a:t>
            </a:r>
            <a:r>
              <a:rPr lang="ru-RU" sz="2700" b="1" dirty="0"/>
              <a:t>неологизмы</a:t>
            </a:r>
            <a:r>
              <a:rPr lang="de-AT" sz="2700" dirty="0"/>
              <a:t/>
            </a:r>
            <a:br>
              <a:rPr lang="de-AT" sz="2700" dirty="0"/>
            </a:br>
            <a:r>
              <a:rPr lang="ru-RU" sz="2200" dirty="0"/>
              <a:t>http://www.novayagazeta.ru/arts/71239.html</a:t>
            </a:r>
            <a:r>
              <a:rPr lang="de-AT" sz="2200" dirty="0"/>
              <a:t/>
            </a:r>
            <a:br>
              <a:rPr lang="de-AT" sz="2200" dirty="0"/>
            </a:br>
            <a:endParaRPr lang="de-AT" sz="2200" dirty="0"/>
          </a:p>
        </p:txBody>
      </p:sp>
      <p:sp>
        <p:nvSpPr>
          <p:cNvPr id="3" name="Inhaltsplatzhalter 2"/>
          <p:cNvSpPr>
            <a:spLocks noGrp="1"/>
          </p:cNvSpPr>
          <p:nvPr>
            <p:ph idx="1"/>
          </p:nvPr>
        </p:nvSpPr>
        <p:spPr>
          <a:xfrm>
            <a:off x="395536" y="2204864"/>
            <a:ext cx="8229600" cy="3960440"/>
          </a:xfrm>
        </p:spPr>
        <p:txBody>
          <a:bodyPr>
            <a:normAutofit fontScale="25000" lnSpcReduction="20000"/>
          </a:bodyPr>
          <a:lstStyle/>
          <a:p>
            <a:pPr fontAlgn="ctr"/>
            <a:r>
              <a:rPr lang="ru-RU" sz="10400" b="1" dirty="0" smtClean="0"/>
              <a:t>Лингвалидол</a:t>
            </a:r>
            <a:r>
              <a:rPr lang="ru-RU" sz="10400" b="1" i="1" dirty="0" smtClean="0"/>
              <a:t> </a:t>
            </a:r>
            <a:r>
              <a:rPr lang="ru-RU" sz="10400" dirty="0" smtClean="0"/>
              <a:t>[28.000]</a:t>
            </a:r>
            <a:r>
              <a:rPr lang="ru-RU" sz="10400" b="1" i="1" dirty="0" smtClean="0"/>
              <a:t> </a:t>
            </a:r>
            <a:r>
              <a:rPr lang="ru-RU" sz="10400" dirty="0" smtClean="0"/>
              <a:t>(Отар </a:t>
            </a:r>
            <a:r>
              <a:rPr lang="ru-RU" sz="10400" dirty="0"/>
              <a:t>Бежанов) </a:t>
            </a:r>
            <a:r>
              <a:rPr lang="ru-RU" sz="10400" dirty="0" smtClean="0"/>
              <a:t>'средство </a:t>
            </a:r>
            <a:r>
              <a:rPr lang="ru-RU" sz="10400" dirty="0"/>
              <a:t>для тех, кому плохо от современного уровня грамотности'</a:t>
            </a:r>
            <a:endParaRPr lang="de-AT" sz="10400" dirty="0"/>
          </a:p>
          <a:p>
            <a:pPr marL="0" indent="0" fontAlgn="ctr">
              <a:buNone/>
            </a:pPr>
            <a:r>
              <a:rPr lang="ru-RU" sz="10400" b="1" i="1" dirty="0" smtClean="0"/>
              <a:t>       лингва  </a:t>
            </a:r>
            <a:r>
              <a:rPr lang="ru-RU" sz="10400" b="1" dirty="0"/>
              <a:t>х</a:t>
            </a:r>
            <a:r>
              <a:rPr lang="ru-RU" sz="10400" b="1" i="1" dirty="0"/>
              <a:t> </a:t>
            </a:r>
            <a:r>
              <a:rPr lang="ru-RU" sz="10400" b="1" i="1" dirty="0" smtClean="0"/>
              <a:t> валидол  </a:t>
            </a:r>
            <a:endParaRPr lang="de-AT" sz="10400" dirty="0"/>
          </a:p>
          <a:p>
            <a:pPr fontAlgn="ctr"/>
            <a:r>
              <a:rPr lang="ru-RU" sz="10400" b="1" dirty="0"/>
              <a:t>с</a:t>
            </a:r>
            <a:r>
              <a:rPr lang="ru-RU" sz="10400" b="1" dirty="0" smtClean="0"/>
              <a:t>оцсед </a:t>
            </a:r>
            <a:r>
              <a:rPr lang="ru-RU" sz="10400" dirty="0" smtClean="0"/>
              <a:t>[371],</a:t>
            </a:r>
            <a:r>
              <a:rPr lang="ru-RU" sz="10400" b="1" dirty="0" smtClean="0"/>
              <a:t> </a:t>
            </a:r>
            <a:r>
              <a:rPr lang="ru-RU" sz="10400" b="1" dirty="0"/>
              <a:t>соцседка </a:t>
            </a:r>
            <a:r>
              <a:rPr lang="ru-RU" sz="10400" dirty="0" smtClean="0"/>
              <a:t>[3]</a:t>
            </a:r>
            <a:r>
              <a:rPr lang="ru-RU" sz="10400" b="1" dirty="0" smtClean="0"/>
              <a:t> </a:t>
            </a:r>
            <a:r>
              <a:rPr lang="ru-RU" sz="10400" dirty="0" smtClean="0"/>
              <a:t>(Богдан </a:t>
            </a:r>
            <a:r>
              <a:rPr lang="ru-RU" sz="10400" dirty="0"/>
              <a:t>Лукьянов) </a:t>
            </a:r>
            <a:endParaRPr lang="ru-RU" sz="10400" dirty="0" smtClean="0"/>
          </a:p>
          <a:p>
            <a:pPr marL="0" indent="0" fontAlgn="ctr">
              <a:buNone/>
            </a:pPr>
            <a:r>
              <a:rPr lang="ru-RU" sz="10400" dirty="0"/>
              <a:t> </a:t>
            </a:r>
            <a:r>
              <a:rPr lang="ru-RU" sz="10400" dirty="0" smtClean="0"/>
              <a:t>    '1</a:t>
            </a:r>
            <a:r>
              <a:rPr lang="ru-RU" sz="10400" dirty="0"/>
              <a:t>) приятель по соцсети; 2) тот, кто постоянно сидит </a:t>
            </a:r>
            <a:r>
              <a:rPr lang="ru-RU" sz="10400" dirty="0" smtClean="0"/>
              <a:t>в</a:t>
            </a:r>
          </a:p>
          <a:p>
            <a:pPr marL="0" indent="0" fontAlgn="ctr">
              <a:buNone/>
            </a:pPr>
            <a:r>
              <a:rPr lang="ru-RU" sz="10400" dirty="0" smtClean="0"/>
              <a:t>     соцсети </a:t>
            </a:r>
            <a:r>
              <a:rPr lang="ru-RU" sz="10400" dirty="0"/>
              <a:t>(как домосед</a:t>
            </a:r>
            <a:r>
              <a:rPr lang="ru-RU" sz="10400" dirty="0" smtClean="0"/>
              <a:t>)'</a:t>
            </a:r>
          </a:p>
          <a:p>
            <a:pPr marL="0" indent="0" fontAlgn="ctr">
              <a:buNone/>
            </a:pPr>
            <a:r>
              <a:rPr lang="ru-RU" sz="10400" b="1" i="1" dirty="0" smtClean="0"/>
              <a:t>      соцсеть  </a:t>
            </a:r>
            <a:r>
              <a:rPr lang="ru-RU" sz="10400" b="1" dirty="0" smtClean="0"/>
              <a:t>х </a:t>
            </a:r>
            <a:r>
              <a:rPr lang="ru-RU" sz="10400" b="1" i="1" dirty="0" smtClean="0"/>
              <a:t> сосед</a:t>
            </a:r>
            <a:r>
              <a:rPr lang="ru-RU" sz="10400" dirty="0" smtClean="0"/>
              <a:t>  </a:t>
            </a:r>
            <a:endParaRPr lang="de-AT" sz="10400" dirty="0"/>
          </a:p>
          <a:p>
            <a:pPr fontAlgn="ctr"/>
            <a:r>
              <a:rPr lang="ru-RU" sz="10400" b="1" dirty="0"/>
              <a:t>п</a:t>
            </a:r>
            <a:r>
              <a:rPr lang="ru-RU" sz="10400" b="1" dirty="0" smtClean="0"/>
              <a:t>лебсикон  </a:t>
            </a:r>
            <a:r>
              <a:rPr lang="ru-RU" sz="10400" dirty="0" smtClean="0"/>
              <a:t>[523.000] (Отар </a:t>
            </a:r>
            <a:r>
              <a:rPr lang="ru-RU" sz="10400" dirty="0"/>
              <a:t>Бежанов) — 'словарный запас человека с низкой речевой культурой'</a:t>
            </a:r>
            <a:endParaRPr lang="ru-RU" sz="10400" dirty="0" smtClean="0"/>
          </a:p>
          <a:p>
            <a:pPr marL="0" indent="0" fontAlgn="ctr">
              <a:buNone/>
            </a:pPr>
            <a:r>
              <a:rPr lang="ru-RU" sz="10400" b="1" i="1" dirty="0" smtClean="0"/>
              <a:t>      плебс  </a:t>
            </a:r>
            <a:r>
              <a:rPr lang="ru-RU" sz="10400" b="1" dirty="0" smtClean="0"/>
              <a:t>х </a:t>
            </a:r>
            <a:r>
              <a:rPr lang="ru-RU" sz="10400" b="1" i="1" dirty="0" smtClean="0"/>
              <a:t> лексикон</a:t>
            </a:r>
            <a:endParaRPr lang="de-AT" sz="10400" b="1" i="1" dirty="0"/>
          </a:p>
          <a:p>
            <a:pPr marL="0" indent="0" fontAlgn="ctr">
              <a:buNone/>
            </a:pPr>
            <a:r>
              <a:rPr lang="ru-RU" sz="7200" b="1" i="1" dirty="0" smtClean="0"/>
              <a:t> </a:t>
            </a:r>
            <a:endParaRPr lang="de-AT" sz="7200" dirty="0"/>
          </a:p>
          <a:p>
            <a:endParaRPr lang="de-AT" dirty="0"/>
          </a:p>
        </p:txBody>
      </p:sp>
    </p:spTree>
    <p:extLst>
      <p:ext uri="{BB962C8B-B14F-4D97-AF65-F5344CB8AC3E}">
        <p14:creationId xmlns:p14="http://schemas.microsoft.com/office/powerpoint/2010/main" val="2911706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1008112"/>
          </a:xfrm>
        </p:spPr>
        <p:txBody>
          <a:bodyPr>
            <a:noAutofit/>
          </a:bodyPr>
          <a:lstStyle/>
          <a:p>
            <a:pPr algn="l"/>
            <a:r>
              <a:rPr lang="ru-RU" sz="2600" b="1" dirty="0" smtClean="0"/>
              <a:t/>
            </a:r>
            <a:br>
              <a:rPr lang="ru-RU" sz="2600" b="1" dirty="0" smtClean="0"/>
            </a:br>
            <a:r>
              <a:rPr lang="de-DE" sz="2600" b="1" dirty="0" smtClean="0"/>
              <a:t>Blending</a:t>
            </a:r>
            <a:r>
              <a:rPr lang="ru-RU" sz="2600" b="1" dirty="0" smtClean="0"/>
              <a:t> </a:t>
            </a:r>
            <a:r>
              <a:rPr lang="ru-RU" sz="2600" b="1" dirty="0"/>
              <a:t>– наложение / </a:t>
            </a:r>
            <a:r>
              <a:rPr lang="ru-RU" sz="2600" b="1" dirty="0" smtClean="0"/>
              <a:t>контаминация</a:t>
            </a:r>
            <a:br>
              <a:rPr lang="ru-RU" sz="2600" b="1" dirty="0" smtClean="0"/>
            </a:br>
            <a:r>
              <a:rPr lang="ru-RU" sz="2600" b="1" dirty="0" smtClean="0"/>
              <a:t>Главные </a:t>
            </a:r>
            <a:r>
              <a:rPr lang="ru-RU" sz="2600" b="1" dirty="0"/>
              <a:t>слова и фразы </a:t>
            </a:r>
            <a:r>
              <a:rPr lang="ru-RU" sz="2600" b="1" dirty="0" smtClean="0"/>
              <a:t> 2014 года</a:t>
            </a:r>
            <a:br>
              <a:rPr lang="ru-RU" sz="2600" b="1" dirty="0" smtClean="0"/>
            </a:br>
            <a:r>
              <a:rPr lang="de-AT" sz="1400" dirty="0" smtClean="0"/>
              <a:t>http</a:t>
            </a:r>
            <a:r>
              <a:rPr lang="de-AT" sz="1400" dirty="0"/>
              <a:t>://www.bolshoyvopros.ru/questions/692756-chto-takoe-olimpiard-skolko-rublej-v-odnom-olimpiarde.html</a:t>
            </a:r>
            <a:r>
              <a:rPr lang="de-AT" sz="2800" dirty="0"/>
              <a:t/>
            </a:r>
            <a:br>
              <a:rPr lang="de-AT" sz="2800" dirty="0"/>
            </a:br>
            <a:endParaRPr lang="de-AT" sz="2800" dirty="0"/>
          </a:p>
        </p:txBody>
      </p:sp>
      <p:sp>
        <p:nvSpPr>
          <p:cNvPr id="3" name="Inhaltsplatzhalter 2"/>
          <p:cNvSpPr>
            <a:spLocks noGrp="1"/>
          </p:cNvSpPr>
          <p:nvPr>
            <p:ph idx="1"/>
          </p:nvPr>
        </p:nvSpPr>
        <p:spPr>
          <a:xfrm>
            <a:off x="457200" y="1412776"/>
            <a:ext cx="8229600" cy="5112568"/>
          </a:xfrm>
        </p:spPr>
        <p:txBody>
          <a:bodyPr/>
          <a:lstStyle/>
          <a:p>
            <a:pPr marL="0" indent="0" fontAlgn="ctr">
              <a:buNone/>
            </a:pPr>
            <a:r>
              <a:rPr lang="ru-RU" sz="2000" b="1" dirty="0" smtClean="0"/>
              <a:t>Олимпиард </a:t>
            </a:r>
            <a:r>
              <a:rPr lang="ru-RU" sz="2000" dirty="0" smtClean="0"/>
              <a:t>(24.000) </a:t>
            </a:r>
            <a:r>
              <a:rPr lang="ru-RU" sz="2000" b="1" dirty="0" smtClean="0"/>
              <a:t>– </a:t>
            </a:r>
            <a:r>
              <a:rPr lang="ru-RU" sz="2000" dirty="0" smtClean="0"/>
              <a:t>Игры в Сочи обошлись в 50 миллиардов долларов</a:t>
            </a:r>
            <a:endParaRPr lang="de-AT" sz="2000" dirty="0" smtClean="0"/>
          </a:p>
          <a:p>
            <a:pPr marL="0" indent="0" fontAlgn="ctr">
              <a:buNone/>
            </a:pPr>
            <a:r>
              <a:rPr lang="de-DE" sz="2000" dirty="0" smtClean="0"/>
              <a:t>(</a:t>
            </a:r>
            <a:r>
              <a:rPr lang="ru-RU" sz="2000" dirty="0" smtClean="0"/>
              <a:t>за 1 </a:t>
            </a:r>
            <a:r>
              <a:rPr lang="ru-RU" sz="2000" b="1" dirty="0" smtClean="0"/>
              <a:t>олимпиард</a:t>
            </a:r>
            <a:r>
              <a:rPr lang="ru-RU" sz="2000" dirty="0" smtClean="0"/>
              <a:t> можно купить 10 ванкуверских олимпиад</a:t>
            </a:r>
            <a:r>
              <a:rPr lang="de-DE" sz="2000" dirty="0" smtClean="0"/>
              <a:t>).</a:t>
            </a:r>
            <a:endParaRPr lang="ru-RU" sz="2000" dirty="0" smtClean="0"/>
          </a:p>
          <a:p>
            <a:pPr marL="0" indent="0" fontAlgn="ctr">
              <a:buNone/>
            </a:pPr>
            <a:r>
              <a:rPr lang="ru-RU" sz="2000" b="1" i="1" dirty="0" smtClean="0"/>
              <a:t>Олимп(ийские игры)  </a:t>
            </a:r>
            <a:r>
              <a:rPr lang="ru-RU" sz="2000" b="1" dirty="0" smtClean="0"/>
              <a:t>х</a:t>
            </a:r>
            <a:r>
              <a:rPr lang="ru-RU" sz="2000" b="1" i="1" dirty="0" smtClean="0"/>
              <a:t>  (милл)иард</a:t>
            </a:r>
            <a:endParaRPr lang="de-DE" sz="2000" b="1" i="1" dirty="0" smtClean="0"/>
          </a:p>
          <a:p>
            <a:pPr fontAlgn="ctr"/>
            <a:endParaRPr lang="de-AT" sz="1800" dirty="0" smtClean="0"/>
          </a:p>
          <a:p>
            <a:endParaRPr lang="de-DE" dirty="0" smtClean="0"/>
          </a:p>
          <a:p>
            <a:endParaRPr lang="ru-RU" dirty="0" smtClean="0"/>
          </a:p>
          <a:p>
            <a:endParaRPr lang="ru-RU" dirty="0"/>
          </a:p>
          <a:p>
            <a:endParaRPr lang="ru-RU" dirty="0" smtClean="0"/>
          </a:p>
          <a:p>
            <a:endParaRPr lang="ru-RU" dirty="0"/>
          </a:p>
          <a:p>
            <a:endParaRPr lang="ru-RU" dirty="0" smtClean="0"/>
          </a:p>
          <a:p>
            <a:endParaRPr lang="de-AT" dirty="0"/>
          </a:p>
        </p:txBody>
      </p:sp>
      <p:pic>
        <p:nvPicPr>
          <p:cNvPr id="4" name="Grafik 3" descr="http://s.pikabu.ru/post_img/2013/12/22/1/1387660956_581574415.jpg"/>
          <p:cNvPicPr/>
          <p:nvPr/>
        </p:nvPicPr>
        <p:blipFill>
          <a:blip r:embed="rId3">
            <a:extLst>
              <a:ext uri="{28A0092B-C50C-407E-A947-70E740481C1C}">
                <a14:useLocalDpi xmlns:a14="http://schemas.microsoft.com/office/drawing/2010/main" val="0"/>
              </a:ext>
            </a:extLst>
          </a:blip>
          <a:srcRect/>
          <a:stretch>
            <a:fillRect/>
          </a:stretch>
        </p:blipFill>
        <p:spPr bwMode="auto">
          <a:xfrm>
            <a:off x="1719262" y="2852936"/>
            <a:ext cx="5705475" cy="3672408"/>
          </a:xfrm>
          <a:prstGeom prst="rect">
            <a:avLst/>
          </a:prstGeom>
          <a:noFill/>
          <a:ln>
            <a:noFill/>
          </a:ln>
        </p:spPr>
      </p:pic>
    </p:spTree>
    <p:extLst>
      <p:ext uri="{BB962C8B-B14F-4D97-AF65-F5344CB8AC3E}">
        <p14:creationId xmlns:p14="http://schemas.microsoft.com/office/powerpoint/2010/main" val="2969917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ru-RU" sz="3200" b="1" dirty="0" smtClean="0"/>
              <a:t>Графическая передача/адаптация англицизмов</a:t>
            </a:r>
            <a:r>
              <a:rPr lang="de-AT" sz="3200" dirty="0" smtClean="0"/>
              <a:t/>
            </a:r>
            <a:br>
              <a:rPr lang="de-AT" sz="3200" dirty="0" smtClean="0"/>
            </a:br>
            <a:r>
              <a:rPr lang="ru-RU" sz="3200" dirty="0" smtClean="0"/>
              <a:t>(по А. И. Дьякову)</a:t>
            </a:r>
            <a:r>
              <a:rPr lang="de-DE" sz="3200" dirty="0" smtClean="0"/>
              <a:t> </a:t>
            </a:r>
            <a:r>
              <a:rPr lang="de-DE" sz="2700" dirty="0"/>
              <a:t>http://anglicismdictionary.dishman.ru/</a:t>
            </a:r>
            <a:br>
              <a:rPr lang="de-DE" sz="2700" dirty="0"/>
            </a:br>
            <a:r>
              <a:rPr lang="de-DE" sz="2700" dirty="0"/>
              <a:t>O  </a:t>
            </a:r>
            <a:r>
              <a:rPr lang="de-DE" sz="2700"/>
              <a:t>slovare</a:t>
            </a:r>
            <a:r>
              <a:rPr lang="de-DE" sz="2700" u="sng" smtClean="0"/>
              <a:t> </a:t>
            </a:r>
            <a:endParaRPr lang="de-AT" sz="2700" dirty="0"/>
          </a:p>
        </p:txBody>
      </p:sp>
      <p:sp>
        <p:nvSpPr>
          <p:cNvPr id="3" name="Inhaltsplatzhalter 2"/>
          <p:cNvSpPr>
            <a:spLocks noGrp="1"/>
          </p:cNvSpPr>
          <p:nvPr>
            <p:ph idx="1"/>
          </p:nvPr>
        </p:nvSpPr>
        <p:spPr/>
        <p:txBody>
          <a:bodyPr>
            <a:normAutofit fontScale="85000" lnSpcReduction="20000"/>
          </a:bodyPr>
          <a:lstStyle/>
          <a:p>
            <a:pPr marL="0" indent="0" fontAlgn="ctr">
              <a:buNone/>
            </a:pPr>
            <a:r>
              <a:rPr lang="ru-RU" dirty="0" smtClean="0"/>
              <a:t>«Англицизмы </a:t>
            </a:r>
            <a:r>
              <a:rPr lang="ru-RU" dirty="0"/>
              <a:t>по форме вхождения в язык-рецептор делятся на </a:t>
            </a:r>
            <a:r>
              <a:rPr lang="ru-RU" b="1" dirty="0"/>
              <a:t>транскрибированные </a:t>
            </a:r>
            <a:r>
              <a:rPr lang="ru-RU" dirty="0"/>
              <a:t>(худи - </a:t>
            </a:r>
            <a:r>
              <a:rPr lang="de-AT" dirty="0" err="1" smtClean="0"/>
              <a:t>hoody</a:t>
            </a:r>
            <a:r>
              <a:rPr lang="ru-RU" dirty="0" smtClean="0"/>
              <a:t>), </a:t>
            </a:r>
            <a:r>
              <a:rPr lang="ru-RU" b="1" dirty="0"/>
              <a:t>транслитерированные</a:t>
            </a:r>
            <a:r>
              <a:rPr lang="ru-RU" dirty="0"/>
              <a:t> </a:t>
            </a:r>
            <a:r>
              <a:rPr lang="ru-RU" dirty="0" smtClean="0"/>
              <a:t>(скроллинг </a:t>
            </a:r>
            <a:r>
              <a:rPr lang="ru-RU" dirty="0"/>
              <a:t>–  </a:t>
            </a:r>
            <a:r>
              <a:rPr lang="de-DE" dirty="0" err="1" smtClean="0"/>
              <a:t>scrolling</a:t>
            </a:r>
            <a:r>
              <a:rPr lang="ru-RU" dirty="0" smtClean="0"/>
              <a:t>), </a:t>
            </a:r>
            <a:r>
              <a:rPr lang="ru-RU" b="1" dirty="0"/>
              <a:t>калькированные</a:t>
            </a:r>
            <a:r>
              <a:rPr lang="ru-RU" dirty="0"/>
              <a:t> (</a:t>
            </a:r>
            <a:r>
              <a:rPr lang="ru-RU" dirty="0" smtClean="0"/>
              <a:t>голубые </a:t>
            </a:r>
            <a:r>
              <a:rPr lang="ru-RU" dirty="0"/>
              <a:t>воротнички – </a:t>
            </a:r>
            <a:r>
              <a:rPr lang="de-AT" dirty="0" err="1"/>
              <a:t>blue</a:t>
            </a:r>
            <a:r>
              <a:rPr lang="de-AT" dirty="0"/>
              <a:t> </a:t>
            </a:r>
            <a:r>
              <a:rPr lang="de-AT" dirty="0" err="1"/>
              <a:t>collars</a:t>
            </a:r>
            <a:r>
              <a:rPr lang="ru-RU" dirty="0"/>
              <a:t>), </a:t>
            </a:r>
            <a:r>
              <a:rPr lang="ru-RU" b="1" dirty="0"/>
              <a:t>трансплантированные</a:t>
            </a:r>
            <a:r>
              <a:rPr lang="ru-RU" dirty="0"/>
              <a:t> (</a:t>
            </a:r>
            <a:r>
              <a:rPr lang="de-AT" dirty="0"/>
              <a:t>IP</a:t>
            </a:r>
            <a:r>
              <a:rPr lang="ru-RU" dirty="0"/>
              <a:t>), </a:t>
            </a:r>
            <a:r>
              <a:rPr lang="ru-RU" b="1" dirty="0"/>
              <a:t>трансформированные</a:t>
            </a:r>
            <a:r>
              <a:rPr lang="ru-RU" dirty="0"/>
              <a:t> (фаза – </a:t>
            </a:r>
            <a:r>
              <a:rPr lang="de-AT" dirty="0" err="1"/>
              <a:t>father</a:t>
            </a:r>
            <a:r>
              <a:rPr lang="ru-RU" dirty="0"/>
              <a:t>), </a:t>
            </a:r>
            <a:r>
              <a:rPr lang="ru-RU" b="1" dirty="0"/>
              <a:t>комбинированные </a:t>
            </a:r>
            <a:r>
              <a:rPr lang="ru-RU" dirty="0"/>
              <a:t>(сатиация – </a:t>
            </a:r>
            <a:r>
              <a:rPr lang="de-AT" dirty="0" err="1"/>
              <a:t>satiation</a:t>
            </a:r>
            <a:r>
              <a:rPr lang="ru-RU" dirty="0"/>
              <a:t>) и </a:t>
            </a:r>
            <a:r>
              <a:rPr lang="ru-RU" b="1" dirty="0"/>
              <a:t>компенсированные</a:t>
            </a:r>
            <a:r>
              <a:rPr lang="ru-RU" dirty="0"/>
              <a:t> (юзить). [...] </a:t>
            </a:r>
            <a:r>
              <a:rPr lang="ru-RU" b="1" dirty="0"/>
              <a:t>Практическая </a:t>
            </a:r>
            <a:r>
              <a:rPr lang="ru-RU" b="1" u="sng" dirty="0"/>
              <a:t>транскрипция в будущем станет доминирующей методикой графической передачи иноязычного слова в русском языке</a:t>
            </a:r>
            <a:r>
              <a:rPr lang="ru-RU" b="1" dirty="0"/>
              <a:t>, так как большинство зафиксированных нами англицизмов оформлены русским языком в соответствии с правилами их произношения в языке-доноре</a:t>
            </a:r>
            <a:r>
              <a:rPr lang="ru-RU" b="1" dirty="0" smtClean="0"/>
              <a:t>.»</a:t>
            </a:r>
            <a:endParaRPr lang="de-AT" b="1" dirty="0"/>
          </a:p>
          <a:p>
            <a:endParaRPr lang="de-AT" dirty="0"/>
          </a:p>
        </p:txBody>
      </p:sp>
    </p:spTree>
    <p:extLst>
      <p:ext uri="{BB962C8B-B14F-4D97-AF65-F5344CB8AC3E}">
        <p14:creationId xmlns:p14="http://schemas.microsoft.com/office/powerpoint/2010/main" val="2014325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ru-RU" sz="3600" b="1" dirty="0" smtClean="0"/>
              <a:t>Транскрипция</a:t>
            </a:r>
            <a:endParaRPr lang="de-AT" sz="3600" b="1" dirty="0"/>
          </a:p>
        </p:txBody>
      </p:sp>
      <p:sp>
        <p:nvSpPr>
          <p:cNvPr id="3" name="Inhaltsplatzhalter 2"/>
          <p:cNvSpPr>
            <a:spLocks noGrp="1"/>
          </p:cNvSpPr>
          <p:nvPr>
            <p:ph idx="1"/>
          </p:nvPr>
        </p:nvSpPr>
        <p:spPr/>
        <p:txBody>
          <a:bodyPr>
            <a:normAutofit fontScale="92500" lnSpcReduction="20000"/>
          </a:bodyPr>
          <a:lstStyle/>
          <a:p>
            <a:pPr fontAlgn="ctr"/>
            <a:r>
              <a:rPr lang="ru-RU" b="1" dirty="0" smtClean="0"/>
              <a:t>ЛАКИ-ЛУЗЕР </a:t>
            </a:r>
            <a:r>
              <a:rPr lang="ru-RU" dirty="0"/>
              <a:t>(англ. lucky loser - lucky счастливый + loser проигрывающий). </a:t>
            </a:r>
            <a:r>
              <a:rPr lang="ru-RU" u="sng" dirty="0"/>
              <a:t>спорт</a:t>
            </a:r>
            <a:r>
              <a:rPr lang="ru-RU" dirty="0"/>
              <a:t>. Игрок, проигравший матч на завершающей стадии отборочных соревнований, но, тем не менее, включенный по ряду дополнительных показателей в основную сетку соревнований. </a:t>
            </a:r>
            <a:r>
              <a:rPr lang="ru-RU" i="1" dirty="0" smtClean="0"/>
              <a:t> </a:t>
            </a:r>
            <a:r>
              <a:rPr lang="ru-RU" b="1" dirty="0"/>
              <a:t>Лакилузерский</a:t>
            </a:r>
            <a:r>
              <a:rPr lang="ru-RU" i="1" dirty="0"/>
              <a:t>. </a:t>
            </a:r>
            <a:r>
              <a:rPr lang="de-DE" i="1" dirty="0" smtClean="0"/>
              <a:t> </a:t>
            </a:r>
            <a:endParaRPr lang="de-DE" dirty="0" smtClean="0"/>
          </a:p>
          <a:p>
            <a:pPr fontAlgn="ctr"/>
            <a:r>
              <a:rPr lang="ru-RU" u="sng" dirty="0" smtClean="0"/>
              <a:t>Спец</a:t>
            </a:r>
            <a:r>
              <a:rPr lang="ru-RU" dirty="0" smtClean="0"/>
              <a:t>. </a:t>
            </a:r>
            <a:r>
              <a:rPr lang="ru-RU" u="sng" dirty="0"/>
              <a:t>м</a:t>
            </a:r>
            <a:r>
              <a:rPr lang="ru-RU" u="sng" dirty="0" smtClean="0"/>
              <a:t>уз</a:t>
            </a:r>
            <a:r>
              <a:rPr lang="ru-RU" dirty="0" smtClean="0"/>
              <a:t>. </a:t>
            </a:r>
            <a:r>
              <a:rPr lang="ru-RU" b="1" dirty="0" smtClean="0"/>
              <a:t>НОЙЗ</a:t>
            </a:r>
            <a:r>
              <a:rPr lang="de-DE" dirty="0" smtClean="0"/>
              <a:t> – </a:t>
            </a:r>
            <a:r>
              <a:rPr lang="de-DE" dirty="0" err="1" smtClean="0"/>
              <a:t>noise</a:t>
            </a:r>
            <a:r>
              <a:rPr lang="de-DE" dirty="0" smtClean="0"/>
              <a:t> </a:t>
            </a:r>
            <a:r>
              <a:rPr lang="de-DE" dirty="0"/>
              <a:t>/</a:t>
            </a:r>
            <a:r>
              <a:rPr lang="de-DE" dirty="0" err="1"/>
              <a:t>nɔɪz</a:t>
            </a:r>
            <a:r>
              <a:rPr lang="de-DE" dirty="0" smtClean="0"/>
              <a:t>/, </a:t>
            </a:r>
            <a:r>
              <a:rPr lang="ru-RU" b="1" dirty="0" smtClean="0"/>
              <a:t>нойзграйнд </a:t>
            </a:r>
            <a:r>
              <a:rPr lang="de-DE" b="1" dirty="0" smtClean="0"/>
              <a:t> </a:t>
            </a:r>
            <a:r>
              <a:rPr lang="de-DE" dirty="0" err="1" smtClean="0"/>
              <a:t>noisegrind</a:t>
            </a:r>
            <a:r>
              <a:rPr lang="de-DE" dirty="0" smtClean="0"/>
              <a:t>, </a:t>
            </a:r>
            <a:r>
              <a:rPr lang="ru-RU" b="1" dirty="0" smtClean="0"/>
              <a:t>нойзграйндер</a:t>
            </a:r>
            <a:r>
              <a:rPr lang="ru-RU" dirty="0" smtClean="0"/>
              <a:t> </a:t>
            </a:r>
            <a:r>
              <a:rPr lang="de-DE" dirty="0" err="1" smtClean="0"/>
              <a:t>noisegrinder</a:t>
            </a:r>
            <a:r>
              <a:rPr lang="de-DE" dirty="0" smtClean="0"/>
              <a:t>, </a:t>
            </a:r>
            <a:r>
              <a:rPr lang="ru-RU" b="1" dirty="0" smtClean="0"/>
              <a:t>нойзкор</a:t>
            </a:r>
            <a:r>
              <a:rPr lang="ru-RU" dirty="0" smtClean="0"/>
              <a:t> </a:t>
            </a:r>
            <a:r>
              <a:rPr lang="de-DE" dirty="0" err="1" smtClean="0"/>
              <a:t>noisecore</a:t>
            </a:r>
            <a:r>
              <a:rPr lang="de-DE" dirty="0"/>
              <a:t>, </a:t>
            </a:r>
            <a:r>
              <a:rPr lang="de-DE" dirty="0" smtClean="0"/>
              <a:t> </a:t>
            </a:r>
            <a:r>
              <a:rPr lang="ru-RU" b="1" dirty="0"/>
              <a:t>нойз</a:t>
            </a:r>
            <a:r>
              <a:rPr lang="de-DE" b="1" dirty="0"/>
              <a:t>-</a:t>
            </a:r>
            <a:r>
              <a:rPr lang="ru-RU" b="1" dirty="0" smtClean="0"/>
              <a:t>шейпинг</a:t>
            </a:r>
            <a:r>
              <a:rPr lang="de-DE" b="1" dirty="0" smtClean="0"/>
              <a:t> </a:t>
            </a:r>
            <a:r>
              <a:rPr lang="de-DE" dirty="0"/>
              <a:t>–</a:t>
            </a:r>
            <a:r>
              <a:rPr lang="ru-RU" dirty="0" smtClean="0"/>
              <a:t> </a:t>
            </a:r>
            <a:r>
              <a:rPr lang="de-DE" dirty="0" err="1" smtClean="0"/>
              <a:t>noise</a:t>
            </a:r>
            <a:r>
              <a:rPr lang="de-DE" dirty="0" smtClean="0"/>
              <a:t> </a:t>
            </a:r>
            <a:r>
              <a:rPr lang="de-DE" dirty="0" err="1" smtClean="0"/>
              <a:t>shaping</a:t>
            </a:r>
            <a:endParaRPr lang="de-AT" dirty="0"/>
          </a:p>
          <a:p>
            <a:pPr fontAlgn="ctr"/>
            <a:endParaRPr lang="de-AT" dirty="0"/>
          </a:p>
          <a:p>
            <a:pPr fontAlgn="ctr"/>
            <a:endParaRPr lang="de-AT" dirty="0"/>
          </a:p>
          <a:p>
            <a:endParaRPr lang="de-DE" dirty="0" smtClean="0"/>
          </a:p>
          <a:p>
            <a:endParaRPr lang="de-AT" dirty="0"/>
          </a:p>
        </p:txBody>
      </p:sp>
    </p:spTree>
    <p:extLst>
      <p:ext uri="{BB962C8B-B14F-4D97-AF65-F5344CB8AC3E}">
        <p14:creationId xmlns:p14="http://schemas.microsoft.com/office/powerpoint/2010/main" val="2984559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ru-RU" sz="3200" b="1" dirty="0" smtClean="0"/>
              <a:t>Колебания транскрипции</a:t>
            </a:r>
            <a:endParaRPr lang="de-AT" sz="3200" b="1" dirty="0"/>
          </a:p>
        </p:txBody>
      </p:sp>
      <p:sp>
        <p:nvSpPr>
          <p:cNvPr id="3" name="Inhaltsplatzhalter 2"/>
          <p:cNvSpPr>
            <a:spLocks noGrp="1"/>
          </p:cNvSpPr>
          <p:nvPr>
            <p:ph idx="1"/>
          </p:nvPr>
        </p:nvSpPr>
        <p:spPr>
          <a:xfrm>
            <a:off x="457200" y="1196752"/>
            <a:ext cx="8229600" cy="5040560"/>
          </a:xfrm>
        </p:spPr>
        <p:txBody>
          <a:bodyPr>
            <a:normAutofit fontScale="25000" lnSpcReduction="20000"/>
          </a:bodyPr>
          <a:lstStyle/>
          <a:p>
            <a:pPr marL="0" indent="0">
              <a:buNone/>
            </a:pPr>
            <a:r>
              <a:rPr lang="de-AT" sz="11200" b="1" dirty="0" err="1"/>
              <a:t>i</a:t>
            </a:r>
            <a:r>
              <a:rPr lang="de-AT" sz="11200" b="1" dirty="0" err="1" smtClean="0"/>
              <a:t>nsurance</a:t>
            </a:r>
            <a:r>
              <a:rPr lang="de-AT" sz="11200" b="1" dirty="0" smtClean="0"/>
              <a:t> /</a:t>
            </a:r>
            <a:r>
              <a:rPr lang="de-AT" sz="11200" b="1" dirty="0" err="1" smtClean="0"/>
              <a:t>ɪnˈʃʊər</a:t>
            </a:r>
            <a:r>
              <a:rPr lang="de-AT" sz="11200" b="1" baseline="30000" dirty="0" err="1" smtClean="0"/>
              <a:t>ə</a:t>
            </a:r>
            <a:r>
              <a:rPr lang="de-AT" sz="11200" b="1" dirty="0" err="1" smtClean="0"/>
              <a:t>ns</a:t>
            </a:r>
            <a:r>
              <a:rPr lang="de-AT" sz="11200" b="1" dirty="0" smtClean="0"/>
              <a:t>/ </a:t>
            </a:r>
            <a:r>
              <a:rPr lang="ru-RU" sz="11200" b="1" dirty="0" smtClean="0"/>
              <a:t> </a:t>
            </a:r>
            <a:r>
              <a:rPr lang="ru-RU" sz="11200" dirty="0" smtClean="0"/>
              <a:t>‘страхование’</a:t>
            </a:r>
          </a:p>
          <a:p>
            <a:r>
              <a:rPr lang="ru-RU" sz="11200" b="1" dirty="0" smtClean="0"/>
              <a:t>Иншур</a:t>
            </a:r>
            <a:r>
              <a:rPr lang="ru-RU" sz="11200" b="1" u="sng" dirty="0" smtClean="0"/>
              <a:t>а</a:t>
            </a:r>
            <a:r>
              <a:rPr lang="ru-RU" sz="11200" b="1" dirty="0" smtClean="0"/>
              <a:t>нс   </a:t>
            </a:r>
            <a:r>
              <a:rPr lang="de-DE" sz="11200" b="1" dirty="0" smtClean="0"/>
              <a:t>   </a:t>
            </a:r>
            <a:r>
              <a:rPr lang="ru-RU" sz="11200" b="1" dirty="0" smtClean="0"/>
              <a:t>170.000</a:t>
            </a:r>
          </a:p>
          <a:p>
            <a:r>
              <a:rPr lang="ru-RU" sz="11200" dirty="0" smtClean="0"/>
              <a:t>Иншур</a:t>
            </a:r>
            <a:r>
              <a:rPr lang="ru-RU" sz="11200" u="sng" dirty="0" smtClean="0"/>
              <a:t>е</a:t>
            </a:r>
            <a:r>
              <a:rPr lang="ru-RU" sz="11200" dirty="0" smtClean="0"/>
              <a:t>нс     </a:t>
            </a:r>
            <a:r>
              <a:rPr lang="de-DE" sz="11200" dirty="0" smtClean="0"/>
              <a:t>   </a:t>
            </a:r>
            <a:r>
              <a:rPr lang="ru-RU" sz="11200" dirty="0" smtClean="0"/>
              <a:t>48.000</a:t>
            </a:r>
          </a:p>
          <a:p>
            <a:r>
              <a:rPr lang="ru-RU" sz="11200" dirty="0" smtClean="0"/>
              <a:t>Иншу</a:t>
            </a:r>
            <a:r>
              <a:rPr lang="ru-RU" sz="11200" u="sng" dirty="0" smtClean="0"/>
              <a:t>е</a:t>
            </a:r>
            <a:r>
              <a:rPr lang="ru-RU" sz="11200" dirty="0" smtClean="0"/>
              <a:t>р</a:t>
            </a:r>
            <a:r>
              <a:rPr lang="ru-RU" sz="11200" u="sng" dirty="0" smtClean="0"/>
              <a:t>е</a:t>
            </a:r>
            <a:r>
              <a:rPr lang="ru-RU" sz="11200" dirty="0" smtClean="0"/>
              <a:t>нс         </a:t>
            </a:r>
            <a:r>
              <a:rPr lang="de-DE" sz="11200" dirty="0" smtClean="0"/>
              <a:t>  </a:t>
            </a:r>
            <a:r>
              <a:rPr lang="ru-RU" sz="11200" dirty="0" smtClean="0"/>
              <a:t>512</a:t>
            </a:r>
          </a:p>
          <a:p>
            <a:r>
              <a:rPr lang="ru-RU" sz="11200" dirty="0" smtClean="0"/>
              <a:t>Иншу</a:t>
            </a:r>
            <a:r>
              <a:rPr lang="ru-RU" sz="11200" u="sng" dirty="0" smtClean="0"/>
              <a:t>э</a:t>
            </a:r>
            <a:r>
              <a:rPr lang="ru-RU" sz="11200" dirty="0" smtClean="0"/>
              <a:t>р</a:t>
            </a:r>
            <a:r>
              <a:rPr lang="ru-RU" sz="11200" u="sng" dirty="0" smtClean="0"/>
              <a:t>э</a:t>
            </a:r>
            <a:r>
              <a:rPr lang="ru-RU" sz="11200" dirty="0" smtClean="0"/>
              <a:t>нс          </a:t>
            </a:r>
            <a:r>
              <a:rPr lang="de-DE" sz="11200" dirty="0" smtClean="0"/>
              <a:t> </a:t>
            </a:r>
            <a:r>
              <a:rPr lang="ru-RU" sz="11200" dirty="0" smtClean="0"/>
              <a:t>377</a:t>
            </a:r>
          </a:p>
          <a:p>
            <a:r>
              <a:rPr lang="ru-RU" sz="11200" dirty="0" smtClean="0"/>
              <a:t>Иншу</a:t>
            </a:r>
            <a:r>
              <a:rPr lang="ru-RU" sz="11200" u="sng" dirty="0" smtClean="0"/>
              <a:t>э</a:t>
            </a:r>
            <a:r>
              <a:rPr lang="ru-RU" sz="11200" dirty="0" smtClean="0"/>
              <a:t>р</a:t>
            </a:r>
            <a:r>
              <a:rPr lang="ru-RU" sz="11200" u="sng" dirty="0" smtClean="0"/>
              <a:t>а</a:t>
            </a:r>
            <a:r>
              <a:rPr lang="ru-RU" sz="11200" dirty="0" smtClean="0"/>
              <a:t>нс          </a:t>
            </a:r>
            <a:r>
              <a:rPr lang="de-DE" sz="11200" dirty="0" smtClean="0"/>
              <a:t> </a:t>
            </a:r>
            <a:r>
              <a:rPr lang="ru-RU" sz="11200" dirty="0" smtClean="0"/>
              <a:t>112</a:t>
            </a:r>
          </a:p>
          <a:p>
            <a:r>
              <a:rPr lang="ru-RU" sz="11200" dirty="0" smtClean="0"/>
              <a:t>Иншу</a:t>
            </a:r>
            <a:r>
              <a:rPr lang="ru-RU" sz="11200" u="sng" dirty="0" smtClean="0"/>
              <a:t>е</a:t>
            </a:r>
            <a:r>
              <a:rPr lang="ru-RU" sz="11200" dirty="0" smtClean="0"/>
              <a:t>р</a:t>
            </a:r>
            <a:r>
              <a:rPr lang="ru-RU" sz="11200" u="sng" dirty="0" smtClean="0"/>
              <a:t>а</a:t>
            </a:r>
            <a:r>
              <a:rPr lang="ru-RU" sz="11200" dirty="0" smtClean="0"/>
              <a:t>нс              </a:t>
            </a:r>
            <a:r>
              <a:rPr lang="de-DE" sz="11200" dirty="0" smtClean="0"/>
              <a:t> </a:t>
            </a:r>
            <a:r>
              <a:rPr lang="ru-RU" sz="11200" dirty="0" smtClean="0"/>
              <a:t>5</a:t>
            </a:r>
          </a:p>
          <a:p>
            <a:pPr marL="0" indent="0">
              <a:buNone/>
            </a:pPr>
            <a:r>
              <a:rPr lang="de-DE" sz="11200" b="1" dirty="0" err="1" smtClean="0"/>
              <a:t>fashion</a:t>
            </a:r>
            <a:r>
              <a:rPr lang="ru-RU" sz="11200" b="1" dirty="0" smtClean="0"/>
              <a:t> </a:t>
            </a:r>
            <a:r>
              <a:rPr lang="de-AT" sz="11200" b="1" dirty="0" smtClean="0"/>
              <a:t>/</a:t>
            </a:r>
            <a:r>
              <a:rPr lang="de-AT" sz="11200" b="1" dirty="0"/>
              <a:t>ˈ</a:t>
            </a:r>
            <a:r>
              <a:rPr lang="de-AT" sz="11200" b="1" dirty="0" err="1"/>
              <a:t>fæʃ</a:t>
            </a:r>
            <a:r>
              <a:rPr lang="de-AT" sz="11200" b="1" baseline="30000" dirty="0" err="1"/>
              <a:t>ə</a:t>
            </a:r>
            <a:r>
              <a:rPr lang="de-AT" sz="11200" b="1" dirty="0" err="1"/>
              <a:t>n</a:t>
            </a:r>
            <a:r>
              <a:rPr lang="de-AT" sz="11200" b="1" dirty="0" smtClean="0"/>
              <a:t>/</a:t>
            </a:r>
            <a:r>
              <a:rPr lang="ru-RU" sz="11200" b="1" dirty="0" smtClean="0"/>
              <a:t> </a:t>
            </a:r>
            <a:r>
              <a:rPr lang="de-DE" sz="11200" b="1" dirty="0" smtClean="0"/>
              <a:t>, fashionable</a:t>
            </a:r>
            <a:r>
              <a:rPr lang="ru-RU" sz="11200" b="1" dirty="0" smtClean="0"/>
              <a:t> </a:t>
            </a:r>
            <a:r>
              <a:rPr lang="de-AT" sz="11200" b="1" dirty="0"/>
              <a:t>/ˈ</a:t>
            </a:r>
            <a:r>
              <a:rPr lang="de-AT" sz="11200" b="1" dirty="0" err="1"/>
              <a:t>fæʃ</a:t>
            </a:r>
            <a:r>
              <a:rPr lang="de-AT" sz="11200" b="1" baseline="30000" dirty="0" err="1"/>
              <a:t>ə</a:t>
            </a:r>
            <a:r>
              <a:rPr lang="de-AT" sz="11200" b="1" dirty="0" err="1"/>
              <a:t>nəbl</a:t>
            </a:r>
            <a:r>
              <a:rPr lang="de-AT" sz="11200" b="1" dirty="0" smtClean="0"/>
              <a:t>/</a:t>
            </a:r>
            <a:endParaRPr lang="ru-RU" sz="11200" b="1" dirty="0" smtClean="0"/>
          </a:p>
          <a:p>
            <a:r>
              <a:rPr lang="ru-RU" sz="11200" b="1" dirty="0"/>
              <a:t>ф</a:t>
            </a:r>
            <a:r>
              <a:rPr lang="ru-RU" sz="11200" b="1" u="sng" dirty="0" smtClean="0"/>
              <a:t>э</a:t>
            </a:r>
            <a:r>
              <a:rPr lang="ru-RU" sz="11200" b="1" dirty="0" smtClean="0"/>
              <a:t>шн  </a:t>
            </a:r>
            <a:r>
              <a:rPr lang="de-DE" sz="11200" b="1" dirty="0" smtClean="0"/>
              <a:t>   [</a:t>
            </a:r>
            <a:r>
              <a:rPr lang="ru-RU" sz="11200" b="1" dirty="0" smtClean="0"/>
              <a:t>2 млн.</a:t>
            </a:r>
            <a:r>
              <a:rPr lang="de-DE" sz="11200" b="1" dirty="0" smtClean="0"/>
              <a:t>]</a:t>
            </a:r>
            <a:r>
              <a:rPr lang="de-DE" sz="11200" dirty="0" smtClean="0"/>
              <a:t>,    </a:t>
            </a:r>
            <a:r>
              <a:rPr lang="ru-RU" sz="11200" dirty="0" smtClean="0"/>
              <a:t>фэшнебл  </a:t>
            </a:r>
            <a:r>
              <a:rPr lang="de-DE" sz="11200" dirty="0" smtClean="0"/>
              <a:t>[</a:t>
            </a:r>
            <a:r>
              <a:rPr lang="ru-RU" sz="11200" dirty="0" smtClean="0"/>
              <a:t>26</a:t>
            </a:r>
            <a:r>
              <a:rPr lang="de-DE" sz="11200" dirty="0" smtClean="0"/>
              <a:t>]</a:t>
            </a:r>
            <a:r>
              <a:rPr lang="ru-RU" sz="11200" dirty="0" smtClean="0"/>
              <a:t>;    </a:t>
            </a:r>
          </a:p>
          <a:p>
            <a:r>
              <a:rPr lang="ru-RU" sz="11200" dirty="0"/>
              <a:t>ф</a:t>
            </a:r>
            <a:r>
              <a:rPr lang="ru-RU" sz="11200" u="sng" dirty="0" smtClean="0"/>
              <a:t>е</a:t>
            </a:r>
            <a:r>
              <a:rPr lang="ru-RU" sz="11200" dirty="0" smtClean="0"/>
              <a:t>ш</a:t>
            </a:r>
            <a:r>
              <a:rPr lang="ru-RU" sz="11200" u="sng" dirty="0" smtClean="0"/>
              <a:t>е</a:t>
            </a:r>
            <a:r>
              <a:rPr lang="ru-RU" sz="11200" dirty="0" smtClean="0"/>
              <a:t>н   [134.000], </a:t>
            </a:r>
            <a:r>
              <a:rPr lang="ru-RU" sz="11200" b="1" dirty="0" smtClean="0"/>
              <a:t>фешенебл(ь</a:t>
            </a:r>
            <a:r>
              <a:rPr lang="ru-RU" sz="11200" b="1" dirty="0"/>
              <a:t>) [1.000]</a:t>
            </a:r>
            <a:r>
              <a:rPr lang="ru-RU" sz="11200" dirty="0"/>
              <a:t>, </a:t>
            </a:r>
            <a:r>
              <a:rPr lang="ru-RU" sz="11200" dirty="0" smtClean="0"/>
              <a:t> фешенебел</a:t>
            </a:r>
            <a:r>
              <a:rPr lang="ru-RU" sz="11200" u="sng" dirty="0" smtClean="0"/>
              <a:t>ьный</a:t>
            </a:r>
            <a:r>
              <a:rPr lang="ru-RU" sz="11200" dirty="0" smtClean="0"/>
              <a:t> </a:t>
            </a:r>
            <a:r>
              <a:rPr lang="de-DE" sz="11200" dirty="0" smtClean="0"/>
              <a:t> [</a:t>
            </a:r>
            <a:r>
              <a:rPr lang="ru-RU" sz="11200" dirty="0" smtClean="0"/>
              <a:t>373</a:t>
            </a:r>
            <a:r>
              <a:rPr lang="de-DE" sz="11200" dirty="0" smtClean="0"/>
              <a:t>]</a:t>
            </a:r>
            <a:endParaRPr lang="ru-RU" sz="11200" dirty="0" smtClean="0"/>
          </a:p>
          <a:p>
            <a:r>
              <a:rPr lang="ru-RU" sz="11200" dirty="0"/>
              <a:t>ф</a:t>
            </a:r>
            <a:r>
              <a:rPr lang="ru-RU" sz="11200" u="sng" dirty="0" smtClean="0"/>
              <a:t>э</a:t>
            </a:r>
            <a:r>
              <a:rPr lang="ru-RU" sz="11200" dirty="0" smtClean="0"/>
              <a:t>ш</a:t>
            </a:r>
            <a:r>
              <a:rPr lang="ru-RU" sz="11200" u="sng" dirty="0" smtClean="0"/>
              <a:t>и</a:t>
            </a:r>
            <a:r>
              <a:rPr lang="ru-RU" sz="11200" dirty="0" smtClean="0"/>
              <a:t>н </a:t>
            </a:r>
            <a:r>
              <a:rPr lang="de-DE" sz="11200" dirty="0" smtClean="0"/>
              <a:t> </a:t>
            </a:r>
            <a:r>
              <a:rPr lang="ru-RU" sz="11200" dirty="0" smtClean="0"/>
              <a:t> </a:t>
            </a:r>
            <a:r>
              <a:rPr lang="de-DE" sz="11200" dirty="0" smtClean="0"/>
              <a:t>[</a:t>
            </a:r>
            <a:r>
              <a:rPr lang="ru-RU" sz="11200" dirty="0" smtClean="0"/>
              <a:t>22.000</a:t>
            </a:r>
            <a:r>
              <a:rPr lang="de-DE" sz="11200" dirty="0" smtClean="0"/>
              <a:t>]</a:t>
            </a:r>
            <a:r>
              <a:rPr lang="ru-RU" sz="11200" dirty="0" smtClean="0"/>
              <a:t>, </a:t>
            </a:r>
            <a:r>
              <a:rPr lang="de-DE" sz="11200" dirty="0" smtClean="0"/>
              <a:t>  </a:t>
            </a:r>
            <a:r>
              <a:rPr lang="ru-RU" sz="11200" dirty="0" smtClean="0"/>
              <a:t>фэш</a:t>
            </a:r>
            <a:r>
              <a:rPr lang="ru-RU" sz="11200" u="sng" dirty="0" smtClean="0"/>
              <a:t>и</a:t>
            </a:r>
            <a:r>
              <a:rPr lang="ru-RU" sz="11200" dirty="0" smtClean="0"/>
              <a:t>небл  </a:t>
            </a:r>
            <a:r>
              <a:rPr lang="de-DE" sz="11200" dirty="0" smtClean="0"/>
              <a:t>[</a:t>
            </a:r>
            <a:r>
              <a:rPr lang="ru-RU" sz="11200" dirty="0" smtClean="0"/>
              <a:t>7]</a:t>
            </a:r>
            <a:endParaRPr lang="de-DE" sz="11200" dirty="0" smtClean="0"/>
          </a:p>
          <a:p>
            <a:endParaRPr lang="de-DE" sz="6200" dirty="0"/>
          </a:p>
          <a:p>
            <a:pPr marL="0" indent="0">
              <a:buNone/>
            </a:pPr>
            <a:endParaRPr lang="de-DE" sz="3400" dirty="0" smtClean="0"/>
          </a:p>
          <a:p>
            <a:endParaRPr lang="de-DE" sz="3400" dirty="0" smtClean="0"/>
          </a:p>
          <a:p>
            <a:pPr marL="0" indent="0">
              <a:buNone/>
            </a:pPr>
            <a:r>
              <a:rPr lang="ru-RU" sz="3500" b="1" dirty="0" smtClean="0"/>
              <a:t> </a:t>
            </a:r>
            <a:endParaRPr lang="de-AT" sz="3500" dirty="0"/>
          </a:p>
          <a:p>
            <a:endParaRPr lang="de-DE" sz="3400" dirty="0" smtClean="0"/>
          </a:p>
          <a:p>
            <a:endParaRPr lang="de-DE" sz="2400" b="1" dirty="0" smtClean="0"/>
          </a:p>
          <a:p>
            <a:pPr marL="0" indent="0">
              <a:buNone/>
            </a:pPr>
            <a:r>
              <a:rPr lang="ru-RU" sz="2400" dirty="0" smtClean="0"/>
              <a:t>    </a:t>
            </a:r>
            <a:endParaRPr lang="de-AT" sz="2400" dirty="0"/>
          </a:p>
        </p:txBody>
      </p:sp>
    </p:spTree>
    <p:extLst>
      <p:ext uri="{BB962C8B-B14F-4D97-AF65-F5344CB8AC3E}">
        <p14:creationId xmlns:p14="http://schemas.microsoft.com/office/powerpoint/2010/main" val="3626509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Autofit/>
          </a:bodyPr>
          <a:lstStyle/>
          <a:p>
            <a:pPr algn="l"/>
            <a:r>
              <a:rPr lang="ru-RU" sz="2400" b="1" dirty="0" smtClean="0"/>
              <a:t>Передача  интернациональных префиксов</a:t>
            </a:r>
            <a:br>
              <a:rPr lang="ru-RU" sz="2400" b="1" dirty="0" smtClean="0"/>
            </a:br>
            <a:r>
              <a:rPr lang="ru-RU" sz="2400" b="1" dirty="0" smtClean="0"/>
              <a:t>саб- </a:t>
            </a:r>
            <a:r>
              <a:rPr lang="ru-RU" sz="2400" b="1" dirty="0"/>
              <a:t> </a:t>
            </a:r>
            <a:r>
              <a:rPr lang="ru-RU" sz="2400" b="1" dirty="0" smtClean="0"/>
              <a:t> :  </a:t>
            </a:r>
            <a:r>
              <a:rPr lang="de-DE" sz="2400" b="1" dirty="0" smtClean="0"/>
              <a:t> </a:t>
            </a:r>
            <a:r>
              <a:rPr lang="ru-RU" sz="2400" b="1" dirty="0" smtClean="0"/>
              <a:t> суб- </a:t>
            </a:r>
            <a:endParaRPr lang="de-AT" sz="2400" b="1" dirty="0"/>
          </a:p>
        </p:txBody>
      </p:sp>
      <p:sp>
        <p:nvSpPr>
          <p:cNvPr id="3" name="Inhaltsplatzhalter 2"/>
          <p:cNvSpPr>
            <a:spLocks noGrp="1"/>
          </p:cNvSpPr>
          <p:nvPr>
            <p:ph idx="1"/>
          </p:nvPr>
        </p:nvSpPr>
        <p:spPr>
          <a:xfrm>
            <a:off x="457200" y="1124744"/>
            <a:ext cx="8229600" cy="5544616"/>
          </a:xfrm>
        </p:spPr>
        <p:txBody>
          <a:bodyPr>
            <a:noAutofit/>
          </a:bodyPr>
          <a:lstStyle/>
          <a:p>
            <a:pPr marL="0" indent="0">
              <a:buNone/>
            </a:pPr>
            <a:r>
              <a:rPr lang="ru-RU" sz="2200" b="1" u="sng" dirty="0"/>
              <a:t>САБ</a:t>
            </a:r>
            <a:r>
              <a:rPr lang="ru-RU" sz="2200" b="1" dirty="0"/>
              <a:t>МИТ</a:t>
            </a:r>
            <a:r>
              <a:rPr lang="ru-RU" sz="2200" dirty="0"/>
              <a:t> (англ. </a:t>
            </a:r>
            <a:r>
              <a:rPr lang="de-AT" sz="2200" dirty="0" err="1"/>
              <a:t>submit</a:t>
            </a:r>
            <a:r>
              <a:rPr lang="ru-RU" sz="2200" dirty="0"/>
              <a:t> – </a:t>
            </a:r>
            <a:r>
              <a:rPr lang="de-AT" sz="2200" dirty="0" err="1"/>
              <a:t>to</a:t>
            </a:r>
            <a:r>
              <a:rPr lang="de-AT" sz="2200" dirty="0"/>
              <a:t> </a:t>
            </a:r>
            <a:r>
              <a:rPr lang="de-AT" sz="2200" dirty="0" err="1"/>
              <a:t>submit</a:t>
            </a:r>
            <a:r>
              <a:rPr lang="ru-RU" sz="2200" dirty="0"/>
              <a:t> представлять на рассмотрение). част. </a:t>
            </a:r>
            <a:r>
              <a:rPr lang="ru-RU" sz="2200" u="sng" dirty="0"/>
              <a:t>интерн</a:t>
            </a:r>
            <a:r>
              <a:rPr lang="ru-RU" sz="2200" dirty="0"/>
              <a:t>. Добавление некоего контента (</a:t>
            </a:r>
            <a:r>
              <a:rPr lang="de-AT" sz="2200" dirty="0"/>
              <a:t>URL</a:t>
            </a:r>
            <a:r>
              <a:rPr lang="ru-RU" sz="2200" dirty="0"/>
              <a:t>, текста и т.д.) в информационный ресурс </a:t>
            </a:r>
            <a:r>
              <a:rPr lang="de-DE" sz="2200" dirty="0" smtClean="0"/>
              <a:t> […]. </a:t>
            </a:r>
            <a:r>
              <a:rPr lang="ru-RU" sz="2200" b="1" dirty="0" smtClean="0"/>
              <a:t>Сабмитный</a:t>
            </a:r>
            <a:r>
              <a:rPr lang="ru-RU" sz="2200" dirty="0"/>
              <a:t>. </a:t>
            </a:r>
            <a:r>
              <a:rPr lang="ru-RU" sz="2200" b="1" dirty="0" smtClean="0"/>
              <a:t>САБМИТТЕР</a:t>
            </a:r>
            <a:r>
              <a:rPr lang="ru-RU" sz="2200" dirty="0" smtClean="0"/>
              <a:t> </a:t>
            </a:r>
            <a:r>
              <a:rPr lang="ru-RU" sz="2200" dirty="0"/>
              <a:t>(англ. </a:t>
            </a:r>
            <a:r>
              <a:rPr lang="de-AT" sz="2200" dirty="0" err="1"/>
              <a:t>submitter</a:t>
            </a:r>
            <a:r>
              <a:rPr lang="ru-RU" sz="2200" dirty="0"/>
              <a:t> податель, заказчик). част. интерн. Серверный </a:t>
            </a:r>
            <a:r>
              <a:rPr lang="ru-RU" sz="2200" dirty="0" smtClean="0"/>
              <a:t>скрипт</a:t>
            </a:r>
            <a:r>
              <a:rPr lang="de-DE" sz="2200" dirty="0" smtClean="0"/>
              <a:t> […]. </a:t>
            </a:r>
            <a:r>
              <a:rPr lang="ru-RU" sz="2200" b="1" dirty="0" smtClean="0"/>
              <a:t>Сабмиттерский</a:t>
            </a:r>
            <a:r>
              <a:rPr lang="ru-RU" sz="2200" dirty="0"/>
              <a:t>. </a:t>
            </a:r>
            <a:r>
              <a:rPr lang="ru-RU" sz="2200" i="1" dirty="0" smtClean="0"/>
              <a:t> </a:t>
            </a:r>
            <a:r>
              <a:rPr lang="ru-RU" sz="2200" b="1" dirty="0" smtClean="0"/>
              <a:t>САБ</a:t>
            </a:r>
            <a:r>
              <a:rPr lang="ru-RU" sz="2200" b="1" u="sng" dirty="0" smtClean="0"/>
              <a:t>МИШН</a:t>
            </a:r>
            <a:r>
              <a:rPr lang="ru-RU" sz="2200" dirty="0" smtClean="0"/>
              <a:t> </a:t>
            </a:r>
            <a:r>
              <a:rPr lang="ru-RU" sz="2200" dirty="0"/>
              <a:t>(англ. </a:t>
            </a:r>
            <a:r>
              <a:rPr lang="de-AT" sz="2200" dirty="0" err="1"/>
              <a:t>submission</a:t>
            </a:r>
            <a:r>
              <a:rPr lang="ru-RU" sz="2200" dirty="0"/>
              <a:t> подчинение; капитуляция). </a:t>
            </a:r>
            <a:r>
              <a:rPr lang="ru-RU" sz="2200" u="sng" dirty="0"/>
              <a:t>спорт</a:t>
            </a:r>
            <a:r>
              <a:rPr lang="ru-RU" sz="2200" dirty="0"/>
              <a:t>. </a:t>
            </a:r>
            <a:r>
              <a:rPr lang="de-DE" sz="2200" dirty="0" smtClean="0"/>
              <a:t>[…]</a:t>
            </a:r>
            <a:endParaRPr lang="de-DE" sz="2200" i="1" dirty="0" smtClean="0"/>
          </a:p>
          <a:p>
            <a:r>
              <a:rPr lang="ru-RU" sz="2200" dirty="0" smtClean="0"/>
              <a:t>Но </a:t>
            </a:r>
            <a:r>
              <a:rPr lang="ru-RU" sz="2200" b="1" u="sng" dirty="0" smtClean="0"/>
              <a:t>субмиссия</a:t>
            </a:r>
            <a:r>
              <a:rPr lang="ru-RU" sz="2200" i="1" dirty="0" smtClean="0"/>
              <a:t> </a:t>
            </a:r>
            <a:r>
              <a:rPr lang="ru-RU" sz="2200" dirty="0" smtClean="0"/>
              <a:t>как термин из области сексуальной  психологии</a:t>
            </a:r>
            <a:r>
              <a:rPr lang="ru-RU" sz="2200" i="1" dirty="0" smtClean="0"/>
              <a:t>: </a:t>
            </a:r>
            <a:r>
              <a:rPr lang="ru-RU" sz="2200" i="1" dirty="0"/>
              <a:t>При мазохизме пациент получает удовольствие и разрядку сексуальности, когда ему доставляют боль, </a:t>
            </a:r>
            <a:r>
              <a:rPr lang="ru-RU" sz="2200" dirty="0" smtClean="0"/>
              <a:t> [...]  </a:t>
            </a:r>
            <a:r>
              <a:rPr lang="ru-RU" sz="2200" i="1" dirty="0"/>
              <a:t>а также когда его ставят в положении жертвы и </a:t>
            </a:r>
            <a:r>
              <a:rPr lang="ru-RU" sz="2200" b="1" i="1" dirty="0"/>
              <a:t>субмиссии (зависимости) </a:t>
            </a:r>
            <a:r>
              <a:rPr lang="ru-RU" sz="2200" i="1" dirty="0"/>
              <a:t>от себя</a:t>
            </a:r>
            <a:r>
              <a:rPr lang="ru-RU" sz="2200" dirty="0"/>
              <a:t>.</a:t>
            </a:r>
            <a:r>
              <a:rPr lang="ru-RU" sz="2200" i="1" dirty="0" smtClean="0"/>
              <a:t> </a:t>
            </a:r>
            <a:r>
              <a:rPr lang="de-AT" sz="1600" dirty="0">
                <a:hlinkClick r:id="rId3"/>
              </a:rPr>
              <a:t>http://www.pitermed.com/simptomy-bolezni/?</a:t>
            </a:r>
            <a:r>
              <a:rPr lang="de-AT" sz="1600" dirty="0" smtClean="0">
                <a:hlinkClick r:id="rId3"/>
              </a:rPr>
              <a:t>cat=11&amp;word=60851</a:t>
            </a:r>
            <a:r>
              <a:rPr lang="ru-RU" sz="1600" dirty="0" smtClean="0"/>
              <a:t>; но и сабмиссив</a:t>
            </a:r>
          </a:p>
          <a:p>
            <a:pPr marL="0" indent="0">
              <a:buNone/>
            </a:pPr>
            <a:r>
              <a:rPr lang="ru-RU" sz="2200" b="1" dirty="0" smtClean="0"/>
              <a:t>Суб- в </a:t>
            </a:r>
            <a:r>
              <a:rPr lang="ru-RU" sz="2200" b="1" dirty="0"/>
              <a:t>сочетании с транскрибированной корневой </a:t>
            </a:r>
            <a:r>
              <a:rPr lang="ru-RU" sz="2200" b="1" dirty="0" smtClean="0"/>
              <a:t>частью английского происхождения</a:t>
            </a:r>
            <a:r>
              <a:rPr lang="de-DE" sz="2200" b="1" dirty="0" smtClean="0"/>
              <a:t>:</a:t>
            </a:r>
            <a:r>
              <a:rPr lang="ru-RU" sz="2200" b="1" dirty="0" smtClean="0"/>
              <a:t> </a:t>
            </a:r>
            <a:endParaRPr lang="de-AT" sz="2200" dirty="0"/>
          </a:p>
          <a:p>
            <a:r>
              <a:rPr lang="ru-RU" sz="2200" b="1" dirty="0"/>
              <a:t>СУБ</a:t>
            </a:r>
            <a:r>
              <a:rPr lang="ru-RU" sz="2200" b="1" u="sng" dirty="0"/>
              <a:t>НОУТБУК</a:t>
            </a:r>
            <a:r>
              <a:rPr lang="ru-RU" sz="2200" dirty="0"/>
              <a:t> (англ. </a:t>
            </a:r>
            <a:r>
              <a:rPr lang="de-AT" sz="2200" dirty="0" err="1"/>
              <a:t>subnotebook</a:t>
            </a:r>
            <a:r>
              <a:rPr lang="ru-RU" sz="2200" dirty="0"/>
              <a:t>). комп.</a:t>
            </a:r>
            <a:r>
              <a:rPr lang="de-AT" sz="2200" dirty="0"/>
              <a:t> </a:t>
            </a:r>
            <a:r>
              <a:rPr lang="ru-RU" sz="2200" dirty="0"/>
              <a:t> Миниатюрный дорожный </a:t>
            </a:r>
            <a:r>
              <a:rPr lang="ru-RU" sz="2200" dirty="0" smtClean="0"/>
              <a:t>компьютер</a:t>
            </a:r>
            <a:endParaRPr lang="de-AT" sz="2200" dirty="0"/>
          </a:p>
          <a:p>
            <a:endParaRPr lang="de-AT" sz="1400" dirty="0"/>
          </a:p>
          <a:p>
            <a:endParaRPr lang="de-AT" sz="1400" dirty="0"/>
          </a:p>
        </p:txBody>
      </p:sp>
    </p:spTree>
    <p:extLst>
      <p:ext uri="{BB962C8B-B14F-4D97-AF65-F5344CB8AC3E}">
        <p14:creationId xmlns:p14="http://schemas.microsoft.com/office/powerpoint/2010/main" val="1900280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a:bodyPr>
          <a:lstStyle/>
          <a:p>
            <a:pPr algn="l"/>
            <a:r>
              <a:rPr lang="ru-RU" sz="2800" b="1" dirty="0" smtClean="0"/>
              <a:t>Передача  интернациональных префиксоидов</a:t>
            </a:r>
            <a:br>
              <a:rPr lang="ru-RU" sz="2800" b="1" dirty="0" smtClean="0"/>
            </a:br>
            <a:r>
              <a:rPr lang="de-DE" sz="2800" b="1" i="1" dirty="0" smtClean="0"/>
              <a:t>bio-</a:t>
            </a:r>
            <a:r>
              <a:rPr lang="de-DE" sz="2800" b="1" dirty="0" smtClean="0"/>
              <a:t>,</a:t>
            </a:r>
            <a:r>
              <a:rPr lang="de-DE" sz="2800" b="1" i="1" dirty="0" smtClean="0"/>
              <a:t> multi-</a:t>
            </a:r>
            <a:r>
              <a:rPr lang="de-DE" sz="2800" b="1" dirty="0" smtClean="0"/>
              <a:t>,</a:t>
            </a:r>
            <a:r>
              <a:rPr lang="de-DE" sz="2800" b="1" i="1" dirty="0" smtClean="0"/>
              <a:t> neo-</a:t>
            </a:r>
            <a:r>
              <a:rPr lang="de-DE" sz="2800" b="1" dirty="0" smtClean="0"/>
              <a:t>, </a:t>
            </a:r>
            <a:r>
              <a:rPr lang="de-DE" sz="2800" b="1" i="1" dirty="0" smtClean="0"/>
              <a:t>non-</a:t>
            </a:r>
            <a:r>
              <a:rPr lang="ru-RU" sz="2800" b="1" i="1" dirty="0" smtClean="0"/>
              <a:t> </a:t>
            </a:r>
            <a:r>
              <a:rPr lang="ru-RU" sz="2800" b="1" dirty="0" smtClean="0"/>
              <a:t>и</a:t>
            </a:r>
            <a:r>
              <a:rPr lang="ru-RU" sz="2800" b="1" i="1" dirty="0" smtClean="0"/>
              <a:t> </a:t>
            </a:r>
            <a:r>
              <a:rPr lang="de-DE" sz="2800" b="1" i="1" dirty="0"/>
              <a:t>cyber-</a:t>
            </a:r>
            <a:r>
              <a:rPr lang="de-DE" sz="2800" b="1" dirty="0" smtClean="0"/>
              <a:t>,</a:t>
            </a:r>
            <a:r>
              <a:rPr lang="ru-RU" sz="2800" b="1" dirty="0" smtClean="0"/>
              <a:t> </a:t>
            </a:r>
            <a:r>
              <a:rPr lang="de-DE" sz="2800" b="1" i="1" dirty="0" smtClean="0"/>
              <a:t>neuro-</a:t>
            </a:r>
            <a:endParaRPr lang="de-AT" sz="2800" b="1" i="1" dirty="0"/>
          </a:p>
        </p:txBody>
      </p:sp>
      <p:sp>
        <p:nvSpPr>
          <p:cNvPr id="3" name="Inhaltsplatzhalter 2"/>
          <p:cNvSpPr>
            <a:spLocks noGrp="1"/>
          </p:cNvSpPr>
          <p:nvPr>
            <p:ph idx="1"/>
          </p:nvPr>
        </p:nvSpPr>
        <p:spPr>
          <a:xfrm>
            <a:off x="457200" y="1340768"/>
            <a:ext cx="8229600" cy="5184576"/>
          </a:xfrm>
        </p:spPr>
        <p:txBody>
          <a:bodyPr>
            <a:normAutofit fontScale="25000" lnSpcReduction="20000"/>
          </a:bodyPr>
          <a:lstStyle/>
          <a:p>
            <a:r>
              <a:rPr lang="ru-RU" sz="8400" b="1" dirty="0" smtClean="0"/>
              <a:t>био-</a:t>
            </a:r>
            <a:r>
              <a:rPr lang="ru-RU" sz="8400" dirty="0" smtClean="0"/>
              <a:t>     </a:t>
            </a:r>
            <a:r>
              <a:rPr lang="de-DE" sz="8400" dirty="0" smtClean="0"/>
              <a:t>  </a:t>
            </a:r>
            <a:r>
              <a:rPr lang="ru-RU" sz="8400" dirty="0" smtClean="0"/>
              <a:t> </a:t>
            </a:r>
            <a:r>
              <a:rPr lang="de-DE" sz="8400" dirty="0" smtClean="0"/>
              <a:t>:    </a:t>
            </a:r>
            <a:r>
              <a:rPr lang="ru-RU" sz="8400" b="1" dirty="0"/>
              <a:t>б</a:t>
            </a:r>
            <a:r>
              <a:rPr lang="ru-RU" sz="8400" b="1" dirty="0" smtClean="0"/>
              <a:t>айо</a:t>
            </a:r>
            <a:r>
              <a:rPr lang="ru-RU" sz="8400" dirty="0" smtClean="0"/>
              <a:t>- </a:t>
            </a:r>
            <a:r>
              <a:rPr lang="de-DE" sz="8400" dirty="0" smtClean="0"/>
              <a:t>[</a:t>
            </a:r>
            <a:r>
              <a:rPr lang="ru-RU" sz="8400" dirty="0" smtClean="0"/>
              <a:t>1</a:t>
            </a:r>
            <a:r>
              <a:rPr lang="de-DE" sz="8400" dirty="0" smtClean="0"/>
              <a:t>]</a:t>
            </a:r>
            <a:r>
              <a:rPr lang="ru-RU" sz="8400" dirty="0" smtClean="0"/>
              <a:t> байопик </a:t>
            </a:r>
            <a:r>
              <a:rPr lang="de-DE" sz="8400" dirty="0"/>
              <a:t>– </a:t>
            </a:r>
            <a:r>
              <a:rPr lang="de-DE" sz="8400" dirty="0" err="1" smtClean="0"/>
              <a:t>biopic</a:t>
            </a:r>
            <a:endParaRPr lang="de-DE" sz="8400" dirty="0" smtClean="0"/>
          </a:p>
          <a:p>
            <a:r>
              <a:rPr lang="ru-RU" sz="8400" b="1" dirty="0"/>
              <a:t>мульти-</a:t>
            </a:r>
            <a:r>
              <a:rPr lang="ru-RU" sz="8400" dirty="0"/>
              <a:t> </a:t>
            </a:r>
            <a:r>
              <a:rPr lang="de-DE" sz="8400" dirty="0"/>
              <a:t> :   </a:t>
            </a:r>
            <a:r>
              <a:rPr lang="ru-RU" sz="8400" b="1" dirty="0"/>
              <a:t>малти-</a:t>
            </a:r>
            <a:r>
              <a:rPr lang="de-DE" sz="8400" dirty="0"/>
              <a:t> </a:t>
            </a:r>
            <a:r>
              <a:rPr lang="de-AT" sz="8400" dirty="0" smtClean="0"/>
              <a:t>/</a:t>
            </a:r>
            <a:r>
              <a:rPr lang="de-AT" sz="8400" dirty="0" err="1"/>
              <a:t>mʌlti</a:t>
            </a:r>
            <a:r>
              <a:rPr lang="de-AT" sz="8400" dirty="0"/>
              <a:t>-/</a:t>
            </a:r>
            <a:r>
              <a:rPr lang="ru-RU" sz="8400" dirty="0"/>
              <a:t> малтинешнл </a:t>
            </a:r>
            <a:r>
              <a:rPr lang="de-DE" sz="8400" dirty="0"/>
              <a:t>– </a:t>
            </a:r>
            <a:r>
              <a:rPr lang="de-DE" sz="8400" dirty="0" smtClean="0"/>
              <a:t> multinational</a:t>
            </a:r>
          </a:p>
          <a:p>
            <a:pPr marL="0" indent="0">
              <a:buNone/>
            </a:pPr>
            <a:r>
              <a:rPr lang="ru-RU" sz="8400" dirty="0"/>
              <a:t> </a:t>
            </a:r>
            <a:r>
              <a:rPr lang="ru-RU" sz="8400" dirty="0" smtClean="0"/>
              <a:t>     В нарицательных  именах : </a:t>
            </a:r>
            <a:r>
              <a:rPr lang="ru-RU" sz="8400" u="sng" dirty="0"/>
              <a:t>мульти</a:t>
            </a:r>
            <a:r>
              <a:rPr lang="ru-RU" sz="8400" dirty="0"/>
              <a:t>-медиа </a:t>
            </a:r>
            <a:r>
              <a:rPr lang="de-DE" sz="8400" dirty="0"/>
              <a:t> </a:t>
            </a:r>
            <a:r>
              <a:rPr lang="ru-RU" sz="8400" dirty="0" smtClean="0"/>
              <a:t>и</a:t>
            </a:r>
            <a:r>
              <a:rPr lang="de-DE" sz="8400" dirty="0" smtClean="0"/>
              <a:t> </a:t>
            </a:r>
            <a:r>
              <a:rPr lang="ru-RU" sz="8400" dirty="0"/>
              <a:t>др., </a:t>
            </a:r>
            <a:r>
              <a:rPr lang="ru-RU" sz="8400" u="sng" dirty="0" smtClean="0"/>
              <a:t>мульти</a:t>
            </a:r>
            <a:r>
              <a:rPr lang="ru-RU" sz="8400" dirty="0" smtClean="0"/>
              <a:t>стайлер</a:t>
            </a:r>
            <a:endParaRPr lang="de-DE" sz="8400" dirty="0" smtClean="0"/>
          </a:p>
          <a:p>
            <a:pPr marL="0" indent="0">
              <a:buNone/>
            </a:pPr>
            <a:r>
              <a:rPr lang="ru-RU" sz="8400" dirty="0" smtClean="0"/>
              <a:t> </a:t>
            </a:r>
            <a:r>
              <a:rPr lang="de-DE" sz="8400" dirty="0" smtClean="0"/>
              <a:t>     </a:t>
            </a:r>
            <a:r>
              <a:rPr lang="ru-RU" sz="8400" dirty="0" smtClean="0"/>
              <a:t>(*малтистайлер</a:t>
            </a:r>
            <a:r>
              <a:rPr lang="de-DE" sz="8400" dirty="0" smtClean="0"/>
              <a:t>);  </a:t>
            </a:r>
            <a:r>
              <a:rPr lang="ru-RU" sz="8400" dirty="0" smtClean="0"/>
              <a:t>в </a:t>
            </a:r>
            <a:r>
              <a:rPr lang="ru-RU" sz="8400" dirty="0"/>
              <a:t>составе названий фирм и т.п</a:t>
            </a:r>
            <a:r>
              <a:rPr lang="ru-RU" sz="8400" dirty="0" smtClean="0"/>
              <a:t>.</a:t>
            </a:r>
            <a:r>
              <a:rPr lang="de-DE" sz="8400" dirty="0" smtClean="0"/>
              <a:t>: </a:t>
            </a:r>
          </a:p>
          <a:p>
            <a:pPr marL="0" indent="0">
              <a:buNone/>
            </a:pPr>
            <a:r>
              <a:rPr lang="de-DE" sz="8400" dirty="0" smtClean="0"/>
              <a:t>      </a:t>
            </a:r>
            <a:r>
              <a:rPr lang="ru-RU" sz="8400" dirty="0" smtClean="0"/>
              <a:t>ЗАО </a:t>
            </a:r>
            <a:r>
              <a:rPr lang="de-DE" sz="8400" dirty="0" smtClean="0"/>
              <a:t> </a:t>
            </a:r>
            <a:r>
              <a:rPr lang="ru-RU" sz="8400" dirty="0" smtClean="0"/>
              <a:t>«</a:t>
            </a:r>
            <a:r>
              <a:rPr lang="ru-RU" sz="8400" dirty="0"/>
              <a:t>М</a:t>
            </a:r>
            <a:r>
              <a:rPr lang="ru-RU" sz="8400" u="sng" dirty="0"/>
              <a:t>А</a:t>
            </a:r>
            <a:r>
              <a:rPr lang="ru-RU" sz="8400" dirty="0"/>
              <a:t>ЛТИМИДИА</a:t>
            </a:r>
            <a:r>
              <a:rPr lang="de-AT" sz="8400" dirty="0"/>
              <a:t> </a:t>
            </a:r>
            <a:r>
              <a:rPr lang="ru-RU" sz="8400" dirty="0"/>
              <a:t>ЭНТЕПРАЙСИЗ»                    </a:t>
            </a:r>
            <a:endParaRPr lang="de-DE" sz="8400" dirty="0"/>
          </a:p>
          <a:p>
            <a:r>
              <a:rPr lang="ru-RU" sz="8400" dirty="0"/>
              <a:t>т</a:t>
            </a:r>
            <a:r>
              <a:rPr lang="ru-RU" sz="8400" dirty="0" smtClean="0"/>
              <a:t>олько: </a:t>
            </a:r>
            <a:r>
              <a:rPr lang="ru-RU" sz="8400" b="1" dirty="0" smtClean="0"/>
              <a:t>нео- </a:t>
            </a:r>
            <a:r>
              <a:rPr lang="ru-RU" sz="8400" dirty="0" smtClean="0"/>
              <a:t>   </a:t>
            </a:r>
            <a:r>
              <a:rPr lang="de-AT" sz="8400" dirty="0"/>
              <a:t>neo-  UK /</a:t>
            </a:r>
            <a:r>
              <a:rPr lang="de-AT" sz="8400" dirty="0" err="1"/>
              <a:t>ni</a:t>
            </a:r>
            <a:r>
              <a:rPr lang="de-AT" sz="8400" dirty="0"/>
              <a:t>ː.</a:t>
            </a:r>
            <a:r>
              <a:rPr lang="de-AT" sz="8400" dirty="0" err="1"/>
              <a:t>əʊ</a:t>
            </a:r>
            <a:r>
              <a:rPr lang="de-AT" sz="8400" dirty="0"/>
              <a:t>-/, US /-</a:t>
            </a:r>
            <a:r>
              <a:rPr lang="de-AT" sz="8400" dirty="0" err="1"/>
              <a:t>oʊ</a:t>
            </a:r>
            <a:r>
              <a:rPr lang="de-AT" sz="8400" dirty="0"/>
              <a:t>-</a:t>
            </a:r>
            <a:r>
              <a:rPr lang="de-AT" sz="8400" dirty="0" smtClean="0"/>
              <a:t>/</a:t>
            </a:r>
            <a:r>
              <a:rPr lang="de-DE" sz="8400" dirty="0" smtClean="0"/>
              <a:t> </a:t>
            </a:r>
            <a:r>
              <a:rPr lang="ru-RU" sz="8400" dirty="0"/>
              <a:t> </a:t>
            </a:r>
            <a:r>
              <a:rPr lang="de-DE" sz="8400" dirty="0" smtClean="0"/>
              <a:t> </a:t>
            </a:r>
            <a:r>
              <a:rPr lang="ru-RU" sz="8400" dirty="0" smtClean="0"/>
              <a:t>нео-панк,</a:t>
            </a:r>
            <a:r>
              <a:rPr lang="de-DE" sz="8400" dirty="0" smtClean="0"/>
              <a:t> </a:t>
            </a:r>
            <a:r>
              <a:rPr lang="ru-RU" sz="8400" dirty="0" smtClean="0"/>
              <a:t>неолибералы</a:t>
            </a:r>
            <a:endParaRPr lang="ru-RU" sz="8400" dirty="0"/>
          </a:p>
          <a:p>
            <a:pPr lvl="0"/>
            <a:r>
              <a:rPr lang="ru-RU" sz="8400" dirty="0"/>
              <a:t>т</a:t>
            </a:r>
            <a:r>
              <a:rPr lang="ru-RU" sz="8400" dirty="0" smtClean="0"/>
              <a:t>олько: </a:t>
            </a:r>
            <a:r>
              <a:rPr lang="ru-RU" sz="8400" b="1" dirty="0" smtClean="0"/>
              <a:t>нон-</a:t>
            </a:r>
            <a:r>
              <a:rPr lang="ru-RU" sz="8400" dirty="0" smtClean="0"/>
              <a:t>    </a:t>
            </a:r>
            <a:r>
              <a:rPr lang="de-DE" sz="8400" dirty="0"/>
              <a:t>non</a:t>
            </a:r>
            <a:r>
              <a:rPr lang="ru-RU" sz="8400" dirty="0"/>
              <a:t>-</a:t>
            </a:r>
            <a:r>
              <a:rPr lang="de-DE" sz="8400" dirty="0"/>
              <a:t> </a:t>
            </a:r>
            <a:r>
              <a:rPr lang="ru-RU" sz="8400" dirty="0"/>
              <a:t> </a:t>
            </a:r>
            <a:r>
              <a:rPr lang="de-DE" sz="8400" dirty="0"/>
              <a:t>UK </a:t>
            </a:r>
            <a:r>
              <a:rPr lang="de-AT" sz="8400" dirty="0"/>
              <a:t>/</a:t>
            </a:r>
            <a:r>
              <a:rPr lang="de-AT" sz="8400" dirty="0" err="1"/>
              <a:t>nɒn</a:t>
            </a:r>
            <a:r>
              <a:rPr lang="de-AT" sz="8400" dirty="0"/>
              <a:t>-/,   US </a:t>
            </a:r>
            <a:r>
              <a:rPr lang="de-DE" sz="8400" dirty="0"/>
              <a:t>/</a:t>
            </a:r>
            <a:r>
              <a:rPr lang="de-DE" sz="8400" dirty="0" err="1"/>
              <a:t>nan</a:t>
            </a:r>
            <a:r>
              <a:rPr lang="de-DE" sz="8400" dirty="0"/>
              <a:t>/</a:t>
            </a:r>
            <a:r>
              <a:rPr lang="ru-RU" sz="8400" dirty="0"/>
              <a:t> </a:t>
            </a:r>
            <a:r>
              <a:rPr lang="de-DE" sz="8400" dirty="0"/>
              <a:t> </a:t>
            </a:r>
            <a:r>
              <a:rPr lang="de-DE" sz="8400" dirty="0" smtClean="0"/>
              <a:t>   </a:t>
            </a:r>
            <a:r>
              <a:rPr lang="ru-RU" sz="8400" dirty="0" smtClean="0"/>
              <a:t>нон-фикшн,</a:t>
            </a:r>
            <a:r>
              <a:rPr lang="de-DE" sz="8400" dirty="0" smtClean="0"/>
              <a:t> </a:t>
            </a:r>
            <a:r>
              <a:rPr lang="ru-RU" sz="8400" dirty="0" smtClean="0"/>
              <a:t>нон-профит</a:t>
            </a:r>
            <a:endParaRPr lang="de-AT" sz="8400" dirty="0"/>
          </a:p>
          <a:p>
            <a:r>
              <a:rPr lang="ru-RU" sz="8400" b="1" dirty="0" smtClean="0"/>
              <a:t>кибер-</a:t>
            </a:r>
            <a:r>
              <a:rPr lang="ru-RU" sz="8400" dirty="0" smtClean="0"/>
              <a:t> </a:t>
            </a:r>
            <a:r>
              <a:rPr lang="de-DE" sz="8400" dirty="0" smtClean="0"/>
              <a:t>  :</a:t>
            </a:r>
            <a:r>
              <a:rPr lang="ru-RU" sz="8400" dirty="0" smtClean="0"/>
              <a:t>  </a:t>
            </a:r>
            <a:r>
              <a:rPr lang="de-DE" sz="8400" dirty="0" smtClean="0"/>
              <a:t>  </a:t>
            </a:r>
            <a:r>
              <a:rPr lang="ru-RU" sz="8400" b="1" dirty="0" smtClean="0"/>
              <a:t>сайбер-</a:t>
            </a:r>
            <a:r>
              <a:rPr lang="ru-RU" sz="8400" dirty="0" smtClean="0"/>
              <a:t> </a:t>
            </a:r>
            <a:r>
              <a:rPr lang="de-DE" sz="8400" dirty="0" smtClean="0"/>
              <a:t>[1] </a:t>
            </a:r>
            <a:r>
              <a:rPr lang="ru-RU" sz="8400" dirty="0" smtClean="0"/>
              <a:t>сайберкойн </a:t>
            </a:r>
            <a:r>
              <a:rPr lang="de-DE" sz="8400" dirty="0" smtClean="0"/>
              <a:t>– </a:t>
            </a:r>
            <a:r>
              <a:rPr lang="de-DE" sz="8400" dirty="0" err="1" smtClean="0"/>
              <a:t>cybercoin</a:t>
            </a:r>
            <a:endParaRPr lang="ru-RU" sz="8400" dirty="0" smtClean="0"/>
          </a:p>
          <a:p>
            <a:pPr marL="0" indent="0">
              <a:buNone/>
            </a:pPr>
            <a:r>
              <a:rPr lang="de-DE" sz="8400" dirty="0"/>
              <a:t> </a:t>
            </a:r>
            <a:r>
              <a:rPr lang="de-DE" sz="8400" dirty="0" smtClean="0"/>
              <a:t>     </a:t>
            </a:r>
            <a:r>
              <a:rPr lang="ru-RU" sz="8400" dirty="0" smtClean="0"/>
              <a:t>русск. только кибер-</a:t>
            </a:r>
            <a:r>
              <a:rPr lang="de-DE" sz="8400" dirty="0" smtClean="0"/>
              <a:t> (</a:t>
            </a:r>
            <a:r>
              <a:rPr lang="ru-RU" sz="8400" dirty="0" smtClean="0"/>
              <a:t>кибернетика; киберпространство)</a:t>
            </a:r>
            <a:endParaRPr lang="de-DE" sz="8400" dirty="0" smtClean="0"/>
          </a:p>
          <a:p>
            <a:pPr marL="0" indent="0">
              <a:buNone/>
            </a:pPr>
            <a:r>
              <a:rPr lang="de-DE" sz="8400" dirty="0"/>
              <a:t> </a:t>
            </a:r>
            <a:r>
              <a:rPr lang="de-DE" sz="8400" dirty="0" smtClean="0"/>
              <a:t>     </a:t>
            </a:r>
            <a:r>
              <a:rPr lang="ru-RU" sz="8400" dirty="0" smtClean="0"/>
              <a:t>англ. </a:t>
            </a:r>
            <a:r>
              <a:rPr lang="ru-RU" sz="8400" dirty="0"/>
              <a:t>т</a:t>
            </a:r>
            <a:r>
              <a:rPr lang="ru-RU" sz="8400" dirty="0" smtClean="0"/>
              <a:t>олько </a:t>
            </a:r>
            <a:r>
              <a:rPr lang="de-DE" sz="8400" dirty="0" smtClean="0"/>
              <a:t>cyber- (</a:t>
            </a:r>
            <a:r>
              <a:rPr lang="de-DE" sz="8400" dirty="0" err="1" smtClean="0"/>
              <a:t>cybernetics</a:t>
            </a:r>
            <a:r>
              <a:rPr lang="de-DE" sz="8400" dirty="0" smtClean="0"/>
              <a:t>;</a:t>
            </a:r>
            <a:r>
              <a:rPr lang="ru-RU" sz="8400" dirty="0" smtClean="0"/>
              <a:t> </a:t>
            </a:r>
            <a:r>
              <a:rPr lang="de-DE" sz="8400" dirty="0" err="1" smtClean="0"/>
              <a:t>cyberspace</a:t>
            </a:r>
            <a:r>
              <a:rPr lang="de-DE" sz="8400" dirty="0" smtClean="0"/>
              <a:t>)</a:t>
            </a:r>
            <a:r>
              <a:rPr lang="ru-RU" sz="8400" dirty="0" smtClean="0"/>
              <a:t>; нем. </a:t>
            </a:r>
            <a:r>
              <a:rPr lang="de-DE" sz="8400" dirty="0"/>
              <a:t> </a:t>
            </a:r>
            <a:r>
              <a:rPr lang="de-DE" sz="8400" dirty="0" err="1"/>
              <a:t>k</a:t>
            </a:r>
            <a:r>
              <a:rPr lang="de-DE" sz="8400" dirty="0" err="1" smtClean="0"/>
              <a:t>yber</a:t>
            </a:r>
            <a:r>
              <a:rPr lang="de-DE" sz="8400" dirty="0" smtClean="0"/>
              <a:t>- </a:t>
            </a:r>
            <a:r>
              <a:rPr lang="ru-RU" sz="8400" dirty="0" smtClean="0"/>
              <a:t>и </a:t>
            </a:r>
            <a:r>
              <a:rPr lang="de-DE" sz="8400" dirty="0" smtClean="0"/>
              <a:t>cyber- </a:t>
            </a:r>
          </a:p>
          <a:p>
            <a:r>
              <a:rPr lang="ru-RU" sz="8400" b="1" dirty="0" smtClean="0"/>
              <a:t>нейро-</a:t>
            </a:r>
            <a:r>
              <a:rPr lang="ru-RU" sz="8400" dirty="0" smtClean="0"/>
              <a:t> и </a:t>
            </a:r>
            <a:r>
              <a:rPr lang="ru-RU" sz="8400" b="1" dirty="0" smtClean="0"/>
              <a:t>невро</a:t>
            </a:r>
            <a:r>
              <a:rPr lang="ru-RU" sz="8400" dirty="0" smtClean="0"/>
              <a:t>-</a:t>
            </a:r>
            <a:endParaRPr lang="de-DE" sz="8400" dirty="0" smtClean="0"/>
          </a:p>
          <a:p>
            <a:r>
              <a:rPr lang="ru-RU" sz="8400" dirty="0" smtClean="0"/>
              <a:t>англ. </a:t>
            </a:r>
            <a:r>
              <a:rPr lang="de-DE" sz="8400" dirty="0" smtClean="0"/>
              <a:t> </a:t>
            </a:r>
            <a:r>
              <a:rPr lang="ru-RU" sz="8400" dirty="0" smtClean="0"/>
              <a:t>только </a:t>
            </a:r>
            <a:r>
              <a:rPr lang="de-DE" sz="8400" dirty="0" smtClean="0"/>
              <a:t>neuro-</a:t>
            </a:r>
            <a:r>
              <a:rPr lang="ru-RU" sz="8400" dirty="0" smtClean="0"/>
              <a:t> </a:t>
            </a:r>
            <a:r>
              <a:rPr lang="de-AT" sz="8400" dirty="0"/>
              <a:t>/ˈ</a:t>
            </a:r>
            <a:r>
              <a:rPr lang="de-AT" sz="8400" dirty="0" err="1" smtClean="0"/>
              <a:t>njʊərəʊ</a:t>
            </a:r>
            <a:r>
              <a:rPr lang="ru-RU" sz="8400" dirty="0"/>
              <a:t>/</a:t>
            </a:r>
            <a:r>
              <a:rPr lang="ru-RU" sz="8400" dirty="0" smtClean="0"/>
              <a:t>  (в значениях ‘нейро-’ и ‘невро</a:t>
            </a:r>
            <a:r>
              <a:rPr lang="de-DE" sz="8400" dirty="0" smtClean="0"/>
              <a:t>-</a:t>
            </a:r>
            <a:r>
              <a:rPr lang="ru-RU" sz="8400" dirty="0" smtClean="0"/>
              <a:t>’) </a:t>
            </a:r>
            <a:endParaRPr lang="de-DE" sz="8400" dirty="0"/>
          </a:p>
          <a:p>
            <a:pPr marL="0" indent="0">
              <a:buNone/>
            </a:pPr>
            <a:r>
              <a:rPr lang="ru-RU" sz="8400" u="sng" dirty="0" smtClean="0"/>
              <a:t>НЕЙРО</a:t>
            </a:r>
            <a:r>
              <a:rPr lang="ru-RU" sz="8400" dirty="0" smtClean="0"/>
              <a:t>ИНФОРМАТИКА </a:t>
            </a:r>
            <a:r>
              <a:rPr lang="ru-RU" sz="8400" dirty="0"/>
              <a:t>(англ. </a:t>
            </a:r>
            <a:r>
              <a:rPr lang="de-AT" sz="8400" dirty="0" err="1"/>
              <a:t>neuroinformatics</a:t>
            </a:r>
            <a:r>
              <a:rPr lang="ru-RU" sz="8400" dirty="0"/>
              <a:t>). инф. Раздел информатики, находящийся на пересечении нейронауки и </a:t>
            </a:r>
            <a:r>
              <a:rPr lang="ru-RU" sz="8400" dirty="0" smtClean="0"/>
              <a:t>информатики</a:t>
            </a:r>
            <a:r>
              <a:rPr lang="de-DE" sz="8400" dirty="0" smtClean="0"/>
              <a:t>. </a:t>
            </a:r>
            <a:r>
              <a:rPr lang="de-DE" sz="8400" b="1" dirty="0" smtClean="0"/>
              <a:t> </a:t>
            </a:r>
            <a:endParaRPr lang="ru-RU" sz="8400" dirty="0" smtClean="0"/>
          </a:p>
          <a:p>
            <a:pPr marL="0" indent="0">
              <a:buNone/>
            </a:pPr>
            <a:r>
              <a:rPr lang="ru-RU" sz="8400" dirty="0" smtClean="0"/>
              <a:t>В «неоклассических» образованиях: </a:t>
            </a:r>
            <a:r>
              <a:rPr lang="ru-RU" sz="8400" u="sng" dirty="0" smtClean="0"/>
              <a:t>невро</a:t>
            </a:r>
            <a:r>
              <a:rPr lang="ru-RU" sz="8400" dirty="0" smtClean="0"/>
              <a:t>патология, </a:t>
            </a:r>
            <a:r>
              <a:rPr lang="ru-RU" sz="8400" u="sng" dirty="0" smtClean="0"/>
              <a:t>невро</a:t>
            </a:r>
            <a:r>
              <a:rPr lang="ru-RU" sz="8400" dirty="0" smtClean="0"/>
              <a:t>логия</a:t>
            </a:r>
          </a:p>
          <a:p>
            <a:pPr marL="0" indent="0">
              <a:buNone/>
            </a:pPr>
            <a:endParaRPr lang="de-AT" sz="6400" dirty="0"/>
          </a:p>
          <a:p>
            <a:pPr marL="0" indent="0">
              <a:buNone/>
            </a:pPr>
            <a:endParaRPr lang="de-DE" sz="5600" dirty="0" smtClean="0"/>
          </a:p>
          <a:p>
            <a:endParaRPr lang="de-AT" sz="2500" dirty="0" smtClean="0"/>
          </a:p>
          <a:p>
            <a:endParaRPr lang="de-AT" sz="2500" dirty="0"/>
          </a:p>
          <a:p>
            <a:pPr marL="0" indent="0">
              <a:buNone/>
            </a:pPr>
            <a:endParaRPr lang="ru-RU" sz="2400" dirty="0" smtClean="0"/>
          </a:p>
          <a:p>
            <a:endParaRPr lang="ru-RU" sz="2400" dirty="0"/>
          </a:p>
          <a:p>
            <a:endParaRPr lang="ru-RU" sz="2400" dirty="0" smtClean="0"/>
          </a:p>
          <a:p>
            <a:endParaRPr lang="de-AT" sz="2400" dirty="0"/>
          </a:p>
        </p:txBody>
      </p:sp>
    </p:spTree>
    <p:extLst>
      <p:ext uri="{BB962C8B-B14F-4D97-AF65-F5344CB8AC3E}">
        <p14:creationId xmlns:p14="http://schemas.microsoft.com/office/powerpoint/2010/main" val="788884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ru-RU" sz="3200" b="1" dirty="0"/>
              <a:t>Передача  интернациональных </a:t>
            </a:r>
            <a:r>
              <a:rPr lang="ru-RU" sz="3200" b="1" dirty="0" smtClean="0"/>
              <a:t>суффиксоидов и суффиксов</a:t>
            </a:r>
            <a:endParaRPr lang="de-AT" sz="3200" dirty="0"/>
          </a:p>
        </p:txBody>
      </p:sp>
      <p:sp>
        <p:nvSpPr>
          <p:cNvPr id="3" name="Inhaltsplatzhalter 2"/>
          <p:cNvSpPr>
            <a:spLocks noGrp="1"/>
          </p:cNvSpPr>
          <p:nvPr>
            <p:ph idx="1"/>
          </p:nvPr>
        </p:nvSpPr>
        <p:spPr>
          <a:xfrm>
            <a:off x="457200" y="1600200"/>
            <a:ext cx="8229600" cy="4853136"/>
          </a:xfrm>
        </p:spPr>
        <p:txBody>
          <a:bodyPr>
            <a:normAutofit lnSpcReduction="10000"/>
          </a:bodyPr>
          <a:lstStyle/>
          <a:p>
            <a:r>
              <a:rPr lang="de-DE" sz="2800" b="1" dirty="0" err="1" smtClean="0"/>
              <a:t>datagram</a:t>
            </a:r>
            <a:r>
              <a:rPr lang="de-DE" sz="2800" dirty="0" smtClean="0"/>
              <a:t> </a:t>
            </a:r>
            <a:r>
              <a:rPr lang="de-DE" sz="2800" dirty="0"/>
              <a:t>/ˈ</a:t>
            </a:r>
            <a:r>
              <a:rPr lang="de-DE" sz="2800" dirty="0" err="1"/>
              <a:t>d</a:t>
            </a:r>
            <a:r>
              <a:rPr lang="de-DE" sz="2800" u="sng" dirty="0" err="1"/>
              <a:t>ɑː</a:t>
            </a:r>
            <a:r>
              <a:rPr lang="de-DE" sz="2800" dirty="0" err="1"/>
              <a:t>təɡram</a:t>
            </a:r>
            <a:r>
              <a:rPr lang="de-DE" sz="2800" dirty="0" smtClean="0"/>
              <a:t>/</a:t>
            </a:r>
            <a:r>
              <a:rPr lang="ru-RU" sz="2800" dirty="0" smtClean="0"/>
              <a:t>, </a:t>
            </a:r>
            <a:r>
              <a:rPr lang="de-DE" sz="2800" dirty="0" smtClean="0"/>
              <a:t>/</a:t>
            </a:r>
            <a:r>
              <a:rPr lang="de-DE" sz="2800" dirty="0"/>
              <a:t>ˈ</a:t>
            </a:r>
            <a:r>
              <a:rPr lang="de-DE" sz="2800" dirty="0" err="1"/>
              <a:t>d</a:t>
            </a:r>
            <a:r>
              <a:rPr lang="de-DE" sz="2800" u="sng" dirty="0" err="1"/>
              <a:t>eɪ</a:t>
            </a:r>
            <a:r>
              <a:rPr lang="de-DE" sz="2800" dirty="0" err="1"/>
              <a:t>təɡram</a:t>
            </a:r>
            <a:r>
              <a:rPr lang="de-DE" sz="2800" dirty="0" smtClean="0"/>
              <a:t>/</a:t>
            </a:r>
            <a:r>
              <a:rPr lang="ru-RU" sz="2800" dirty="0" smtClean="0"/>
              <a:t> </a:t>
            </a:r>
            <a:r>
              <a:rPr lang="de-DE" sz="2800" dirty="0" smtClean="0"/>
              <a:t> </a:t>
            </a:r>
            <a:endParaRPr lang="de-DE" sz="2800" dirty="0"/>
          </a:p>
          <a:p>
            <a:pPr marL="0" indent="0">
              <a:buNone/>
            </a:pPr>
            <a:r>
              <a:rPr lang="ru-RU" sz="2800" dirty="0" smtClean="0"/>
              <a:t>    д</a:t>
            </a:r>
            <a:r>
              <a:rPr lang="ru-RU" sz="2800" u="sng" dirty="0" smtClean="0"/>
              <a:t>а</a:t>
            </a:r>
            <a:r>
              <a:rPr lang="ru-RU" sz="2800" dirty="0" smtClean="0"/>
              <a:t>та-</a:t>
            </a:r>
            <a:r>
              <a:rPr lang="ru-RU" sz="2800" dirty="0"/>
              <a:t>/д</a:t>
            </a:r>
            <a:r>
              <a:rPr lang="ru-RU" sz="2800" u="sng" dirty="0"/>
              <a:t>ей</a:t>
            </a:r>
            <a:r>
              <a:rPr lang="ru-RU" sz="2800" dirty="0"/>
              <a:t>та-, но </a:t>
            </a:r>
            <a:r>
              <a:rPr lang="ru-RU" sz="2800" dirty="0" smtClean="0"/>
              <a:t>в </a:t>
            </a:r>
            <a:r>
              <a:rPr lang="ru-RU" sz="2800" dirty="0"/>
              <a:t>обоих вариантах: </a:t>
            </a:r>
            <a:endParaRPr lang="ru-RU" sz="2800" dirty="0" smtClean="0"/>
          </a:p>
          <a:p>
            <a:pPr marL="0" indent="0">
              <a:buNone/>
            </a:pPr>
            <a:r>
              <a:rPr lang="ru-RU" sz="2800" dirty="0"/>
              <a:t> </a:t>
            </a:r>
            <a:r>
              <a:rPr lang="ru-RU" sz="2800" dirty="0" smtClean="0"/>
              <a:t>   </a:t>
            </a:r>
            <a:r>
              <a:rPr lang="ru-RU" sz="2800" u="sng" dirty="0" smtClean="0"/>
              <a:t>-грамма</a:t>
            </a:r>
            <a:r>
              <a:rPr lang="ru-RU" sz="2800" dirty="0" smtClean="0"/>
              <a:t> </a:t>
            </a:r>
            <a:r>
              <a:rPr lang="ru-RU" sz="2800" dirty="0"/>
              <a:t>(*-</a:t>
            </a:r>
            <a:r>
              <a:rPr lang="ru-RU" sz="2800" dirty="0" smtClean="0"/>
              <a:t>грам); дат</a:t>
            </a:r>
            <a:r>
              <a:rPr lang="ru-RU" sz="2800" u="sng" dirty="0" smtClean="0"/>
              <a:t>а</a:t>
            </a:r>
            <a:r>
              <a:rPr lang="ru-RU" sz="2800" dirty="0" smtClean="0"/>
              <a:t>грамма </a:t>
            </a:r>
            <a:r>
              <a:rPr lang="de-DE" sz="2800" dirty="0" smtClean="0"/>
              <a:t>[</a:t>
            </a:r>
            <a:r>
              <a:rPr lang="ru-RU" sz="2800" dirty="0" smtClean="0"/>
              <a:t>196.000</a:t>
            </a:r>
            <a:r>
              <a:rPr lang="de-DE" sz="2800" dirty="0"/>
              <a:t>]</a:t>
            </a:r>
            <a:r>
              <a:rPr lang="ru-RU" sz="2800" dirty="0" smtClean="0"/>
              <a:t> –</a:t>
            </a:r>
          </a:p>
          <a:p>
            <a:pPr marL="0" indent="0">
              <a:buNone/>
            </a:pPr>
            <a:r>
              <a:rPr lang="ru-RU" sz="2800" dirty="0" smtClean="0"/>
              <a:t>    дейт</a:t>
            </a:r>
            <a:r>
              <a:rPr lang="ru-RU" sz="2800" u="sng" dirty="0" smtClean="0"/>
              <a:t>а</a:t>
            </a:r>
            <a:r>
              <a:rPr lang="ru-RU" sz="2800" dirty="0" smtClean="0"/>
              <a:t>грамма</a:t>
            </a:r>
            <a:r>
              <a:rPr lang="ru-RU" sz="2800" dirty="0"/>
              <a:t> </a:t>
            </a:r>
            <a:r>
              <a:rPr lang="de-DE" sz="2800" dirty="0" smtClean="0"/>
              <a:t>[</a:t>
            </a:r>
            <a:r>
              <a:rPr lang="ru-RU" sz="2800" dirty="0" smtClean="0"/>
              <a:t>195.000</a:t>
            </a:r>
            <a:r>
              <a:rPr lang="de-DE" sz="2800" dirty="0" smtClean="0"/>
              <a:t>]</a:t>
            </a:r>
            <a:r>
              <a:rPr lang="ru-RU" sz="2800" dirty="0" smtClean="0"/>
              <a:t>; редко: дат</a:t>
            </a:r>
            <a:r>
              <a:rPr lang="ru-RU" sz="2800" u="sng" dirty="0" smtClean="0"/>
              <a:t>о</a:t>
            </a:r>
            <a:r>
              <a:rPr lang="ru-RU" sz="2800" dirty="0" smtClean="0"/>
              <a:t>грамма, </a:t>
            </a:r>
          </a:p>
          <a:p>
            <a:pPr marL="0" indent="0">
              <a:buNone/>
            </a:pPr>
            <a:r>
              <a:rPr lang="ru-RU" sz="2800" dirty="0" smtClean="0"/>
              <a:t>    дейт</a:t>
            </a:r>
            <a:r>
              <a:rPr lang="ru-RU" sz="2800" u="sng" dirty="0" smtClean="0"/>
              <a:t>о</a:t>
            </a:r>
            <a:r>
              <a:rPr lang="ru-RU" sz="2800" dirty="0" smtClean="0"/>
              <a:t>грамма</a:t>
            </a:r>
            <a:endParaRPr lang="de-DE" sz="2800" dirty="0"/>
          </a:p>
          <a:p>
            <a:r>
              <a:rPr lang="ru-RU" sz="2800" dirty="0" smtClean="0"/>
              <a:t>камер</a:t>
            </a:r>
            <a:r>
              <a:rPr lang="ru-RU" sz="2800" u="sng" dirty="0" smtClean="0"/>
              <a:t>о</a:t>
            </a:r>
            <a:r>
              <a:rPr lang="ru-RU" sz="2800" dirty="0" smtClean="0"/>
              <a:t>фон</a:t>
            </a:r>
            <a:r>
              <a:rPr lang="ru-RU" sz="2800" b="1" i="1" dirty="0" smtClean="0"/>
              <a:t> </a:t>
            </a:r>
            <a:r>
              <a:rPr lang="ru-RU" sz="2800" dirty="0"/>
              <a:t>(</a:t>
            </a:r>
            <a:r>
              <a:rPr lang="de-DE" sz="2800" dirty="0"/>
              <a:t>E</a:t>
            </a:r>
            <a:r>
              <a:rPr lang="ru-RU" sz="2800" dirty="0"/>
              <a:t>.</a:t>
            </a:r>
            <a:r>
              <a:rPr lang="ru-RU" sz="2800" b="1" dirty="0"/>
              <a:t> </a:t>
            </a:r>
            <a:r>
              <a:rPr lang="de-DE" sz="2800" b="1" dirty="0" err="1"/>
              <a:t>camer</a:t>
            </a:r>
            <a:r>
              <a:rPr lang="de-DE" sz="2800" b="1" u="sng" dirty="0" err="1"/>
              <a:t>a</a:t>
            </a:r>
            <a:r>
              <a:rPr lang="de-DE" sz="2800" b="1" dirty="0" err="1"/>
              <a:t>phone</a:t>
            </a:r>
            <a:r>
              <a:rPr lang="ru-RU" sz="2800" dirty="0" smtClean="0"/>
              <a:t>)</a:t>
            </a:r>
            <a:r>
              <a:rPr lang="de-DE" sz="2800" dirty="0" smtClean="0"/>
              <a:t>, </a:t>
            </a:r>
            <a:r>
              <a:rPr lang="ru-RU" sz="2800" dirty="0" smtClean="0"/>
              <a:t>наряду с камер</a:t>
            </a:r>
            <a:r>
              <a:rPr lang="ru-RU" sz="2800" u="sng" dirty="0" smtClean="0"/>
              <a:t>а</a:t>
            </a:r>
            <a:r>
              <a:rPr lang="ru-RU" sz="2800" dirty="0" smtClean="0"/>
              <a:t>фон</a:t>
            </a:r>
            <a:r>
              <a:rPr lang="de-DE" sz="2800" dirty="0" smtClean="0"/>
              <a:t> (</a:t>
            </a:r>
            <a:r>
              <a:rPr lang="ru-RU" sz="2800" dirty="0" smtClean="0"/>
              <a:t>реже)</a:t>
            </a:r>
          </a:p>
          <a:p>
            <a:pPr marL="0" indent="0">
              <a:buNone/>
            </a:pPr>
            <a:r>
              <a:rPr lang="ru-RU" sz="2800" b="1" dirty="0" smtClean="0"/>
              <a:t>С дифференциацией значения</a:t>
            </a:r>
            <a:r>
              <a:rPr lang="ru-RU" sz="2800" dirty="0" smtClean="0"/>
              <a:t>:</a:t>
            </a:r>
          </a:p>
          <a:p>
            <a:pPr marL="0" indent="0">
              <a:buNone/>
            </a:pPr>
            <a:r>
              <a:rPr lang="ru-RU" sz="2800" b="1" dirty="0" smtClean="0"/>
              <a:t>     </a:t>
            </a:r>
            <a:r>
              <a:rPr lang="de-DE" sz="2800" b="1" dirty="0" err="1" smtClean="0"/>
              <a:t>submission</a:t>
            </a:r>
            <a:r>
              <a:rPr lang="de-DE" sz="2800" dirty="0" smtClean="0"/>
              <a:t> - </a:t>
            </a:r>
            <a:r>
              <a:rPr lang="ru-RU" sz="2800" dirty="0" smtClean="0"/>
              <a:t>субмишн </a:t>
            </a:r>
            <a:r>
              <a:rPr lang="ru-RU" sz="2800" u="sng" dirty="0" smtClean="0"/>
              <a:t>спорт</a:t>
            </a:r>
            <a:r>
              <a:rPr lang="ru-RU" sz="2800" dirty="0" smtClean="0"/>
              <a:t>. :  субмиссия  </a:t>
            </a:r>
            <a:r>
              <a:rPr lang="ru-RU" sz="2800" u="sng" dirty="0" smtClean="0"/>
              <a:t>псих</a:t>
            </a:r>
            <a:r>
              <a:rPr lang="ru-RU" sz="2800" dirty="0" smtClean="0"/>
              <a:t>.,</a:t>
            </a:r>
          </a:p>
          <a:p>
            <a:pPr marL="0" indent="0">
              <a:buNone/>
            </a:pPr>
            <a:r>
              <a:rPr lang="ru-RU" sz="2800" b="1" dirty="0" smtClean="0"/>
              <a:t>     </a:t>
            </a:r>
            <a:r>
              <a:rPr lang="de-DE" sz="2800" b="1" dirty="0" err="1" smtClean="0"/>
              <a:t>action</a:t>
            </a:r>
            <a:r>
              <a:rPr lang="de-DE" sz="2800" dirty="0" smtClean="0"/>
              <a:t> </a:t>
            </a:r>
            <a:r>
              <a:rPr lang="ru-RU" sz="2800" dirty="0" smtClean="0"/>
              <a:t>-</a:t>
            </a:r>
            <a:r>
              <a:rPr lang="de-DE" sz="2800" dirty="0" smtClean="0"/>
              <a:t> </a:t>
            </a:r>
            <a:r>
              <a:rPr lang="ru-RU" sz="2800" dirty="0" smtClean="0"/>
              <a:t>экш(е)н(-фильм) : акция (протеста) </a:t>
            </a:r>
          </a:p>
          <a:p>
            <a:endParaRPr lang="de-AT" dirty="0"/>
          </a:p>
          <a:p>
            <a:endParaRPr lang="de-AT" dirty="0"/>
          </a:p>
        </p:txBody>
      </p:sp>
    </p:spTree>
    <p:extLst>
      <p:ext uri="{BB962C8B-B14F-4D97-AF65-F5344CB8AC3E}">
        <p14:creationId xmlns:p14="http://schemas.microsoft.com/office/powerpoint/2010/main" val="2002544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1080120"/>
          </a:xfrm>
        </p:spPr>
        <p:txBody>
          <a:bodyPr>
            <a:noAutofit/>
          </a:bodyPr>
          <a:lstStyle/>
          <a:p>
            <a:pPr algn="l"/>
            <a:r>
              <a:rPr lang="ru-RU" sz="2400" b="1" dirty="0" smtClean="0"/>
              <a:t/>
            </a:r>
            <a:br>
              <a:rPr lang="ru-RU" sz="2400" b="1" dirty="0" smtClean="0"/>
            </a:br>
            <a:r>
              <a:rPr lang="ru-RU" sz="2400" b="1" dirty="0"/>
              <a:t/>
            </a:r>
            <a:br>
              <a:rPr lang="ru-RU" sz="2400" b="1" dirty="0"/>
            </a:br>
            <a:r>
              <a:rPr lang="ru-RU" sz="2400" b="1" dirty="0" smtClean="0"/>
              <a:t>Различия при адаптации английских существительных на </a:t>
            </a:r>
            <a:br>
              <a:rPr lang="ru-RU" sz="2400" b="1" dirty="0" smtClean="0"/>
            </a:br>
            <a:r>
              <a:rPr lang="ru-RU" sz="2400" b="1" i="1" dirty="0" smtClean="0"/>
              <a:t>-</a:t>
            </a:r>
            <a:r>
              <a:rPr lang="de-DE" sz="2400" b="1" i="1" dirty="0" err="1" smtClean="0"/>
              <a:t>ing</a:t>
            </a:r>
            <a:r>
              <a:rPr lang="ru-RU" sz="2400" b="1" i="1" dirty="0" smtClean="0"/>
              <a:t> </a:t>
            </a:r>
            <a:r>
              <a:rPr lang="ru-RU" sz="2400" b="1" dirty="0" smtClean="0"/>
              <a:t>в «диахронном» освещении </a:t>
            </a:r>
            <a:r>
              <a:rPr lang="de-DE" sz="2400" b="1" dirty="0" smtClean="0"/>
              <a:t/>
            </a:r>
            <a:br>
              <a:rPr lang="de-DE" sz="2400" b="1" dirty="0" smtClean="0"/>
            </a:br>
            <a:r>
              <a:rPr lang="de-AT" sz="2400" dirty="0"/>
              <a:t/>
            </a:r>
            <a:br>
              <a:rPr lang="de-AT" sz="2400" dirty="0"/>
            </a:br>
            <a:endParaRPr lang="de-AT" sz="2400" dirty="0"/>
          </a:p>
        </p:txBody>
      </p:sp>
      <p:sp>
        <p:nvSpPr>
          <p:cNvPr id="3" name="Inhaltsplatzhalter 2"/>
          <p:cNvSpPr>
            <a:spLocks noGrp="1"/>
          </p:cNvSpPr>
          <p:nvPr>
            <p:ph idx="1"/>
          </p:nvPr>
        </p:nvSpPr>
        <p:spPr>
          <a:xfrm>
            <a:off x="457200" y="1484784"/>
            <a:ext cx="8229600" cy="4824536"/>
          </a:xfrm>
        </p:spPr>
        <p:txBody>
          <a:bodyPr>
            <a:normAutofit fontScale="92500" lnSpcReduction="20000"/>
          </a:bodyPr>
          <a:lstStyle/>
          <a:p>
            <a:r>
              <a:rPr lang="ru-RU" b="1" dirty="0" smtClean="0"/>
              <a:t>СВИП</a:t>
            </a:r>
            <a:r>
              <a:rPr lang="ru-RU" b="1" u="sng" dirty="0" smtClean="0"/>
              <a:t>ИРОВАНИЕ</a:t>
            </a:r>
            <a:r>
              <a:rPr lang="ru-RU" b="1" dirty="0" smtClean="0"/>
              <a:t> </a:t>
            </a:r>
            <a:r>
              <a:rPr lang="ru-RU" dirty="0" smtClean="0"/>
              <a:t>[32.000] (англ</a:t>
            </a:r>
            <a:r>
              <a:rPr lang="ru-RU" dirty="0"/>
              <a:t>. </a:t>
            </a:r>
            <a:r>
              <a:rPr lang="de-AT" dirty="0" err="1"/>
              <a:t>sweeping</a:t>
            </a:r>
            <a:r>
              <a:rPr lang="ru-RU" dirty="0"/>
              <a:t> – </a:t>
            </a:r>
            <a:r>
              <a:rPr lang="de-AT" dirty="0" err="1"/>
              <a:t>to</a:t>
            </a:r>
            <a:r>
              <a:rPr lang="de-AT" dirty="0"/>
              <a:t> </a:t>
            </a:r>
            <a:r>
              <a:rPr lang="de-AT" dirty="0" err="1"/>
              <a:t>sweep</a:t>
            </a:r>
            <a:r>
              <a:rPr lang="ru-RU" dirty="0"/>
              <a:t> перемещать; изгибаться). </a:t>
            </a:r>
            <a:r>
              <a:rPr lang="ru-RU" u="sng" dirty="0" smtClean="0"/>
              <a:t>Электр</a:t>
            </a:r>
            <a:r>
              <a:rPr lang="ru-RU" dirty="0" smtClean="0"/>
              <a:t>. </a:t>
            </a:r>
            <a:r>
              <a:rPr lang="ru-RU" dirty="0"/>
              <a:t>Периодическое изменение частоты, напряжения и т.п</a:t>
            </a:r>
            <a:r>
              <a:rPr lang="ru-RU" dirty="0" smtClean="0"/>
              <a:t>. Глагол: </a:t>
            </a:r>
            <a:r>
              <a:rPr lang="ru-RU" b="1" dirty="0" smtClean="0"/>
              <a:t>свипировать </a:t>
            </a:r>
            <a:r>
              <a:rPr lang="ru-RU" dirty="0" smtClean="0"/>
              <a:t>[216].</a:t>
            </a:r>
            <a:endParaRPr lang="de-DE" dirty="0" smtClean="0"/>
          </a:p>
          <a:p>
            <a:endParaRPr lang="ru-RU" dirty="0" smtClean="0"/>
          </a:p>
          <a:p>
            <a:r>
              <a:rPr lang="ru-RU" b="1" dirty="0"/>
              <a:t>СВИП</a:t>
            </a:r>
            <a:r>
              <a:rPr lang="ru-RU" b="1" u="sng" dirty="0"/>
              <a:t>ИНГ</a:t>
            </a:r>
            <a:r>
              <a:rPr lang="ru-RU" dirty="0"/>
              <a:t> [10.000] (англ. </a:t>
            </a:r>
            <a:r>
              <a:rPr lang="de-AT" dirty="0" err="1"/>
              <a:t>sweeping</a:t>
            </a:r>
            <a:r>
              <a:rPr lang="ru-RU" dirty="0"/>
              <a:t> подметание</a:t>
            </a:r>
            <a:r>
              <a:rPr lang="ru-RU" dirty="0" smtClean="0"/>
              <a:t>). </a:t>
            </a:r>
            <a:r>
              <a:rPr lang="ru-RU" u="sng" dirty="0"/>
              <a:t>спорт</a:t>
            </a:r>
            <a:r>
              <a:rPr lang="ru-RU" dirty="0"/>
              <a:t>. </a:t>
            </a:r>
            <a:r>
              <a:rPr lang="de-AT" dirty="0"/>
              <a:t> </a:t>
            </a:r>
            <a:r>
              <a:rPr lang="ru-RU" dirty="0"/>
              <a:t>В кёрлинге - натирание игроками</a:t>
            </a:r>
            <a:r>
              <a:rPr lang="de-AT" dirty="0"/>
              <a:t> </a:t>
            </a:r>
            <a:r>
              <a:rPr lang="ru-RU" dirty="0"/>
              <a:t>поверхности игровой площадки, выполняемое с помощью специальной щётки</a:t>
            </a:r>
            <a:r>
              <a:rPr lang="de-AT" dirty="0"/>
              <a:t> </a:t>
            </a:r>
            <a:r>
              <a:rPr lang="ru-RU" dirty="0"/>
              <a:t>или метёлки. </a:t>
            </a:r>
            <a:r>
              <a:rPr lang="ru-RU" b="1" dirty="0"/>
              <a:t>Свипинговый </a:t>
            </a:r>
            <a:r>
              <a:rPr lang="ru-RU" dirty="0"/>
              <a:t>[5</a:t>
            </a:r>
            <a:r>
              <a:rPr lang="ru-RU" dirty="0" smtClean="0"/>
              <a:t>] </a:t>
            </a:r>
            <a:r>
              <a:rPr lang="ru-RU" i="1" dirty="0"/>
              <a:t>Свипинговые движения</a:t>
            </a:r>
            <a:r>
              <a:rPr lang="ru-RU" dirty="0"/>
              <a:t>.  </a:t>
            </a:r>
            <a:r>
              <a:rPr lang="ru-RU" b="1" dirty="0"/>
              <a:t>Свипинговать </a:t>
            </a:r>
            <a:r>
              <a:rPr lang="ru-RU" dirty="0"/>
              <a:t>[</a:t>
            </a:r>
            <a:r>
              <a:rPr lang="ru-RU" dirty="0" smtClean="0"/>
              <a:t>2</a:t>
            </a:r>
            <a:r>
              <a:rPr lang="de-DE" dirty="0" smtClean="0"/>
              <a:t>].</a:t>
            </a:r>
            <a:r>
              <a:rPr lang="ru-RU" i="1" dirty="0" smtClean="0"/>
              <a:t> </a:t>
            </a:r>
            <a:r>
              <a:rPr lang="ru-RU" b="1" dirty="0"/>
              <a:t>Свипингование </a:t>
            </a:r>
            <a:r>
              <a:rPr lang="ru-RU" dirty="0"/>
              <a:t>[1]. </a:t>
            </a:r>
          </a:p>
          <a:p>
            <a:endParaRPr lang="de-AT" dirty="0"/>
          </a:p>
          <a:p>
            <a:endParaRPr lang="de-AT" dirty="0"/>
          </a:p>
        </p:txBody>
      </p:sp>
    </p:spTree>
    <p:extLst>
      <p:ext uri="{BB962C8B-B14F-4D97-AF65-F5344CB8AC3E}">
        <p14:creationId xmlns:p14="http://schemas.microsoft.com/office/powerpoint/2010/main" val="620680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ru-RU" sz="2800" b="1" dirty="0"/>
              <a:t>Существительные на </a:t>
            </a:r>
            <a:r>
              <a:rPr lang="ru-RU" sz="2800" b="1" i="1" dirty="0"/>
              <a:t>–инг </a:t>
            </a:r>
            <a:r>
              <a:rPr lang="ru-RU" sz="2800" b="1" dirty="0"/>
              <a:t>и их </a:t>
            </a:r>
            <a:r>
              <a:rPr lang="ru-RU" sz="2800" b="1" dirty="0" smtClean="0"/>
              <a:t>производные (2)</a:t>
            </a:r>
            <a:endParaRPr lang="de-AT" sz="2800" dirty="0"/>
          </a:p>
        </p:txBody>
      </p:sp>
      <p:sp>
        <p:nvSpPr>
          <p:cNvPr id="3" name="Inhaltsplatzhalter 2"/>
          <p:cNvSpPr>
            <a:spLocks noGrp="1"/>
          </p:cNvSpPr>
          <p:nvPr>
            <p:ph idx="1"/>
          </p:nvPr>
        </p:nvSpPr>
        <p:spPr>
          <a:xfrm>
            <a:off x="457200" y="1052736"/>
            <a:ext cx="8229600" cy="5256584"/>
          </a:xfrm>
        </p:spPr>
        <p:txBody>
          <a:bodyPr>
            <a:noAutofit/>
          </a:bodyPr>
          <a:lstStyle/>
          <a:p>
            <a:pPr marL="0" indent="0">
              <a:buNone/>
            </a:pPr>
            <a:r>
              <a:rPr lang="ru-RU" sz="2200" b="1" dirty="0"/>
              <a:t>Новообразования на базе русских слов </a:t>
            </a:r>
            <a:r>
              <a:rPr lang="ru-RU" sz="2200" dirty="0"/>
              <a:t>среди </a:t>
            </a:r>
            <a:r>
              <a:rPr lang="ru-RU" sz="2200" dirty="0" smtClean="0"/>
              <a:t>примеров </a:t>
            </a:r>
            <a:r>
              <a:rPr lang="ru-RU" sz="2200" dirty="0"/>
              <a:t>«Итоги 2013: Главные слова и фразы уходящего года»: </a:t>
            </a:r>
            <a:r>
              <a:rPr lang="ru-RU" sz="2200" i="1" dirty="0"/>
              <a:t>-инг-</a:t>
            </a:r>
            <a:r>
              <a:rPr lang="ru-RU" sz="2200" dirty="0"/>
              <a:t>образования от </a:t>
            </a:r>
            <a:r>
              <a:rPr lang="ru-RU" sz="2200" u="sng" dirty="0"/>
              <a:t>имен собственных</a:t>
            </a:r>
            <a:r>
              <a:rPr lang="ru-RU" sz="2200" dirty="0"/>
              <a:t>: </a:t>
            </a:r>
          </a:p>
          <a:p>
            <a:pPr fontAlgn="ctr"/>
            <a:r>
              <a:rPr lang="ru-RU" sz="2200" b="1" i="1" dirty="0" smtClean="0"/>
              <a:t>Собянинг</a:t>
            </a:r>
            <a:r>
              <a:rPr lang="ru-RU" sz="2200" dirty="0" smtClean="0"/>
              <a:t> </a:t>
            </a:r>
            <a:r>
              <a:rPr lang="ru-RU" sz="2200" dirty="0"/>
              <a:t>&lt; [</a:t>
            </a:r>
            <a:r>
              <a:rPr lang="ru-RU" sz="2200" i="1" dirty="0"/>
              <a:t>Сергей</a:t>
            </a:r>
            <a:r>
              <a:rPr lang="ru-RU" sz="2200" dirty="0"/>
              <a:t>]</a:t>
            </a:r>
            <a:r>
              <a:rPr lang="ru-RU" sz="2200" i="1" dirty="0"/>
              <a:t> Собянин </a:t>
            </a:r>
            <a:r>
              <a:rPr lang="ru-RU" sz="2200" dirty="0"/>
              <a:t>(мэр Москвы - выборочная кампания мэра </a:t>
            </a:r>
            <a:r>
              <a:rPr lang="ru-RU" sz="2200" dirty="0" smtClean="0"/>
              <a:t>2013)</a:t>
            </a:r>
            <a:r>
              <a:rPr lang="de-DE" sz="2200" dirty="0" smtClean="0"/>
              <a:t>; </a:t>
            </a:r>
            <a:r>
              <a:rPr lang="ru-RU" sz="2200" dirty="0" smtClean="0"/>
              <a:t>Производный </a:t>
            </a:r>
            <a:r>
              <a:rPr lang="ru-RU" sz="2200" dirty="0"/>
              <a:t>глагол [1]</a:t>
            </a:r>
          </a:p>
          <a:p>
            <a:pPr fontAlgn="ctr"/>
            <a:r>
              <a:rPr lang="ru-RU" sz="2200" i="1" dirty="0"/>
              <a:t>Идут </a:t>
            </a:r>
            <a:r>
              <a:rPr lang="ru-RU" sz="2200" b="1" i="1" dirty="0"/>
              <a:t>собянинговать</a:t>
            </a:r>
            <a:r>
              <a:rPr lang="ru-RU" sz="2200" i="1" dirty="0"/>
              <a:t>, потому что кушать </a:t>
            </a:r>
            <a:r>
              <a:rPr lang="ru-RU" sz="2200" dirty="0"/>
              <a:t>[...] </a:t>
            </a:r>
            <a:r>
              <a:rPr lang="ru-RU" sz="2200" i="1" dirty="0"/>
              <a:t>им хочется. А кадровики зорко смотрят, кто пришел, а кто нет.</a:t>
            </a:r>
            <a:r>
              <a:rPr lang="ru-RU" sz="2200" dirty="0"/>
              <a:t>  </a:t>
            </a:r>
            <a:r>
              <a:rPr lang="ru-RU" sz="2200" b="1" dirty="0"/>
              <a:t>*</a:t>
            </a:r>
            <a:r>
              <a:rPr lang="ru-RU" sz="2200" b="1" i="1" dirty="0"/>
              <a:t>собянингование</a:t>
            </a:r>
          </a:p>
          <a:p>
            <a:pPr marL="0" indent="0" fontAlgn="ctr">
              <a:buNone/>
            </a:pPr>
            <a:r>
              <a:rPr lang="ru-RU" sz="2200" dirty="0"/>
              <a:t>«Итоги 2014: Главные слова и фразы уходящего года» </a:t>
            </a:r>
            <a:r>
              <a:rPr lang="ru-RU" sz="2200" dirty="0" smtClean="0"/>
              <a:t>образование</a:t>
            </a:r>
            <a:r>
              <a:rPr lang="de-DE" sz="2200" dirty="0" smtClean="0"/>
              <a:t> </a:t>
            </a:r>
            <a:r>
              <a:rPr lang="ru-RU" sz="2200" dirty="0" smtClean="0"/>
              <a:t>от </a:t>
            </a:r>
            <a:r>
              <a:rPr lang="ru-RU" sz="2200" u="sng" dirty="0" smtClean="0"/>
              <a:t>имени нарицательного</a:t>
            </a:r>
            <a:r>
              <a:rPr lang="ru-RU" sz="2200" dirty="0" smtClean="0"/>
              <a:t> </a:t>
            </a:r>
            <a:r>
              <a:rPr lang="ru-RU" sz="2200" dirty="0"/>
              <a:t>в новом идиоматичном значении:</a:t>
            </a:r>
          </a:p>
          <a:p>
            <a:pPr fontAlgn="ctr"/>
            <a:r>
              <a:rPr lang="ru-RU" sz="2200" b="1" i="1" dirty="0"/>
              <a:t>дачинг </a:t>
            </a:r>
            <a:r>
              <a:rPr lang="ru-RU" sz="2200" dirty="0"/>
              <a:t>‘</a:t>
            </a:r>
            <a:r>
              <a:rPr lang="ru-RU" sz="2200" u="sng" dirty="0"/>
              <a:t>прогулки к дачам</a:t>
            </a:r>
            <a:r>
              <a:rPr lang="ru-RU" sz="2200" dirty="0"/>
              <a:t> </a:t>
            </a:r>
            <a:r>
              <a:rPr lang="ru-RU" sz="2200" dirty="0" smtClean="0"/>
              <a:t>чиновников</a:t>
            </a:r>
            <a:r>
              <a:rPr lang="de-DE" sz="2200" dirty="0" smtClean="0"/>
              <a:t>;</a:t>
            </a:r>
            <a:r>
              <a:rPr lang="ru-RU" sz="2200" dirty="0" smtClean="0"/>
              <a:t> </a:t>
            </a:r>
            <a:r>
              <a:rPr lang="ru-RU" sz="2200" dirty="0"/>
              <a:t>акция по борьбе с </a:t>
            </a:r>
            <a:r>
              <a:rPr lang="ru-RU" sz="2200" dirty="0" smtClean="0"/>
              <a:t>коррупцией’</a:t>
            </a:r>
            <a:r>
              <a:rPr lang="de-DE" sz="2200" dirty="0" smtClean="0"/>
              <a:t> (</a:t>
            </a:r>
            <a:r>
              <a:rPr lang="ru-RU" sz="2200" dirty="0" smtClean="0"/>
              <a:t>также </a:t>
            </a:r>
            <a:r>
              <a:rPr lang="ru-RU" sz="2200" dirty="0"/>
              <a:t>во множественном </a:t>
            </a:r>
            <a:r>
              <a:rPr lang="ru-RU" sz="2200" dirty="0" smtClean="0"/>
              <a:t>числе</a:t>
            </a:r>
            <a:r>
              <a:rPr lang="de-DE" sz="2200" dirty="0" smtClean="0"/>
              <a:t>)</a:t>
            </a:r>
            <a:r>
              <a:rPr lang="ru-RU" sz="2200" dirty="0" smtClean="0"/>
              <a:t>;</a:t>
            </a:r>
            <a:r>
              <a:rPr lang="de-DE" sz="2200" dirty="0" smtClean="0"/>
              <a:t> </a:t>
            </a:r>
            <a:r>
              <a:rPr lang="ru-RU" sz="2200" dirty="0" smtClean="0"/>
              <a:t>без глагола</a:t>
            </a:r>
            <a:endParaRPr lang="ru-RU" sz="2200" dirty="0"/>
          </a:p>
          <a:p>
            <a:pPr marL="0" indent="0" fontAlgn="ctr">
              <a:buNone/>
            </a:pPr>
            <a:r>
              <a:rPr lang="ru-RU" sz="2200" dirty="0"/>
              <a:t>Производный глагол </a:t>
            </a:r>
            <a:r>
              <a:rPr lang="ru-RU" sz="2200" dirty="0" smtClean="0"/>
              <a:t>от </a:t>
            </a:r>
            <a:r>
              <a:rPr lang="ru-RU" sz="2200" i="1" dirty="0"/>
              <a:t>дачинг</a:t>
            </a:r>
            <a:r>
              <a:rPr lang="ru-RU" sz="2200" dirty="0"/>
              <a:t> в исходном значении [1]</a:t>
            </a:r>
            <a:endParaRPr lang="de-AT" sz="2200" dirty="0"/>
          </a:p>
          <a:p>
            <a:r>
              <a:rPr lang="ru-RU" sz="2200" i="1" dirty="0"/>
              <a:t> решила </a:t>
            </a:r>
            <a:r>
              <a:rPr lang="ru-RU" sz="2200" b="1" i="1" dirty="0"/>
              <a:t>дачинговать</a:t>
            </a:r>
            <a:r>
              <a:rPr lang="ru-RU" sz="2200" i="1" dirty="0"/>
              <a:t> при любой погоде</a:t>
            </a:r>
            <a:r>
              <a:rPr lang="ru-RU" sz="2200" dirty="0"/>
              <a:t>;</a:t>
            </a:r>
            <a:r>
              <a:rPr lang="ru-RU" sz="2200" i="1" dirty="0"/>
              <a:t>  </a:t>
            </a:r>
            <a:r>
              <a:rPr lang="ru-RU" sz="2200" dirty="0" smtClean="0"/>
              <a:t>*</a:t>
            </a:r>
            <a:r>
              <a:rPr lang="ru-RU" sz="2200" b="1" i="1" dirty="0" smtClean="0"/>
              <a:t>дачингование</a:t>
            </a:r>
            <a:endParaRPr lang="de-AT" sz="2200" b="1" i="1" dirty="0"/>
          </a:p>
          <a:p>
            <a:endParaRPr lang="de-AT" sz="2000" dirty="0"/>
          </a:p>
        </p:txBody>
      </p:sp>
    </p:spTree>
    <p:extLst>
      <p:ext uri="{BB962C8B-B14F-4D97-AF65-F5344CB8AC3E}">
        <p14:creationId xmlns:p14="http://schemas.microsoft.com/office/powerpoint/2010/main" val="333152345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1674</Words>
  <Application>Microsoft Office PowerPoint</Application>
  <PresentationFormat>Bildschirmpräsentation (4:3)</PresentationFormat>
  <Paragraphs>169</Paragraphs>
  <Slides>15</Slides>
  <Notes>15</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vt:lpstr>
      <vt:lpstr>Регулярность и вариантность адаптации английских заимствований в русском  интернетe   </vt:lpstr>
      <vt:lpstr>Графическая передача/адаптация англицизмов (по А. И. Дьякову) http://anglicismdictionary.dishman.ru/ O  slovare </vt:lpstr>
      <vt:lpstr>Транскрипция</vt:lpstr>
      <vt:lpstr>Колебания транскрипции</vt:lpstr>
      <vt:lpstr>Передача  интернациональных префиксов саб-   :    суб- </vt:lpstr>
      <vt:lpstr>Передача  интернациональных префиксоидов bio-, multi-, neo-, non- и cyber-, neuro-</vt:lpstr>
      <vt:lpstr>Передача  интернациональных суффиксоидов и суффиксов</vt:lpstr>
      <vt:lpstr>  Различия при адаптации английских существительных на  -ing в «диахронном» освещении   </vt:lpstr>
      <vt:lpstr>Существительные на –инг и их производные (2)</vt:lpstr>
      <vt:lpstr>Адаптация подчинительных сложных слов</vt:lpstr>
      <vt:lpstr>Материальные заимствования и кальки</vt:lpstr>
      <vt:lpstr> Сочинительные сложные слова, Binomina и т.п.</vt:lpstr>
      <vt:lpstr>  Blending – наложение / контаминация Примеры из «Словаря англицизмов» А. И. Дьякова  </vt:lpstr>
      <vt:lpstr> Blending – наложение / контаминация Русские «Слова года 2015» - Авторские неологизмы http://www.novayagazeta.ru/arts/71239.html </vt:lpstr>
      <vt:lpstr> Blending – наложение / контаминация Главные слова и фразы  2014 года http://www.bolshoyvopros.ru/questions/692756-chto-takoe-olimpiard-skolko-rublej-v-odnom-olimpiarde.html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Ohnheiser, Ingeborg</dc:creator>
  <cp:lastModifiedBy>Ohnheiser, Ingeborg</cp:lastModifiedBy>
  <cp:revision>275</cp:revision>
  <cp:lastPrinted>2016-03-19T14:38:19Z</cp:lastPrinted>
  <dcterms:created xsi:type="dcterms:W3CDTF">2016-02-16T10:16:55Z</dcterms:created>
  <dcterms:modified xsi:type="dcterms:W3CDTF">2016-03-19T15:32:54Z</dcterms:modified>
</cp:coreProperties>
</file>