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8"/>
  </p:notesMasterIdLst>
  <p:handoutMasterIdLst>
    <p:handoutMasterId r:id="rId6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313" r:id="rId18"/>
    <p:sldId id="272" r:id="rId19"/>
    <p:sldId id="314" r:id="rId20"/>
    <p:sldId id="273" r:id="rId21"/>
    <p:sldId id="274" r:id="rId22"/>
    <p:sldId id="275" r:id="rId23"/>
    <p:sldId id="276" r:id="rId24"/>
    <p:sldId id="315" r:id="rId25"/>
    <p:sldId id="277" r:id="rId26"/>
    <p:sldId id="278" r:id="rId27"/>
    <p:sldId id="279" r:id="rId28"/>
    <p:sldId id="280" r:id="rId29"/>
    <p:sldId id="281" r:id="rId30"/>
    <p:sldId id="282" r:id="rId31"/>
    <p:sldId id="316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317" r:id="rId40"/>
    <p:sldId id="290" r:id="rId41"/>
    <p:sldId id="291" r:id="rId42"/>
    <p:sldId id="292" r:id="rId43"/>
    <p:sldId id="293" r:id="rId44"/>
    <p:sldId id="294" r:id="rId45"/>
    <p:sldId id="318" r:id="rId46"/>
    <p:sldId id="296" r:id="rId47"/>
    <p:sldId id="297" r:id="rId48"/>
    <p:sldId id="298" r:id="rId49"/>
    <p:sldId id="295" r:id="rId50"/>
    <p:sldId id="299" r:id="rId51"/>
    <p:sldId id="300" r:id="rId52"/>
    <p:sldId id="301" r:id="rId53"/>
    <p:sldId id="302" r:id="rId54"/>
    <p:sldId id="303" r:id="rId55"/>
    <p:sldId id="319" r:id="rId56"/>
    <p:sldId id="321" r:id="rId57"/>
    <p:sldId id="304" r:id="rId58"/>
    <p:sldId id="305" r:id="rId59"/>
    <p:sldId id="306" r:id="rId60"/>
    <p:sldId id="307" r:id="rId61"/>
    <p:sldId id="308" r:id="rId62"/>
    <p:sldId id="309" r:id="rId63"/>
    <p:sldId id="310" r:id="rId64"/>
    <p:sldId id="311" r:id="rId65"/>
    <p:sldId id="320" r:id="rId66"/>
    <p:sldId id="312" r:id="rId6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6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410A0B-0BBF-4CA8-B89F-68F3FC925E35}" type="datetimeFigureOut">
              <a:rPr lang="en-US" smtClean="0"/>
              <a:t>3/18/2016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A6D1C2-9E3B-49BE-A59A-6A7041CA52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82134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1BE493-532E-4D62-BC3B-B0C811028D94}" type="datetimeFigureOut">
              <a:rPr lang="en-GB" smtClean="0"/>
              <a:t>18/03/2016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1F0F2D-7321-4CFA-9A15-E533A00C0B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808873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74146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D037B-7BAB-4BDF-A051-E353E1D75451}" type="datetime1">
              <a:rPr lang="en-GB" smtClean="0"/>
              <a:t>18/03/2016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82DB3-48F0-4F8B-BC75-6E2E784B32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988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7AC7D-32C0-4366-8272-6BD259651806}" type="datetime1">
              <a:rPr lang="en-GB" smtClean="0"/>
              <a:t>18/03/2016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82DB3-48F0-4F8B-BC75-6E2E784B32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2205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E680F-E4B4-4697-BB83-9EC1197C0179}" type="datetime1">
              <a:rPr lang="en-GB" smtClean="0"/>
              <a:t>18/03/2016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82DB3-48F0-4F8B-BC75-6E2E784B32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1472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078CD-4ED6-4FAF-8C44-1BAEE5E8DE81}" type="datetime1">
              <a:rPr lang="en-GB" smtClean="0"/>
              <a:t>18/03/2016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0"/>
            <a:ext cx="9144000" cy="365125"/>
          </a:xfrm>
        </p:spPr>
        <p:txBody>
          <a:bodyPr/>
          <a:lstStyle>
            <a:lvl1pPr algn="ctr">
              <a:defRPr/>
            </a:lvl1pPr>
          </a:lstStyle>
          <a:p>
            <a:fld id="{12F82DB3-48F0-4F8B-BC75-6E2E784B329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6824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85D80-D7CA-4EE1-89E4-8D36A490F0F4}" type="datetime1">
              <a:rPr lang="en-GB" smtClean="0"/>
              <a:t>18/03/2016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82DB3-48F0-4F8B-BC75-6E2E784B32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5653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6C663-0533-49A7-99D4-D910CBC2D5CA}" type="datetime1">
              <a:rPr lang="en-GB" smtClean="0"/>
              <a:t>18/03/2016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82DB3-48F0-4F8B-BC75-6E2E784B32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7056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D098A-BB23-4BE1-94DB-99AE93CA951C}" type="datetime1">
              <a:rPr lang="en-GB" smtClean="0"/>
              <a:t>18/03/2016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82DB3-48F0-4F8B-BC75-6E2E784B32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4929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AEB44-874E-401D-8191-D143D003B924}" type="datetime1">
              <a:rPr lang="en-GB" smtClean="0"/>
              <a:t>18/03/2016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82DB3-48F0-4F8B-BC75-6E2E784B32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5908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CE906-9106-4CF2-AFF0-826745C00AE6}" type="datetime1">
              <a:rPr lang="en-GB" smtClean="0"/>
              <a:t>18/03/2016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82DB3-48F0-4F8B-BC75-6E2E784B32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081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D1928-D8EF-44E3-9C96-9BD6FFBE2226}" type="datetime1">
              <a:rPr lang="en-GB" smtClean="0"/>
              <a:t>18/03/2016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82DB3-48F0-4F8B-BC75-6E2E784B32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0622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73D19-F45A-448A-9228-B6576A165B7E}" type="datetime1">
              <a:rPr lang="en-GB" smtClean="0"/>
              <a:t>18/03/2016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82DB3-48F0-4F8B-BC75-6E2E784B32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6365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C897D4-65DE-424D-8039-825723E9EE3A}" type="datetime1">
              <a:rPr lang="en-GB" smtClean="0"/>
              <a:t>18/03/2016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F82DB3-48F0-4F8B-BC75-6E2E784B32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496184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548680"/>
            <a:ext cx="7920880" cy="576064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sr-Cyrl-BA" sz="3600" b="1" dirty="0" smtClean="0">
                <a:latin typeface="Arial" pitchFamily="34" charset="0"/>
                <a:cs typeface="Arial" pitchFamily="34" charset="0"/>
              </a:rPr>
              <a:t>Горан Милашин (Бања Лука)</a:t>
            </a:r>
          </a:p>
          <a:p>
            <a:pPr>
              <a:spcBef>
                <a:spcPts val="0"/>
              </a:spcBef>
            </a:pPr>
            <a:r>
              <a:rPr lang="sr-Cyrl-BA" sz="1600" b="1" dirty="0" smtClean="0">
                <a:latin typeface="Arial" pitchFamily="34" charset="0"/>
                <a:cs typeface="Arial" pitchFamily="34" charset="0"/>
              </a:rPr>
              <a:t>Филолошки факултет Универзитета у Бањој Луци</a:t>
            </a:r>
          </a:p>
          <a:p>
            <a:pPr>
              <a:spcBef>
                <a:spcPts val="0"/>
              </a:spcBef>
            </a:pPr>
            <a:r>
              <a:rPr lang="sr-Latn-BA" sz="1400" b="1" dirty="0" smtClean="0">
                <a:latin typeface="Arial" pitchFamily="34" charset="0"/>
                <a:cs typeface="Arial" pitchFamily="34" charset="0"/>
              </a:rPr>
              <a:t>goran.milasin@unibl.rs</a:t>
            </a:r>
          </a:p>
          <a:p>
            <a:pPr>
              <a:spcBef>
                <a:spcPts val="0"/>
              </a:spcBef>
            </a:pPr>
            <a:endParaRPr lang="sr-Latn-BA" sz="1400" b="1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</a:pPr>
            <a:endParaRPr lang="sr-Latn-BA" sz="1400" b="1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</a:pPr>
            <a:r>
              <a:rPr lang="sr-Cyrl-BA" sz="4800" b="1" dirty="0" smtClean="0">
                <a:latin typeface="Arial" pitchFamily="34" charset="0"/>
                <a:cs typeface="Arial" pitchFamily="34" charset="0"/>
              </a:rPr>
              <a:t>О језику Твитера са дериватолошког становишта</a:t>
            </a:r>
          </a:p>
          <a:p>
            <a:pPr>
              <a:spcBef>
                <a:spcPts val="0"/>
              </a:spcBef>
            </a:pPr>
            <a:endParaRPr lang="sr-Cyrl-BA" sz="2600" b="1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</a:pPr>
            <a:r>
              <a:rPr lang="sr-Cyrl-BA" sz="2600" b="1" dirty="0" smtClean="0">
                <a:latin typeface="Arial" pitchFamily="34" charset="0"/>
                <a:cs typeface="Arial" pitchFamily="34" charset="0"/>
              </a:rPr>
              <a:t>Творба ријечи и интернет</a:t>
            </a:r>
          </a:p>
          <a:p>
            <a:pPr>
              <a:spcBef>
                <a:spcPts val="0"/>
              </a:spcBef>
            </a:pPr>
            <a:r>
              <a:rPr lang="sr-Cyrl-BA" sz="2400" b="1" dirty="0" smtClean="0">
                <a:latin typeface="Arial" pitchFamily="34" charset="0"/>
                <a:cs typeface="Arial" pitchFamily="34" charset="0"/>
              </a:rPr>
              <a:t>Грац, 23. </a:t>
            </a:r>
            <a:r>
              <a:rPr lang="sr-Latn-BA" sz="2400" b="1" dirty="0" smtClean="0">
                <a:latin typeface="Arial" pitchFamily="34" charset="0"/>
                <a:cs typeface="Arial" pitchFamily="34" charset="0"/>
              </a:rPr>
              <a:t>III </a:t>
            </a:r>
            <a:r>
              <a:rPr lang="sr-Cyrl-BA" sz="2400" b="1" dirty="0" smtClean="0">
                <a:latin typeface="Arial" pitchFamily="34" charset="0"/>
                <a:cs typeface="Arial" pitchFamily="34" charset="0"/>
              </a:rPr>
              <a:t>2016.</a:t>
            </a:r>
            <a:endParaRPr lang="en-GB" sz="24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99324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904656"/>
          </a:xfrm>
        </p:spPr>
        <p:txBody>
          <a:bodyPr/>
          <a:lstStyle/>
          <a:p>
            <a:r>
              <a:rPr lang="sr-Cyrl-BA" i="1" dirty="0">
                <a:latin typeface="Arial" pitchFamily="34" charset="0"/>
                <a:cs typeface="Arial" pitchFamily="34" charset="0"/>
              </a:rPr>
              <a:t>н</a:t>
            </a:r>
            <a:r>
              <a:rPr lang="sr-Cyrl-BA" i="1" dirty="0" smtClean="0">
                <a:latin typeface="Arial" pitchFamily="34" charset="0"/>
                <a:cs typeface="Arial" pitchFamily="34" charset="0"/>
              </a:rPr>
              <a:t>отификације</a:t>
            </a:r>
          </a:p>
          <a:p>
            <a:r>
              <a:rPr lang="sr-Cyrl-BA" i="1" dirty="0">
                <a:latin typeface="Arial" pitchFamily="34" charset="0"/>
                <a:cs typeface="Arial" pitchFamily="34" charset="0"/>
              </a:rPr>
              <a:t>т</a:t>
            </a:r>
            <a:r>
              <a:rPr lang="sr-Cyrl-BA" i="1" dirty="0" smtClean="0">
                <a:latin typeface="Arial" pitchFamily="34" charset="0"/>
                <a:cs typeface="Arial" pitchFamily="34" charset="0"/>
              </a:rPr>
              <a:t>ренд</a:t>
            </a:r>
            <a:r>
              <a:rPr lang="sr-Cyrl-BA" dirty="0" smtClean="0">
                <a:latin typeface="Arial" pitchFamily="34" charset="0"/>
                <a:cs typeface="Arial" pitchFamily="34" charset="0"/>
              </a:rPr>
              <a:t> → </a:t>
            </a:r>
            <a:r>
              <a:rPr lang="sr-Cyrl-BA" i="1" dirty="0" smtClean="0">
                <a:latin typeface="Arial" pitchFamily="34" charset="0"/>
                <a:cs typeface="Arial" pitchFamily="34" charset="0"/>
              </a:rPr>
              <a:t>трендовати</a:t>
            </a:r>
          </a:p>
          <a:p>
            <a:r>
              <a:rPr lang="sr-Latn-BA" i="1" dirty="0" smtClean="0">
                <a:effectLst/>
                <a:latin typeface="Arial" pitchFamily="34" charset="0"/>
                <a:ea typeface="Calibri"/>
                <a:cs typeface="Arial" pitchFamily="34" charset="0"/>
              </a:rPr>
              <a:t>quote</a:t>
            </a:r>
            <a:r>
              <a:rPr lang="sr-Cyrl-BA" i="1" dirty="0" smtClean="0">
                <a:effectLst/>
                <a:latin typeface="Arial" pitchFamily="34" charset="0"/>
                <a:ea typeface="Calibri"/>
                <a:cs typeface="Arial" pitchFamily="34" charset="0"/>
              </a:rPr>
              <a:t> → квотовати</a:t>
            </a:r>
          </a:p>
          <a:p>
            <a:r>
              <a:rPr lang="sr-Latn-BA" i="1" dirty="0" smtClean="0">
                <a:effectLst/>
                <a:latin typeface="Arial" pitchFamily="34" charset="0"/>
                <a:ea typeface="Calibri"/>
                <a:cs typeface="Arial" pitchFamily="34" charset="0"/>
              </a:rPr>
              <a:t>search</a:t>
            </a:r>
            <a:r>
              <a:rPr lang="sr-Latn-BA" dirty="0" smtClean="0">
                <a:effectLst/>
                <a:latin typeface="Arial" pitchFamily="34" charset="0"/>
                <a:ea typeface="Calibri"/>
                <a:cs typeface="Arial" pitchFamily="34" charset="0"/>
              </a:rPr>
              <a:t> →</a:t>
            </a:r>
            <a:r>
              <a:rPr lang="sr-Cyrl-BA" dirty="0" smtClean="0">
                <a:effectLst/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sr-Cyrl-BA" i="1" dirty="0" smtClean="0">
                <a:effectLst/>
                <a:latin typeface="Arial" pitchFamily="34" charset="0"/>
                <a:ea typeface="Calibri"/>
                <a:cs typeface="Arial" pitchFamily="34" charset="0"/>
              </a:rPr>
              <a:t>срчовати</a:t>
            </a:r>
          </a:p>
          <a:p>
            <a:r>
              <a:rPr lang="sr-Cyrl-BA" i="1" dirty="0">
                <a:latin typeface="Arial" pitchFamily="34" charset="0"/>
                <a:ea typeface="Calibri"/>
                <a:cs typeface="Arial" pitchFamily="34" charset="0"/>
              </a:rPr>
              <a:t>л</a:t>
            </a:r>
            <a:r>
              <a:rPr lang="sr-Cyrl-BA" i="1" dirty="0" smtClean="0">
                <a:effectLst/>
                <a:latin typeface="Arial" pitchFamily="34" charset="0"/>
                <a:ea typeface="Calibri"/>
                <a:cs typeface="Arial" pitchFamily="34" charset="0"/>
              </a:rPr>
              <a:t>ајковати</a:t>
            </a:r>
          </a:p>
          <a:p>
            <a:r>
              <a:rPr lang="sr-Cyrl-BA" i="1" dirty="0">
                <a:latin typeface="Arial" pitchFamily="34" charset="0"/>
                <a:cs typeface="Arial" pitchFamily="34" charset="0"/>
              </a:rPr>
              <a:t>ф</a:t>
            </a:r>
            <a:r>
              <a:rPr lang="sr-Cyrl-BA" i="1" dirty="0" smtClean="0">
                <a:latin typeface="Arial" pitchFamily="34" charset="0"/>
                <a:cs typeface="Arial" pitchFamily="34" charset="0"/>
              </a:rPr>
              <a:t>ејвовати</a:t>
            </a:r>
            <a:r>
              <a:rPr lang="sr-Cyrl-BA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sr-Cyrl-BA" i="1" dirty="0" smtClean="0">
                <a:latin typeface="Arial" pitchFamily="34" charset="0"/>
                <a:cs typeface="Arial" pitchFamily="34" charset="0"/>
              </a:rPr>
              <a:t>фејвати</a:t>
            </a:r>
            <a:r>
              <a:rPr lang="sr-Cyrl-BA" dirty="0" smtClean="0">
                <a:latin typeface="Arial" pitchFamily="34" charset="0"/>
                <a:cs typeface="Arial" pitchFamily="34" charset="0"/>
              </a:rPr>
              <a:t> : </a:t>
            </a:r>
            <a:r>
              <a:rPr lang="sr-Cyrl-BA" i="1" dirty="0" smtClean="0">
                <a:latin typeface="Arial" pitchFamily="34" charset="0"/>
                <a:cs typeface="Arial" pitchFamily="34" charset="0"/>
              </a:rPr>
              <a:t>фејвнути</a:t>
            </a:r>
          </a:p>
          <a:p>
            <a:endParaRPr lang="sr-Cyrl-BA" i="1" dirty="0" smtClean="0"/>
          </a:p>
          <a:p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82DB3-48F0-4F8B-BC75-6E2E784B3297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56539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BA" i="1" dirty="0">
                <a:latin typeface="Arial" pitchFamily="34" charset="0"/>
                <a:ea typeface="Calibri"/>
                <a:cs typeface="Arial" pitchFamily="34" charset="0"/>
              </a:rPr>
              <a:t>меншн </a:t>
            </a:r>
            <a:r>
              <a:rPr lang="sr-Cyrl-BA" dirty="0">
                <a:latin typeface="Arial" pitchFamily="34" charset="0"/>
                <a:ea typeface="Calibri"/>
                <a:cs typeface="Arial" pitchFamily="34" charset="0"/>
              </a:rPr>
              <a:t>(← </a:t>
            </a:r>
            <a:r>
              <a:rPr lang="sr-Latn-BA" i="1" dirty="0">
                <a:latin typeface="Arial" pitchFamily="34" charset="0"/>
                <a:ea typeface="Calibri"/>
                <a:cs typeface="Arial" pitchFamily="34" charset="0"/>
              </a:rPr>
              <a:t>mention</a:t>
            </a:r>
            <a:r>
              <a:rPr lang="sr-Latn-BA" dirty="0">
                <a:latin typeface="Arial" pitchFamily="34" charset="0"/>
                <a:ea typeface="Calibri"/>
                <a:cs typeface="Arial" pitchFamily="34" charset="0"/>
              </a:rPr>
              <a:t>)</a:t>
            </a:r>
            <a:r>
              <a:rPr lang="sr-Cyrl-BA" dirty="0">
                <a:latin typeface="Arial" pitchFamily="34" charset="0"/>
                <a:ea typeface="Calibri"/>
                <a:cs typeface="Arial" pitchFamily="34" charset="0"/>
              </a:rPr>
              <a:t> – </a:t>
            </a:r>
            <a:r>
              <a:rPr lang="sr-Cyrl-BA" i="1" dirty="0">
                <a:latin typeface="Arial" pitchFamily="34" charset="0"/>
                <a:ea typeface="Calibri"/>
                <a:cs typeface="Arial" pitchFamily="34" charset="0"/>
              </a:rPr>
              <a:t>меншновати</a:t>
            </a:r>
          </a:p>
          <a:p>
            <a:r>
              <a:rPr lang="sr-Cyrl-BA" i="1" dirty="0">
                <a:latin typeface="Arial" pitchFamily="34" charset="0"/>
                <a:ea typeface="Calibri"/>
                <a:cs typeface="Arial" pitchFamily="34" charset="0"/>
              </a:rPr>
              <a:t>лајна </a:t>
            </a:r>
            <a:r>
              <a:rPr lang="sr-Cyrl-BA" dirty="0">
                <a:latin typeface="Arial" pitchFamily="34" charset="0"/>
                <a:ea typeface="Calibri"/>
                <a:cs typeface="Arial" pitchFamily="34" charset="0"/>
              </a:rPr>
              <a:t>(← </a:t>
            </a:r>
            <a:r>
              <a:rPr lang="sr-Cyrl-BA" i="1" dirty="0">
                <a:latin typeface="Arial" pitchFamily="34" charset="0"/>
                <a:ea typeface="Calibri"/>
                <a:cs typeface="Arial" pitchFamily="34" charset="0"/>
              </a:rPr>
              <a:t>лајн-</a:t>
            </a:r>
            <a:r>
              <a:rPr lang="sr-Cyrl-BA" dirty="0">
                <a:latin typeface="Arial" pitchFamily="34" charset="0"/>
                <a:ea typeface="Calibri"/>
                <a:cs typeface="Arial" pitchFamily="34" charset="0"/>
              </a:rPr>
              <a:t> (енг. </a:t>
            </a:r>
            <a:r>
              <a:rPr lang="sr-Latn-BA" dirty="0">
                <a:latin typeface="Arial" pitchFamily="34" charset="0"/>
                <a:ea typeface="Calibri"/>
                <a:cs typeface="Arial" pitchFamily="34" charset="0"/>
              </a:rPr>
              <a:t>line)</a:t>
            </a:r>
            <a:r>
              <a:rPr lang="sr-Cyrl-BA" dirty="0">
                <a:latin typeface="Arial" pitchFamily="34" charset="0"/>
                <a:ea typeface="Calibri"/>
                <a:cs typeface="Arial" pitchFamily="34" charset="0"/>
              </a:rPr>
              <a:t> + -</a:t>
            </a:r>
            <a:r>
              <a:rPr lang="sr-Cyrl-BA" b="1" dirty="0">
                <a:latin typeface="Arial" pitchFamily="34" charset="0"/>
                <a:ea typeface="Calibri"/>
                <a:cs typeface="Arial" pitchFamily="34" charset="0"/>
              </a:rPr>
              <a:t>а</a:t>
            </a:r>
            <a:r>
              <a:rPr lang="sr-Cyrl-BA" dirty="0">
                <a:latin typeface="Arial" pitchFamily="34" charset="0"/>
                <a:ea typeface="Calibri"/>
                <a:cs typeface="Arial" pitchFamily="34" charset="0"/>
              </a:rPr>
              <a:t>)</a:t>
            </a:r>
          </a:p>
          <a:p>
            <a:r>
              <a:rPr lang="sr-Cyrl-BA" i="1" dirty="0">
                <a:latin typeface="Arial" pitchFamily="34" charset="0"/>
                <a:ea typeface="Calibri"/>
                <a:cs typeface="Arial" pitchFamily="34" charset="0"/>
              </a:rPr>
              <a:t>б</a:t>
            </a:r>
            <a:r>
              <a:rPr lang="sr-Cyrl-BA" i="1" dirty="0" smtClean="0">
                <a:latin typeface="Arial" pitchFamily="34" charset="0"/>
                <a:ea typeface="Calibri"/>
                <a:cs typeface="Arial" pitchFamily="34" charset="0"/>
              </a:rPr>
              <a:t>локирати </a:t>
            </a:r>
            <a:r>
              <a:rPr lang="sr-Cyrl-BA" dirty="0" smtClean="0">
                <a:latin typeface="Arial" pitchFamily="34" charset="0"/>
                <a:ea typeface="Calibri"/>
                <a:cs typeface="Arial" pitchFamily="34" charset="0"/>
              </a:rPr>
              <a:t>← </a:t>
            </a:r>
            <a:r>
              <a:rPr lang="sr-Latn-BA" i="1" dirty="0" smtClean="0">
                <a:latin typeface="Arial" pitchFamily="34" charset="0"/>
                <a:ea typeface="Calibri"/>
                <a:cs typeface="Arial" pitchFamily="34" charset="0"/>
              </a:rPr>
              <a:t>block</a:t>
            </a:r>
            <a:r>
              <a:rPr lang="sr-Latn-BA" dirty="0" smtClean="0">
                <a:latin typeface="Arial" pitchFamily="34" charset="0"/>
                <a:ea typeface="Calibri"/>
                <a:cs typeface="Arial" pitchFamily="34" charset="0"/>
              </a:rPr>
              <a:t> + </a:t>
            </a:r>
            <a:r>
              <a:rPr lang="sr-Cyrl-BA" dirty="0" smtClean="0">
                <a:latin typeface="Arial" pitchFamily="34" charset="0"/>
                <a:ea typeface="Calibri"/>
                <a:cs typeface="Arial" pitchFamily="34" charset="0"/>
              </a:rPr>
              <a:t>-</a:t>
            </a:r>
            <a:r>
              <a:rPr lang="sr-Cyrl-BA" b="1" dirty="0" smtClean="0">
                <a:latin typeface="Arial" pitchFamily="34" charset="0"/>
                <a:ea typeface="Calibri"/>
                <a:cs typeface="Arial" pitchFamily="34" charset="0"/>
              </a:rPr>
              <a:t>ира(ти</a:t>
            </a:r>
            <a:r>
              <a:rPr lang="sr-Cyrl-BA" dirty="0" smtClean="0">
                <a:latin typeface="Arial" pitchFamily="34" charset="0"/>
                <a:ea typeface="Calibri"/>
                <a:cs typeface="Arial" pitchFamily="34" charset="0"/>
              </a:rPr>
              <a:t>)</a:t>
            </a:r>
            <a:endParaRPr lang="sr-Cyrl-BA" dirty="0">
              <a:latin typeface="Arial" pitchFamily="34" charset="0"/>
              <a:ea typeface="Calibri"/>
              <a:cs typeface="Arial" pitchFamily="34" charset="0"/>
            </a:endParaRPr>
          </a:p>
          <a:p>
            <a:r>
              <a:rPr lang="sr-Cyrl-BA" i="1" dirty="0">
                <a:latin typeface="Arial" pitchFamily="34" charset="0"/>
                <a:cs typeface="Arial" pitchFamily="34" charset="0"/>
              </a:rPr>
              <a:t>п</a:t>
            </a:r>
            <a:r>
              <a:rPr lang="sr-Cyrl-BA" i="1" dirty="0" smtClean="0">
                <a:latin typeface="Arial" pitchFamily="34" charset="0"/>
                <a:cs typeface="Arial" pitchFamily="34" charset="0"/>
              </a:rPr>
              <a:t>иновати</a:t>
            </a:r>
            <a:r>
              <a:rPr lang="sr-Cyrl-BA" dirty="0" smtClean="0">
                <a:latin typeface="Arial" pitchFamily="34" charset="0"/>
                <a:cs typeface="Arial" pitchFamily="34" charset="0"/>
              </a:rPr>
              <a:t> ← </a:t>
            </a:r>
            <a:r>
              <a:rPr lang="sr-Latn-BA" i="1" dirty="0" smtClean="0">
                <a:latin typeface="Arial" pitchFamily="34" charset="0"/>
                <a:cs typeface="Arial" pitchFamily="34" charset="0"/>
              </a:rPr>
              <a:t>pin</a:t>
            </a:r>
            <a:r>
              <a:rPr lang="sr-Latn-BA" dirty="0" smtClean="0">
                <a:latin typeface="Arial" pitchFamily="34" charset="0"/>
                <a:cs typeface="Arial" pitchFamily="34" charset="0"/>
              </a:rPr>
              <a:t> + -</a:t>
            </a:r>
            <a:r>
              <a:rPr lang="sr-Cyrl-BA" b="1" dirty="0" smtClean="0">
                <a:latin typeface="Arial" pitchFamily="34" charset="0"/>
                <a:cs typeface="Arial" pitchFamily="34" charset="0"/>
              </a:rPr>
              <a:t>ова</a:t>
            </a:r>
            <a:r>
              <a:rPr lang="sr-Latn-BA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sr-Cyrl-BA" dirty="0" smtClean="0">
                <a:latin typeface="Arial" pitchFamily="34" charset="0"/>
                <a:cs typeface="Arial" pitchFamily="34" charset="0"/>
              </a:rPr>
              <a:t>ти</a:t>
            </a:r>
            <a:r>
              <a:rPr lang="sr-Latn-BA" dirty="0" smtClean="0">
                <a:latin typeface="Arial" pitchFamily="34" charset="0"/>
                <a:cs typeface="Arial" pitchFamily="34" charset="0"/>
              </a:rPr>
              <a:t>)</a:t>
            </a:r>
            <a:endParaRPr lang="sr-Cyrl-BA" dirty="0">
              <a:latin typeface="Arial" pitchFamily="34" charset="0"/>
              <a:cs typeface="Arial" pitchFamily="34" charset="0"/>
            </a:endParaRPr>
          </a:p>
          <a:p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82DB3-48F0-4F8B-BC75-6E2E784B3297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12635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i="1" dirty="0">
                <a:latin typeface="Arial" pitchFamily="34" charset="0"/>
                <a:cs typeface="Arial" pitchFamily="34" charset="0"/>
              </a:rPr>
              <a:t>Ali </a:t>
            </a:r>
            <a:r>
              <a:rPr lang="en-US" b="1" i="1" dirty="0" err="1">
                <a:latin typeface="Arial" pitchFamily="34" charset="0"/>
                <a:cs typeface="Arial" pitchFamily="34" charset="0"/>
              </a:rPr>
              <a:t>tviteraši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sa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Fejs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stranicama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svojih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i="1" dirty="0" err="1">
                <a:latin typeface="Arial" pitchFamily="34" charset="0"/>
                <a:cs typeface="Arial" pitchFamily="34" charset="0"/>
              </a:rPr>
              <a:t>tvitova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++++</a:t>
            </a:r>
            <a:r>
              <a:rPr lang="sr-Latn-BA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Kad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se to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desilo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i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zašto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se to ne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leči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?;</a:t>
            </a:r>
            <a:endParaRPr lang="en-GB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i="1" dirty="0" err="1">
                <a:latin typeface="Arial" pitchFamily="34" charset="0"/>
                <a:cs typeface="Arial" pitchFamily="34" charset="0"/>
              </a:rPr>
              <a:t>Preko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dana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skroman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profesor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hemije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uveče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vatrena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i="1" dirty="0" err="1" smtClean="0">
                <a:latin typeface="Arial" pitchFamily="34" charset="0"/>
                <a:cs typeface="Arial" pitchFamily="34" charset="0"/>
              </a:rPr>
              <a:t>tviterašica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;</a:t>
            </a:r>
            <a:endParaRPr lang="en-GB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i="1" dirty="0" err="1">
                <a:latin typeface="Arial" pitchFamily="34" charset="0"/>
                <a:cs typeface="Arial" pitchFamily="34" charset="0"/>
              </a:rPr>
              <a:t>Ljudi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su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u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stanju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da </a:t>
            </a:r>
            <a:r>
              <a:rPr lang="en-US" b="1" i="1" dirty="0" err="1">
                <a:latin typeface="Arial" pitchFamily="34" charset="0"/>
                <a:cs typeface="Arial" pitchFamily="34" charset="0"/>
              </a:rPr>
              <a:t>tvitnu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genijalnost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;</a:t>
            </a:r>
            <a:endParaRPr lang="en-GB" dirty="0">
              <a:latin typeface="Arial" pitchFamily="34" charset="0"/>
              <a:cs typeface="Arial" pitchFamily="34" charset="0"/>
            </a:endParaRPr>
          </a:p>
          <a:p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82DB3-48F0-4F8B-BC75-6E2E784B3297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47344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i="1" dirty="0">
                <a:latin typeface="Arial" pitchFamily="34" charset="0"/>
                <a:cs typeface="Arial" pitchFamily="34" charset="0"/>
              </a:rPr>
              <a:t>ZA MENE JE LAST SEEN NA TVITERU KAD TI NEKO NE ODGOVARA NA </a:t>
            </a:r>
            <a:r>
              <a:rPr lang="en-US" b="1" i="1" dirty="0">
                <a:latin typeface="Arial" pitchFamily="34" charset="0"/>
                <a:cs typeface="Arial" pitchFamily="34" charset="0"/>
              </a:rPr>
              <a:t>DM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DUZE VREME A NON STOP JE NA </a:t>
            </a:r>
            <a:r>
              <a:rPr lang="en-US" b="1" i="1" dirty="0">
                <a:latin typeface="Arial" pitchFamily="34" charset="0"/>
                <a:cs typeface="Arial" pitchFamily="34" charset="0"/>
              </a:rPr>
              <a:t>LAJNI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I </a:t>
            </a:r>
            <a:r>
              <a:rPr lang="en-US" b="1" i="1" dirty="0">
                <a:latin typeface="Arial" pitchFamily="34" charset="0"/>
                <a:cs typeface="Arial" pitchFamily="34" charset="0"/>
              </a:rPr>
              <a:t>TVITUJE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STA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ZNAM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;</a:t>
            </a:r>
            <a:endParaRPr lang="en-GB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i="1" dirty="0" err="1">
                <a:latin typeface="Arial" pitchFamily="34" charset="0"/>
                <a:cs typeface="Arial" pitchFamily="34" charset="0"/>
              </a:rPr>
              <a:t>sta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vam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je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odjednom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pa mi </a:t>
            </a:r>
            <a:r>
              <a:rPr lang="en-US" b="1" i="1" dirty="0" err="1">
                <a:latin typeface="Arial" pitchFamily="34" charset="0"/>
                <a:cs typeface="Arial" pitchFamily="34" charset="0"/>
              </a:rPr>
              <a:t>retvitujete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ovo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da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nisam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izasao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negde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na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televizor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ne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d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’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o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bog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;</a:t>
            </a:r>
            <a:endParaRPr lang="en-GB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i="1" dirty="0">
                <a:latin typeface="Arial" pitchFamily="34" charset="0"/>
                <a:cs typeface="Arial" pitchFamily="34" charset="0"/>
              </a:rPr>
              <a:t>Ne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aco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ja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moram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ovo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da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ti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i="1" dirty="0" err="1">
                <a:latin typeface="Arial" pitchFamily="34" charset="0"/>
                <a:cs typeface="Arial" pitchFamily="34" charset="0"/>
              </a:rPr>
              <a:t>ritvitujem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nekako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si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ME UBIO </a:t>
            </a:r>
            <a:r>
              <a:rPr lang="en-US" b="1" i="1" dirty="0" smtClean="0">
                <a:latin typeface="Arial" pitchFamily="34" charset="0"/>
                <a:cs typeface="Arial" pitchFamily="34" charset="0"/>
              </a:rPr>
              <a:t>TVITOM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;</a:t>
            </a:r>
            <a:endParaRPr lang="en-GB" dirty="0">
              <a:latin typeface="Arial" pitchFamily="34" charset="0"/>
              <a:cs typeface="Arial" pitchFamily="34" charset="0"/>
            </a:endParaRPr>
          </a:p>
          <a:p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82DB3-48F0-4F8B-BC75-6E2E784B3297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42438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i="1" dirty="0" err="1">
                <a:latin typeface="Arial" pitchFamily="34" charset="0"/>
                <a:cs typeface="Arial" pitchFamily="34" charset="0"/>
              </a:rPr>
              <a:t>Seksualni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život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mi je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kao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i="1" dirty="0" err="1">
                <a:latin typeface="Arial" pitchFamily="34" charset="0"/>
                <a:cs typeface="Arial" pitchFamily="34" charset="0"/>
              </a:rPr>
              <a:t>tviter</a:t>
            </a:r>
            <a:r>
              <a:rPr lang="en-US" dirty="0">
                <a:latin typeface="Arial" pitchFamily="34" charset="0"/>
                <a:cs typeface="Arial" pitchFamily="34" charset="0"/>
              </a:rPr>
              <a:t>.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sr-Latn-BA" i="1" dirty="0" smtClean="0">
                <a:latin typeface="Arial" pitchFamily="34" charset="0"/>
                <a:cs typeface="Arial" pitchFamily="34" charset="0"/>
              </a:rPr>
              <a:t>e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ki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mi </a:t>
            </a:r>
            <a:r>
              <a:rPr lang="en-US" b="1" i="1" dirty="0" err="1">
                <a:latin typeface="Arial" pitchFamily="34" charset="0"/>
                <a:cs typeface="Arial" pitchFamily="34" charset="0"/>
              </a:rPr>
              <a:t>tvitnu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neki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i="1" dirty="0" err="1">
                <a:latin typeface="Arial" pitchFamily="34" charset="0"/>
                <a:cs typeface="Arial" pitchFamily="34" charset="0"/>
              </a:rPr>
              <a:t>retvitnu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a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najviše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je </a:t>
            </a:r>
            <a:r>
              <a:rPr lang="en-US" b="1" i="1" dirty="0" err="1">
                <a:latin typeface="Arial" pitchFamily="34" charset="0"/>
                <a:cs typeface="Arial" pitchFamily="34" charset="0"/>
              </a:rPr>
              <a:t>fejvova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...</a:t>
            </a:r>
            <a:r>
              <a:rPr lang="sr-Latn-BA" dirty="0" smtClean="0">
                <a:latin typeface="Arial" pitchFamily="34" charset="0"/>
                <a:cs typeface="Arial" pitchFamily="34" charset="0"/>
              </a:rPr>
              <a:t>;</a:t>
            </a:r>
            <a:endParaRPr lang="en-GB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dirty="0">
                <a:latin typeface="Arial" pitchFamily="34" charset="0"/>
                <a:cs typeface="Arial" pitchFamily="34" charset="0"/>
              </a:rPr>
              <a:t>–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Zbog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tvog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i="1" dirty="0" err="1">
                <a:latin typeface="Arial" pitchFamily="34" charset="0"/>
                <a:cs typeface="Arial" pitchFamily="34" charset="0"/>
              </a:rPr>
              <a:t>ritvita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me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zapratila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moja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i="1" dirty="0" err="1">
                <a:latin typeface="Arial" pitchFamily="34" charset="0"/>
                <a:cs typeface="Arial" pitchFamily="34" charset="0"/>
              </a:rPr>
              <a:t>tviter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simpatija</a:t>
            </a:r>
            <a:r>
              <a:rPr lang="en-US" dirty="0">
                <a:latin typeface="Arial" pitchFamily="34" charset="0"/>
                <a:cs typeface="Arial" pitchFamily="34" charset="0"/>
              </a:rPr>
              <a:t>. </a:t>
            </a:r>
            <a:endParaRPr lang="en-GB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sr-Latn-BA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–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POKLONIĆETE MI PRVO DETE</a:t>
            </a:r>
            <a:r>
              <a:rPr lang="en-US" dirty="0">
                <a:latin typeface="Arial" pitchFamily="34" charset="0"/>
                <a:cs typeface="Arial" pitchFamily="34" charset="0"/>
              </a:rPr>
              <a:t>! 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NEMA NA ČEMU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!;</a:t>
            </a:r>
            <a:endParaRPr lang="en-GB" dirty="0">
              <a:latin typeface="Arial" pitchFamily="34" charset="0"/>
              <a:cs typeface="Arial" pitchFamily="34" charset="0"/>
            </a:endParaRPr>
          </a:p>
          <a:p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82DB3-48F0-4F8B-BC75-6E2E784B3297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9531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i="1" dirty="0" err="1">
                <a:latin typeface="Arial" pitchFamily="34" charset="0"/>
                <a:cs typeface="Arial" pitchFamily="34" charset="0"/>
              </a:rPr>
              <a:t>Znači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toliko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su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mi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loši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i="1" dirty="0" err="1">
                <a:latin typeface="Arial" pitchFamily="34" charset="0"/>
                <a:cs typeface="Arial" pitchFamily="34" charset="0"/>
              </a:rPr>
              <a:t>tvitovi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da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više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i="1" dirty="0" err="1">
                <a:latin typeface="Arial" pitchFamily="34" charset="0"/>
                <a:cs typeface="Arial" pitchFamily="34" charset="0"/>
              </a:rPr>
              <a:t>fejvova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dobijem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na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i="1" dirty="0" err="1">
                <a:latin typeface="Arial" pitchFamily="34" charset="0"/>
                <a:cs typeface="Arial" pitchFamily="34" charset="0"/>
              </a:rPr>
              <a:t>retvit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nego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sopstveni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i="1" dirty="0" err="1">
                <a:latin typeface="Arial" pitchFamily="34" charset="0"/>
                <a:cs typeface="Arial" pitchFamily="34" charset="0"/>
              </a:rPr>
              <a:t>tvit</a:t>
            </a:r>
            <a:r>
              <a:rPr lang="en-US" dirty="0">
                <a:latin typeface="Arial" pitchFamily="34" charset="0"/>
                <a:cs typeface="Arial" pitchFamily="34" charset="0"/>
              </a:rPr>
              <a:t>...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Plakaču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krstami</a:t>
            </a:r>
            <a:r>
              <a:rPr lang="en-US" dirty="0">
                <a:latin typeface="Arial" pitchFamily="34" charset="0"/>
                <a:cs typeface="Arial" pitchFamily="34" charset="0"/>
              </a:rPr>
              <a:t>!1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!;</a:t>
            </a:r>
            <a:endParaRPr lang="en-GB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i="1" dirty="0" err="1">
                <a:latin typeface="Arial" pitchFamily="34" charset="0"/>
                <a:cs typeface="Arial" pitchFamily="34" charset="0"/>
              </a:rPr>
              <a:t>Budicu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te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drmacu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te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i="1" dirty="0" err="1">
                <a:latin typeface="Arial" pitchFamily="34" charset="0"/>
                <a:cs typeface="Arial" pitchFamily="34" charset="0"/>
              </a:rPr>
              <a:t>notifikacijama</a:t>
            </a:r>
            <a:r>
              <a:rPr lang="en-US" dirty="0">
                <a:latin typeface="Arial" pitchFamily="34" charset="0"/>
                <a:cs typeface="Arial" pitchFamily="34" charset="0"/>
              </a:rPr>
              <a:t>...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Neces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spavati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!;</a:t>
            </a:r>
            <a:endParaRPr lang="en-GB" dirty="0">
              <a:latin typeface="Arial" pitchFamily="34" charset="0"/>
              <a:cs typeface="Arial" pitchFamily="34" charset="0"/>
            </a:endParaRPr>
          </a:p>
          <a:p>
            <a:r>
              <a:rPr lang="en-US" i="1" dirty="0" err="1">
                <a:latin typeface="Arial" pitchFamily="34" charset="0"/>
                <a:ea typeface="Calibri"/>
                <a:cs typeface="Arial" pitchFamily="34" charset="0"/>
              </a:rPr>
              <a:t>Tako</a:t>
            </a:r>
            <a:r>
              <a:rPr lang="en-US" i="1" dirty="0">
                <a:latin typeface="Arial" pitchFamily="34" charset="0"/>
                <a:ea typeface="Calibri"/>
                <a:cs typeface="Arial" pitchFamily="34" charset="0"/>
              </a:rPr>
              <a:t> je</a:t>
            </a:r>
            <a:r>
              <a:rPr lang="en-US" dirty="0">
                <a:latin typeface="Arial" pitchFamily="34" charset="0"/>
                <a:ea typeface="Calibri"/>
                <a:cs typeface="Arial" pitchFamily="34" charset="0"/>
              </a:rPr>
              <a:t>, </a:t>
            </a:r>
            <a:r>
              <a:rPr lang="en-US" b="1" i="1" dirty="0" err="1">
                <a:latin typeface="Arial" pitchFamily="34" charset="0"/>
                <a:ea typeface="Calibri"/>
                <a:cs typeface="Arial" pitchFamily="34" charset="0"/>
              </a:rPr>
              <a:t>trenduj</a:t>
            </a:r>
            <a:r>
              <a:rPr lang="en-US" i="1" dirty="0"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ea typeface="Calibri"/>
                <a:cs typeface="Arial" pitchFamily="34" charset="0"/>
              </a:rPr>
              <a:t>Srbiju</a:t>
            </a:r>
            <a:r>
              <a:rPr lang="en-US" dirty="0">
                <a:latin typeface="Arial" pitchFamily="34" charset="0"/>
                <a:ea typeface="Calibri"/>
                <a:cs typeface="Arial" pitchFamily="34" charset="0"/>
              </a:rPr>
              <a:t>! #</a:t>
            </a:r>
            <a:r>
              <a:rPr lang="en-US" i="1" dirty="0">
                <a:latin typeface="Arial" pitchFamily="34" charset="0"/>
                <a:ea typeface="Calibri"/>
                <a:cs typeface="Arial" pitchFamily="34" charset="0"/>
              </a:rPr>
              <a:t>Serbia</a:t>
            </a:r>
            <a:r>
              <a:rPr lang="en-US" dirty="0">
                <a:latin typeface="Arial" pitchFamily="34" charset="0"/>
                <a:ea typeface="Calibri"/>
                <a:cs typeface="Arial" pitchFamily="34" charset="0"/>
              </a:rPr>
              <a:t> #</a:t>
            </a:r>
            <a:r>
              <a:rPr lang="en-US" i="1" dirty="0">
                <a:latin typeface="Arial" pitchFamily="34" charset="0"/>
                <a:ea typeface="Calibri"/>
                <a:cs typeface="Arial" pitchFamily="34" charset="0"/>
              </a:rPr>
              <a:t>U20</a:t>
            </a:r>
            <a:r>
              <a:rPr lang="en-US" dirty="0">
                <a:latin typeface="Arial" pitchFamily="34" charset="0"/>
                <a:ea typeface="Calibri"/>
                <a:cs typeface="Arial" pitchFamily="34" charset="0"/>
              </a:rPr>
              <a:t> #</a:t>
            </a:r>
            <a:r>
              <a:rPr lang="en-US" i="1" dirty="0" err="1" smtClean="0">
                <a:latin typeface="Arial" pitchFamily="34" charset="0"/>
                <a:ea typeface="Calibri"/>
                <a:cs typeface="Arial" pitchFamily="34" charset="0"/>
              </a:rPr>
              <a:t>WorldChampionships</a:t>
            </a:r>
            <a:r>
              <a:rPr lang="sr-Latn-BA" dirty="0" smtClean="0">
                <a:latin typeface="Arial" pitchFamily="34" charset="0"/>
                <a:ea typeface="Calibri"/>
                <a:cs typeface="Arial" pitchFamily="34" charset="0"/>
              </a:rPr>
              <a:t>;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82DB3-48F0-4F8B-BC75-6E2E784B3297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92798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i="1" dirty="0" err="1">
                <a:latin typeface="Arial" pitchFamily="34" charset="0"/>
                <a:cs typeface="Arial" pitchFamily="34" charset="0"/>
              </a:rPr>
              <a:t>Ako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se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slazes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sa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mnom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udaris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i="1" dirty="0">
                <a:latin typeface="Arial" pitchFamily="34" charset="0"/>
                <a:cs typeface="Arial" pitchFamily="34" charset="0"/>
              </a:rPr>
              <a:t>RT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nemoj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mi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moj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i="1" dirty="0" err="1">
                <a:latin typeface="Arial" pitchFamily="34" charset="0"/>
                <a:cs typeface="Arial" pitchFamily="34" charset="0"/>
              </a:rPr>
              <a:t>tvit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objasnjavat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sa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tim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i="1" dirty="0" smtClean="0">
                <a:latin typeface="Arial" pitchFamily="34" charset="0"/>
                <a:cs typeface="Arial" pitchFamily="34" charset="0"/>
              </a:rPr>
              <a:t>quote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;</a:t>
            </a:r>
            <a:endParaRPr lang="en-GB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i="1" dirty="0" err="1">
                <a:latin typeface="Arial" pitchFamily="34" charset="0"/>
                <a:cs typeface="Arial" pitchFamily="34" charset="0"/>
              </a:rPr>
              <a:t>па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како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нисте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рекли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кад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сам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вас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i="1" dirty="0" err="1">
                <a:latin typeface="Arial" pitchFamily="34" charset="0"/>
                <a:cs typeface="Arial" pitchFamily="34" charset="0"/>
              </a:rPr>
              <a:t>квотовао</a:t>
            </a:r>
            <a:r>
              <a:rPr lang="en-US" dirty="0">
                <a:latin typeface="Arial" pitchFamily="34" charset="0"/>
                <a:cs typeface="Arial" pitchFamily="34" charset="0"/>
              </a:rPr>
              <a:t>...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и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немојте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молим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вас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о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Бонапарти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није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лепо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....</a:t>
            </a:r>
            <a:r>
              <a:rPr lang="sr-Cyrl-BA" dirty="0" smtClean="0">
                <a:latin typeface="Arial" pitchFamily="34" charset="0"/>
                <a:cs typeface="Arial" pitchFamily="34" charset="0"/>
              </a:rPr>
              <a:t>;</a:t>
            </a:r>
            <a:endParaRPr lang="en-GB" dirty="0">
              <a:latin typeface="Arial" pitchFamily="34" charset="0"/>
              <a:cs typeface="Arial" pitchFamily="34" charset="0"/>
            </a:endParaRPr>
          </a:p>
          <a:p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82DB3-48F0-4F8B-BC75-6E2E784B3297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04249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</a:pPr>
            <a:r>
              <a:rPr lang="en-US" i="1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Imala</a:t>
            </a:r>
            <a:r>
              <a:rPr lang="en-US" i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sam</a:t>
            </a:r>
            <a:r>
              <a:rPr lang="en-US" i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komentar</a:t>
            </a:r>
            <a:r>
              <a:rPr lang="en-US" i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za</a:t>
            </a:r>
            <a:r>
              <a:rPr lang="en-US" i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Enu</a:t>
            </a:r>
            <a:r>
              <a:rPr lang="en-US" i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Popov </a:t>
            </a:r>
            <a:r>
              <a:rPr lang="en-US" i="1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ali</a:t>
            </a:r>
            <a:r>
              <a:rPr lang="en-US" i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neću</a:t>
            </a:r>
            <a:r>
              <a:rPr lang="en-US" i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i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search</a:t>
            </a:r>
            <a:r>
              <a:rPr lang="en-US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en-US" b="1" i="1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ovaće</a:t>
            </a:r>
            <a:r>
              <a:rPr lang="en-US" i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me i </a:t>
            </a:r>
            <a:r>
              <a:rPr lang="en-US" i="1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bacati</a:t>
            </a:r>
            <a:r>
              <a:rPr lang="en-US" i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replike</a:t>
            </a:r>
            <a:r>
              <a:rPr lang="en-US" i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pa </a:t>
            </a:r>
            <a:r>
              <a:rPr lang="en-US" i="1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ću</a:t>
            </a:r>
            <a:r>
              <a:rPr lang="en-US" i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morati</a:t>
            </a:r>
            <a:r>
              <a:rPr lang="en-US" i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da je </a:t>
            </a:r>
            <a:r>
              <a:rPr lang="en-US" i="1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učinim</a:t>
            </a:r>
            <a:r>
              <a:rPr lang="en-US" i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poznatom</a:t>
            </a:r>
            <a:r>
              <a:rPr lang="en-US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;</a:t>
            </a:r>
            <a:endParaRPr lang="en-GB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  <a:p>
            <a:pPr lvl="0" algn="just">
              <a:lnSpc>
                <a:spcPct val="150000"/>
              </a:lnSpc>
            </a:pPr>
            <a:r>
              <a:rPr lang="en-US" i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Ma dal se vi to </a:t>
            </a:r>
            <a:r>
              <a:rPr lang="en-US" b="1" i="1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srčujete</a:t>
            </a:r>
            <a:r>
              <a:rPr lang="en-US" i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pobogu</a:t>
            </a:r>
            <a:r>
              <a:rPr lang="en-US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;</a:t>
            </a:r>
            <a:endParaRPr lang="en-GB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82DB3-48F0-4F8B-BC75-6E2E784B3297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49048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i="1" dirty="0" err="1">
                <a:latin typeface="Arial" pitchFamily="34" charset="0"/>
                <a:cs typeface="Arial" pitchFamily="34" charset="0"/>
              </a:rPr>
              <a:t>Kakav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je to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krivi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spoj</a:t>
            </a:r>
            <a:r>
              <a:rPr lang="en-US" dirty="0">
                <a:latin typeface="Arial" pitchFamily="34" charset="0"/>
                <a:cs typeface="Arial" pitchFamily="34" charset="0"/>
              </a:rPr>
              <a:t>,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i="1" dirty="0" err="1">
                <a:latin typeface="Arial" pitchFamily="34" charset="0"/>
                <a:cs typeface="Arial" pitchFamily="34" charset="0"/>
              </a:rPr>
              <a:t>fejvuješ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njegov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tvit</a:t>
            </a:r>
            <a:r>
              <a:rPr lang="en-US" dirty="0">
                <a:latin typeface="Arial" pitchFamily="34" charset="0"/>
                <a:cs typeface="Arial" pitchFamily="34" charset="0"/>
              </a:rPr>
              <a:t>,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a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nećeš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moj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;</a:t>
            </a:r>
            <a:endParaRPr lang="en-GB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i="1" dirty="0" smtClean="0">
                <a:latin typeface="Arial" pitchFamily="34" charset="0"/>
                <a:cs typeface="Arial" pitchFamily="34" charset="0"/>
              </a:rPr>
              <a:t>OMG 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sad mi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jedan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i="1" dirty="0" err="1">
                <a:latin typeface="Arial" pitchFamily="34" charset="0"/>
                <a:cs typeface="Arial" pitchFamily="34" charset="0"/>
              </a:rPr>
              <a:t>fejvnuo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tvit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moram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da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ga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pitam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je li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ovo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među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nama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nešto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ozbiljno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ja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zaslužujem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da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znam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na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čemu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sam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;</a:t>
            </a:r>
            <a:endParaRPr lang="en-GB" dirty="0">
              <a:latin typeface="Arial" pitchFamily="34" charset="0"/>
              <a:cs typeface="Arial" pitchFamily="34" charset="0"/>
            </a:endParaRPr>
          </a:p>
          <a:p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82DB3-48F0-4F8B-BC75-6E2E784B3297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23219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pPr lvl="0" algn="just">
              <a:lnSpc>
                <a:spcPct val="150000"/>
              </a:lnSpc>
            </a:pPr>
            <a:r>
              <a:rPr lang="en-US" i="1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Umorite</a:t>
            </a:r>
            <a:r>
              <a:rPr lang="en-US" i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li se </a:t>
            </a:r>
            <a:r>
              <a:rPr lang="en-US" i="1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ikada</a:t>
            </a:r>
            <a:r>
              <a:rPr lang="en-US" i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bežeći</a:t>
            </a:r>
            <a:r>
              <a:rPr lang="en-US" i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od </a:t>
            </a:r>
            <a:r>
              <a:rPr lang="en-US" i="1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sebe</a:t>
            </a:r>
            <a:r>
              <a:rPr lang="en-US" i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da </a:t>
            </a:r>
            <a:r>
              <a:rPr lang="en-US" i="1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biste</a:t>
            </a:r>
            <a:r>
              <a:rPr lang="en-US" i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se </a:t>
            </a:r>
            <a:r>
              <a:rPr lang="en-US" i="1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dopali</a:t>
            </a:r>
            <a:r>
              <a:rPr lang="en-US" i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osobama</a:t>
            </a:r>
            <a:r>
              <a:rPr lang="en-US" i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sa</a:t>
            </a:r>
            <a:r>
              <a:rPr lang="en-US" i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interneta</a:t>
            </a:r>
            <a:r>
              <a:rPr lang="en-US" i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i </a:t>
            </a:r>
            <a:r>
              <a:rPr lang="en-US" i="1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skupili</a:t>
            </a:r>
            <a:r>
              <a:rPr lang="en-US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sr-Cyrl-BA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–</a:t>
            </a:r>
            <a:r>
              <a:rPr lang="en-US" i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3 </a:t>
            </a:r>
            <a:r>
              <a:rPr lang="en-US" b="1" i="1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fejva</a:t>
            </a:r>
            <a:r>
              <a:rPr lang="en-US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?!;</a:t>
            </a:r>
            <a:endParaRPr lang="sr-Cyrl-BA" dirty="0" smtClean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  <a:p>
            <a:pPr lvl="0" algn="just">
              <a:lnSpc>
                <a:spcPct val="150000"/>
              </a:lnSpc>
            </a:pPr>
            <a:r>
              <a:rPr lang="en-US" i="1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Ja</a:t>
            </a:r>
            <a:r>
              <a:rPr lang="en-US" i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te</a:t>
            </a:r>
            <a:r>
              <a:rPr lang="en-US" i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i="1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fejvam</a:t>
            </a:r>
            <a:r>
              <a:rPr lang="en-US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i="1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ti</a:t>
            </a:r>
            <a:r>
              <a:rPr lang="en-US" i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me ne </a:t>
            </a:r>
            <a:r>
              <a:rPr lang="en-US" i="1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fermas</a:t>
            </a:r>
            <a:r>
              <a:rPr lang="en-US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... </a:t>
            </a:r>
            <a:r>
              <a:rPr lang="en-US" i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Ma </a:t>
            </a:r>
            <a:r>
              <a:rPr lang="en-US" i="1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idi</a:t>
            </a:r>
            <a:r>
              <a:rPr lang="en-US" i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bre</a:t>
            </a:r>
            <a:r>
              <a:rPr lang="en-US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...;</a:t>
            </a:r>
            <a:endParaRPr lang="en-GB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  <a:p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82DB3-48F0-4F8B-BC75-6E2E784B3297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39586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976664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sr-Cyrl-BA" dirty="0" smtClean="0">
                <a:latin typeface="Arial" pitchFamily="34" charset="0"/>
                <a:cs typeface="Arial" pitchFamily="34" charset="0"/>
              </a:rPr>
              <a:t>1) Уводне напомене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sr-Cyrl-BA" dirty="0" smtClean="0">
                <a:latin typeface="Arial" pitchFamily="34" charset="0"/>
                <a:cs typeface="Arial" pitchFamily="34" charset="0"/>
              </a:rPr>
              <a:t>2) О језику интернет комуникације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sr-Cyrl-BA" dirty="0" smtClean="0">
                <a:latin typeface="Arial" pitchFamily="34" charset="0"/>
                <a:cs typeface="Arial" pitchFamily="34" charset="0"/>
              </a:rPr>
              <a:t>3) Основне особености творбе ријечи у језику Твитера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sr-Cyrl-BA" dirty="0" smtClean="0">
                <a:latin typeface="Arial" pitchFamily="34" charset="0"/>
                <a:cs typeface="Arial" pitchFamily="34" charset="0"/>
              </a:rPr>
              <a:t>4) Закључак</a:t>
            </a:r>
            <a:endParaRPr lang="sr-Cyrl-BA" dirty="0">
              <a:latin typeface="Arial" pitchFamily="34" charset="0"/>
              <a:cs typeface="Arial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sr-Cyrl-BA" dirty="0" smtClean="0">
                <a:latin typeface="Arial" pitchFamily="34" charset="0"/>
                <a:cs typeface="Arial" pitchFamily="34" charset="0"/>
              </a:rPr>
              <a:t>5) Извори и литература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0" y="0"/>
            <a:ext cx="9144000" cy="365125"/>
          </a:xfrm>
        </p:spPr>
        <p:txBody>
          <a:bodyPr/>
          <a:lstStyle/>
          <a:p>
            <a:pPr algn="ctr"/>
            <a:fld id="{12F82DB3-48F0-4F8B-BC75-6E2E784B3297}" type="slidenum">
              <a:rPr lang="en-GB" smtClean="0"/>
              <a:pPr algn="ctr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1655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GB" i="1" dirty="0" err="1">
                <a:latin typeface="Arial" pitchFamily="34" charset="0"/>
                <a:cs typeface="Arial" pitchFamily="34" charset="0"/>
              </a:rPr>
              <a:t>Ništa</a:t>
            </a:r>
            <a:r>
              <a:rPr lang="en-GB" i="1" dirty="0">
                <a:latin typeface="Arial" pitchFamily="34" charset="0"/>
                <a:cs typeface="Arial" pitchFamily="34" charset="0"/>
              </a:rPr>
              <a:t> me ne </a:t>
            </a:r>
            <a:r>
              <a:rPr lang="en-GB" b="1" i="1" dirty="0" err="1">
                <a:latin typeface="Arial" pitchFamily="34" charset="0"/>
                <a:cs typeface="Arial" pitchFamily="34" charset="0"/>
              </a:rPr>
              <a:t>lajkujete</a:t>
            </a:r>
            <a:r>
              <a:rPr lang="en-GB" i="1" dirty="0">
                <a:latin typeface="Arial" pitchFamily="34" charset="0"/>
                <a:cs typeface="Arial" pitchFamily="34" charset="0"/>
              </a:rPr>
              <a:t> idem da </a:t>
            </a:r>
            <a:r>
              <a:rPr lang="en-GB" i="1" dirty="0" err="1" smtClean="0">
                <a:latin typeface="Arial" pitchFamily="34" charset="0"/>
                <a:cs typeface="Arial" pitchFamily="34" charset="0"/>
              </a:rPr>
              <a:t>spavam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;</a:t>
            </a:r>
            <a:endParaRPr lang="en-GB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i="1" dirty="0" err="1">
                <a:latin typeface="Arial" pitchFamily="34" charset="0"/>
                <a:cs typeface="Arial" pitchFamily="34" charset="0"/>
              </a:rPr>
              <a:t>moguce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je da cu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umreti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od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bolova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u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glavi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a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onda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cete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me vi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sta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i="1" dirty="0" err="1">
                <a:latin typeface="Arial" pitchFamily="34" charset="0"/>
                <a:cs typeface="Arial" pitchFamily="34" charset="0"/>
              </a:rPr>
              <a:t>mensnovati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i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pisati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mi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mozda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spava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sa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ocima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izvan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svakog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zla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tako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da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ipak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ne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;</a:t>
            </a:r>
            <a:endParaRPr lang="en-GB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b="1" i="1" dirty="0" err="1">
                <a:latin typeface="Arial" pitchFamily="34" charset="0"/>
                <a:cs typeface="Arial" pitchFamily="34" charset="0"/>
              </a:rPr>
              <a:t>Fejv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na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idiotski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i="1" dirty="0" err="1">
                <a:latin typeface="Arial" pitchFamily="34" charset="0"/>
                <a:cs typeface="Arial" pitchFamily="34" charset="0"/>
              </a:rPr>
              <a:t>menšn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čisto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i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gospodski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;</a:t>
            </a:r>
            <a:endParaRPr lang="en-GB" dirty="0">
              <a:latin typeface="Arial" pitchFamily="34" charset="0"/>
              <a:cs typeface="Arial" pitchFamily="34" charset="0"/>
            </a:endParaRPr>
          </a:p>
          <a:p>
            <a:r>
              <a:rPr lang="en-GB" i="1" dirty="0" err="1">
                <a:latin typeface="Arial" pitchFamily="34" charset="0"/>
                <a:ea typeface="Calibri"/>
                <a:cs typeface="Arial" pitchFamily="34" charset="0"/>
              </a:rPr>
              <a:t>Svaki</a:t>
            </a:r>
            <a:r>
              <a:rPr lang="en-GB" i="1" dirty="0"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en-GB" i="1" dirty="0" err="1">
                <a:latin typeface="Arial" pitchFamily="34" charset="0"/>
                <a:ea typeface="Calibri"/>
                <a:cs typeface="Arial" pitchFamily="34" charset="0"/>
              </a:rPr>
              <a:t>moj</a:t>
            </a:r>
            <a:r>
              <a:rPr lang="en-GB" i="1" dirty="0"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en-GB" b="1" i="1" dirty="0" err="1">
                <a:latin typeface="Arial" pitchFamily="34" charset="0"/>
                <a:ea typeface="Calibri"/>
                <a:cs typeface="Arial" pitchFamily="34" charset="0"/>
              </a:rPr>
              <a:t>tvit</a:t>
            </a:r>
            <a:r>
              <a:rPr lang="en-GB" i="1" dirty="0">
                <a:latin typeface="Arial" pitchFamily="34" charset="0"/>
                <a:ea typeface="Calibri"/>
                <a:cs typeface="Arial" pitchFamily="34" charset="0"/>
              </a:rPr>
              <a:t> se </a:t>
            </a:r>
            <a:r>
              <a:rPr lang="en-GB" i="1" dirty="0" err="1">
                <a:latin typeface="Arial" pitchFamily="34" charset="0"/>
                <a:ea typeface="Calibri"/>
                <a:cs typeface="Arial" pitchFamily="34" charset="0"/>
              </a:rPr>
              <a:t>mora</a:t>
            </a:r>
            <a:r>
              <a:rPr lang="en-GB" i="1" dirty="0"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en-GB" i="1" dirty="0" err="1">
                <a:latin typeface="Arial" pitchFamily="34" charset="0"/>
                <a:ea typeface="Calibri"/>
                <a:cs typeface="Arial" pitchFamily="34" charset="0"/>
              </a:rPr>
              <a:t>shvatiti</a:t>
            </a:r>
            <a:r>
              <a:rPr lang="en-GB" i="1" dirty="0"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en-GB" i="1" dirty="0" err="1">
                <a:latin typeface="Arial" pitchFamily="34" charset="0"/>
                <a:ea typeface="Calibri"/>
                <a:cs typeface="Arial" pitchFamily="34" charset="0"/>
              </a:rPr>
              <a:t>kao</a:t>
            </a:r>
            <a:r>
              <a:rPr lang="en-GB" i="1" dirty="0"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en-GB" b="1" i="1" dirty="0" err="1" smtClean="0">
                <a:latin typeface="Arial" pitchFamily="34" charset="0"/>
                <a:ea typeface="Calibri"/>
                <a:cs typeface="Arial" pitchFamily="34" charset="0"/>
              </a:rPr>
              <a:t>mensnles</a:t>
            </a:r>
            <a:r>
              <a:rPr lang="sr-Cyrl-BA" dirty="0" smtClean="0">
                <a:latin typeface="Arial" pitchFamily="34" charset="0"/>
                <a:ea typeface="Calibri"/>
                <a:cs typeface="Arial" pitchFamily="34" charset="0"/>
              </a:rPr>
              <a:t>;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82DB3-48F0-4F8B-BC75-6E2E784B3297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4131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b="1" i="1" dirty="0" err="1">
                <a:latin typeface="Arial" pitchFamily="34" charset="0"/>
                <a:cs typeface="Arial" pitchFamily="34" charset="0"/>
              </a:rPr>
              <a:t>Skrolujem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i="1" dirty="0" err="1">
                <a:latin typeface="Arial" pitchFamily="34" charset="0"/>
                <a:cs typeface="Arial" pitchFamily="34" charset="0"/>
              </a:rPr>
              <a:t>lajnu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nekako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sa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elementima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drame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;</a:t>
            </a:r>
            <a:endParaRPr lang="en-GB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GB" i="1" dirty="0" err="1">
                <a:latin typeface="Arial" pitchFamily="34" charset="0"/>
                <a:cs typeface="Arial" pitchFamily="34" charset="0"/>
              </a:rPr>
              <a:t>Nemam</a:t>
            </a:r>
            <a:r>
              <a:rPr lang="en-GB" i="1" dirty="0">
                <a:latin typeface="Arial" pitchFamily="34" charset="0"/>
                <a:cs typeface="Arial" pitchFamily="34" charset="0"/>
              </a:rPr>
              <a:t> </a:t>
            </a:r>
            <a:r>
              <a:rPr lang="en-GB" b="1" i="1" dirty="0" err="1">
                <a:latin typeface="Arial" pitchFamily="34" charset="0"/>
                <a:cs typeface="Arial" pitchFamily="34" charset="0"/>
              </a:rPr>
              <a:t>pinovan</a:t>
            </a:r>
            <a:r>
              <a:rPr lang="en-GB" i="1" dirty="0">
                <a:latin typeface="Arial" pitchFamily="34" charset="0"/>
                <a:cs typeface="Arial" pitchFamily="34" charset="0"/>
              </a:rPr>
              <a:t> </a:t>
            </a:r>
            <a:r>
              <a:rPr lang="en-GB" i="1" dirty="0" err="1">
                <a:latin typeface="Arial" pitchFamily="34" charset="0"/>
                <a:cs typeface="Arial" pitchFamily="34" charset="0"/>
              </a:rPr>
              <a:t>tvit</a:t>
            </a:r>
            <a:r>
              <a:rPr lang="en-GB" i="1" dirty="0">
                <a:latin typeface="Arial" pitchFamily="34" charset="0"/>
                <a:cs typeface="Arial" pitchFamily="34" charset="0"/>
              </a:rPr>
              <a:t> </a:t>
            </a:r>
            <a:r>
              <a:rPr lang="en-GB" i="1" dirty="0" err="1">
                <a:latin typeface="Arial" pitchFamily="34" charset="0"/>
                <a:cs typeface="Arial" pitchFamily="34" charset="0"/>
              </a:rPr>
              <a:t>zato</a:t>
            </a:r>
            <a:r>
              <a:rPr lang="en-GB" i="1" dirty="0">
                <a:latin typeface="Arial" pitchFamily="34" charset="0"/>
                <a:cs typeface="Arial" pitchFamily="34" charset="0"/>
              </a:rPr>
              <a:t> </a:t>
            </a:r>
            <a:r>
              <a:rPr lang="en-GB" i="1" dirty="0" err="1">
                <a:latin typeface="Arial" pitchFamily="34" charset="0"/>
                <a:cs typeface="Arial" pitchFamily="34" charset="0"/>
              </a:rPr>
              <a:t>sto</a:t>
            </a:r>
            <a:r>
              <a:rPr lang="en-GB" i="1" dirty="0">
                <a:latin typeface="Arial" pitchFamily="34" charset="0"/>
                <a:cs typeface="Arial" pitchFamily="34" charset="0"/>
              </a:rPr>
              <a:t> </a:t>
            </a:r>
            <a:r>
              <a:rPr lang="en-GB" i="1" dirty="0" err="1">
                <a:latin typeface="Arial" pitchFamily="34" charset="0"/>
                <a:cs typeface="Arial" pitchFamily="34" charset="0"/>
              </a:rPr>
              <a:t>su</a:t>
            </a:r>
            <a:r>
              <a:rPr lang="en-GB" i="1" dirty="0">
                <a:latin typeface="Arial" pitchFamily="34" charset="0"/>
                <a:cs typeface="Arial" pitchFamily="34" charset="0"/>
              </a:rPr>
              <a:t> mi </a:t>
            </a:r>
            <a:r>
              <a:rPr lang="en-GB" i="1" dirty="0" err="1">
                <a:latin typeface="Arial" pitchFamily="34" charset="0"/>
                <a:cs typeface="Arial" pitchFamily="34" charset="0"/>
              </a:rPr>
              <a:t>svi</a:t>
            </a:r>
            <a:r>
              <a:rPr lang="en-GB" i="1" dirty="0">
                <a:latin typeface="Arial" pitchFamily="34" charset="0"/>
                <a:cs typeface="Arial" pitchFamily="34" charset="0"/>
              </a:rPr>
              <a:t> </a:t>
            </a:r>
            <a:r>
              <a:rPr lang="en-GB" i="1" dirty="0" err="1">
                <a:latin typeface="Arial" pitchFamily="34" charset="0"/>
                <a:cs typeface="Arial" pitchFamily="34" charset="0"/>
              </a:rPr>
              <a:t>tvitovi</a:t>
            </a:r>
            <a:r>
              <a:rPr lang="en-GB" i="1" dirty="0">
                <a:latin typeface="Arial" pitchFamily="34" charset="0"/>
                <a:cs typeface="Arial" pitchFamily="34" charset="0"/>
              </a:rPr>
              <a:t> </a:t>
            </a:r>
            <a:r>
              <a:rPr lang="en-GB" i="1" dirty="0" err="1">
                <a:latin typeface="Arial" pitchFamily="34" charset="0"/>
                <a:cs typeface="Arial" pitchFamily="34" charset="0"/>
              </a:rPr>
              <a:t>podjednako</a:t>
            </a:r>
            <a:r>
              <a:rPr lang="en-GB" i="1" dirty="0">
                <a:latin typeface="Arial" pitchFamily="34" charset="0"/>
                <a:cs typeface="Arial" pitchFamily="34" charset="0"/>
              </a:rPr>
              <a:t> </a:t>
            </a:r>
            <a:r>
              <a:rPr lang="en-GB" i="1" dirty="0" err="1">
                <a:latin typeface="Arial" pitchFamily="34" charset="0"/>
                <a:cs typeface="Arial" pitchFamily="34" charset="0"/>
              </a:rPr>
              <a:t>dobri</a:t>
            </a:r>
            <a:r>
              <a:rPr lang="en-GB" dirty="0">
                <a:latin typeface="Arial" pitchFamily="34" charset="0"/>
                <a:cs typeface="Arial" pitchFamily="34" charset="0"/>
              </a:rPr>
              <a:t>, </a:t>
            </a:r>
            <a:r>
              <a:rPr lang="en-GB" i="1" dirty="0" err="1">
                <a:latin typeface="Arial" pitchFamily="34" charset="0"/>
                <a:cs typeface="Arial" pitchFamily="34" charset="0"/>
              </a:rPr>
              <a:t>salim</a:t>
            </a:r>
            <a:r>
              <a:rPr lang="en-GB" i="1" dirty="0">
                <a:latin typeface="Arial" pitchFamily="34" charset="0"/>
                <a:cs typeface="Arial" pitchFamily="34" charset="0"/>
              </a:rPr>
              <a:t> </a:t>
            </a:r>
            <a:r>
              <a:rPr lang="en-GB" i="1" dirty="0" smtClean="0">
                <a:latin typeface="Arial" pitchFamily="34" charset="0"/>
                <a:cs typeface="Arial" pitchFamily="34" charset="0"/>
              </a:rPr>
              <a:t>se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;</a:t>
            </a:r>
            <a:endParaRPr lang="en-GB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i="1" dirty="0" err="1">
                <a:latin typeface="Arial" pitchFamily="34" charset="0"/>
                <a:cs typeface="Arial" pitchFamily="34" charset="0"/>
              </a:rPr>
              <a:t>Narod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svaki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i="1" dirty="0" err="1">
                <a:latin typeface="Arial" pitchFamily="34" charset="0"/>
                <a:cs typeface="Arial" pitchFamily="34" charset="0"/>
              </a:rPr>
              <a:t>pinuje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drugi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tvit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sr-Cyrl-BA" dirty="0" smtClean="0">
                <a:latin typeface="Arial" pitchFamily="34" charset="0"/>
                <a:cs typeface="Arial" pitchFamily="34" charset="0"/>
              </a:rPr>
              <a:t>итд</a:t>
            </a:r>
            <a:r>
              <a:rPr lang="sr-Cyrl-BA" dirty="0">
                <a:latin typeface="Arial" pitchFamily="34" charset="0"/>
                <a:cs typeface="Arial" pitchFamily="34" charset="0"/>
              </a:rPr>
              <a:t>.</a:t>
            </a:r>
            <a:endParaRPr lang="en-GB" dirty="0">
              <a:latin typeface="Arial" pitchFamily="34" charset="0"/>
              <a:cs typeface="Arial" pitchFamily="34" charset="0"/>
            </a:endParaRPr>
          </a:p>
          <a:p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82DB3-48F0-4F8B-BC75-6E2E784B3297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49934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r>
              <a:rPr lang="sr-Cyrl-BA" i="1" dirty="0" smtClean="0">
                <a:latin typeface="Arial" pitchFamily="34" charset="0"/>
                <a:cs typeface="Arial" pitchFamily="34" charset="0"/>
              </a:rPr>
              <a:t>фоловер</a:t>
            </a:r>
            <a:r>
              <a:rPr lang="sr-Cyrl-BA" dirty="0" smtClean="0">
                <a:latin typeface="Arial" pitchFamily="34" charset="0"/>
                <a:cs typeface="Arial" pitchFamily="34" charset="0"/>
              </a:rPr>
              <a:t> : </a:t>
            </a:r>
            <a:r>
              <a:rPr lang="sr-Cyrl-BA" i="1" dirty="0" smtClean="0">
                <a:latin typeface="Arial" pitchFamily="34" charset="0"/>
                <a:cs typeface="Arial" pitchFamily="34" charset="0"/>
              </a:rPr>
              <a:t>пратилац</a:t>
            </a:r>
          </a:p>
          <a:p>
            <a:r>
              <a:rPr lang="sr-Cyrl-BA" i="1" dirty="0" smtClean="0">
                <a:latin typeface="Arial" pitchFamily="34" charset="0"/>
                <a:cs typeface="Arial" pitchFamily="34" charset="0"/>
              </a:rPr>
              <a:t>запратити</a:t>
            </a:r>
            <a:r>
              <a:rPr lang="sr-Cyrl-BA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sr-Cyrl-BA" i="1" dirty="0" smtClean="0">
                <a:latin typeface="Arial" pitchFamily="34" charset="0"/>
                <a:cs typeface="Arial" pitchFamily="34" charset="0"/>
              </a:rPr>
              <a:t>отпратити</a:t>
            </a:r>
          </a:p>
          <a:p>
            <a:r>
              <a:rPr lang="sr-Cyrl-BA" i="1" dirty="0">
                <a:latin typeface="Arial" pitchFamily="34" charset="0"/>
                <a:cs typeface="Arial" pitchFamily="34" charset="0"/>
              </a:rPr>
              <a:t>ф</a:t>
            </a:r>
            <a:r>
              <a:rPr lang="sr-Cyrl-BA" i="1" dirty="0" smtClean="0">
                <a:latin typeface="Arial" pitchFamily="34" charset="0"/>
                <a:cs typeface="Arial" pitchFamily="34" charset="0"/>
              </a:rPr>
              <a:t>олов</a:t>
            </a:r>
            <a:r>
              <a:rPr lang="sr-Cyrl-BA" dirty="0" smtClean="0">
                <a:latin typeface="Arial" pitchFamily="34" charset="0"/>
                <a:cs typeface="Arial" pitchFamily="34" charset="0"/>
              </a:rPr>
              <a:t> : </a:t>
            </a:r>
            <a:r>
              <a:rPr lang="sr-Cyrl-BA" i="1" dirty="0" smtClean="0">
                <a:latin typeface="Arial" pitchFamily="34" charset="0"/>
                <a:cs typeface="Arial" pitchFamily="34" charset="0"/>
              </a:rPr>
              <a:t>запрат</a:t>
            </a:r>
          </a:p>
          <a:p>
            <a:r>
              <a:rPr lang="sr-Cyrl-BA" i="1" dirty="0">
                <a:latin typeface="Arial" pitchFamily="34" charset="0"/>
                <a:cs typeface="Arial" pitchFamily="34" charset="0"/>
              </a:rPr>
              <a:t>а</a:t>
            </a:r>
            <a:r>
              <a:rPr lang="sr-Cyrl-BA" i="1" dirty="0" smtClean="0">
                <a:latin typeface="Arial" pitchFamily="34" charset="0"/>
                <a:cs typeface="Arial" pitchFamily="34" charset="0"/>
              </a:rPr>
              <a:t>нфолов</a:t>
            </a:r>
            <a:r>
              <a:rPr lang="sr-Cyrl-BA" dirty="0" smtClean="0">
                <a:latin typeface="Arial" pitchFamily="34" charset="0"/>
                <a:cs typeface="Arial" pitchFamily="34" charset="0"/>
              </a:rPr>
              <a:t> : </a:t>
            </a:r>
            <a:r>
              <a:rPr lang="sr-Cyrl-BA" i="1" dirty="0" smtClean="0">
                <a:latin typeface="Arial" pitchFamily="34" charset="0"/>
                <a:cs typeface="Arial" pitchFamily="34" charset="0"/>
              </a:rPr>
              <a:t>отпрат</a:t>
            </a:r>
            <a:r>
              <a:rPr lang="sr-Cyrl-BA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sr-Cyrl-BA" i="1" dirty="0">
                <a:latin typeface="Arial" pitchFamily="34" charset="0"/>
                <a:cs typeface="Arial" pitchFamily="34" charset="0"/>
              </a:rPr>
              <a:t>с</a:t>
            </a:r>
            <a:r>
              <a:rPr lang="sr-Cyrl-BA" i="1" dirty="0" smtClean="0">
                <a:latin typeface="Arial" pitchFamily="34" charset="0"/>
                <a:cs typeface="Arial" pitchFamily="34" charset="0"/>
              </a:rPr>
              <a:t>иловати</a:t>
            </a:r>
            <a:r>
              <a:rPr lang="sr-Cyrl-BA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sr-Cyrl-BA" dirty="0">
                <a:latin typeface="Arial" pitchFamily="34" charset="0"/>
                <a:ea typeface="Calibri"/>
                <a:cs typeface="Arial" pitchFamily="34" charset="0"/>
              </a:rPr>
              <a:t>‛одједном некоме ретвитовати и фејвовати много твитова</a:t>
            </a:r>
            <a:r>
              <a:rPr lang="sr-Cyrl-BA" dirty="0" smtClean="0">
                <a:latin typeface="Arial" pitchFamily="34" charset="0"/>
                <a:ea typeface="Calibri"/>
                <a:cs typeface="Arial" pitchFamily="34" charset="0"/>
              </a:rPr>
              <a:t>’)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82DB3-48F0-4F8B-BC75-6E2E784B3297}" type="slidenum">
              <a:rPr lang="en-GB" smtClean="0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98375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i="1" dirty="0" err="1">
                <a:latin typeface="Arial" pitchFamily="34" charset="0"/>
                <a:cs typeface="Arial" pitchFamily="34" charset="0"/>
              </a:rPr>
              <a:t>Uvek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me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sramota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kad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neko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od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mojih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i="1" dirty="0" err="1">
                <a:latin typeface="Arial" pitchFamily="34" charset="0"/>
                <a:cs typeface="Arial" pitchFamily="34" charset="0"/>
              </a:rPr>
              <a:t>folovera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komentariše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ono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što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rt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a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ostavi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me u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menšnu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,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onda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osoba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koju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sam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rt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misli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da imam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proste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i="1" dirty="0" err="1" smtClean="0">
                <a:latin typeface="Arial" pitchFamily="34" charset="0"/>
                <a:cs typeface="Arial" pitchFamily="34" charset="0"/>
              </a:rPr>
              <a:t>folovere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;</a:t>
            </a:r>
            <a:endParaRPr lang="en-GB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i="1" dirty="0" err="1">
                <a:latin typeface="Arial" pitchFamily="34" charset="0"/>
                <a:cs typeface="Arial" pitchFamily="34" charset="0"/>
              </a:rPr>
              <a:t>Primjecujem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da mi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tviter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sam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i="1" dirty="0" err="1">
                <a:latin typeface="Arial" pitchFamily="34" charset="0"/>
                <a:cs typeface="Arial" pitchFamily="34" charset="0"/>
              </a:rPr>
              <a:t>otpraca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jednog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tviterasa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treci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ili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cetvrti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put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vec</a:t>
            </a:r>
            <a:r>
              <a:rPr lang="en-US" dirty="0">
                <a:latin typeface="Arial" pitchFamily="34" charset="0"/>
                <a:cs typeface="Arial" pitchFamily="34" charset="0"/>
              </a:rPr>
              <a:t>,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majke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mi,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stid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me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ponovo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covjeka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i="1" dirty="0" err="1" smtClean="0">
                <a:latin typeface="Arial" pitchFamily="34" charset="0"/>
                <a:cs typeface="Arial" pitchFamily="34" charset="0"/>
              </a:rPr>
              <a:t>zapratiti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;</a:t>
            </a:r>
            <a:endParaRPr lang="en-GB" dirty="0">
              <a:latin typeface="Arial" pitchFamily="34" charset="0"/>
              <a:cs typeface="Arial" pitchFamily="34" charset="0"/>
            </a:endParaRPr>
          </a:p>
          <a:p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82DB3-48F0-4F8B-BC75-6E2E784B3297}" type="slidenum">
              <a:rPr lang="en-GB" smtClean="0"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321791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pPr lvl="0" algn="just">
              <a:lnSpc>
                <a:spcPct val="150000"/>
              </a:lnSpc>
            </a:pPr>
            <a:r>
              <a:rPr lang="en-US" sz="3000" i="1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Nemoj</a:t>
            </a:r>
            <a:r>
              <a:rPr lang="en-US" sz="3000" i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da me </a:t>
            </a:r>
            <a:r>
              <a:rPr lang="en-US" sz="3000" b="1" i="1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zapraćuješ</a:t>
            </a:r>
            <a:r>
              <a:rPr lang="en-US" sz="3000" i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i="1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uopšte</a:t>
            </a:r>
            <a:r>
              <a:rPr lang="en-US" sz="3000" i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i="1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ako</a:t>
            </a:r>
            <a:r>
              <a:rPr lang="en-US" sz="3000" i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i="1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ćeš</a:t>
            </a:r>
            <a:r>
              <a:rPr lang="en-US" sz="3000" i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me </a:t>
            </a:r>
            <a:r>
              <a:rPr lang="en-US" sz="3000" b="1" i="1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otpratiti</a:t>
            </a:r>
            <a:r>
              <a:rPr lang="en-US" sz="3000" i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i="1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za</a:t>
            </a:r>
            <a:r>
              <a:rPr lang="en-US" sz="3000" i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5 </a:t>
            </a:r>
            <a:r>
              <a:rPr lang="en-US" sz="3000" i="1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minuta</a:t>
            </a:r>
            <a:r>
              <a:rPr lang="en-US" sz="30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en-US" sz="3000" i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ne </a:t>
            </a:r>
            <a:r>
              <a:rPr lang="en-US" sz="3000" i="1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muči</a:t>
            </a:r>
            <a:r>
              <a:rPr lang="en-US" sz="3000" i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se </a:t>
            </a:r>
            <a:r>
              <a:rPr lang="en-US" sz="3000" i="1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džabe</a:t>
            </a:r>
            <a:r>
              <a:rPr lang="en-US" sz="30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;</a:t>
            </a:r>
            <a:endParaRPr lang="en-GB" sz="300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  <a:p>
            <a:pPr lvl="0" algn="just">
              <a:lnSpc>
                <a:spcPct val="150000"/>
              </a:lnSpc>
            </a:pPr>
            <a:r>
              <a:rPr lang="en-US" b="1" i="1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Zaprat</a:t>
            </a:r>
            <a:r>
              <a:rPr lang="en-US" i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i </a:t>
            </a:r>
            <a:r>
              <a:rPr lang="en-US" i="1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mir</a:t>
            </a:r>
            <a:r>
              <a:rPr lang="sr-Cyrl-BA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;</a:t>
            </a:r>
            <a:endParaRPr lang="en-GB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  <a:p>
            <a:pPr lvl="0" algn="just">
              <a:lnSpc>
                <a:spcPct val="150000"/>
              </a:lnSpc>
            </a:pPr>
            <a:r>
              <a:rPr lang="en-US" b="1" i="1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Zapratim</a:t>
            </a:r>
            <a:r>
              <a:rPr lang="en-US" i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tako</a:t>
            </a:r>
            <a:r>
              <a:rPr lang="en-US" i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nekoga</a:t>
            </a:r>
            <a:r>
              <a:rPr lang="en-US" i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jer</a:t>
            </a:r>
            <a:r>
              <a:rPr lang="en-US" i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me </a:t>
            </a:r>
            <a:r>
              <a:rPr lang="en-US" i="1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stalno</a:t>
            </a:r>
            <a:r>
              <a:rPr lang="en-US" i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fejva</a:t>
            </a:r>
            <a:r>
              <a:rPr lang="en-US" i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i </a:t>
            </a:r>
            <a:r>
              <a:rPr lang="en-US" i="1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onda</a:t>
            </a:r>
            <a:r>
              <a:rPr lang="en-US" i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kad</a:t>
            </a:r>
            <a:r>
              <a:rPr lang="en-US" i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vidim</a:t>
            </a:r>
            <a:r>
              <a:rPr lang="en-US" i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o </a:t>
            </a:r>
            <a:r>
              <a:rPr lang="en-US" i="1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čemu</a:t>
            </a:r>
            <a:r>
              <a:rPr lang="en-US" i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piše</a:t>
            </a:r>
            <a:r>
              <a:rPr lang="en-US" i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udaram</a:t>
            </a:r>
            <a:r>
              <a:rPr lang="en-US" i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sama</a:t>
            </a:r>
            <a:r>
              <a:rPr lang="en-US" i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sebe</a:t>
            </a:r>
            <a:r>
              <a:rPr lang="en-US" i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po</a:t>
            </a:r>
            <a:r>
              <a:rPr lang="en-US" i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glavi</a:t>
            </a:r>
            <a:r>
              <a:rPr lang="en-US" i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jer</a:t>
            </a:r>
            <a:r>
              <a:rPr lang="en-US" i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alo</a:t>
            </a:r>
            <a:r>
              <a:rPr lang="en-US" i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što</a:t>
            </a:r>
            <a:r>
              <a:rPr lang="en-US" i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ja</a:t>
            </a:r>
            <a:r>
              <a:rPr lang="en-US" i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to </a:t>
            </a:r>
            <a:r>
              <a:rPr lang="en-US" i="1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moram</a:t>
            </a:r>
            <a:r>
              <a:rPr lang="en-US" i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da </a:t>
            </a:r>
            <a:r>
              <a:rPr lang="en-US" i="1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čitam</a:t>
            </a:r>
            <a:r>
              <a:rPr lang="en-US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b="1" i="1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otprat</a:t>
            </a:r>
            <a:r>
              <a:rPr lang="en-US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;</a:t>
            </a:r>
            <a:endParaRPr lang="en-GB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  <a:p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82DB3-48F0-4F8B-BC75-6E2E784B3297}" type="slidenum">
              <a:rPr lang="en-GB" smtClean="0"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720712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b="1" i="1" dirty="0" err="1" smtClean="0">
                <a:latin typeface="Arial" pitchFamily="34" charset="0"/>
                <a:cs typeface="Arial" pitchFamily="34" charset="0"/>
              </a:rPr>
              <a:t>Silovanje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ne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uključuje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samo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tvitove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sa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favstara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niste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znali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otvorila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sam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vam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oči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priznajte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;</a:t>
            </a:r>
            <a:endParaRPr lang="en-GB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i="1" dirty="0" err="1">
                <a:latin typeface="Arial" pitchFamily="34" charset="0"/>
                <a:cs typeface="Arial" pitchFamily="34" charset="0"/>
              </a:rPr>
              <a:t>Opšte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je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poznata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stvar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da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zbog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reklamnih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i="1" dirty="0" err="1">
                <a:latin typeface="Arial" pitchFamily="34" charset="0"/>
                <a:cs typeface="Arial" pitchFamily="34" charset="0"/>
              </a:rPr>
              <a:t>silovanja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i my today stats</a:t>
            </a:r>
            <a:r>
              <a:rPr lang="en-US" dirty="0">
                <a:latin typeface="Arial" pitchFamily="34" charset="0"/>
                <a:cs typeface="Arial" pitchFamily="34" charset="0"/>
              </a:rPr>
              <a:t>-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a od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mene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dobijete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automatski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anfolov</a:t>
            </a:r>
            <a:r>
              <a:rPr lang="sr-Cyrl-BA" dirty="0">
                <a:latin typeface="Arial" pitchFamily="34" charset="0"/>
                <a:cs typeface="Arial" pitchFamily="34" charset="0"/>
              </a:rPr>
              <a:t>.</a:t>
            </a:r>
            <a:endParaRPr lang="en-GB" dirty="0">
              <a:latin typeface="Arial" pitchFamily="34" charset="0"/>
              <a:cs typeface="Arial" pitchFamily="34" charset="0"/>
            </a:endParaRPr>
          </a:p>
          <a:p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82DB3-48F0-4F8B-BC75-6E2E784B3297}" type="slidenum">
              <a:rPr lang="en-GB" smtClean="0"/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941111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marL="0" indent="0">
              <a:buNone/>
            </a:pPr>
            <a:r>
              <a:rPr lang="sr-Cyrl-BA" u="sng" dirty="0" smtClean="0">
                <a:latin typeface="Arial" pitchFamily="34" charset="0"/>
                <a:cs typeface="Arial" pitchFamily="34" charset="0"/>
              </a:rPr>
              <a:t>Деминутиви: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i="1" dirty="0">
                <a:latin typeface="Arial" pitchFamily="34" charset="0"/>
                <a:cs typeface="Arial" pitchFamily="34" charset="0"/>
              </a:rPr>
              <a:t>Ali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bih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joj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prešla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tockovima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svog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terenskog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vozila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preko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lobanje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vise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puta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zbog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ovog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deminutiva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i="1" dirty="0" err="1" smtClean="0">
                <a:latin typeface="Arial" pitchFamily="34" charset="0"/>
                <a:cs typeface="Arial" pitchFamily="34" charset="0"/>
              </a:rPr>
              <a:t>blokić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;</a:t>
            </a:r>
            <a:endParaRPr lang="en-GB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dirty="0">
                <a:latin typeface="Arial" pitchFamily="34" charset="0"/>
                <a:cs typeface="Arial" pitchFamily="34" charset="0"/>
              </a:rPr>
              <a:t>*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Pokazuje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na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svoj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 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tviter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 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profil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*</a:t>
            </a:r>
            <a:r>
              <a:rPr lang="sr-Latn-BA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ea typeface="Calibri"/>
                <a:cs typeface="Arial" pitchFamily="34" charset="0"/>
              </a:rPr>
              <a:t>Fejvovanje</a:t>
            </a:r>
            <a:r>
              <a:rPr lang="en-US" i="1" dirty="0" smtClean="0"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en-US" i="1" dirty="0">
                <a:latin typeface="Arial" pitchFamily="34" charset="0"/>
                <a:ea typeface="Calibri"/>
                <a:cs typeface="Arial" pitchFamily="34" charset="0"/>
              </a:rPr>
              <a:t>tri </a:t>
            </a:r>
            <a:r>
              <a:rPr lang="en-US" i="1" dirty="0" err="1">
                <a:latin typeface="Arial" pitchFamily="34" charset="0"/>
                <a:ea typeface="Calibri"/>
                <a:cs typeface="Arial" pitchFamily="34" charset="0"/>
              </a:rPr>
              <a:t>meseca</a:t>
            </a:r>
            <a:r>
              <a:rPr lang="en-US" i="1" dirty="0"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ea typeface="Calibri"/>
                <a:cs typeface="Arial" pitchFamily="34" charset="0"/>
              </a:rPr>
              <a:t>unapred</a:t>
            </a:r>
            <a:r>
              <a:rPr lang="en-US" i="1" dirty="0">
                <a:latin typeface="Arial" pitchFamily="34" charset="0"/>
                <a:ea typeface="Calibri"/>
                <a:cs typeface="Arial" pitchFamily="34" charset="0"/>
              </a:rPr>
              <a:t> plus </a:t>
            </a:r>
            <a:r>
              <a:rPr lang="en-US" b="1" i="1" dirty="0" err="1" smtClean="0">
                <a:latin typeface="Arial" pitchFamily="34" charset="0"/>
                <a:ea typeface="Calibri"/>
                <a:cs typeface="Arial" pitchFamily="34" charset="0"/>
              </a:rPr>
              <a:t>retvitčić</a:t>
            </a:r>
            <a:r>
              <a:rPr lang="en-US" dirty="0">
                <a:latin typeface="Arial" pitchFamily="34" charset="0"/>
                <a:ea typeface="Calibri"/>
                <a:cs typeface="Arial" pitchFamily="34" charset="0"/>
              </a:rPr>
              <a:t>, </a:t>
            </a:r>
            <a:r>
              <a:rPr lang="en-US" i="1" dirty="0" err="1">
                <a:latin typeface="Arial" pitchFamily="34" charset="0"/>
                <a:ea typeface="Calibri"/>
                <a:cs typeface="Arial" pitchFamily="34" charset="0"/>
              </a:rPr>
              <a:t>uživačete</a:t>
            </a:r>
            <a:r>
              <a:rPr lang="en-US" dirty="0">
                <a:latin typeface="Arial" pitchFamily="34" charset="0"/>
                <a:ea typeface="Calibri"/>
                <a:cs typeface="Arial" pitchFamily="34" charset="0"/>
              </a:rPr>
              <a:t>! </a:t>
            </a:r>
            <a:r>
              <a:rPr lang="sr-Cyrl-BA" dirty="0" smtClean="0">
                <a:latin typeface="Arial" pitchFamily="34" charset="0"/>
                <a:ea typeface="Calibri"/>
                <a:cs typeface="Arial" pitchFamily="34" charset="0"/>
              </a:rPr>
              <a:t>итд</a:t>
            </a:r>
            <a:r>
              <a:rPr lang="sr-Cyrl-BA" dirty="0">
                <a:latin typeface="Arial" pitchFamily="34" charset="0"/>
                <a:ea typeface="Calibri"/>
                <a:cs typeface="Arial" pitchFamily="34" charset="0"/>
              </a:rPr>
              <a:t>.</a:t>
            </a:r>
            <a:endParaRPr lang="sr-Cyrl-BA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82DB3-48F0-4F8B-BC75-6E2E784B3297}" type="slidenum">
              <a:rPr lang="en-GB" smtClean="0"/>
              <a:t>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919295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r>
              <a:rPr lang="en-US" i="1" dirty="0" err="1">
                <a:latin typeface="Arial" pitchFamily="34" charset="0"/>
                <a:ea typeface="Calibri"/>
                <a:cs typeface="Arial" pitchFamily="34" charset="0"/>
              </a:rPr>
              <a:t>Okačio</a:t>
            </a:r>
            <a:r>
              <a:rPr lang="en-US" i="1" dirty="0"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ea typeface="Calibri"/>
                <a:cs typeface="Arial" pitchFamily="34" charset="0"/>
              </a:rPr>
              <a:t>bih</a:t>
            </a:r>
            <a:r>
              <a:rPr lang="en-US" i="1" dirty="0">
                <a:latin typeface="Arial" pitchFamily="34" charset="0"/>
                <a:ea typeface="Calibri"/>
                <a:cs typeface="Arial" pitchFamily="34" charset="0"/>
              </a:rPr>
              <a:t> i </a:t>
            </a:r>
            <a:r>
              <a:rPr lang="en-US" i="1" dirty="0" err="1">
                <a:latin typeface="Arial" pitchFamily="34" charset="0"/>
                <a:ea typeface="Calibri"/>
                <a:cs typeface="Arial" pitchFamily="34" charset="0"/>
              </a:rPr>
              <a:t>ja</a:t>
            </a:r>
            <a:r>
              <a:rPr lang="en-US" i="1" dirty="0"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ea typeface="Calibri"/>
                <a:cs typeface="Arial" pitchFamily="34" charset="0"/>
              </a:rPr>
              <a:t>snimak</a:t>
            </a:r>
            <a:r>
              <a:rPr lang="en-US" i="1" dirty="0"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ea typeface="Calibri"/>
                <a:cs typeface="Arial" pitchFamily="34" charset="0"/>
              </a:rPr>
              <a:t>kako</a:t>
            </a:r>
            <a:r>
              <a:rPr lang="en-US" i="1" dirty="0">
                <a:latin typeface="Arial" pitchFamily="34" charset="0"/>
                <a:ea typeface="Calibri"/>
                <a:cs typeface="Arial" pitchFamily="34" charset="0"/>
              </a:rPr>
              <a:t> se </a:t>
            </a:r>
            <a:r>
              <a:rPr lang="en-US" i="1" dirty="0" err="1">
                <a:latin typeface="Arial" pitchFamily="34" charset="0"/>
                <a:ea typeface="Calibri"/>
                <a:cs typeface="Arial" pitchFamily="34" charset="0"/>
              </a:rPr>
              <a:t>vozam</a:t>
            </a:r>
            <a:r>
              <a:rPr lang="en-US" i="1" dirty="0"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ea typeface="Calibri"/>
                <a:cs typeface="Arial" pitchFamily="34" charset="0"/>
              </a:rPr>
              <a:t>po</a:t>
            </a:r>
            <a:r>
              <a:rPr lang="en-US" i="1" dirty="0"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ea typeface="Calibri"/>
                <a:cs typeface="Arial" pitchFamily="34" charset="0"/>
              </a:rPr>
              <a:t>gradu</a:t>
            </a:r>
            <a:r>
              <a:rPr lang="en-US" i="1" dirty="0"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ea typeface="Calibri"/>
                <a:cs typeface="Arial" pitchFamily="34" charset="0"/>
              </a:rPr>
              <a:t>ali</a:t>
            </a:r>
            <a:r>
              <a:rPr lang="en-US" i="1" dirty="0">
                <a:latin typeface="Arial" pitchFamily="34" charset="0"/>
                <a:ea typeface="Calibri"/>
                <a:cs typeface="Arial" pitchFamily="34" charset="0"/>
              </a:rPr>
              <a:t> imam </a:t>
            </a:r>
            <a:r>
              <a:rPr lang="en-US" i="1" dirty="0" err="1">
                <a:latin typeface="Arial" pitchFamily="34" charset="0"/>
                <a:ea typeface="Calibri"/>
                <a:cs typeface="Arial" pitchFamily="34" charset="0"/>
              </a:rPr>
              <a:t>loš</a:t>
            </a:r>
            <a:r>
              <a:rPr lang="en-US" i="1" dirty="0">
                <a:latin typeface="Arial" pitchFamily="34" charset="0"/>
                <a:ea typeface="Calibri"/>
                <a:cs typeface="Arial" pitchFamily="34" charset="0"/>
              </a:rPr>
              <a:t> auto </a:t>
            </a:r>
            <a:r>
              <a:rPr lang="en-US" b="1" i="1" dirty="0" err="1" smtClean="0">
                <a:latin typeface="Arial" pitchFamily="34" charset="0"/>
                <a:ea typeface="Calibri"/>
                <a:cs typeface="Arial" pitchFamily="34" charset="0"/>
              </a:rPr>
              <a:t>jebigica</a:t>
            </a:r>
            <a:r>
              <a:rPr lang="sr-Cyrl-BA" dirty="0" smtClean="0">
                <a:latin typeface="Arial" pitchFamily="34" charset="0"/>
                <a:ea typeface="Calibri"/>
                <a:cs typeface="Arial" pitchFamily="34" charset="0"/>
              </a:rPr>
              <a:t>;</a:t>
            </a:r>
            <a:endParaRPr lang="sr-Cyrl-BA" b="1" i="1" dirty="0" smtClean="0">
              <a:latin typeface="Arial" pitchFamily="34" charset="0"/>
              <a:ea typeface="Calibri"/>
              <a:cs typeface="Arial" pitchFamily="34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i="1" dirty="0">
                <a:latin typeface="Arial" pitchFamily="34" charset="0"/>
                <a:cs typeface="Arial" pitchFamily="34" charset="0"/>
              </a:rPr>
              <a:t>sad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sam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tek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skapirao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kako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se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skupljaju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fejvovi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pa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samo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treba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da se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napiše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nešto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što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svi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i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eto</a:t>
            </a:r>
            <a:endParaRPr lang="en-GB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sr-Cyrl-BA" b="1" i="1" dirty="0" smtClean="0">
                <a:latin typeface="Arial" pitchFamily="34" charset="0"/>
                <a:ea typeface="Calibri"/>
                <a:cs typeface="Arial" pitchFamily="34" charset="0"/>
              </a:rPr>
              <a:t>	</a:t>
            </a:r>
            <a:r>
              <a:rPr lang="en-US" b="1" i="1" dirty="0" err="1" smtClean="0">
                <a:latin typeface="Arial" pitchFamily="34" charset="0"/>
                <a:ea typeface="Calibri"/>
                <a:cs typeface="Arial" pitchFamily="34" charset="0"/>
              </a:rPr>
              <a:t>nejebica</a:t>
            </a:r>
            <a:r>
              <a:rPr lang="sr-Cyrl-BA" dirty="0" smtClean="0">
                <a:latin typeface="Arial" pitchFamily="34" charset="0"/>
                <a:ea typeface="Calibri"/>
                <a:cs typeface="Arial" pitchFamily="34" charset="0"/>
              </a:rPr>
              <a:t>.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82DB3-48F0-4F8B-BC75-6E2E784B3297}" type="slidenum">
              <a:rPr lang="en-GB" smtClean="0"/>
              <a:t>27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281037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Cyrl-BA" u="sng" dirty="0" smtClean="0">
                <a:latin typeface="Arial" pitchFamily="34" charset="0"/>
                <a:cs typeface="Arial" pitchFamily="34" charset="0"/>
              </a:rPr>
              <a:t>Сливенице:</a:t>
            </a:r>
          </a:p>
          <a:p>
            <a:r>
              <a:rPr lang="en-US" i="1" dirty="0" err="1">
                <a:latin typeface="Arial" pitchFamily="34" charset="0"/>
                <a:ea typeface="Calibri"/>
                <a:cs typeface="Arial" pitchFamily="34" charset="0"/>
              </a:rPr>
              <a:t>Momčilo</a:t>
            </a:r>
            <a:r>
              <a:rPr lang="en-US" i="1" dirty="0">
                <a:latin typeface="Arial" pitchFamily="34" charset="0"/>
                <a:ea typeface="Calibri"/>
                <a:cs typeface="Arial" pitchFamily="34" charset="0"/>
              </a:rPr>
              <a:t> se </a:t>
            </a:r>
            <a:r>
              <a:rPr lang="en-US" i="1" dirty="0" err="1">
                <a:latin typeface="Arial" pitchFamily="34" charset="0"/>
                <a:ea typeface="Calibri"/>
                <a:cs typeface="Arial" pitchFamily="34" charset="0"/>
              </a:rPr>
              <a:t>umusavio</a:t>
            </a:r>
            <a:r>
              <a:rPr lang="en-US" i="1" dirty="0">
                <a:latin typeface="Arial" pitchFamily="34" charset="0"/>
                <a:ea typeface="Calibri"/>
                <a:cs typeface="Arial" pitchFamily="34" charset="0"/>
              </a:rPr>
              <a:t> od </a:t>
            </a:r>
            <a:r>
              <a:rPr lang="en-US" i="1" dirty="0" err="1">
                <a:latin typeface="Arial" pitchFamily="34" charset="0"/>
                <a:ea typeface="Calibri"/>
                <a:cs typeface="Arial" pitchFamily="34" charset="0"/>
              </a:rPr>
              <a:t>orea</a:t>
            </a:r>
            <a:r>
              <a:rPr lang="en-US" i="1" dirty="0">
                <a:latin typeface="Arial" pitchFamily="34" charset="0"/>
                <a:ea typeface="Calibri"/>
                <a:cs typeface="Arial" pitchFamily="34" charset="0"/>
              </a:rPr>
              <a:t> i </a:t>
            </a:r>
            <a:r>
              <a:rPr lang="en-US" i="1" dirty="0" err="1">
                <a:latin typeface="Arial" pitchFamily="34" charset="0"/>
                <a:ea typeface="Calibri"/>
                <a:cs typeface="Arial" pitchFamily="34" charset="0"/>
              </a:rPr>
              <a:t>obukao</a:t>
            </a:r>
            <a:r>
              <a:rPr lang="en-US" i="1" dirty="0"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ea typeface="Calibri"/>
                <a:cs typeface="Arial" pitchFamily="34" charset="0"/>
              </a:rPr>
              <a:t>moj</a:t>
            </a:r>
            <a:r>
              <a:rPr lang="en-US" i="1" dirty="0"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ea typeface="Calibri"/>
                <a:cs typeface="Arial" pitchFamily="34" charset="0"/>
              </a:rPr>
              <a:t>kupaći</a:t>
            </a:r>
            <a:r>
              <a:rPr lang="en-US" dirty="0">
                <a:latin typeface="Arial" pitchFamily="34" charset="0"/>
                <a:ea typeface="Calibri"/>
                <a:cs typeface="Arial" pitchFamily="34" charset="0"/>
              </a:rPr>
              <a:t>, </a:t>
            </a:r>
            <a:r>
              <a:rPr lang="en-US" i="1" dirty="0" err="1">
                <a:latin typeface="Arial" pitchFamily="34" charset="0"/>
                <a:ea typeface="Calibri"/>
                <a:cs typeface="Arial" pitchFamily="34" charset="0"/>
              </a:rPr>
              <a:t>stavivši</a:t>
            </a:r>
            <a:r>
              <a:rPr lang="en-US" i="1" dirty="0">
                <a:latin typeface="Arial" pitchFamily="34" charset="0"/>
                <a:ea typeface="Calibri"/>
                <a:cs typeface="Arial" pitchFamily="34" charset="0"/>
              </a:rPr>
              <a:t> mu </a:t>
            </a:r>
            <a:r>
              <a:rPr lang="en-US" i="1" dirty="0" err="1">
                <a:latin typeface="Arial" pitchFamily="34" charset="0"/>
                <a:ea typeface="Calibri"/>
                <a:cs typeface="Arial" pitchFamily="34" charset="0"/>
              </a:rPr>
              <a:t>šešir</a:t>
            </a:r>
            <a:r>
              <a:rPr lang="en-US" i="1" dirty="0"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ea typeface="Calibri"/>
                <a:cs typeface="Arial" pitchFamily="34" charset="0"/>
              </a:rPr>
              <a:t>na</a:t>
            </a:r>
            <a:r>
              <a:rPr lang="en-US" i="1" dirty="0"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ea typeface="Calibri"/>
                <a:cs typeface="Arial" pitchFamily="34" charset="0"/>
              </a:rPr>
              <a:t>glavu</a:t>
            </a:r>
            <a:r>
              <a:rPr lang="en-US" i="1" dirty="0"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ea typeface="Calibri"/>
                <a:cs typeface="Arial" pitchFamily="34" charset="0"/>
              </a:rPr>
              <a:t>suprug</a:t>
            </a:r>
            <a:r>
              <a:rPr lang="en-US" i="1" dirty="0"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ea typeface="Calibri"/>
                <a:cs typeface="Arial" pitchFamily="34" charset="0"/>
              </a:rPr>
              <a:t>prokomentarisa</a:t>
            </a:r>
            <a:r>
              <a:rPr lang="en-US" dirty="0" err="1" smtClean="0">
                <a:latin typeface="Arial" pitchFamily="34" charset="0"/>
                <a:ea typeface="Calibri"/>
                <a:cs typeface="Arial" pitchFamily="34" charset="0"/>
              </a:rPr>
              <a:t>:</a:t>
            </a:r>
            <a:r>
              <a:rPr lang="en-US" i="1" dirty="0" err="1" smtClean="0">
                <a:latin typeface="Arial" pitchFamily="34" charset="0"/>
                <a:ea typeface="Calibri"/>
                <a:cs typeface="Arial" pitchFamily="34" charset="0"/>
              </a:rPr>
              <a:t>Pogle</a:t>
            </a:r>
            <a:r>
              <a:rPr lang="en-US" dirty="0">
                <a:latin typeface="Arial" pitchFamily="34" charset="0"/>
                <a:ea typeface="Calibri"/>
                <a:cs typeface="Arial" pitchFamily="34" charset="0"/>
              </a:rPr>
              <a:t>, </a:t>
            </a:r>
            <a:r>
              <a:rPr lang="en-US" b="1" i="1" dirty="0" err="1">
                <a:latin typeface="Arial" pitchFamily="34" charset="0"/>
                <a:ea typeface="Calibri"/>
                <a:cs typeface="Arial" pitchFamily="34" charset="0"/>
              </a:rPr>
              <a:t>Momčita</a:t>
            </a:r>
            <a:r>
              <a:rPr lang="en-US" dirty="0">
                <a:latin typeface="Arial" pitchFamily="34" charset="0"/>
                <a:ea typeface="Calibri"/>
                <a:cs typeface="Arial" pitchFamily="34" charset="0"/>
              </a:rPr>
              <a:t> (← </a:t>
            </a:r>
            <a:r>
              <a:rPr lang="en-US" i="1" dirty="0" err="1">
                <a:latin typeface="Arial" pitchFamily="34" charset="0"/>
                <a:ea typeface="Calibri"/>
                <a:cs typeface="Arial" pitchFamily="34" charset="0"/>
              </a:rPr>
              <a:t>Momčilo</a:t>
            </a:r>
            <a:r>
              <a:rPr lang="en-US" dirty="0">
                <a:latin typeface="Arial" pitchFamily="34" charset="0"/>
                <a:ea typeface="Calibri"/>
                <a:cs typeface="Arial" pitchFamily="34" charset="0"/>
              </a:rPr>
              <a:t> + </a:t>
            </a:r>
            <a:r>
              <a:rPr lang="en-US" i="1" dirty="0" err="1">
                <a:latin typeface="Arial" pitchFamily="34" charset="0"/>
                <a:ea typeface="Calibri"/>
                <a:cs typeface="Arial" pitchFamily="34" charset="0"/>
              </a:rPr>
              <a:t>Končita</a:t>
            </a:r>
            <a:r>
              <a:rPr lang="en-US" dirty="0" smtClean="0">
                <a:latin typeface="Arial" pitchFamily="34" charset="0"/>
                <a:ea typeface="Calibri"/>
                <a:cs typeface="Arial" pitchFamily="34" charset="0"/>
              </a:rPr>
              <a:t>)!;</a:t>
            </a:r>
            <a:endParaRPr lang="sr-Cyrl-BA" dirty="0" smtClean="0">
              <a:latin typeface="Arial" pitchFamily="34" charset="0"/>
              <a:ea typeface="Calibri"/>
              <a:cs typeface="Arial" pitchFamily="34" charset="0"/>
            </a:endParaRPr>
          </a:p>
          <a:p>
            <a:r>
              <a:rPr lang="en-US" i="1" dirty="0" err="1" smtClean="0">
                <a:latin typeface="Arial" pitchFamily="34" charset="0"/>
                <a:ea typeface="Calibri"/>
                <a:cs typeface="Arial" pitchFamily="34" charset="0"/>
              </a:rPr>
              <a:t>Filmski</a:t>
            </a:r>
            <a:r>
              <a:rPr lang="en-US" i="1" dirty="0" smtClean="0"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en-US" b="1" i="1" dirty="0" err="1">
                <a:latin typeface="Arial" pitchFamily="34" charset="0"/>
                <a:ea typeface="Calibri"/>
                <a:cs typeface="Arial" pitchFamily="34" charset="0"/>
              </a:rPr>
              <a:t>smaraton</a:t>
            </a:r>
            <a:r>
              <a:rPr lang="en-US" dirty="0">
                <a:latin typeface="Arial" pitchFamily="34" charset="0"/>
                <a:ea typeface="Calibri"/>
                <a:cs typeface="Arial" pitchFamily="34" charset="0"/>
              </a:rPr>
              <a:t> (← </a:t>
            </a:r>
            <a:r>
              <a:rPr lang="en-US" i="1" dirty="0" err="1">
                <a:latin typeface="Arial" pitchFamily="34" charset="0"/>
                <a:ea typeface="Calibri"/>
                <a:cs typeface="Arial" pitchFamily="34" charset="0"/>
              </a:rPr>
              <a:t>smarati</a:t>
            </a:r>
            <a:r>
              <a:rPr lang="en-US" dirty="0">
                <a:latin typeface="Arial" pitchFamily="34" charset="0"/>
                <a:ea typeface="Calibri"/>
                <a:cs typeface="Arial" pitchFamily="34" charset="0"/>
              </a:rPr>
              <a:t>/</a:t>
            </a:r>
            <a:r>
              <a:rPr lang="en-US" i="1" dirty="0" err="1">
                <a:latin typeface="Arial" pitchFamily="34" charset="0"/>
                <a:ea typeface="Calibri"/>
                <a:cs typeface="Arial" pitchFamily="34" charset="0"/>
              </a:rPr>
              <a:t>smor</a:t>
            </a:r>
            <a:r>
              <a:rPr lang="en-US" dirty="0">
                <a:latin typeface="Arial" pitchFamily="34" charset="0"/>
                <a:ea typeface="Calibri"/>
                <a:cs typeface="Arial" pitchFamily="34" charset="0"/>
              </a:rPr>
              <a:t> + </a:t>
            </a:r>
            <a:r>
              <a:rPr lang="en-US" i="1" dirty="0" err="1">
                <a:latin typeface="Arial" pitchFamily="34" charset="0"/>
                <a:ea typeface="Calibri"/>
                <a:cs typeface="Arial" pitchFamily="34" charset="0"/>
              </a:rPr>
              <a:t>maraton</a:t>
            </a:r>
            <a:r>
              <a:rPr lang="en-US" dirty="0">
                <a:latin typeface="Arial" pitchFamily="34" charset="0"/>
                <a:ea typeface="Calibri"/>
                <a:cs typeface="Arial" pitchFamily="34" charset="0"/>
              </a:rPr>
              <a:t>) </a:t>
            </a:r>
            <a:r>
              <a:rPr lang="en-US" i="1" dirty="0" err="1">
                <a:latin typeface="Arial" pitchFamily="34" charset="0"/>
                <a:ea typeface="Calibri"/>
                <a:cs typeface="Arial" pitchFamily="34" charset="0"/>
              </a:rPr>
              <a:t>na</a:t>
            </a:r>
            <a:r>
              <a:rPr lang="en-US" i="1" dirty="0"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en-US" i="1" dirty="0" smtClean="0">
                <a:latin typeface="Arial" pitchFamily="34" charset="0"/>
                <a:ea typeface="Calibri"/>
                <a:cs typeface="Arial" pitchFamily="34" charset="0"/>
              </a:rPr>
              <a:t>RTS1</a:t>
            </a:r>
            <a:r>
              <a:rPr lang="sr-Cyrl-BA" dirty="0" smtClean="0">
                <a:latin typeface="Arial" pitchFamily="34" charset="0"/>
                <a:ea typeface="Calibri"/>
                <a:cs typeface="Arial" pitchFamily="34" charset="0"/>
              </a:rPr>
              <a:t>;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82DB3-48F0-4F8B-BC75-6E2E784B3297}" type="slidenum">
              <a:rPr lang="en-GB" smtClean="0"/>
              <a:t>28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147386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pPr lvl="0"/>
            <a:r>
              <a:rPr lang="en-US" i="1" dirty="0">
                <a:solidFill>
                  <a:prstClr val="white"/>
                </a:solidFill>
                <a:latin typeface="Arial" pitchFamily="34" charset="0"/>
                <a:ea typeface="Calibri"/>
                <a:cs typeface="Arial" pitchFamily="34" charset="0"/>
              </a:rPr>
              <a:t>I </a:t>
            </a:r>
            <a:r>
              <a:rPr lang="en-US" i="1" dirty="0" err="1">
                <a:solidFill>
                  <a:prstClr val="white"/>
                </a:solidFill>
                <a:latin typeface="Arial" pitchFamily="34" charset="0"/>
                <a:ea typeface="Calibri"/>
                <a:cs typeface="Arial" pitchFamily="34" charset="0"/>
              </a:rPr>
              <a:t>šta</a:t>
            </a:r>
            <a:r>
              <a:rPr lang="en-US" i="1" dirty="0">
                <a:solidFill>
                  <a:prstClr val="white"/>
                </a:solidFill>
                <a:latin typeface="Arial" pitchFamily="34" charset="0"/>
                <a:ea typeface="Calibri"/>
                <a:cs typeface="Arial" pitchFamily="34" charset="0"/>
              </a:rPr>
              <a:t> je </a:t>
            </a:r>
            <a:r>
              <a:rPr lang="en-US" i="1" dirty="0" err="1">
                <a:solidFill>
                  <a:prstClr val="white"/>
                </a:solidFill>
                <a:latin typeface="Arial" pitchFamily="34" charset="0"/>
                <a:ea typeface="Calibri"/>
                <a:cs typeface="Arial" pitchFamily="34" charset="0"/>
              </a:rPr>
              <a:t>na</a:t>
            </a:r>
            <a:r>
              <a:rPr lang="en-US" i="1" dirty="0">
                <a:solidFill>
                  <a:prstClr val="white"/>
                </a:solidFill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en-US" i="1" dirty="0" err="1">
                <a:solidFill>
                  <a:prstClr val="white"/>
                </a:solidFill>
                <a:latin typeface="Arial" pitchFamily="34" charset="0"/>
                <a:ea typeface="Calibri"/>
                <a:cs typeface="Arial" pitchFamily="34" charset="0"/>
              </a:rPr>
              <a:t>kraju</a:t>
            </a:r>
            <a:r>
              <a:rPr lang="en-US" i="1" dirty="0">
                <a:solidFill>
                  <a:prstClr val="white"/>
                </a:solidFill>
                <a:latin typeface="Arial" pitchFamily="34" charset="0"/>
                <a:ea typeface="Calibri"/>
                <a:cs typeface="Arial" pitchFamily="34" charset="0"/>
              </a:rPr>
              <a:t> finale </a:t>
            </a:r>
            <a:r>
              <a:rPr lang="en-US" i="1" dirty="0" err="1">
                <a:solidFill>
                  <a:prstClr val="white"/>
                </a:solidFill>
                <a:latin typeface="Arial" pitchFamily="34" charset="0"/>
                <a:ea typeface="Calibri"/>
                <a:cs typeface="Arial" pitchFamily="34" charset="0"/>
              </a:rPr>
              <a:t>priče</a:t>
            </a:r>
            <a:r>
              <a:rPr lang="en-US" i="1" dirty="0">
                <a:solidFill>
                  <a:prstClr val="white"/>
                </a:solidFill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en-US" i="1" dirty="0" err="1">
                <a:solidFill>
                  <a:prstClr val="white"/>
                </a:solidFill>
                <a:latin typeface="Arial" pitchFamily="34" charset="0"/>
                <a:ea typeface="Calibri"/>
                <a:cs typeface="Arial" pitchFamily="34" charset="0"/>
              </a:rPr>
              <a:t>oko</a:t>
            </a:r>
            <a:r>
              <a:rPr lang="en-US" i="1" dirty="0">
                <a:solidFill>
                  <a:prstClr val="white"/>
                </a:solidFill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en-US" i="1" dirty="0" err="1">
                <a:solidFill>
                  <a:prstClr val="white"/>
                </a:solidFill>
                <a:latin typeface="Arial" pitchFamily="34" charset="0"/>
                <a:ea typeface="Calibri"/>
                <a:cs typeface="Arial" pitchFamily="34" charset="0"/>
              </a:rPr>
              <a:t>industrije</a:t>
            </a:r>
            <a:r>
              <a:rPr lang="en-US" i="1" dirty="0">
                <a:solidFill>
                  <a:prstClr val="white"/>
                </a:solidFill>
                <a:latin typeface="Arial" pitchFamily="34" charset="0"/>
                <a:ea typeface="Calibri"/>
                <a:cs typeface="Arial" pitchFamily="34" charset="0"/>
              </a:rPr>
              <a:t> mesa </a:t>
            </a:r>
            <a:r>
              <a:rPr lang="en-US" b="1" i="1" dirty="0" err="1">
                <a:solidFill>
                  <a:prstClr val="white"/>
                </a:solidFill>
                <a:latin typeface="Arial" pitchFamily="34" charset="0"/>
                <a:ea typeface="Calibri"/>
                <a:cs typeface="Arial" pitchFamily="34" charset="0"/>
              </a:rPr>
              <a:t>Mafijević</a:t>
            </a:r>
            <a:r>
              <a:rPr lang="en-US" dirty="0">
                <a:solidFill>
                  <a:prstClr val="white"/>
                </a:solidFill>
                <a:latin typeface="Arial" pitchFamily="34" charset="0"/>
                <a:ea typeface="Calibri"/>
                <a:cs typeface="Arial" pitchFamily="34" charset="0"/>
              </a:rPr>
              <a:t> (← </a:t>
            </a:r>
            <a:r>
              <a:rPr lang="en-US" i="1" dirty="0" err="1">
                <a:solidFill>
                  <a:prstClr val="white"/>
                </a:solidFill>
                <a:latin typeface="Arial" pitchFamily="34" charset="0"/>
                <a:ea typeface="Calibri"/>
                <a:cs typeface="Arial" pitchFamily="34" charset="0"/>
              </a:rPr>
              <a:t>mafija</a:t>
            </a:r>
            <a:r>
              <a:rPr lang="en-US" dirty="0">
                <a:solidFill>
                  <a:prstClr val="white"/>
                </a:solidFill>
                <a:latin typeface="Arial" pitchFamily="34" charset="0"/>
                <a:ea typeface="Calibri"/>
                <a:cs typeface="Arial" pitchFamily="34" charset="0"/>
              </a:rPr>
              <a:t> + </a:t>
            </a:r>
            <a:r>
              <a:rPr lang="en-US" i="1" dirty="0" err="1">
                <a:solidFill>
                  <a:prstClr val="white"/>
                </a:solidFill>
                <a:latin typeface="Arial" pitchFamily="34" charset="0"/>
                <a:ea typeface="Calibri"/>
                <a:cs typeface="Arial" pitchFamily="34" charset="0"/>
              </a:rPr>
              <a:t>Matijević</a:t>
            </a:r>
            <a:r>
              <a:rPr lang="en-US" dirty="0">
                <a:solidFill>
                  <a:prstClr val="white"/>
                </a:solidFill>
                <a:latin typeface="Arial" pitchFamily="34" charset="0"/>
                <a:ea typeface="Calibri"/>
                <a:cs typeface="Arial" pitchFamily="34" charset="0"/>
              </a:rPr>
              <a:t>)... </a:t>
            </a:r>
            <a:r>
              <a:rPr lang="en-US" i="1" dirty="0">
                <a:solidFill>
                  <a:prstClr val="white"/>
                </a:solidFill>
                <a:latin typeface="Arial" pitchFamily="34" charset="0"/>
                <a:ea typeface="Calibri"/>
                <a:cs typeface="Arial" pitchFamily="34" charset="0"/>
              </a:rPr>
              <a:t>Ups</a:t>
            </a:r>
            <a:r>
              <a:rPr lang="en-US" dirty="0">
                <a:solidFill>
                  <a:prstClr val="white"/>
                </a:solidFill>
                <a:latin typeface="Arial" pitchFamily="34" charset="0"/>
                <a:ea typeface="Calibri"/>
                <a:cs typeface="Arial" pitchFamily="34" charset="0"/>
              </a:rPr>
              <a:t>, </a:t>
            </a:r>
            <a:r>
              <a:rPr lang="en-US" i="1" dirty="0">
                <a:solidFill>
                  <a:prstClr val="white"/>
                </a:solidFill>
                <a:latin typeface="Arial" pitchFamily="34" charset="0"/>
                <a:ea typeface="Calibri"/>
                <a:cs typeface="Arial" pitchFamily="34" charset="0"/>
              </a:rPr>
              <a:t>pardon</a:t>
            </a:r>
            <a:r>
              <a:rPr lang="en-US" dirty="0">
                <a:solidFill>
                  <a:prstClr val="white"/>
                </a:solidFill>
                <a:latin typeface="Arial" pitchFamily="34" charset="0"/>
                <a:ea typeface="Calibri"/>
                <a:cs typeface="Arial" pitchFamily="34" charset="0"/>
              </a:rPr>
              <a:t>... </a:t>
            </a:r>
            <a:r>
              <a:rPr lang="en-US" i="1" dirty="0" err="1">
                <a:solidFill>
                  <a:prstClr val="white"/>
                </a:solidFill>
                <a:latin typeface="Arial" pitchFamily="34" charset="0"/>
                <a:ea typeface="Calibri"/>
                <a:cs typeface="Arial" pitchFamily="34" charset="0"/>
              </a:rPr>
              <a:t>Matijević</a:t>
            </a:r>
            <a:r>
              <a:rPr lang="en-US" dirty="0">
                <a:solidFill>
                  <a:prstClr val="white"/>
                </a:solidFill>
                <a:latin typeface="Arial" pitchFamily="34" charset="0"/>
                <a:ea typeface="Calibri"/>
                <a:cs typeface="Arial" pitchFamily="34" charset="0"/>
              </a:rPr>
              <a:t>...; </a:t>
            </a:r>
            <a:endParaRPr lang="sr-Cyrl-BA" dirty="0" smtClean="0">
              <a:solidFill>
                <a:prstClr val="white"/>
              </a:solidFill>
              <a:latin typeface="Arial" pitchFamily="34" charset="0"/>
              <a:ea typeface="Calibri"/>
              <a:cs typeface="Arial" pitchFamily="34" charset="0"/>
            </a:endParaRPr>
          </a:p>
          <a:p>
            <a:pPr lvl="0"/>
            <a:r>
              <a:rPr lang="en-US" i="1" dirty="0" err="1" smtClean="0">
                <a:solidFill>
                  <a:prstClr val="white"/>
                </a:solidFill>
                <a:latin typeface="Arial" pitchFamily="34" charset="0"/>
                <a:ea typeface="Calibri"/>
                <a:cs typeface="Arial" pitchFamily="34" charset="0"/>
              </a:rPr>
              <a:t>На</a:t>
            </a:r>
            <a:r>
              <a:rPr lang="en-US" i="1" dirty="0" smtClean="0">
                <a:solidFill>
                  <a:prstClr val="white"/>
                </a:solidFill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en-US" i="1" dirty="0" err="1">
                <a:solidFill>
                  <a:prstClr val="white"/>
                </a:solidFill>
                <a:latin typeface="Arial" pitchFamily="34" charset="0"/>
                <a:ea typeface="Calibri"/>
                <a:cs typeface="Arial" pitchFamily="34" charset="0"/>
              </a:rPr>
              <a:t>једној</a:t>
            </a:r>
            <a:r>
              <a:rPr lang="en-US" i="1" dirty="0">
                <a:solidFill>
                  <a:prstClr val="white"/>
                </a:solidFill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en-US" i="1" dirty="0" err="1">
                <a:solidFill>
                  <a:prstClr val="white"/>
                </a:solidFill>
                <a:latin typeface="Arial" pitchFamily="34" charset="0"/>
                <a:ea typeface="Calibri"/>
                <a:cs typeface="Arial" pitchFamily="34" charset="0"/>
              </a:rPr>
              <a:t>слави</a:t>
            </a:r>
            <a:r>
              <a:rPr lang="en-US" i="1" dirty="0">
                <a:solidFill>
                  <a:prstClr val="white"/>
                </a:solidFill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en-US" i="1" dirty="0" err="1">
                <a:solidFill>
                  <a:prstClr val="white"/>
                </a:solidFill>
                <a:latin typeface="Arial" pitchFamily="34" charset="0"/>
                <a:ea typeface="Calibri"/>
                <a:cs typeface="Arial" pitchFamily="34" charset="0"/>
              </a:rPr>
              <a:t>је</a:t>
            </a:r>
            <a:r>
              <a:rPr lang="en-US" i="1" dirty="0">
                <a:solidFill>
                  <a:prstClr val="white"/>
                </a:solidFill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en-US" i="1" dirty="0" err="1">
                <a:solidFill>
                  <a:prstClr val="white"/>
                </a:solidFill>
                <a:latin typeface="Arial" pitchFamily="34" charset="0"/>
                <a:ea typeface="Calibri"/>
                <a:cs typeface="Arial" pitchFamily="34" charset="0"/>
              </a:rPr>
              <a:t>бајадера</a:t>
            </a:r>
            <a:r>
              <a:rPr lang="en-US" i="1" dirty="0">
                <a:solidFill>
                  <a:prstClr val="white"/>
                </a:solidFill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en-US" i="1" dirty="0" err="1">
                <a:solidFill>
                  <a:prstClr val="white"/>
                </a:solidFill>
                <a:latin typeface="Arial" pitchFamily="34" charset="0"/>
                <a:ea typeface="Calibri"/>
                <a:cs typeface="Arial" pitchFamily="34" charset="0"/>
              </a:rPr>
              <a:t>била</a:t>
            </a:r>
            <a:r>
              <a:rPr lang="en-US" i="1" dirty="0">
                <a:solidFill>
                  <a:prstClr val="white"/>
                </a:solidFill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en-US" i="1" dirty="0" err="1">
                <a:solidFill>
                  <a:prstClr val="white"/>
                </a:solidFill>
                <a:latin typeface="Arial" pitchFamily="34" charset="0"/>
                <a:ea typeface="Calibri"/>
                <a:cs typeface="Arial" pitchFamily="34" charset="0"/>
              </a:rPr>
              <a:t>бајата</a:t>
            </a:r>
            <a:r>
              <a:rPr lang="en-US" i="1" dirty="0">
                <a:solidFill>
                  <a:prstClr val="white"/>
                </a:solidFill>
                <a:latin typeface="Arial" pitchFamily="34" charset="0"/>
                <a:ea typeface="Calibri"/>
                <a:cs typeface="Arial" pitchFamily="34" charset="0"/>
              </a:rPr>
              <a:t> и </a:t>
            </a:r>
            <a:r>
              <a:rPr lang="en-US" i="1" dirty="0" err="1">
                <a:solidFill>
                  <a:prstClr val="white"/>
                </a:solidFill>
                <a:latin typeface="Arial" pitchFamily="34" charset="0"/>
                <a:ea typeface="Calibri"/>
                <a:cs typeface="Arial" pitchFamily="34" charset="0"/>
              </a:rPr>
              <a:t>рекла</a:t>
            </a:r>
            <a:r>
              <a:rPr lang="en-US" i="1" dirty="0">
                <a:solidFill>
                  <a:prstClr val="white"/>
                </a:solidFill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en-US" i="1" dirty="0" err="1">
                <a:solidFill>
                  <a:prstClr val="white"/>
                </a:solidFill>
                <a:latin typeface="Arial" pitchFamily="34" charset="0"/>
                <a:ea typeface="Calibri"/>
                <a:cs typeface="Arial" pitchFamily="34" charset="0"/>
              </a:rPr>
              <a:t>сам</a:t>
            </a:r>
            <a:r>
              <a:rPr lang="en-US" i="1" dirty="0">
                <a:solidFill>
                  <a:prstClr val="white"/>
                </a:solidFill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en-US" i="1" dirty="0" err="1">
                <a:solidFill>
                  <a:prstClr val="white"/>
                </a:solidFill>
                <a:latin typeface="Arial" pitchFamily="34" charset="0"/>
                <a:ea typeface="Calibri"/>
                <a:cs typeface="Arial" pitchFamily="34" charset="0"/>
              </a:rPr>
              <a:t>домаћици</a:t>
            </a:r>
            <a:r>
              <a:rPr lang="en-US" i="1" dirty="0">
                <a:solidFill>
                  <a:prstClr val="white"/>
                </a:solidFill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en-US" i="1" dirty="0" err="1">
                <a:solidFill>
                  <a:prstClr val="white"/>
                </a:solidFill>
                <a:latin typeface="Arial" pitchFamily="34" charset="0"/>
                <a:ea typeface="Calibri"/>
                <a:cs typeface="Arial" pitchFamily="34" charset="0"/>
              </a:rPr>
              <a:t>да</a:t>
            </a:r>
            <a:r>
              <a:rPr lang="en-US" i="1" dirty="0">
                <a:solidFill>
                  <a:prstClr val="white"/>
                </a:solidFill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en-US" i="1" dirty="0" err="1">
                <a:solidFill>
                  <a:prstClr val="white"/>
                </a:solidFill>
                <a:latin typeface="Arial" pitchFamily="34" charset="0"/>
                <a:ea typeface="Calibri"/>
                <a:cs typeface="Arial" pitchFamily="34" charset="0"/>
              </a:rPr>
              <a:t>ми</a:t>
            </a:r>
            <a:r>
              <a:rPr lang="en-US" i="1" dirty="0">
                <a:solidFill>
                  <a:prstClr val="white"/>
                </a:solidFill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en-US" i="1" dirty="0" err="1">
                <a:solidFill>
                  <a:prstClr val="white"/>
                </a:solidFill>
                <a:latin typeface="Arial" pitchFamily="34" charset="0"/>
                <a:ea typeface="Calibri"/>
                <a:cs typeface="Arial" pitchFamily="34" charset="0"/>
              </a:rPr>
              <a:t>дода</a:t>
            </a:r>
            <a:r>
              <a:rPr lang="en-US" i="1" dirty="0">
                <a:solidFill>
                  <a:prstClr val="white"/>
                </a:solidFill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en-US" b="1" i="1" dirty="0" err="1">
                <a:solidFill>
                  <a:prstClr val="white"/>
                </a:solidFill>
                <a:latin typeface="Arial" pitchFamily="34" charset="0"/>
                <a:ea typeface="Calibri"/>
                <a:cs typeface="Arial" pitchFamily="34" charset="0"/>
              </a:rPr>
              <a:t>бајатеру</a:t>
            </a:r>
            <a:r>
              <a:rPr lang="en-US" dirty="0">
                <a:solidFill>
                  <a:prstClr val="white"/>
                </a:solidFill>
                <a:latin typeface="Arial" pitchFamily="34" charset="0"/>
                <a:ea typeface="Calibri"/>
                <a:cs typeface="Arial" pitchFamily="34" charset="0"/>
              </a:rPr>
              <a:t> (← </a:t>
            </a:r>
            <a:r>
              <a:rPr lang="sr-Cyrl-BA" i="1" dirty="0">
                <a:solidFill>
                  <a:prstClr val="white"/>
                </a:solidFill>
                <a:latin typeface="Arial" pitchFamily="34" charset="0"/>
                <a:ea typeface="Calibri"/>
                <a:cs typeface="Arial" pitchFamily="34" charset="0"/>
              </a:rPr>
              <a:t>бајата</a:t>
            </a:r>
            <a:r>
              <a:rPr lang="en-US" dirty="0">
                <a:solidFill>
                  <a:prstClr val="white"/>
                </a:solidFill>
                <a:latin typeface="Arial" pitchFamily="34" charset="0"/>
                <a:ea typeface="Calibri"/>
                <a:cs typeface="Arial" pitchFamily="34" charset="0"/>
              </a:rPr>
              <a:t> + </a:t>
            </a:r>
            <a:r>
              <a:rPr lang="sr-Cyrl-BA" i="1" dirty="0">
                <a:solidFill>
                  <a:prstClr val="white"/>
                </a:solidFill>
                <a:latin typeface="Arial" pitchFamily="34" charset="0"/>
                <a:ea typeface="Calibri"/>
                <a:cs typeface="Arial" pitchFamily="34" charset="0"/>
              </a:rPr>
              <a:t>бајадера</a:t>
            </a:r>
            <a:r>
              <a:rPr lang="en-US" dirty="0">
                <a:solidFill>
                  <a:prstClr val="white"/>
                </a:solidFill>
                <a:latin typeface="Arial" pitchFamily="34" charset="0"/>
                <a:ea typeface="Calibri"/>
                <a:cs typeface="Arial" pitchFamily="34" charset="0"/>
              </a:rPr>
              <a:t>) </a:t>
            </a:r>
            <a:r>
              <a:rPr lang="sr-Cyrl-BA" dirty="0" smtClean="0">
                <a:solidFill>
                  <a:prstClr val="white"/>
                </a:solidFill>
                <a:latin typeface="Arial" pitchFamily="34" charset="0"/>
                <a:ea typeface="Calibri"/>
                <a:cs typeface="Arial" pitchFamily="34" charset="0"/>
              </a:rPr>
              <a:t>и </a:t>
            </a:r>
            <a:r>
              <a:rPr lang="sr-Cyrl-BA" dirty="0">
                <a:solidFill>
                  <a:prstClr val="white"/>
                </a:solidFill>
                <a:latin typeface="Arial" pitchFamily="34" charset="0"/>
                <a:ea typeface="Calibri"/>
                <a:cs typeface="Arial" pitchFamily="34" charset="0"/>
              </a:rPr>
              <a:t>др.</a:t>
            </a:r>
            <a:endParaRPr lang="en-GB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  <a:p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82DB3-48F0-4F8B-BC75-6E2E784B3297}" type="slidenum">
              <a:rPr lang="en-GB" smtClean="0"/>
              <a:t>29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5163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BA" sz="3200" b="1" dirty="0" smtClean="0">
                <a:latin typeface="Arial" pitchFamily="34" charset="0"/>
                <a:cs typeface="Arial" pitchFamily="34" charset="0"/>
              </a:rPr>
              <a:t>1. Уводне напомене</a:t>
            </a:r>
            <a:endParaRPr lang="en-GB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Cyrl-BA" b="1" dirty="0" smtClean="0"/>
              <a:t>Предмет истраживања:</a:t>
            </a:r>
          </a:p>
          <a:p>
            <a:r>
              <a:rPr lang="sr-Cyrl-BA" dirty="0" smtClean="0"/>
              <a:t>лексеме карактеристичне за језик онлајн друштвене мреже Твитер</a:t>
            </a:r>
            <a:endParaRPr lang="sr-Cyrl-BA" dirty="0"/>
          </a:p>
          <a:p>
            <a:pPr marL="0" indent="0">
              <a:buNone/>
            </a:pPr>
            <a:r>
              <a:rPr lang="sr-Cyrl-BA" b="1" dirty="0" smtClean="0"/>
              <a:t>Корпус:</a:t>
            </a:r>
          </a:p>
          <a:p>
            <a:r>
              <a:rPr lang="sr-Cyrl-BA" dirty="0" smtClean="0"/>
              <a:t>2000 порука са 200 различитих профила (март 2013 – март 2016)</a:t>
            </a:r>
          </a:p>
          <a:p>
            <a:r>
              <a:rPr lang="sr-Cyrl-BA" dirty="0" smtClean="0"/>
              <a:t>једнојезичан (српски језик)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82DB3-48F0-4F8B-BC75-6E2E784B3297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680883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Cyrl-BA" u="sng" dirty="0" smtClean="0">
                <a:latin typeface="Arial" pitchFamily="34" charset="0"/>
                <a:cs typeface="Arial" pitchFamily="34" charset="0"/>
              </a:rPr>
              <a:t>Именички рефикс </a:t>
            </a:r>
            <a:r>
              <a:rPr lang="sr-Cyrl-BA" b="1" u="sng" dirty="0" smtClean="0">
                <a:latin typeface="Arial" pitchFamily="34" charset="0"/>
                <a:cs typeface="Arial" pitchFamily="34" charset="0"/>
              </a:rPr>
              <a:t>пре-</a:t>
            </a:r>
            <a:r>
              <a:rPr lang="sr-Cyrl-BA" u="sng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indent="457200" algn="just">
              <a:lnSpc>
                <a:spcPct val="150000"/>
              </a:lnSpc>
              <a:spcAft>
                <a:spcPts val="0"/>
              </a:spcAft>
            </a:pPr>
            <a:r>
              <a:rPr lang="en-US" b="1" i="1" dirty="0" err="1" smtClean="0">
                <a:latin typeface="Arial" pitchFamily="34" charset="0"/>
                <a:cs typeface="Arial" pitchFamily="34" charset="0"/>
              </a:rPr>
              <a:t>Preduša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;</a:t>
            </a:r>
            <a:endParaRPr lang="en-GB" dirty="0">
              <a:latin typeface="Arial" pitchFamily="34" charset="0"/>
              <a:cs typeface="Arial" pitchFamily="34" charset="0"/>
            </a:endParaRPr>
          </a:p>
          <a:p>
            <a:pPr indent="457200" algn="just">
              <a:lnSpc>
                <a:spcPct val="150000"/>
              </a:lnSpc>
              <a:spcAft>
                <a:spcPts val="0"/>
              </a:spcAft>
            </a:pPr>
            <a:r>
              <a:rPr lang="en-US" i="1" dirty="0" err="1">
                <a:latin typeface="Arial" pitchFamily="34" charset="0"/>
                <a:cs typeface="Arial" pitchFamily="34" charset="0"/>
              </a:rPr>
              <a:t>Dopisujem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se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sa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jednim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i="1" dirty="0" err="1" smtClean="0">
                <a:latin typeface="Arial" pitchFamily="34" charset="0"/>
                <a:cs typeface="Arial" pitchFamily="34" charset="0"/>
              </a:rPr>
              <a:t>preseksom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;</a:t>
            </a:r>
            <a:endParaRPr lang="en-GB" dirty="0">
              <a:latin typeface="Arial" pitchFamily="34" charset="0"/>
              <a:cs typeface="Arial" pitchFamily="34" charset="0"/>
            </a:endParaRPr>
          </a:p>
          <a:p>
            <a:pPr indent="457200" algn="just">
              <a:lnSpc>
                <a:spcPct val="150000"/>
              </a:lnSpc>
              <a:spcAft>
                <a:spcPts val="0"/>
              </a:spcAft>
            </a:pPr>
            <a:r>
              <a:rPr lang="en-US" i="1" dirty="0" err="1">
                <a:latin typeface="Arial" pitchFamily="34" charset="0"/>
                <a:cs typeface="Arial" pitchFamily="34" charset="0"/>
              </a:rPr>
              <a:t>Znate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one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sto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obuku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trenerku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i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vezu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pundju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i 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budu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i="1" dirty="0" err="1">
                <a:latin typeface="Arial" pitchFamily="34" charset="0"/>
                <a:cs typeface="Arial" pitchFamily="34" charset="0"/>
              </a:rPr>
              <a:t>prelepote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ja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to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uradim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i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izgledam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ko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da se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nisam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treznila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10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dana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;</a:t>
            </a:r>
            <a:endParaRPr lang="en-GB" dirty="0">
              <a:latin typeface="Arial" pitchFamily="34" charset="0"/>
              <a:cs typeface="Arial" pitchFamily="34" charset="0"/>
            </a:endParaRPr>
          </a:p>
          <a:p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82DB3-48F0-4F8B-BC75-6E2E784B3297}" type="slidenum">
              <a:rPr lang="en-GB" smtClean="0"/>
              <a:t>30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410047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pPr lvl="0" indent="457200" algn="just">
              <a:lnSpc>
                <a:spcPct val="150000"/>
              </a:lnSpc>
            </a:pPr>
            <a:r>
              <a:rPr lang="en-US" i="1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Ja</a:t>
            </a:r>
            <a:r>
              <a:rPr lang="en-US" i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sam</a:t>
            </a:r>
            <a:r>
              <a:rPr lang="en-US" i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onaj</a:t>
            </a:r>
            <a:r>
              <a:rPr lang="en-US" i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koji</a:t>
            </a:r>
            <a:r>
              <a:rPr lang="en-US" i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drugi</a:t>
            </a:r>
            <a:r>
              <a:rPr lang="en-US" i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po</a:t>
            </a:r>
            <a:r>
              <a:rPr lang="en-US" i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redu</a:t>
            </a:r>
            <a:r>
              <a:rPr lang="en-US" i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cuje</a:t>
            </a:r>
            <a:r>
              <a:rPr lang="en-US" i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da je </a:t>
            </a:r>
            <a:r>
              <a:rPr lang="en-US" i="1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neka</a:t>
            </a:r>
            <a:r>
              <a:rPr lang="en-US" i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i="1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preriba</a:t>
            </a:r>
            <a:r>
              <a:rPr lang="en-US" i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raskinula</a:t>
            </a:r>
            <a:r>
              <a:rPr lang="en-US" i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vekovnu</a:t>
            </a:r>
            <a:r>
              <a:rPr lang="en-US" i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vezu</a:t>
            </a:r>
            <a:r>
              <a:rPr lang="en-US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;</a:t>
            </a:r>
            <a:endParaRPr lang="en-GB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  <a:p>
            <a:pPr lvl="0" indent="457200" algn="just">
              <a:lnSpc>
                <a:spcPct val="150000"/>
              </a:lnSpc>
            </a:pPr>
            <a:r>
              <a:rPr lang="en-US" i="1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Cim</a:t>
            </a:r>
            <a:r>
              <a:rPr lang="en-US" i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mi se </a:t>
            </a:r>
            <a:r>
              <a:rPr lang="en-US" i="1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neki</a:t>
            </a:r>
            <a:r>
              <a:rPr lang="en-US" i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i="1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prefrajer</a:t>
            </a:r>
            <a:r>
              <a:rPr lang="en-US" i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javi</a:t>
            </a:r>
            <a:r>
              <a:rPr lang="en-US" i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u DM</a:t>
            </a:r>
            <a:r>
              <a:rPr lang="en-US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i="1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zamisljam</a:t>
            </a:r>
            <a:r>
              <a:rPr lang="en-US" i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kako</a:t>
            </a:r>
            <a:r>
              <a:rPr lang="en-US" i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bi </a:t>
            </a:r>
            <a:r>
              <a:rPr lang="en-US" i="1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nam</a:t>
            </a:r>
            <a:r>
              <a:rPr lang="en-US" i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lepa</a:t>
            </a:r>
            <a:r>
              <a:rPr lang="en-US" i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deca</a:t>
            </a:r>
            <a:r>
              <a:rPr lang="en-US" i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bila</a:t>
            </a:r>
            <a:r>
              <a:rPr lang="en-US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;</a:t>
            </a:r>
            <a:endParaRPr lang="en-GB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  <a:p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82DB3-48F0-4F8B-BC75-6E2E784B3297}" type="slidenum">
              <a:rPr lang="en-GB" smtClean="0"/>
              <a:t>31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854502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r>
              <a:rPr lang="en-US" i="1" dirty="0">
                <a:latin typeface="Arial" pitchFamily="34" charset="0"/>
                <a:ea typeface="Calibri"/>
                <a:cs typeface="Arial" pitchFamily="34" charset="0"/>
              </a:rPr>
              <a:t>ne </a:t>
            </a:r>
            <a:r>
              <a:rPr lang="en-US" i="1" dirty="0" err="1">
                <a:latin typeface="Arial" pitchFamily="34" charset="0"/>
                <a:ea typeface="Calibri"/>
                <a:cs typeface="Arial" pitchFamily="34" charset="0"/>
              </a:rPr>
              <a:t>trudi</a:t>
            </a:r>
            <a:r>
              <a:rPr lang="en-US" i="1" dirty="0">
                <a:latin typeface="Arial" pitchFamily="34" charset="0"/>
                <a:ea typeface="Calibri"/>
                <a:cs typeface="Arial" pitchFamily="34" charset="0"/>
              </a:rPr>
              <a:t> se da </a:t>
            </a:r>
            <a:r>
              <a:rPr lang="en-US" i="1" dirty="0" err="1">
                <a:latin typeface="Arial" pitchFamily="34" charset="0"/>
                <a:ea typeface="Calibri"/>
                <a:cs typeface="Arial" pitchFamily="34" charset="0"/>
              </a:rPr>
              <a:t>budeš</a:t>
            </a:r>
            <a:r>
              <a:rPr lang="en-US" i="1" dirty="0"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ea typeface="Calibri"/>
                <a:cs typeface="Arial" pitchFamily="34" charset="0"/>
              </a:rPr>
              <a:t>crnac</a:t>
            </a:r>
            <a:r>
              <a:rPr lang="en-US" dirty="0">
                <a:latin typeface="Arial" pitchFamily="34" charset="0"/>
                <a:ea typeface="Calibri"/>
                <a:cs typeface="Arial" pitchFamily="34" charset="0"/>
              </a:rPr>
              <a:t>, </a:t>
            </a:r>
            <a:r>
              <a:rPr lang="en-US" i="1" dirty="0" err="1">
                <a:latin typeface="Arial" pitchFamily="34" charset="0"/>
                <a:ea typeface="Calibri"/>
                <a:cs typeface="Arial" pitchFamily="34" charset="0"/>
              </a:rPr>
              <a:t>kad</a:t>
            </a:r>
            <a:r>
              <a:rPr lang="en-US" i="1" dirty="0"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ea typeface="Calibri"/>
                <a:cs typeface="Arial" pitchFamily="34" charset="0"/>
              </a:rPr>
              <a:t>si</a:t>
            </a:r>
            <a:r>
              <a:rPr lang="en-US" i="1" dirty="0"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en-US" b="1" i="1" dirty="0" err="1" smtClean="0">
                <a:latin typeface="Arial" pitchFamily="34" charset="0"/>
                <a:ea typeface="Calibri"/>
                <a:cs typeface="Arial" pitchFamily="34" charset="0"/>
              </a:rPr>
              <a:t>prežena</a:t>
            </a:r>
            <a:r>
              <a:rPr lang="sr-Cyrl-BA" dirty="0" smtClean="0">
                <a:latin typeface="Arial" pitchFamily="34" charset="0"/>
                <a:ea typeface="Calibri"/>
                <a:cs typeface="Arial" pitchFamily="34" charset="0"/>
              </a:rPr>
              <a:t>;</a:t>
            </a:r>
          </a:p>
          <a:p>
            <a:r>
              <a:rPr lang="en-US" b="1" i="1" dirty="0" err="1">
                <a:latin typeface="Arial" pitchFamily="34" charset="0"/>
                <a:ea typeface="Calibri"/>
                <a:cs typeface="Arial" pitchFamily="34" charset="0"/>
              </a:rPr>
              <a:t>Prežena</a:t>
            </a:r>
            <a:r>
              <a:rPr lang="en-US" dirty="0">
                <a:latin typeface="Arial" pitchFamily="34" charset="0"/>
                <a:ea typeface="Calibri"/>
                <a:cs typeface="Arial" pitchFamily="34" charset="0"/>
              </a:rPr>
              <a:t> – </a:t>
            </a:r>
            <a:r>
              <a:rPr lang="en-US" i="1" dirty="0" err="1">
                <a:latin typeface="Arial" pitchFamily="34" charset="0"/>
                <a:ea typeface="Calibri"/>
                <a:cs typeface="Arial" pitchFamily="34" charset="0"/>
              </a:rPr>
              <a:t>žena</a:t>
            </a:r>
            <a:r>
              <a:rPr lang="en-US" i="1" dirty="0"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ea typeface="Calibri"/>
                <a:cs typeface="Arial" pitchFamily="34" charset="0"/>
              </a:rPr>
              <a:t>kod</a:t>
            </a:r>
            <a:r>
              <a:rPr lang="en-US" i="1" dirty="0"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ea typeface="Calibri"/>
                <a:cs typeface="Arial" pitchFamily="34" charset="0"/>
              </a:rPr>
              <a:t>koje</a:t>
            </a:r>
            <a:r>
              <a:rPr lang="en-US" i="1" dirty="0"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ea typeface="Calibri"/>
                <a:cs typeface="Arial" pitchFamily="34" charset="0"/>
              </a:rPr>
              <a:t>muškarac</a:t>
            </a:r>
            <a:r>
              <a:rPr lang="en-US" i="1" dirty="0"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ea typeface="Calibri"/>
                <a:cs typeface="Arial" pitchFamily="34" charset="0"/>
              </a:rPr>
              <a:t>svrati</a:t>
            </a:r>
            <a:r>
              <a:rPr lang="en-US" i="1" dirty="0">
                <a:latin typeface="Arial" pitchFamily="34" charset="0"/>
                <a:ea typeface="Calibri"/>
                <a:cs typeface="Arial" pitchFamily="34" charset="0"/>
              </a:rPr>
              <a:t> pre </a:t>
            </a:r>
            <a:r>
              <a:rPr lang="en-US" i="1" dirty="0" err="1">
                <a:latin typeface="Arial" pitchFamily="34" charset="0"/>
                <a:ea typeface="Calibri"/>
                <a:cs typeface="Arial" pitchFamily="34" charset="0"/>
              </a:rPr>
              <a:t>nego</a:t>
            </a:r>
            <a:r>
              <a:rPr lang="en-US" i="1" dirty="0"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ea typeface="Calibri"/>
                <a:cs typeface="Arial" pitchFamily="34" charset="0"/>
              </a:rPr>
              <a:t>što</a:t>
            </a:r>
            <a:r>
              <a:rPr lang="en-US" i="1" dirty="0">
                <a:latin typeface="Arial" pitchFamily="34" charset="0"/>
                <a:ea typeface="Calibri"/>
                <a:cs typeface="Arial" pitchFamily="34" charset="0"/>
              </a:rPr>
              <a:t> ode </a:t>
            </a:r>
            <a:r>
              <a:rPr lang="en-US" i="1" dirty="0" err="1">
                <a:latin typeface="Arial" pitchFamily="34" charset="0"/>
                <a:ea typeface="Calibri"/>
                <a:cs typeface="Arial" pitchFamily="34" charset="0"/>
              </a:rPr>
              <a:t>kod</a:t>
            </a:r>
            <a:r>
              <a:rPr lang="en-US" i="1" dirty="0"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ea typeface="Calibri"/>
                <a:cs typeface="Arial" pitchFamily="34" charset="0"/>
              </a:rPr>
              <a:t>svoje</a:t>
            </a:r>
            <a:r>
              <a:rPr lang="sr-Cyrl-BA" dirty="0" smtClean="0">
                <a:latin typeface="Arial" pitchFamily="34" charset="0"/>
                <a:ea typeface="Calibri"/>
                <a:cs typeface="Arial" pitchFamily="34" charset="0"/>
              </a:rPr>
              <a:t>.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82DB3-48F0-4F8B-BC75-6E2E784B3297}" type="slidenum">
              <a:rPr lang="en-GB" smtClean="0"/>
              <a:t>32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624535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pPr marL="0" indent="0">
              <a:buNone/>
            </a:pPr>
            <a:r>
              <a:rPr lang="sr-Cyrl-BA" u="sng" dirty="0" smtClean="0">
                <a:latin typeface="Arial" pitchFamily="34" charset="0"/>
                <a:cs typeface="Arial" pitchFamily="34" charset="0"/>
              </a:rPr>
              <a:t>Корисничка имена:</a:t>
            </a:r>
          </a:p>
          <a:p>
            <a:r>
              <a:rPr lang="en-US" i="1" dirty="0" err="1">
                <a:latin typeface="Arial" pitchFamily="34" charset="0"/>
                <a:ea typeface="Calibri"/>
                <a:cs typeface="Arial" pitchFamily="34" charset="0"/>
              </a:rPr>
              <a:t>Bole</a:t>
            </a:r>
            <a:r>
              <a:rPr lang="en-US" dirty="0" err="1">
                <a:latin typeface="Arial" pitchFamily="34" charset="0"/>
                <a:ea typeface="Calibri"/>
                <a:cs typeface="Arial" pitchFamily="34" charset="0"/>
              </a:rPr>
              <a:t>’</a:t>
            </a:r>
            <a:r>
              <a:rPr lang="en-US" i="1" dirty="0" err="1">
                <a:latin typeface="Arial" pitchFamily="34" charset="0"/>
                <a:ea typeface="Calibri"/>
                <a:cs typeface="Arial" pitchFamily="34" charset="0"/>
              </a:rPr>
              <a:t>sNick</a:t>
            </a:r>
            <a:r>
              <a:rPr lang="en-US" i="1" dirty="0">
                <a:latin typeface="Arial" pitchFamily="34" charset="0"/>
                <a:ea typeface="Calibri"/>
                <a:cs typeface="Arial" pitchFamily="34" charset="0"/>
              </a:rPr>
              <a:t>™</a:t>
            </a:r>
            <a:r>
              <a:rPr lang="en-US" dirty="0"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sr-Cyrl-BA" dirty="0">
                <a:latin typeface="Arial" pitchFamily="34" charset="0"/>
                <a:ea typeface="Calibri"/>
                <a:cs typeface="Arial" pitchFamily="34" charset="0"/>
              </a:rPr>
              <a:t>(</a:t>
            </a:r>
            <a:r>
              <a:rPr lang="en-US" dirty="0">
                <a:latin typeface="Arial" pitchFamily="34" charset="0"/>
                <a:ea typeface="Calibri"/>
                <a:cs typeface="Arial" pitchFamily="34" charset="0"/>
              </a:rPr>
              <a:t>@</a:t>
            </a:r>
            <a:r>
              <a:rPr lang="en-US" i="1" dirty="0" err="1">
                <a:latin typeface="Arial" pitchFamily="34" charset="0"/>
                <a:ea typeface="Calibri"/>
                <a:cs typeface="Arial" pitchFamily="34" charset="0"/>
              </a:rPr>
              <a:t>BoleBezKontrole</a:t>
            </a:r>
            <a:r>
              <a:rPr lang="sr-Cyrl-BA" dirty="0" smtClean="0">
                <a:latin typeface="Arial" pitchFamily="34" charset="0"/>
                <a:ea typeface="Calibri"/>
                <a:cs typeface="Arial" pitchFamily="34" charset="0"/>
              </a:rPr>
              <a:t>)</a:t>
            </a:r>
          </a:p>
          <a:p>
            <a:r>
              <a:rPr lang="en-GB" i="1" dirty="0">
                <a:latin typeface="Arial" pitchFamily="34" charset="0"/>
                <a:ea typeface="Calibri"/>
                <a:cs typeface="Arial" pitchFamily="34" charset="0"/>
              </a:rPr>
              <a:t>Ana</a:t>
            </a:r>
            <a:r>
              <a:rPr lang="en-GB" dirty="0">
                <a:latin typeface="Arial" pitchFamily="34" charset="0"/>
                <a:ea typeface="Calibri"/>
                <a:cs typeface="Arial" pitchFamily="34" charset="0"/>
              </a:rPr>
              <a:t> (@</a:t>
            </a:r>
            <a:r>
              <a:rPr lang="en-GB" i="1" dirty="0" err="1">
                <a:latin typeface="Arial" pitchFamily="34" charset="0"/>
                <a:ea typeface="Calibri"/>
                <a:cs typeface="Arial" pitchFamily="34" charset="0"/>
              </a:rPr>
              <a:t>restartovANA</a:t>
            </a:r>
            <a:r>
              <a:rPr lang="en-GB" dirty="0" smtClean="0">
                <a:latin typeface="Arial" pitchFamily="34" charset="0"/>
                <a:ea typeface="Calibri"/>
                <a:cs typeface="Arial" pitchFamily="34" charset="0"/>
              </a:rPr>
              <a:t>)</a:t>
            </a:r>
            <a:endParaRPr lang="sr-Cyrl-BA" dirty="0" smtClean="0">
              <a:latin typeface="Arial" pitchFamily="34" charset="0"/>
              <a:ea typeface="Calibri"/>
              <a:cs typeface="Arial" pitchFamily="34" charset="0"/>
            </a:endParaRPr>
          </a:p>
          <a:p>
            <a:r>
              <a:rPr lang="en-GB" i="1" dirty="0" err="1">
                <a:latin typeface="Arial" pitchFamily="34" charset="0"/>
                <a:ea typeface="Calibri"/>
                <a:cs typeface="Arial" pitchFamily="34" charset="0"/>
              </a:rPr>
              <a:t>Pobesneli</a:t>
            </a:r>
            <a:r>
              <a:rPr lang="en-GB" i="1" dirty="0"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en-GB" i="1" dirty="0" err="1">
                <a:latin typeface="Arial" pitchFamily="34" charset="0"/>
                <a:ea typeface="Calibri"/>
                <a:cs typeface="Arial" pitchFamily="34" charset="0"/>
              </a:rPr>
              <a:t>Srx</a:t>
            </a:r>
            <a:r>
              <a:rPr lang="en-GB" dirty="0">
                <a:latin typeface="Arial" pitchFamily="34" charset="0"/>
                <a:ea typeface="Calibri"/>
                <a:cs typeface="Arial" pitchFamily="34" charset="0"/>
              </a:rPr>
              <a:t> (@</a:t>
            </a:r>
            <a:r>
              <a:rPr lang="en-GB" i="1" dirty="0" err="1">
                <a:latin typeface="Arial" pitchFamily="34" charset="0"/>
                <a:ea typeface="Calibri"/>
                <a:cs typeface="Arial" pitchFamily="34" charset="0"/>
              </a:rPr>
              <a:t>srkibree</a:t>
            </a:r>
            <a:r>
              <a:rPr lang="en-GB" dirty="0">
                <a:latin typeface="Arial" pitchFamily="34" charset="0"/>
                <a:ea typeface="Calibri"/>
                <a:cs typeface="Arial" pitchFamily="34" charset="0"/>
              </a:rPr>
              <a:t>)</a:t>
            </a:r>
            <a:endParaRPr lang="sr-Cyrl-BA" dirty="0" smtClean="0">
              <a:latin typeface="Arial" pitchFamily="34" charset="0"/>
              <a:cs typeface="Arial" pitchFamily="34" charset="0"/>
            </a:endParaRPr>
          </a:p>
          <a:p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82DB3-48F0-4F8B-BC75-6E2E784B3297}" type="slidenum">
              <a:rPr lang="en-GB" smtClean="0"/>
              <a:t>33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375473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Cyrl-BA" u="sng" dirty="0" smtClean="0">
                <a:latin typeface="Arial" pitchFamily="34" charset="0"/>
                <a:cs typeface="Arial" pitchFamily="34" charset="0"/>
              </a:rPr>
              <a:t>Скраћенице:</a:t>
            </a:r>
          </a:p>
          <a:p>
            <a:r>
              <a:rPr lang="sr-Latn-BA" i="1" dirty="0">
                <a:latin typeface="Arial" pitchFamily="34" charset="0"/>
                <a:ea typeface="Calibri"/>
                <a:cs typeface="Arial" pitchFamily="34" charset="0"/>
              </a:rPr>
              <a:t>LOL</a:t>
            </a:r>
            <a:r>
              <a:rPr lang="sr-Latn-BA" dirty="0">
                <a:latin typeface="Arial" pitchFamily="34" charset="0"/>
                <a:ea typeface="Calibri"/>
                <a:cs typeface="Arial" pitchFamily="34" charset="0"/>
              </a:rPr>
              <a:t> = </a:t>
            </a:r>
            <a:r>
              <a:rPr lang="en-US" i="1" dirty="0">
                <a:latin typeface="Arial" pitchFamily="34" charset="0"/>
                <a:ea typeface="Calibri"/>
                <a:cs typeface="Arial" pitchFamily="34" charset="0"/>
              </a:rPr>
              <a:t>laughing out loud</a:t>
            </a:r>
            <a:r>
              <a:rPr lang="en-US" dirty="0">
                <a:latin typeface="Arial" pitchFamily="34" charset="0"/>
                <a:ea typeface="Calibri"/>
                <a:cs typeface="Arial" pitchFamily="34" charset="0"/>
              </a:rPr>
              <a:t>, </a:t>
            </a:r>
            <a:r>
              <a:rPr lang="en-US" i="1" dirty="0">
                <a:latin typeface="Arial" pitchFamily="34" charset="0"/>
                <a:ea typeface="Calibri"/>
                <a:cs typeface="Arial" pitchFamily="34" charset="0"/>
              </a:rPr>
              <a:t>OMG</a:t>
            </a:r>
            <a:r>
              <a:rPr lang="en-US" dirty="0">
                <a:latin typeface="Arial" pitchFamily="34" charset="0"/>
                <a:ea typeface="Calibri"/>
                <a:cs typeface="Arial" pitchFamily="34" charset="0"/>
              </a:rPr>
              <a:t> = </a:t>
            </a:r>
            <a:r>
              <a:rPr lang="en-US" i="1" dirty="0">
                <a:latin typeface="Arial" pitchFamily="34" charset="0"/>
                <a:ea typeface="Calibri"/>
                <a:cs typeface="Arial" pitchFamily="34" charset="0"/>
              </a:rPr>
              <a:t>oh my God</a:t>
            </a:r>
            <a:r>
              <a:rPr lang="en-US" dirty="0">
                <a:latin typeface="Arial" pitchFamily="34" charset="0"/>
                <a:ea typeface="Calibri"/>
                <a:cs typeface="Arial" pitchFamily="34" charset="0"/>
              </a:rPr>
              <a:t>, </a:t>
            </a:r>
            <a:r>
              <a:rPr lang="sr-Cyrl-BA" dirty="0">
                <a:latin typeface="Arial" pitchFamily="34" charset="0"/>
                <a:ea typeface="Calibri"/>
                <a:cs typeface="Arial" pitchFamily="34" charset="0"/>
              </a:rPr>
              <a:t>те оне настале од псовки: </a:t>
            </a:r>
            <a:r>
              <a:rPr lang="sr-Latn-BA" i="1" dirty="0">
                <a:latin typeface="Arial" pitchFamily="34" charset="0"/>
                <a:ea typeface="Calibri"/>
                <a:cs typeface="Arial" pitchFamily="34" charset="0"/>
              </a:rPr>
              <a:t>WTF</a:t>
            </a:r>
            <a:r>
              <a:rPr lang="sr-Latn-BA" dirty="0">
                <a:latin typeface="Arial" pitchFamily="34" charset="0"/>
                <a:ea typeface="Calibri"/>
                <a:cs typeface="Arial" pitchFamily="34" charset="0"/>
              </a:rPr>
              <a:t> = </a:t>
            </a:r>
            <a:r>
              <a:rPr lang="sr-Latn-BA" i="1" dirty="0">
                <a:latin typeface="Arial" pitchFamily="34" charset="0"/>
                <a:ea typeface="Calibri"/>
                <a:cs typeface="Arial" pitchFamily="34" charset="0"/>
              </a:rPr>
              <a:t>what the fuck</a:t>
            </a:r>
            <a:r>
              <a:rPr lang="sr-Latn-BA" dirty="0">
                <a:latin typeface="Arial" pitchFamily="34" charset="0"/>
                <a:ea typeface="Calibri"/>
                <a:cs typeface="Arial" pitchFamily="34" charset="0"/>
              </a:rPr>
              <a:t>, </a:t>
            </a:r>
            <a:r>
              <a:rPr lang="sr-Latn-BA" i="1" dirty="0">
                <a:latin typeface="Arial" pitchFamily="34" charset="0"/>
                <a:ea typeface="Calibri"/>
                <a:cs typeface="Arial" pitchFamily="34" charset="0"/>
              </a:rPr>
              <a:t>OMFG</a:t>
            </a:r>
            <a:r>
              <a:rPr lang="sr-Latn-BA" dirty="0">
                <a:latin typeface="Arial" pitchFamily="34" charset="0"/>
                <a:ea typeface="Calibri"/>
                <a:cs typeface="Arial" pitchFamily="34" charset="0"/>
              </a:rPr>
              <a:t> = </a:t>
            </a:r>
            <a:r>
              <a:rPr lang="sr-Latn-BA" i="1" dirty="0">
                <a:latin typeface="Arial" pitchFamily="34" charset="0"/>
                <a:ea typeface="Calibri"/>
                <a:cs typeface="Arial" pitchFamily="34" charset="0"/>
              </a:rPr>
              <a:t>oh my fucking God</a:t>
            </a:r>
            <a:r>
              <a:rPr lang="sr-Cyrl-BA" dirty="0">
                <a:latin typeface="Arial" pitchFamily="34" charset="0"/>
                <a:ea typeface="Calibri"/>
                <a:cs typeface="Arial" pitchFamily="34" charset="0"/>
              </a:rPr>
              <a:t>, </a:t>
            </a:r>
            <a:r>
              <a:rPr lang="sr-Latn-BA" i="1" dirty="0">
                <a:latin typeface="Arial" pitchFamily="34" charset="0"/>
                <a:ea typeface="Calibri"/>
                <a:cs typeface="Arial" pitchFamily="34" charset="0"/>
              </a:rPr>
              <a:t>BTW</a:t>
            </a:r>
            <a:r>
              <a:rPr lang="sr-Latn-BA" dirty="0">
                <a:latin typeface="Arial" pitchFamily="34" charset="0"/>
                <a:ea typeface="Calibri"/>
                <a:cs typeface="Arial" pitchFamily="34" charset="0"/>
              </a:rPr>
              <a:t> = </a:t>
            </a:r>
            <a:r>
              <a:rPr lang="sr-Latn-BA" i="1" dirty="0">
                <a:latin typeface="Arial" pitchFamily="34" charset="0"/>
                <a:ea typeface="Calibri"/>
                <a:cs typeface="Arial" pitchFamily="34" charset="0"/>
              </a:rPr>
              <a:t>by the way</a:t>
            </a:r>
            <a:r>
              <a:rPr lang="sr-Latn-BA" dirty="0">
                <a:latin typeface="Arial" pitchFamily="34" charset="0"/>
                <a:ea typeface="Calibri"/>
                <a:cs typeface="Arial" pitchFamily="34" charset="0"/>
              </a:rPr>
              <a:t>, </a:t>
            </a:r>
            <a:r>
              <a:rPr lang="sr-Latn-BA" i="1" dirty="0">
                <a:latin typeface="Arial" pitchFamily="34" charset="0"/>
                <a:ea typeface="Calibri"/>
                <a:cs typeface="Arial" pitchFamily="34" charset="0"/>
              </a:rPr>
              <a:t>PLS</a:t>
            </a:r>
            <a:r>
              <a:rPr lang="sr-Latn-BA" dirty="0">
                <a:latin typeface="Arial" pitchFamily="34" charset="0"/>
                <a:ea typeface="Calibri"/>
                <a:cs typeface="Arial" pitchFamily="34" charset="0"/>
              </a:rPr>
              <a:t> = </a:t>
            </a:r>
            <a:r>
              <a:rPr lang="sr-Latn-BA" i="1" dirty="0" smtClean="0">
                <a:latin typeface="Arial" pitchFamily="34" charset="0"/>
                <a:ea typeface="Calibri"/>
                <a:cs typeface="Arial" pitchFamily="34" charset="0"/>
              </a:rPr>
              <a:t>please</a:t>
            </a:r>
            <a:r>
              <a:rPr lang="sr-Cyrl-BA" dirty="0" smtClean="0">
                <a:latin typeface="Arial" pitchFamily="34" charset="0"/>
                <a:ea typeface="Calibri"/>
                <a:cs typeface="Arial" pitchFamily="34" charset="0"/>
              </a:rPr>
              <a:t>;</a:t>
            </a:r>
          </a:p>
          <a:p>
            <a:pPr indent="252095" algn="just">
              <a:lnSpc>
                <a:spcPct val="115000"/>
              </a:lnSpc>
              <a:spcBef>
                <a:spcPts val="300"/>
              </a:spcBef>
              <a:spcAft>
                <a:spcPts val="300"/>
              </a:spcAft>
            </a:pPr>
            <a:r>
              <a:rPr lang="sr-Latn-BA" i="1" dirty="0">
                <a:latin typeface="Arial" pitchFamily="34" charset="0"/>
                <a:ea typeface="Calibri"/>
                <a:cs typeface="Arial" pitchFamily="34" charset="0"/>
              </a:rPr>
              <a:t>jbg</a:t>
            </a:r>
            <a:r>
              <a:rPr lang="sr-Cyrl-BA" dirty="0" smtClean="0">
                <a:latin typeface="Arial" pitchFamily="34" charset="0"/>
                <a:ea typeface="Calibri"/>
                <a:cs typeface="Arial" pitchFamily="34" charset="0"/>
              </a:rPr>
              <a:t>(</a:t>
            </a:r>
            <a:r>
              <a:rPr lang="sr-Cyrl-BA" i="1" dirty="0" smtClean="0">
                <a:latin typeface="Arial" pitchFamily="34" charset="0"/>
                <a:ea typeface="Calibri"/>
                <a:cs typeface="Arial" pitchFamily="34" charset="0"/>
              </a:rPr>
              <a:t>а</a:t>
            </a:r>
            <a:r>
              <a:rPr lang="sr-Cyrl-BA" dirty="0" smtClean="0">
                <a:latin typeface="Arial" pitchFamily="34" charset="0"/>
                <a:ea typeface="Calibri"/>
                <a:cs typeface="Arial" pitchFamily="34" charset="0"/>
              </a:rPr>
              <a:t>)</a:t>
            </a:r>
            <a:r>
              <a:rPr lang="sr-Cyrl-BA" b="1" i="1" dirty="0" smtClean="0">
                <a:latin typeface="Arial" pitchFamily="34" charset="0"/>
                <a:ea typeface="Calibri"/>
                <a:cs typeface="Arial" pitchFamily="34" charset="0"/>
              </a:rPr>
              <a:t>/</a:t>
            </a:r>
            <a:r>
              <a:rPr lang="en-US" i="1" dirty="0" err="1" smtClean="0">
                <a:latin typeface="Arial" pitchFamily="34" charset="0"/>
                <a:ea typeface="Calibri"/>
                <a:cs typeface="Arial" pitchFamily="34" charset="0"/>
              </a:rPr>
              <a:t>ybggg</a:t>
            </a:r>
            <a:r>
              <a:rPr lang="sr-Cyrl-BA" dirty="0" smtClean="0"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sr-Latn-BA" dirty="0" smtClean="0"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sr-Latn-BA" dirty="0">
                <a:latin typeface="Arial" pitchFamily="34" charset="0"/>
                <a:ea typeface="Calibri"/>
                <a:cs typeface="Arial" pitchFamily="34" charset="0"/>
              </a:rPr>
              <a:t>= </a:t>
            </a:r>
            <a:r>
              <a:rPr lang="sr-Cyrl-BA" i="1" dirty="0">
                <a:latin typeface="Arial" pitchFamily="34" charset="0"/>
                <a:ea typeface="Calibri"/>
                <a:cs typeface="Arial" pitchFamily="34" charset="0"/>
              </a:rPr>
              <a:t>јебига</a:t>
            </a:r>
            <a:r>
              <a:rPr lang="sr-Cyrl-BA" dirty="0">
                <a:latin typeface="Arial" pitchFamily="34" charset="0"/>
                <a:ea typeface="Calibri"/>
                <a:cs typeface="Arial" pitchFamily="34" charset="0"/>
              </a:rPr>
              <a:t>, </a:t>
            </a:r>
            <a:r>
              <a:rPr lang="sr-Latn-BA" i="1" dirty="0">
                <a:latin typeface="Arial" pitchFamily="34" charset="0"/>
                <a:ea typeface="Calibri"/>
                <a:cs typeface="Arial" pitchFamily="34" charset="0"/>
              </a:rPr>
              <a:t>jbt</a:t>
            </a:r>
            <a:r>
              <a:rPr lang="sr-Latn-BA" dirty="0">
                <a:latin typeface="Arial" pitchFamily="34" charset="0"/>
                <a:ea typeface="Calibri"/>
                <a:cs typeface="Arial" pitchFamily="34" charset="0"/>
              </a:rPr>
              <a:t>(</a:t>
            </a:r>
            <a:r>
              <a:rPr lang="sr-Latn-BA" i="1" dirty="0">
                <a:latin typeface="Arial" pitchFamily="34" charset="0"/>
                <a:ea typeface="Calibri"/>
                <a:cs typeface="Arial" pitchFamily="34" charset="0"/>
              </a:rPr>
              <a:t>e</a:t>
            </a:r>
            <a:r>
              <a:rPr lang="sr-Latn-BA" dirty="0">
                <a:latin typeface="Arial" pitchFamily="34" charset="0"/>
                <a:ea typeface="Calibri"/>
                <a:cs typeface="Arial" pitchFamily="34" charset="0"/>
              </a:rPr>
              <a:t>)  </a:t>
            </a:r>
            <a:r>
              <a:rPr lang="sr-Cyrl-BA" dirty="0">
                <a:latin typeface="Arial" pitchFamily="34" charset="0"/>
                <a:ea typeface="Calibri"/>
                <a:cs typeface="Arial" pitchFamily="34" charset="0"/>
              </a:rPr>
              <a:t>= </a:t>
            </a:r>
            <a:r>
              <a:rPr lang="sr-Cyrl-BA" i="1" dirty="0">
                <a:latin typeface="Arial" pitchFamily="34" charset="0"/>
                <a:ea typeface="Calibri"/>
                <a:cs typeface="Arial" pitchFamily="34" charset="0"/>
              </a:rPr>
              <a:t>јеботе</a:t>
            </a:r>
            <a:r>
              <a:rPr lang="sr-Cyrl-BA" dirty="0"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sr-Cyrl-BA" dirty="0" smtClean="0">
                <a:latin typeface="Arial" pitchFamily="34" charset="0"/>
                <a:ea typeface="Calibri"/>
                <a:cs typeface="Arial" pitchFamily="34" charset="0"/>
              </a:rPr>
              <a:t>итд.</a:t>
            </a:r>
            <a:endParaRPr lang="en-GB" dirty="0">
              <a:latin typeface="Arial" pitchFamily="34" charset="0"/>
              <a:ea typeface="Calibri"/>
              <a:cs typeface="Arial" pitchFamily="34" charset="0"/>
            </a:endParaRPr>
          </a:p>
          <a:p>
            <a:r>
              <a:rPr lang="sr-Latn-BA" i="1" dirty="0">
                <a:latin typeface="Arial" pitchFamily="34" charset="0"/>
                <a:ea typeface="Calibri"/>
                <a:cs typeface="Arial" pitchFamily="34" charset="0"/>
              </a:rPr>
              <a:t>nzm</a:t>
            </a:r>
            <a:r>
              <a:rPr lang="sr-Latn-BA" dirty="0">
                <a:latin typeface="Arial" pitchFamily="34" charset="0"/>
                <a:ea typeface="Calibri"/>
                <a:cs typeface="Arial" pitchFamily="34" charset="0"/>
              </a:rPr>
              <a:t> = </a:t>
            </a:r>
            <a:r>
              <a:rPr lang="sr-Cyrl-BA" i="1" dirty="0">
                <a:latin typeface="Arial" pitchFamily="34" charset="0"/>
                <a:ea typeface="Calibri"/>
                <a:cs typeface="Arial" pitchFamily="34" charset="0"/>
              </a:rPr>
              <a:t>не знам</a:t>
            </a:r>
            <a:r>
              <a:rPr lang="sr-Cyrl-BA" dirty="0">
                <a:latin typeface="Arial" pitchFamily="34" charset="0"/>
                <a:ea typeface="Calibri"/>
                <a:cs typeface="Arial" pitchFamily="34" charset="0"/>
              </a:rPr>
              <a:t>, </a:t>
            </a:r>
            <a:r>
              <a:rPr lang="sr-Latn-BA" i="1" dirty="0">
                <a:latin typeface="Arial" pitchFamily="34" charset="0"/>
                <a:ea typeface="Calibri"/>
                <a:cs typeface="Arial" pitchFamily="34" charset="0"/>
              </a:rPr>
              <a:t>obvz</a:t>
            </a:r>
            <a:r>
              <a:rPr lang="sr-Latn-BA" dirty="0">
                <a:latin typeface="Arial" pitchFamily="34" charset="0"/>
                <a:ea typeface="Calibri"/>
                <a:cs typeface="Arial" pitchFamily="34" charset="0"/>
              </a:rPr>
              <a:t> = </a:t>
            </a:r>
            <a:r>
              <a:rPr lang="sr-Cyrl-BA" i="1" dirty="0">
                <a:latin typeface="Arial" pitchFamily="34" charset="0"/>
                <a:ea typeface="Calibri"/>
                <a:cs typeface="Arial" pitchFamily="34" charset="0"/>
              </a:rPr>
              <a:t>обавезно</a:t>
            </a:r>
            <a:r>
              <a:rPr lang="sr-Cyrl-BA" dirty="0">
                <a:latin typeface="Arial" pitchFamily="34" charset="0"/>
                <a:ea typeface="Calibri"/>
                <a:cs typeface="Arial" pitchFamily="34" charset="0"/>
              </a:rPr>
              <a:t>, </a:t>
            </a:r>
            <a:r>
              <a:rPr lang="sr-Latn-BA" i="1" dirty="0">
                <a:latin typeface="Arial" pitchFamily="34" charset="0"/>
                <a:ea typeface="Calibri"/>
                <a:cs typeface="Arial" pitchFamily="34" charset="0"/>
              </a:rPr>
              <a:t>msm</a:t>
            </a:r>
            <a:r>
              <a:rPr lang="sr-Latn-BA" dirty="0"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sr-Cyrl-BA" dirty="0">
                <a:latin typeface="Arial" pitchFamily="34" charset="0"/>
                <a:ea typeface="Calibri"/>
                <a:cs typeface="Arial" pitchFamily="34" charset="0"/>
              </a:rPr>
              <a:t>= </a:t>
            </a:r>
            <a:r>
              <a:rPr lang="sr-Cyrl-BA" i="1" dirty="0">
                <a:latin typeface="Arial" pitchFamily="34" charset="0"/>
                <a:ea typeface="Calibri"/>
                <a:cs typeface="Arial" pitchFamily="34" charset="0"/>
              </a:rPr>
              <a:t>мислим</a:t>
            </a:r>
            <a:r>
              <a:rPr lang="sr-Cyrl-BA" dirty="0">
                <a:latin typeface="Arial" pitchFamily="34" charset="0"/>
                <a:ea typeface="Calibri"/>
                <a:cs typeface="Arial" pitchFamily="34" charset="0"/>
              </a:rPr>
              <a:t> и др.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82DB3-48F0-4F8B-BC75-6E2E784B3297}" type="slidenum">
              <a:rPr lang="en-GB" smtClean="0"/>
              <a:t>34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054045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r>
              <a:rPr lang="sr-Latn-BA" i="1" dirty="0">
                <a:latin typeface="Arial" pitchFamily="34" charset="0"/>
                <a:ea typeface="Calibri"/>
                <a:cs typeface="Arial" pitchFamily="34" charset="0"/>
              </a:rPr>
              <a:t>RT</a:t>
            </a:r>
            <a:r>
              <a:rPr lang="sr-Latn-BA" dirty="0">
                <a:latin typeface="Arial" pitchFamily="34" charset="0"/>
                <a:ea typeface="Calibri"/>
                <a:cs typeface="Arial" pitchFamily="34" charset="0"/>
              </a:rPr>
              <a:t> = </a:t>
            </a:r>
            <a:r>
              <a:rPr lang="sr-Latn-BA" i="1" dirty="0">
                <a:latin typeface="Arial" pitchFamily="34" charset="0"/>
                <a:ea typeface="Calibri"/>
                <a:cs typeface="Arial" pitchFamily="34" charset="0"/>
              </a:rPr>
              <a:t>retweet</a:t>
            </a:r>
            <a:r>
              <a:rPr lang="sr-Latn-BA" dirty="0">
                <a:latin typeface="Arial" pitchFamily="34" charset="0"/>
                <a:ea typeface="Calibri"/>
                <a:cs typeface="Arial" pitchFamily="34" charset="0"/>
              </a:rPr>
              <a:t> – </a:t>
            </a:r>
            <a:r>
              <a:rPr lang="sr-Cyrl-BA" dirty="0">
                <a:latin typeface="Arial" pitchFamily="34" charset="0"/>
                <a:ea typeface="Calibri"/>
                <a:cs typeface="Arial" pitchFamily="34" charset="0"/>
              </a:rPr>
              <a:t>гл. </a:t>
            </a:r>
            <a:r>
              <a:rPr lang="sr-Latn-BA" dirty="0">
                <a:latin typeface="Arial" pitchFamily="34" charset="0"/>
                <a:ea typeface="Calibri"/>
                <a:cs typeface="Arial" pitchFamily="34" charset="0"/>
              </a:rPr>
              <a:t>‛</a:t>
            </a:r>
            <a:r>
              <a:rPr lang="sr-Cyrl-BA" dirty="0">
                <a:latin typeface="Arial" pitchFamily="34" charset="0"/>
                <a:ea typeface="Calibri"/>
                <a:cs typeface="Arial" pitchFamily="34" charset="0"/>
              </a:rPr>
              <a:t>прослиједити, објавити нечији твит на свом налогу</a:t>
            </a:r>
            <a:r>
              <a:rPr lang="sr-Latn-BA" dirty="0">
                <a:latin typeface="Arial" pitchFamily="34" charset="0"/>
                <a:ea typeface="Calibri"/>
                <a:cs typeface="Arial" pitchFamily="34" charset="0"/>
              </a:rPr>
              <a:t>’; </a:t>
            </a:r>
            <a:r>
              <a:rPr lang="sr-Cyrl-BA" dirty="0">
                <a:latin typeface="Arial" pitchFamily="34" charset="0"/>
                <a:ea typeface="Calibri"/>
                <a:cs typeface="Arial" pitchFamily="34" charset="0"/>
              </a:rPr>
              <a:t>им. ‛прослијеђени </a:t>
            </a:r>
            <a:r>
              <a:rPr lang="sr-Cyrl-BA" dirty="0" smtClean="0">
                <a:latin typeface="Arial" pitchFamily="34" charset="0"/>
                <a:ea typeface="Calibri"/>
                <a:cs typeface="Arial" pitchFamily="34" charset="0"/>
              </a:rPr>
              <a:t>твит’;</a:t>
            </a:r>
          </a:p>
          <a:p>
            <a:r>
              <a:rPr lang="sr-Latn-BA" i="1" dirty="0" smtClean="0">
                <a:latin typeface="Arial" pitchFamily="34" charset="0"/>
                <a:ea typeface="Calibri"/>
                <a:cs typeface="Arial" pitchFamily="34" charset="0"/>
              </a:rPr>
              <a:t>DM</a:t>
            </a:r>
            <a:r>
              <a:rPr lang="sr-Latn-BA" dirty="0" smtClean="0"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sr-Latn-BA" dirty="0">
                <a:latin typeface="Arial" pitchFamily="34" charset="0"/>
                <a:ea typeface="Calibri"/>
                <a:cs typeface="Arial" pitchFamily="34" charset="0"/>
              </a:rPr>
              <a:t>= </a:t>
            </a:r>
            <a:r>
              <a:rPr lang="sr-Latn-BA" i="1" dirty="0">
                <a:latin typeface="Arial" pitchFamily="34" charset="0"/>
                <a:ea typeface="Calibri"/>
                <a:cs typeface="Arial" pitchFamily="34" charset="0"/>
              </a:rPr>
              <a:t>direct messages</a:t>
            </a:r>
            <a:r>
              <a:rPr lang="sr-Latn-BA" dirty="0">
                <a:latin typeface="Arial" pitchFamily="34" charset="0"/>
                <a:ea typeface="Calibri"/>
                <a:cs typeface="Arial" pitchFamily="34" charset="0"/>
              </a:rPr>
              <a:t> – </a:t>
            </a:r>
            <a:r>
              <a:rPr lang="sr-Cyrl-BA" dirty="0">
                <a:latin typeface="Arial" pitchFamily="34" charset="0"/>
                <a:ea typeface="Calibri"/>
                <a:cs typeface="Arial" pitchFamily="34" charset="0"/>
              </a:rPr>
              <a:t>‛поруке које нису јавне, не виде се на профилу, него их види само онај коме су послате’.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82DB3-48F0-4F8B-BC75-6E2E784B3297}" type="slidenum">
              <a:rPr lang="en-GB" smtClean="0"/>
              <a:t>35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942143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i="1" dirty="0" err="1">
                <a:latin typeface="Arial" pitchFamily="34" charset="0"/>
                <a:cs typeface="Arial" pitchFamily="34" charset="0"/>
              </a:rPr>
              <a:t>Izveli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teroristu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da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im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na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licu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mesta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pokaze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sta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su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i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kako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radili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lik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im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pobegao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ne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mogu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da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ga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nađu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3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dana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i="1" dirty="0" err="1" smtClean="0">
                <a:latin typeface="Arial" pitchFamily="34" charset="0"/>
                <a:cs typeface="Arial" pitchFamily="34" charset="0"/>
              </a:rPr>
              <a:t>lol</a:t>
            </a:r>
            <a:r>
              <a:rPr lang="sr-Cyrl-BA" dirty="0" smtClean="0">
                <a:latin typeface="Arial" pitchFamily="34" charset="0"/>
                <a:cs typeface="Arial" pitchFamily="34" charset="0"/>
              </a:rPr>
              <a:t>;</a:t>
            </a:r>
            <a:endParaRPr lang="en-GB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b="1" i="1" dirty="0">
                <a:latin typeface="Arial" pitchFamily="34" charset="0"/>
                <a:cs typeface="Arial" pitchFamily="34" charset="0"/>
              </a:rPr>
              <a:t>OMG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ladno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ste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komentarisali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bez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mene</a:t>
            </a:r>
            <a:r>
              <a:rPr lang="en-US" dirty="0">
                <a:latin typeface="Arial" pitchFamily="34" charset="0"/>
                <a:cs typeface="Arial" pitchFamily="34" charset="0"/>
              </a:rPr>
              <a:t> (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Volšebna</a:t>
            </a:r>
            <a:r>
              <a:rPr lang="en-US" dirty="0">
                <a:latin typeface="Arial" pitchFamily="34" charset="0"/>
                <a:cs typeface="Arial" pitchFamily="34" charset="0"/>
              </a:rPr>
              <a:t> @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Volshebna</a:t>
            </a:r>
            <a:r>
              <a:rPr lang="en-US" dirty="0">
                <a:latin typeface="Arial" pitchFamily="34" charset="0"/>
                <a:cs typeface="Arial" pitchFamily="34" charset="0"/>
              </a:rPr>
              <a:t>)</a:t>
            </a:r>
            <a:r>
              <a:rPr lang="sr-Cyrl-BA" dirty="0">
                <a:latin typeface="Arial" pitchFamily="34" charset="0"/>
                <a:cs typeface="Arial" pitchFamily="34" charset="0"/>
              </a:rPr>
              <a:t>;</a:t>
            </a:r>
            <a:endParaRPr lang="en-GB" dirty="0">
              <a:latin typeface="Arial" pitchFamily="34" charset="0"/>
              <a:cs typeface="Arial" pitchFamily="34" charset="0"/>
            </a:endParaRPr>
          </a:p>
          <a:p>
            <a:r>
              <a:rPr lang="en-US" i="1" dirty="0">
                <a:latin typeface="Arial" pitchFamily="34" charset="0"/>
                <a:ea typeface="Calibri"/>
                <a:cs typeface="Arial" pitchFamily="34" charset="0"/>
              </a:rPr>
              <a:t>PREKINITE TOLIKO DA FEJVUJETE I </a:t>
            </a:r>
            <a:r>
              <a:rPr lang="en-US" b="1" i="1" dirty="0">
                <a:latin typeface="Arial" pitchFamily="34" charset="0"/>
                <a:ea typeface="Calibri"/>
                <a:cs typeface="Arial" pitchFamily="34" charset="0"/>
              </a:rPr>
              <a:t>RT</a:t>
            </a:r>
            <a:r>
              <a:rPr lang="en-US" i="1" dirty="0">
                <a:latin typeface="Arial" pitchFamily="34" charset="0"/>
                <a:ea typeface="Calibri"/>
                <a:cs typeface="Arial" pitchFamily="34" charset="0"/>
              </a:rPr>
              <a:t> PREGLUPE TVITOVE </a:t>
            </a:r>
            <a:r>
              <a:rPr lang="en-US" b="1" i="1" dirty="0" smtClean="0">
                <a:latin typeface="Arial" pitchFamily="34" charset="0"/>
                <a:ea typeface="Calibri"/>
                <a:cs typeface="Arial" pitchFamily="34" charset="0"/>
              </a:rPr>
              <a:t>OMG</a:t>
            </a:r>
            <a:r>
              <a:rPr lang="en-US" dirty="0" smtClean="0">
                <a:latin typeface="Arial" pitchFamily="34" charset="0"/>
                <a:ea typeface="Calibri"/>
                <a:cs typeface="Arial" pitchFamily="34" charset="0"/>
              </a:rPr>
              <a:t>;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82DB3-48F0-4F8B-BC75-6E2E784B3297}" type="slidenum">
              <a:rPr lang="en-GB" smtClean="0"/>
              <a:t>36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084168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i="1" dirty="0" err="1">
                <a:latin typeface="Arial" pitchFamily="34" charset="0"/>
                <a:cs typeface="Arial" pitchFamily="34" charset="0"/>
              </a:rPr>
              <a:t>ovo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je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uzas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hahaha</a:t>
            </a:r>
            <a:r>
              <a:rPr lang="en-US" dirty="0">
                <a:latin typeface="Arial" pitchFamily="34" charset="0"/>
                <a:cs typeface="Arial" pitchFamily="34" charset="0"/>
              </a:rPr>
              <a:t>..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oni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njemu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rekli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da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ima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odlican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glas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i="1" dirty="0" err="1">
                <a:latin typeface="Arial" pitchFamily="34" charset="0"/>
                <a:cs typeface="Arial" pitchFamily="34" charset="0"/>
              </a:rPr>
              <a:t>wtf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-.-;</a:t>
            </a:r>
            <a:endParaRPr lang="en-GB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i="1" dirty="0" err="1">
                <a:latin typeface="Arial" pitchFamily="34" charset="0"/>
                <a:cs typeface="Arial" pitchFamily="34" charset="0"/>
              </a:rPr>
              <a:t>Kako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me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iz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sna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moze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trgnuti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odvratan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san </a:t>
            </a:r>
            <a:r>
              <a:rPr lang="en-US" b="1" i="1" dirty="0" err="1">
                <a:latin typeface="Arial" pitchFamily="34" charset="0"/>
                <a:cs typeface="Arial" pitchFamily="34" charset="0"/>
              </a:rPr>
              <a:t>omfg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sta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sam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ja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pisala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ni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ne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secam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se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;</a:t>
            </a:r>
            <a:endParaRPr lang="en-GB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i="1" dirty="0">
                <a:latin typeface="Arial" pitchFamily="34" charset="0"/>
                <a:cs typeface="Arial" pitchFamily="34" charset="0"/>
              </a:rPr>
              <a:t>Wow</a:t>
            </a:r>
            <a:r>
              <a:rPr lang="en-US" dirty="0">
                <a:latin typeface="Arial" pitchFamily="34" charset="0"/>
                <a:cs typeface="Arial" pitchFamily="34" charset="0"/>
              </a:rPr>
              <a:t>.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Seka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za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rodjendan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od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muza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dobila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sat od 20k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eura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koji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joj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je </a:t>
            </a:r>
            <a:r>
              <a:rPr lang="en-US" b="1" i="1" dirty="0">
                <a:latin typeface="Arial" pitchFamily="34" charset="0"/>
                <a:cs typeface="Arial" pitchFamily="34" charset="0"/>
              </a:rPr>
              <a:t>btw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kupio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njenim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parama</a:t>
            </a:r>
            <a:r>
              <a:rPr lang="en-US" dirty="0">
                <a:latin typeface="Arial" pitchFamily="34" charset="0"/>
                <a:cs typeface="Arial" pitchFamily="34" charset="0"/>
              </a:rPr>
              <a:t>.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Soo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romantic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;</a:t>
            </a:r>
            <a:endParaRPr lang="en-GB" dirty="0">
              <a:latin typeface="Arial" pitchFamily="34" charset="0"/>
              <a:cs typeface="Arial" pitchFamily="34" charset="0"/>
            </a:endParaRPr>
          </a:p>
          <a:p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82DB3-48F0-4F8B-BC75-6E2E784B3297}" type="slidenum">
              <a:rPr lang="en-GB" smtClean="0"/>
              <a:t>37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725342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i="1" dirty="0" err="1">
                <a:latin typeface="Arial" pitchFamily="34" charset="0"/>
                <a:cs typeface="Arial" pitchFamily="34" charset="0"/>
              </a:rPr>
              <a:t>Sve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je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sranje</a:t>
            </a:r>
            <a:r>
              <a:rPr lang="en-US" dirty="0">
                <a:latin typeface="Arial" pitchFamily="34" charset="0"/>
                <a:cs typeface="Arial" pitchFamily="34" charset="0"/>
              </a:rPr>
              <a:t>. </a:t>
            </a:r>
            <a:r>
              <a:rPr lang="en-US" b="1" i="1" dirty="0" err="1">
                <a:latin typeface="Arial" pitchFamily="34" charset="0"/>
                <a:cs typeface="Arial" pitchFamily="34" charset="0"/>
              </a:rPr>
              <a:t>pls</a:t>
            </a:r>
            <a:r>
              <a:rPr lang="en-US" b="1" i="1" dirty="0">
                <a:latin typeface="Arial" pitchFamily="34" charset="0"/>
                <a:cs typeface="Arial" pitchFamily="34" charset="0"/>
              </a:rPr>
              <a:t> RT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i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nastavi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dalje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;</a:t>
            </a:r>
            <a:endParaRPr lang="en-GB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i="1" dirty="0" err="1">
                <a:latin typeface="Arial" pitchFamily="34" charset="0"/>
                <a:cs typeface="Arial" pitchFamily="34" charset="0"/>
              </a:rPr>
              <a:t>Slatke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su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mi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ove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zene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koje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su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zgrozene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mojim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slikama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u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donjem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vesu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sve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neke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fine </a:t>
            </a:r>
            <a:r>
              <a:rPr lang="en-US" b="1" i="1" dirty="0" err="1">
                <a:latin typeface="Arial" pitchFamily="34" charset="0"/>
                <a:cs typeface="Arial" pitchFamily="34" charset="0"/>
              </a:rPr>
              <a:t>jbte</a:t>
            </a:r>
            <a:r>
              <a:rPr lang="en-US" dirty="0">
                <a:latin typeface="Arial" pitchFamily="34" charset="0"/>
                <a:cs typeface="Arial" pitchFamily="34" charset="0"/>
              </a:rPr>
              <a:t>. </a:t>
            </a:r>
            <a:r>
              <a:rPr lang="en-US" b="1" i="1" dirty="0" err="1">
                <a:latin typeface="Arial" pitchFamily="34" charset="0"/>
                <a:cs typeface="Arial" pitchFamily="34" charset="0"/>
              </a:rPr>
              <a:t>Jbga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mora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neko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da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bude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i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promiskuitetan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;</a:t>
            </a:r>
            <a:endParaRPr lang="en-GB" dirty="0">
              <a:latin typeface="Arial" pitchFamily="34" charset="0"/>
              <a:cs typeface="Arial" pitchFamily="34" charset="0"/>
            </a:endParaRPr>
          </a:p>
          <a:p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82DB3-48F0-4F8B-BC75-6E2E784B3297}" type="slidenum">
              <a:rPr lang="en-GB" smtClean="0"/>
              <a:t>38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996766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pPr lvl="0">
              <a:lnSpc>
                <a:spcPct val="150000"/>
              </a:lnSpc>
            </a:pPr>
            <a:r>
              <a:rPr lang="en-US" i="1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slika</a:t>
            </a:r>
            <a:r>
              <a:rPr lang="en-US" i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zorana</a:t>
            </a:r>
            <a:r>
              <a:rPr lang="en-US" i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kesica</a:t>
            </a:r>
            <a:r>
              <a:rPr lang="en-US" i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u </a:t>
            </a:r>
            <a:r>
              <a:rPr lang="en-US" i="1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gradskom</a:t>
            </a:r>
            <a:r>
              <a:rPr lang="en-US" i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prevozu</a:t>
            </a:r>
            <a:r>
              <a:rPr lang="en-US" i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gde</a:t>
            </a:r>
            <a:r>
              <a:rPr lang="en-US" i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objasnjava</a:t>
            </a:r>
            <a:r>
              <a:rPr lang="en-US" i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kako</a:t>
            </a:r>
            <a:r>
              <a:rPr lang="en-US" i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se </a:t>
            </a:r>
            <a:r>
              <a:rPr lang="en-US" i="1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pravilno</a:t>
            </a:r>
            <a:r>
              <a:rPr lang="en-US" i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pise</a:t>
            </a:r>
            <a:r>
              <a:rPr lang="en-US" i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, EVRO </a:t>
            </a:r>
            <a:r>
              <a:rPr lang="en-US" i="1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ili</a:t>
            </a:r>
            <a:r>
              <a:rPr lang="en-US" i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EURO me </a:t>
            </a:r>
            <a:r>
              <a:rPr lang="en-US" i="1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samo</a:t>
            </a:r>
            <a:r>
              <a:rPr lang="en-US" i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motivise</a:t>
            </a:r>
            <a:r>
              <a:rPr lang="en-US" i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da </a:t>
            </a:r>
            <a:r>
              <a:rPr lang="en-US" i="1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kupim</a:t>
            </a:r>
            <a:r>
              <a:rPr lang="en-US" i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svoj</a:t>
            </a:r>
            <a:r>
              <a:rPr lang="en-US" i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auto.</a:t>
            </a:r>
            <a:br>
              <a:rPr lang="en-US" i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</a:br>
            <a:r>
              <a:rPr lang="en-US" i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Ili AVTO </a:t>
            </a:r>
            <a:r>
              <a:rPr lang="en-US" b="1" i="1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nzm</a:t>
            </a:r>
            <a:r>
              <a:rPr lang="en-US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;</a:t>
            </a:r>
            <a:endParaRPr lang="en-GB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  <a:p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82DB3-48F0-4F8B-BC75-6E2E784B3297}" type="slidenum">
              <a:rPr lang="en-GB" smtClean="0"/>
              <a:t>39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97420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marL="0" indent="0">
              <a:buNone/>
            </a:pPr>
            <a:r>
              <a:rPr lang="sr-Cyrl-BA" b="1" dirty="0" smtClean="0"/>
              <a:t>Твитер:</a:t>
            </a:r>
          </a:p>
          <a:p>
            <a:pPr marL="0" indent="0">
              <a:buNone/>
            </a:pPr>
            <a:endParaRPr lang="sr-Cyrl-BA" b="1" dirty="0" smtClean="0"/>
          </a:p>
          <a:p>
            <a:r>
              <a:rPr lang="ru-RU" dirty="0"/>
              <a:t>б</a:t>
            </a:r>
            <a:r>
              <a:rPr lang="ru-RU" dirty="0" smtClean="0"/>
              <a:t>есплатна онлајн друштвена мрежа и микроблог услуга</a:t>
            </a:r>
          </a:p>
          <a:p>
            <a:r>
              <a:rPr lang="ru-RU" dirty="0"/>
              <a:t>о</a:t>
            </a:r>
            <a:r>
              <a:rPr lang="ru-RU" dirty="0" smtClean="0"/>
              <a:t>снован 2006. године</a:t>
            </a:r>
          </a:p>
          <a:p>
            <a:r>
              <a:rPr lang="ru-RU" dirty="0" smtClean="0"/>
              <a:t>332 милиона активних корисника у свијету (јануар 2016)</a:t>
            </a:r>
          </a:p>
          <a:p>
            <a:r>
              <a:rPr lang="ru-RU" dirty="0" smtClean="0"/>
              <a:t>омогућује корисницима да шаљу и читају кратке поруке – </a:t>
            </a:r>
            <a:r>
              <a:rPr lang="ru-RU" i="1" dirty="0" smtClean="0"/>
              <a:t>твитове</a:t>
            </a:r>
            <a:r>
              <a:rPr lang="ru-RU" dirty="0" smtClean="0"/>
              <a:t> (</a:t>
            </a:r>
            <a:r>
              <a:rPr lang="ru-RU" spc="100" dirty="0" smtClean="0"/>
              <a:t>tweets</a:t>
            </a:r>
            <a:r>
              <a:rPr lang="ru-RU" dirty="0" smtClean="0"/>
              <a:t>)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82DB3-48F0-4F8B-BC75-6E2E784B3297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298608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i="1" dirty="0">
                <a:latin typeface="Arial" pitchFamily="34" charset="0"/>
                <a:cs typeface="Arial" pitchFamily="34" charset="0"/>
              </a:rPr>
              <a:t>Recite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Bojanici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da </a:t>
            </a:r>
            <a:r>
              <a:rPr lang="en-US" b="1" i="1" dirty="0" err="1">
                <a:latin typeface="Arial" pitchFamily="34" charset="0"/>
                <a:cs typeface="Arial" pitchFamily="34" charset="0"/>
              </a:rPr>
              <a:t>obvz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napise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memoare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ali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sa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posebnim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naglaskom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kako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se</a:t>
            </a:r>
            <a:r>
              <a:rPr lang="en-US" dirty="0">
                <a:latin typeface="Arial" pitchFamily="34" charset="0"/>
                <a:cs typeface="Arial" pitchFamily="34" charset="0"/>
              </a:rPr>
              <a:t> „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provodila</a:t>
            </a:r>
            <a:r>
              <a:rPr lang="en-US" dirty="0">
                <a:latin typeface="Arial" pitchFamily="34" charset="0"/>
                <a:cs typeface="Arial" pitchFamily="34" charset="0"/>
              </a:rPr>
              <a:t>“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po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Zenevi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...;</a:t>
            </a:r>
            <a:endParaRPr lang="en-GB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i="1" dirty="0" err="1">
                <a:latin typeface="Arial" pitchFamily="34" charset="0"/>
                <a:cs typeface="Arial" pitchFamily="34" charset="0"/>
              </a:rPr>
              <a:t>Komsije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prave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zurku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nesto</a:t>
            </a:r>
            <a:r>
              <a:rPr lang="en-US" dirty="0">
                <a:latin typeface="Arial" pitchFamily="34" charset="0"/>
                <a:cs typeface="Arial" pitchFamily="34" charset="0"/>
              </a:rPr>
              <a:t>: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zbog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te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ljubomore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ja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imam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nocne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more</a:t>
            </a:r>
            <a:r>
              <a:rPr lang="en-US" dirty="0">
                <a:latin typeface="Arial" pitchFamily="34" charset="0"/>
                <a:cs typeface="Arial" pitchFamily="34" charset="0"/>
              </a:rPr>
              <a:t>....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crna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golubice</a:t>
            </a:r>
            <a:r>
              <a:rPr lang="sr-Cyrl-BA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i="1" dirty="0" err="1" smtClean="0">
                <a:latin typeface="Arial" pitchFamily="34" charset="0"/>
                <a:cs typeface="Arial" pitchFamily="34" charset="0"/>
              </a:rPr>
              <a:t>Msm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poistovecujem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se al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zovem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zovem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devedesetdva</a:t>
            </a:r>
            <a:r>
              <a:rPr lang="sr-Cyrl-BA" dirty="0" smtClean="0">
                <a:latin typeface="Arial" pitchFamily="34" charset="0"/>
                <a:cs typeface="Arial" pitchFamily="34" charset="0"/>
              </a:rPr>
              <a:t>;</a:t>
            </a:r>
            <a:endParaRPr lang="en-GB" dirty="0">
              <a:latin typeface="Arial" pitchFamily="34" charset="0"/>
              <a:cs typeface="Arial" pitchFamily="34" charset="0"/>
            </a:endParaRPr>
          </a:p>
          <a:p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82DB3-48F0-4F8B-BC75-6E2E784B3297}" type="slidenum">
              <a:rPr lang="en-GB" smtClean="0"/>
              <a:t>40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341086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92500" lnSpcReduction="20000"/>
          </a:bodyPr>
          <a:lstStyle/>
          <a:p>
            <a:pPr lvl="0" algn="just">
              <a:lnSpc>
                <a:spcPct val="150000"/>
              </a:lnSpc>
            </a:pPr>
            <a:r>
              <a:rPr lang="en-US" sz="3500" i="1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Uvek</a:t>
            </a:r>
            <a:r>
              <a:rPr lang="en-US" sz="3500" i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me </a:t>
            </a:r>
            <a:r>
              <a:rPr lang="en-US" sz="3500" i="1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sramota</a:t>
            </a:r>
            <a:r>
              <a:rPr lang="en-US" sz="3500" i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500" i="1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kad</a:t>
            </a:r>
            <a:r>
              <a:rPr lang="en-US" sz="3500" i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500" i="1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neko</a:t>
            </a:r>
            <a:r>
              <a:rPr lang="en-US" sz="3500" i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od </a:t>
            </a:r>
            <a:r>
              <a:rPr lang="en-US" sz="3500" i="1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mojih</a:t>
            </a:r>
            <a:r>
              <a:rPr lang="en-US" sz="3500" i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500" i="1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folovera</a:t>
            </a:r>
            <a:r>
              <a:rPr lang="en-US" sz="3500" i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500" i="1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komentariše</a:t>
            </a:r>
            <a:r>
              <a:rPr lang="en-US" sz="3500" i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500" i="1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ono</a:t>
            </a:r>
            <a:r>
              <a:rPr lang="en-US" sz="3500" i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500" i="1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što</a:t>
            </a:r>
            <a:r>
              <a:rPr lang="en-US" sz="3500" i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500" b="1" i="1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rt</a:t>
            </a:r>
            <a:r>
              <a:rPr lang="en-US" sz="3500" i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a </a:t>
            </a:r>
            <a:r>
              <a:rPr lang="en-US" sz="3500" i="1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ostavi</a:t>
            </a:r>
            <a:r>
              <a:rPr lang="en-US" sz="3500" i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me u </a:t>
            </a:r>
            <a:r>
              <a:rPr lang="en-US" sz="3500" i="1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menšnu</a:t>
            </a:r>
            <a:r>
              <a:rPr lang="en-US" sz="3500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en-US" sz="3500" i="1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onda</a:t>
            </a:r>
            <a:r>
              <a:rPr lang="en-US" sz="3500" i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500" i="1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osoba</a:t>
            </a:r>
            <a:r>
              <a:rPr lang="en-US" sz="3500" i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500" i="1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koju</a:t>
            </a:r>
            <a:r>
              <a:rPr lang="en-US" sz="3500" i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500" i="1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sam</a:t>
            </a:r>
            <a:r>
              <a:rPr lang="en-US" sz="3500" i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500" b="1" i="1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rt</a:t>
            </a:r>
            <a:r>
              <a:rPr lang="en-US" sz="3500" i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500" i="1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misli</a:t>
            </a:r>
            <a:r>
              <a:rPr lang="en-US" sz="3500" i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da imam </a:t>
            </a:r>
            <a:r>
              <a:rPr lang="en-US" sz="3500" i="1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proste</a:t>
            </a:r>
            <a:r>
              <a:rPr lang="en-US" sz="3500" i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500" i="1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folovere</a:t>
            </a:r>
            <a:r>
              <a:rPr lang="sr-Cyrl-BA" sz="35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;</a:t>
            </a:r>
            <a:endParaRPr lang="en-GB" sz="350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  <a:p>
            <a:pPr lvl="0" algn="just">
              <a:lnSpc>
                <a:spcPct val="150000"/>
              </a:lnSpc>
            </a:pPr>
            <a:r>
              <a:rPr lang="en-US" sz="3500" i="1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Najviše</a:t>
            </a:r>
            <a:r>
              <a:rPr lang="en-US" sz="3500" i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500" i="1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volim</a:t>
            </a:r>
            <a:r>
              <a:rPr lang="en-US" sz="3500" i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500" i="1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kada</a:t>
            </a:r>
            <a:r>
              <a:rPr lang="en-US" sz="3500" i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je </a:t>
            </a:r>
            <a:r>
              <a:rPr lang="en-US" sz="3500" i="1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ovako</a:t>
            </a:r>
            <a:r>
              <a:rPr lang="en-US" sz="3500" i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500" i="1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neki</a:t>
            </a:r>
            <a:r>
              <a:rPr lang="en-US" sz="3500" i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500" i="1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tvitap</a:t>
            </a:r>
            <a:r>
              <a:rPr lang="en-US" sz="3500" i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pa vas </a:t>
            </a:r>
            <a:r>
              <a:rPr lang="en-US" sz="3500" i="1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sve</a:t>
            </a:r>
            <a:r>
              <a:rPr lang="en-US" sz="3500" i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500" i="1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poblokiram</a:t>
            </a:r>
            <a:r>
              <a:rPr lang="en-US" sz="3500" i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500" i="1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ali</a:t>
            </a:r>
            <a:r>
              <a:rPr lang="en-US" sz="3500" i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mi </a:t>
            </a:r>
            <a:r>
              <a:rPr lang="en-US" sz="3500" i="1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posle</a:t>
            </a:r>
            <a:r>
              <a:rPr lang="en-US" sz="3500" i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500" i="1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mučno</a:t>
            </a:r>
            <a:r>
              <a:rPr lang="en-US" sz="3500" i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500" i="1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kada</a:t>
            </a:r>
            <a:r>
              <a:rPr lang="en-US" sz="3500" i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me </a:t>
            </a:r>
            <a:r>
              <a:rPr lang="en-US" sz="3500" i="1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po</a:t>
            </a:r>
            <a:r>
              <a:rPr lang="en-US" sz="3500" i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500" b="1" i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DM</a:t>
            </a:r>
            <a:r>
              <a:rPr lang="en-US" sz="35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en-US" sz="3500" b="1" i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u</a:t>
            </a:r>
            <a:r>
              <a:rPr lang="en-US" sz="35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500" i="1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preko</a:t>
            </a:r>
            <a:r>
              <a:rPr lang="en-US" sz="3500" i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500" i="1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nekoga</a:t>
            </a:r>
            <a:r>
              <a:rPr lang="en-US" sz="3500" i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500" i="1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molite</a:t>
            </a:r>
            <a:r>
              <a:rPr lang="en-US" sz="3500" i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da </a:t>
            </a:r>
            <a:r>
              <a:rPr lang="en-US" sz="3500" i="1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skinem</a:t>
            </a:r>
            <a:r>
              <a:rPr lang="en-US" sz="3500" i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500" i="1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blok</a:t>
            </a:r>
            <a:r>
              <a:rPr lang="sr-Cyrl-BA" sz="35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итд.</a:t>
            </a:r>
            <a:endParaRPr lang="en-GB" sz="350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  <a:p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82DB3-48F0-4F8B-BC75-6E2E784B3297}" type="slidenum">
              <a:rPr lang="en-GB" smtClean="0"/>
              <a:t>41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161627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BA" sz="3200" b="1" dirty="0" smtClean="0">
                <a:latin typeface="Arial" pitchFamily="34" charset="0"/>
                <a:cs typeface="Arial" pitchFamily="34" charset="0"/>
              </a:rPr>
              <a:t>4. Закључак</a:t>
            </a:r>
            <a:endParaRPr lang="en-GB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BA" dirty="0" smtClean="0">
                <a:latin typeface="Arial" pitchFamily="34" charset="0"/>
                <a:cs typeface="Arial" pitchFamily="34" charset="0"/>
              </a:rPr>
              <a:t>Специфичности у творби ријечи на Твитеру</a:t>
            </a:r>
          </a:p>
          <a:p>
            <a:r>
              <a:rPr lang="sr-Cyrl-BA" dirty="0" smtClean="0">
                <a:latin typeface="Arial" pitchFamily="34" charset="0"/>
                <a:cs typeface="Arial" pitchFamily="34" charset="0"/>
              </a:rPr>
              <a:t>Глобализација</a:t>
            </a:r>
          </a:p>
          <a:p>
            <a:r>
              <a:rPr lang="sr-Cyrl-BA" dirty="0" smtClean="0">
                <a:latin typeface="Arial" pitchFamily="34" charset="0"/>
                <a:cs typeface="Arial" pitchFamily="34" charset="0"/>
              </a:rPr>
              <a:t>Твитер – огледало наше језичке (не)културе?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82DB3-48F0-4F8B-BC75-6E2E784B3297}" type="slidenum">
              <a:rPr lang="en-GB" smtClean="0"/>
              <a:t>42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405793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BA" sz="3200" b="1" dirty="0" smtClean="0">
                <a:latin typeface="Arial" pitchFamily="34" charset="0"/>
                <a:cs typeface="Arial" pitchFamily="34" charset="0"/>
              </a:rPr>
              <a:t>5. Извори и литература</a:t>
            </a:r>
            <a:endParaRPr lang="en-GB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4525963"/>
          </a:xfrm>
        </p:spPr>
        <p:txBody>
          <a:bodyPr/>
          <a:lstStyle/>
          <a:p>
            <a:pPr marL="0" indent="0" algn="ctr">
              <a:lnSpc>
                <a:spcPct val="115000"/>
              </a:lnSpc>
              <a:spcAft>
                <a:spcPts val="300"/>
              </a:spcAft>
              <a:buNone/>
            </a:pPr>
            <a:r>
              <a:rPr lang="sr-Cyrl-CS" b="1" dirty="0" smtClean="0">
                <a:latin typeface="Times New Roman"/>
                <a:ea typeface="Calibri"/>
                <a:cs typeface="Times New Roman"/>
              </a:rPr>
              <a:t>Извор</a:t>
            </a:r>
            <a:endParaRPr lang="en-GB" b="1" dirty="0">
              <a:ea typeface="Calibri"/>
              <a:cs typeface="Times New Roman"/>
            </a:endParaRPr>
          </a:p>
          <a:p>
            <a:r>
              <a:rPr lang="sr-Cyrl-BA" dirty="0">
                <a:latin typeface="Times New Roman"/>
                <a:ea typeface="Calibri"/>
              </a:rPr>
              <a:t>Твитер</a:t>
            </a:r>
            <a:r>
              <a:rPr lang="sr-Latn-BA" dirty="0">
                <a:latin typeface="Times New Roman"/>
                <a:ea typeface="Calibri"/>
              </a:rPr>
              <a:t>-www</a:t>
            </a:r>
            <a:r>
              <a:rPr lang="sr-Cyrl-BA" dirty="0">
                <a:latin typeface="Times New Roman"/>
                <a:ea typeface="Calibri"/>
              </a:rPr>
              <a:t>: </a:t>
            </a:r>
            <a:r>
              <a:rPr lang="sr-Latn-BA" dirty="0">
                <a:latin typeface="Times New Roman"/>
                <a:ea typeface="Calibri"/>
              </a:rPr>
              <a:t>Twitter</a:t>
            </a:r>
            <a:r>
              <a:rPr lang="sr-Cyrl-BA" dirty="0">
                <a:latin typeface="Times New Roman"/>
                <a:ea typeface="Calibri"/>
              </a:rPr>
              <a:t>. – </a:t>
            </a:r>
            <a:r>
              <a:rPr lang="sr-Latn-BA" dirty="0">
                <a:latin typeface="Times New Roman"/>
                <a:ea typeface="Calibri"/>
              </a:rPr>
              <a:t>In</a:t>
            </a:r>
            <a:r>
              <a:rPr lang="sr-Cyrl-BA" dirty="0">
                <a:latin typeface="Times New Roman"/>
                <a:ea typeface="Calibri"/>
              </a:rPr>
              <a:t>: </a:t>
            </a:r>
            <a:r>
              <a:rPr lang="sr-Latn-BA" dirty="0">
                <a:latin typeface="Times New Roman"/>
                <a:ea typeface="Calibri"/>
              </a:rPr>
              <a:t>http://www.twitter.com.  Stanje </a:t>
            </a:r>
            <a:r>
              <a:rPr lang="sr-Cyrl-BA" dirty="0" smtClean="0">
                <a:latin typeface="Times New Roman"/>
                <a:ea typeface="Calibri"/>
              </a:rPr>
              <a:t>18</a:t>
            </a:r>
            <a:r>
              <a:rPr lang="sr-Latn-BA" dirty="0" smtClean="0">
                <a:latin typeface="Times New Roman"/>
                <a:ea typeface="Calibri"/>
              </a:rPr>
              <a:t>. </a:t>
            </a:r>
            <a:r>
              <a:rPr lang="sr-Cyrl-BA" dirty="0" smtClean="0">
                <a:latin typeface="Times New Roman"/>
                <a:ea typeface="Calibri"/>
              </a:rPr>
              <a:t>3.</a:t>
            </a:r>
            <a:r>
              <a:rPr lang="sr-Latn-BA" dirty="0" smtClean="0">
                <a:latin typeface="Times New Roman"/>
                <a:ea typeface="Calibri"/>
              </a:rPr>
              <a:t> 201</a:t>
            </a:r>
            <a:r>
              <a:rPr lang="sr-Cyrl-BA" dirty="0" smtClean="0">
                <a:latin typeface="Times New Roman"/>
                <a:ea typeface="Calibri"/>
              </a:rPr>
              <a:t>6</a:t>
            </a:r>
            <a:r>
              <a:rPr lang="sr-Latn-BA" dirty="0" smtClean="0">
                <a:latin typeface="Times New Roman"/>
                <a:ea typeface="Calibri"/>
              </a:rPr>
              <a:t>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82DB3-48F0-4F8B-BC75-6E2E784B3297}" type="slidenum">
              <a:rPr lang="en-GB" smtClean="0"/>
              <a:t>43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418039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lnSpc>
                <a:spcPct val="115000"/>
              </a:lnSpc>
              <a:spcAft>
                <a:spcPts val="300"/>
              </a:spcAft>
              <a:buNone/>
            </a:pPr>
            <a:r>
              <a:rPr lang="sr-Cyrl-CS" sz="3500" dirty="0">
                <a:latin typeface="Arial" pitchFamily="34" charset="0"/>
                <a:ea typeface="Calibri"/>
                <a:cs typeface="Arial" pitchFamily="34" charset="0"/>
              </a:rPr>
              <a:t>Литература</a:t>
            </a:r>
            <a:endParaRPr lang="en-GB" sz="3500" dirty="0">
              <a:latin typeface="Arial" pitchFamily="34" charset="0"/>
              <a:ea typeface="Calibri"/>
              <a:cs typeface="Arial" pitchFamily="34" charset="0"/>
            </a:endParaRPr>
          </a:p>
          <a:p>
            <a:pPr marL="0" indent="0" algn="just">
              <a:lnSpc>
                <a:spcPct val="115000"/>
              </a:lnSpc>
              <a:spcBef>
                <a:spcPts val="30"/>
              </a:spcBef>
              <a:spcAft>
                <a:spcPts val="30"/>
              </a:spcAft>
              <a:buNone/>
            </a:pPr>
            <a:endParaRPr lang="en-GB" sz="3500" dirty="0">
              <a:latin typeface="Arial" pitchFamily="34" charset="0"/>
              <a:ea typeface="Calibri"/>
              <a:cs typeface="Arial" pitchFamily="34" charset="0"/>
            </a:endParaRPr>
          </a:p>
          <a:p>
            <a:pPr marL="252095" indent="-252095">
              <a:lnSpc>
                <a:spcPct val="120000"/>
              </a:lnSpc>
              <a:spcBef>
                <a:spcPts val="30"/>
              </a:spcBef>
              <a:spcAft>
                <a:spcPts val="30"/>
              </a:spcAft>
            </a:pPr>
            <a:r>
              <a:rPr lang="sr-Cyrl-BA" sz="3500" dirty="0">
                <a:latin typeface="Arial" pitchFamily="34" charset="0"/>
                <a:ea typeface="Calibri"/>
                <a:cs typeface="Arial" pitchFamily="34" charset="0"/>
              </a:rPr>
              <a:t>Ашић 2014: Ашић, Тијана. Прекључивање и мешање кодова у свакодневном разговору у српском језику и његове синтаксичке, семантичке и прагматичке импликације: комуникација на друштвеној мрежи Фејсбук. </a:t>
            </a:r>
            <a:r>
              <a:rPr lang="sr-Latn-BA" sz="3500" dirty="0">
                <a:latin typeface="Arial" pitchFamily="34" charset="0"/>
                <a:ea typeface="Calibri"/>
                <a:cs typeface="Arial" pitchFamily="34" charset="0"/>
              </a:rPr>
              <a:t>In: </a:t>
            </a:r>
            <a:r>
              <a:rPr lang="sr-Cyrl-BA" sz="3500" i="1" dirty="0">
                <a:latin typeface="Arial" pitchFamily="34" charset="0"/>
                <a:ea typeface="Calibri"/>
                <a:cs typeface="Arial" pitchFamily="34" charset="0"/>
              </a:rPr>
              <a:t>Научни састанак слависта у Вукове дане</a:t>
            </a:r>
            <a:r>
              <a:rPr lang="sr-Cyrl-BA" sz="3500" dirty="0">
                <a:latin typeface="Arial" pitchFamily="34" charset="0"/>
                <a:ea typeface="Calibri"/>
                <a:cs typeface="Arial" pitchFamily="34" charset="0"/>
              </a:rPr>
              <a:t>. </a:t>
            </a:r>
            <a:r>
              <a:rPr lang="sr-Cyrl-BA" sz="3500" i="1" dirty="0">
                <a:latin typeface="Arial" pitchFamily="34" charset="0"/>
                <a:ea typeface="Calibri"/>
                <a:cs typeface="Arial" pitchFamily="34" charset="0"/>
              </a:rPr>
              <a:t>Реферати и саопштења</a:t>
            </a:r>
            <a:r>
              <a:rPr lang="sr-Cyrl-BA" sz="3500" dirty="0">
                <a:latin typeface="Arial" pitchFamily="34" charset="0"/>
                <a:ea typeface="Calibri"/>
                <a:cs typeface="Arial" pitchFamily="34" charset="0"/>
              </a:rPr>
              <a:t>. Београд. 43/1. С. 85–97.</a:t>
            </a:r>
            <a:endParaRPr lang="en-GB" sz="3500" dirty="0">
              <a:latin typeface="Arial" pitchFamily="34" charset="0"/>
              <a:ea typeface="Calibri"/>
              <a:cs typeface="Arial" pitchFamily="34" charset="0"/>
            </a:endParaRP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82DB3-48F0-4F8B-BC75-6E2E784B3297}" type="slidenum">
              <a:rPr lang="en-GB" smtClean="0"/>
              <a:t>44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447469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r>
              <a:rPr lang="sr-Cyrl-CS" dirty="0">
                <a:latin typeface="Arial" pitchFamily="34" charset="0"/>
                <a:ea typeface="Calibri"/>
                <a:cs typeface="Arial" pitchFamily="34" charset="0"/>
              </a:rPr>
              <a:t>Бабић 2002</a:t>
            </a:r>
            <a:r>
              <a:rPr lang="sr-Cyrl-CS" baseline="30000" dirty="0">
                <a:latin typeface="Arial" pitchFamily="34" charset="0"/>
                <a:ea typeface="Calibri"/>
                <a:cs typeface="Arial" pitchFamily="34" charset="0"/>
              </a:rPr>
              <a:t>3</a:t>
            </a:r>
            <a:r>
              <a:rPr lang="sr-Cyrl-CS" dirty="0" smtClean="0">
                <a:latin typeface="Arial" pitchFamily="34" charset="0"/>
                <a:ea typeface="Calibri"/>
                <a:cs typeface="Arial" pitchFamily="34" charset="0"/>
              </a:rPr>
              <a:t>: </a:t>
            </a:r>
            <a:r>
              <a:rPr lang="sr-Latn-BA" dirty="0" smtClean="0">
                <a:latin typeface="Arial" pitchFamily="34" charset="0"/>
                <a:ea typeface="Calibri"/>
                <a:cs typeface="Arial" pitchFamily="34" charset="0"/>
              </a:rPr>
              <a:t>Babić</a:t>
            </a:r>
            <a:r>
              <a:rPr lang="sr-Cyrl-BA" dirty="0" smtClean="0">
                <a:latin typeface="Arial" pitchFamily="34" charset="0"/>
                <a:ea typeface="Calibri"/>
                <a:cs typeface="Arial" pitchFamily="34" charset="0"/>
              </a:rPr>
              <a:t>, </a:t>
            </a:r>
            <a:r>
              <a:rPr lang="sr-Latn-BA" dirty="0" smtClean="0">
                <a:latin typeface="Arial" pitchFamily="34" charset="0"/>
                <a:ea typeface="Calibri"/>
                <a:cs typeface="Arial" pitchFamily="34" charset="0"/>
              </a:rPr>
              <a:t>Stjepan. </a:t>
            </a:r>
            <a:r>
              <a:rPr lang="sr-Latn-BA" i="1" dirty="0">
                <a:latin typeface="Arial" pitchFamily="34" charset="0"/>
                <a:ea typeface="Calibri"/>
                <a:cs typeface="Arial" pitchFamily="34" charset="0"/>
              </a:rPr>
              <a:t>Tvorba riječi u hrvatskom</a:t>
            </a:r>
            <a:r>
              <a:rPr lang="sr-Cyrl-BA" i="1" dirty="0">
                <a:latin typeface="Arial" pitchFamily="34" charset="0"/>
                <a:ea typeface="Calibri"/>
                <a:cs typeface="Arial" pitchFamily="34" charset="0"/>
              </a:rPr>
              <a:t>е</a:t>
            </a:r>
            <a:r>
              <a:rPr lang="sr-Latn-BA" i="1" dirty="0">
                <a:latin typeface="Arial" pitchFamily="34" charset="0"/>
                <a:ea typeface="Calibri"/>
                <a:cs typeface="Arial" pitchFamily="34" charset="0"/>
              </a:rPr>
              <a:t> književnom</a:t>
            </a:r>
            <a:r>
              <a:rPr lang="sr-Cyrl-BA" i="1" dirty="0">
                <a:latin typeface="Arial" pitchFamily="34" charset="0"/>
                <a:ea typeface="Calibri"/>
                <a:cs typeface="Arial" pitchFamily="34" charset="0"/>
              </a:rPr>
              <a:t>е</a:t>
            </a:r>
            <a:r>
              <a:rPr lang="sr-Latn-BA" i="1" dirty="0">
                <a:latin typeface="Arial" pitchFamily="34" charset="0"/>
                <a:ea typeface="Calibri"/>
                <a:cs typeface="Arial" pitchFamily="34" charset="0"/>
              </a:rPr>
              <a:t> jeziku</a:t>
            </a:r>
            <a:r>
              <a:rPr lang="sr-Cyrl-BA" dirty="0">
                <a:latin typeface="Arial" pitchFamily="34" charset="0"/>
                <a:ea typeface="Calibri"/>
                <a:cs typeface="Arial" pitchFamily="34" charset="0"/>
              </a:rPr>
              <a:t>.</a:t>
            </a:r>
            <a:r>
              <a:rPr lang="sr-Cyrl-BA" i="1" dirty="0"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sr-Latn-BA" dirty="0" smtClean="0">
                <a:latin typeface="Arial" pitchFamily="34" charset="0"/>
                <a:ea typeface="Calibri"/>
                <a:cs typeface="Arial" pitchFamily="34" charset="0"/>
              </a:rPr>
              <a:t>Zagreb.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82DB3-48F0-4F8B-BC75-6E2E784B3297}" type="slidenum">
              <a:rPr lang="en-GB" smtClean="0"/>
              <a:t>45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641007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pPr marL="252095" lvl="0" indent="-252095" algn="just">
              <a:spcBef>
                <a:spcPts val="30"/>
              </a:spcBef>
              <a:spcAft>
                <a:spcPts val="30"/>
              </a:spcAft>
            </a:pPr>
            <a:r>
              <a:rPr lang="sr-Cyrl-BA" dirty="0">
                <a:solidFill>
                  <a:prstClr val="white"/>
                </a:solidFill>
                <a:latin typeface="Arial" pitchFamily="34" charset="0"/>
                <a:ea typeface="Calibri"/>
                <a:cs typeface="Arial" pitchFamily="34" charset="0"/>
              </a:rPr>
              <a:t>Бикова 2014: </a:t>
            </a:r>
            <a:r>
              <a:rPr lang="en-US" dirty="0" err="1">
                <a:solidFill>
                  <a:prstClr val="white"/>
                </a:solidFill>
                <a:latin typeface="Arial" pitchFamily="34" charset="0"/>
                <a:ea typeface="Calibri"/>
                <a:cs typeface="Arial" pitchFamily="34" charset="0"/>
              </a:rPr>
              <a:t>Быкова</a:t>
            </a:r>
            <a:r>
              <a:rPr lang="sr-Cyrl-BA" dirty="0">
                <a:solidFill>
                  <a:prstClr val="white"/>
                </a:solidFill>
                <a:latin typeface="Arial" pitchFamily="34" charset="0"/>
                <a:ea typeface="Calibri"/>
                <a:cs typeface="Arial" pitchFamily="34" charset="0"/>
              </a:rPr>
              <a:t>, </a:t>
            </a:r>
            <a:r>
              <a:rPr lang="en-US" dirty="0">
                <a:solidFill>
                  <a:prstClr val="white"/>
                </a:solidFill>
                <a:latin typeface="Arial" pitchFamily="34" charset="0"/>
                <a:ea typeface="Calibri"/>
                <a:cs typeface="Arial" pitchFamily="34" charset="0"/>
              </a:rPr>
              <a:t>Е. В. </a:t>
            </a:r>
            <a:r>
              <a:rPr lang="en-US" dirty="0" err="1">
                <a:solidFill>
                  <a:prstClr val="white"/>
                </a:solidFill>
                <a:latin typeface="Arial" pitchFamily="34" charset="0"/>
                <a:ea typeface="Calibri"/>
                <a:cs typeface="Arial" pitchFamily="34" charset="0"/>
              </a:rPr>
              <a:t>Речевой</a:t>
            </a:r>
            <a:r>
              <a:rPr lang="en-US" dirty="0">
                <a:solidFill>
                  <a:prstClr val="white"/>
                </a:solidFill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en-US" dirty="0" err="1">
                <a:solidFill>
                  <a:prstClr val="white"/>
                </a:solidFill>
                <a:latin typeface="Arial" pitchFamily="34" charset="0"/>
                <a:ea typeface="Calibri"/>
                <a:cs typeface="Arial" pitchFamily="34" charset="0"/>
              </a:rPr>
              <a:t>облик</a:t>
            </a:r>
            <a:r>
              <a:rPr lang="en-US" dirty="0">
                <a:solidFill>
                  <a:prstClr val="white"/>
                </a:solidFill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en-US" dirty="0" err="1">
                <a:solidFill>
                  <a:prstClr val="white"/>
                </a:solidFill>
                <a:latin typeface="Arial" pitchFamily="34" charset="0"/>
                <a:ea typeface="Calibri"/>
                <a:cs typeface="Arial" pitchFamily="34" charset="0"/>
              </a:rPr>
              <a:t>субъектов</a:t>
            </a:r>
            <a:r>
              <a:rPr lang="en-US" dirty="0">
                <a:solidFill>
                  <a:prstClr val="white"/>
                </a:solidFill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en-US" dirty="0" err="1">
                <a:solidFill>
                  <a:prstClr val="white"/>
                </a:solidFill>
                <a:latin typeface="Arial" pitchFamily="34" charset="0"/>
                <a:ea typeface="Calibri"/>
                <a:cs typeface="Arial" pitchFamily="34" charset="0"/>
              </a:rPr>
              <a:t>влияния</a:t>
            </a:r>
            <a:r>
              <a:rPr lang="en-US" dirty="0">
                <a:solidFill>
                  <a:prstClr val="white"/>
                </a:solidFill>
                <a:latin typeface="Arial" pitchFamily="34" charset="0"/>
                <a:ea typeface="Calibri"/>
                <a:cs typeface="Arial" pitchFamily="34" charset="0"/>
              </a:rPr>
              <a:t> в </a:t>
            </a:r>
            <a:r>
              <a:rPr lang="en-US" dirty="0" err="1">
                <a:solidFill>
                  <a:prstClr val="white"/>
                </a:solidFill>
                <a:latin typeface="Arial" pitchFamily="34" charset="0"/>
                <a:ea typeface="Calibri"/>
                <a:cs typeface="Arial" pitchFamily="34" charset="0"/>
              </a:rPr>
              <a:t>социальной</a:t>
            </a:r>
            <a:r>
              <a:rPr lang="en-US" dirty="0">
                <a:solidFill>
                  <a:prstClr val="white"/>
                </a:solidFill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en-US" dirty="0" err="1">
                <a:solidFill>
                  <a:prstClr val="white"/>
                </a:solidFill>
                <a:latin typeface="Arial" pitchFamily="34" charset="0"/>
                <a:ea typeface="Calibri"/>
                <a:cs typeface="Arial" pitchFamily="34" charset="0"/>
              </a:rPr>
              <a:t>сети</a:t>
            </a:r>
            <a:r>
              <a:rPr lang="en-US" dirty="0">
                <a:solidFill>
                  <a:prstClr val="white"/>
                </a:solidFill>
                <a:latin typeface="Arial" pitchFamily="34" charset="0"/>
                <a:ea typeface="Calibri"/>
                <a:cs typeface="Arial" pitchFamily="34" charset="0"/>
              </a:rPr>
              <a:t> (</a:t>
            </a:r>
            <a:r>
              <a:rPr lang="en-US" dirty="0" err="1">
                <a:solidFill>
                  <a:prstClr val="white"/>
                </a:solidFill>
                <a:latin typeface="Arial" pitchFamily="34" charset="0"/>
                <a:ea typeface="Calibri"/>
                <a:cs typeface="Arial" pitchFamily="34" charset="0"/>
              </a:rPr>
              <a:t>на</a:t>
            </a:r>
            <a:r>
              <a:rPr lang="en-US" dirty="0">
                <a:solidFill>
                  <a:prstClr val="white"/>
                </a:solidFill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en-US" dirty="0" err="1">
                <a:solidFill>
                  <a:prstClr val="white"/>
                </a:solidFill>
                <a:latin typeface="Arial" pitchFamily="34" charset="0"/>
                <a:ea typeface="Calibri"/>
                <a:cs typeface="Arial" pitchFamily="34" charset="0"/>
              </a:rPr>
              <a:t>примере</a:t>
            </a:r>
            <a:r>
              <a:rPr lang="en-US" dirty="0">
                <a:solidFill>
                  <a:prstClr val="white"/>
                </a:solidFill>
                <a:latin typeface="Arial" pitchFamily="34" charset="0"/>
                <a:ea typeface="Calibri"/>
                <a:cs typeface="Arial" pitchFamily="34" charset="0"/>
              </a:rPr>
              <a:t> Facebook)</a:t>
            </a:r>
            <a:r>
              <a:rPr lang="sr-Cyrl-BA" dirty="0">
                <a:solidFill>
                  <a:prstClr val="white"/>
                </a:solidFill>
                <a:latin typeface="Arial" pitchFamily="34" charset="0"/>
                <a:ea typeface="Calibri"/>
                <a:cs typeface="Arial" pitchFamily="34" charset="0"/>
              </a:rPr>
              <a:t>. </a:t>
            </a:r>
            <a:r>
              <a:rPr lang="sr-Latn-BA" dirty="0">
                <a:solidFill>
                  <a:prstClr val="white"/>
                </a:solidFill>
                <a:latin typeface="Arial" pitchFamily="34" charset="0"/>
                <a:ea typeface="Calibri"/>
                <a:cs typeface="Arial" pitchFamily="34" charset="0"/>
              </a:rPr>
              <a:t>In: </a:t>
            </a:r>
            <a:r>
              <a:rPr lang="en-US" dirty="0" err="1">
                <a:solidFill>
                  <a:prstClr val="white"/>
                </a:solidFill>
                <a:latin typeface="Arial" pitchFamily="34" charset="0"/>
                <a:ea typeface="Calibri"/>
                <a:cs typeface="Arial" pitchFamily="34" charset="0"/>
              </a:rPr>
              <a:t>Василькова</a:t>
            </a:r>
            <a:r>
              <a:rPr lang="sr-Cyrl-BA" dirty="0">
                <a:solidFill>
                  <a:prstClr val="white"/>
                </a:solidFill>
                <a:latin typeface="Arial" pitchFamily="34" charset="0"/>
                <a:ea typeface="Calibri"/>
                <a:cs typeface="Arial" pitchFamily="34" charset="0"/>
              </a:rPr>
              <a:t>,</a:t>
            </a:r>
            <a:r>
              <a:rPr lang="en-US" dirty="0">
                <a:solidFill>
                  <a:prstClr val="white"/>
                </a:solidFill>
                <a:latin typeface="Arial" pitchFamily="34" charset="0"/>
                <a:ea typeface="Calibri"/>
                <a:cs typeface="Arial" pitchFamily="34" charset="0"/>
              </a:rPr>
              <a:t> Н. Н.</a:t>
            </a:r>
            <a:r>
              <a:rPr lang="sr-Cyrl-BA" dirty="0">
                <a:solidFill>
                  <a:prstClr val="white"/>
                </a:solidFill>
                <a:latin typeface="Arial" pitchFamily="34" charset="0"/>
                <a:ea typeface="Calibri"/>
                <a:cs typeface="Arial" pitchFamily="34" charset="0"/>
              </a:rPr>
              <a:t>; </a:t>
            </a:r>
            <a:r>
              <a:rPr lang="en-US" dirty="0" err="1">
                <a:solidFill>
                  <a:prstClr val="white"/>
                </a:solidFill>
                <a:latin typeface="Arial" pitchFamily="34" charset="0"/>
                <a:ea typeface="Calibri"/>
                <a:cs typeface="Arial" pitchFamily="34" charset="0"/>
              </a:rPr>
              <a:t>Кара-Мурза</a:t>
            </a:r>
            <a:r>
              <a:rPr lang="sr-Cyrl-BA" dirty="0">
                <a:solidFill>
                  <a:prstClr val="white"/>
                </a:solidFill>
                <a:latin typeface="Arial" pitchFamily="34" charset="0"/>
                <a:ea typeface="Calibri"/>
                <a:cs typeface="Arial" pitchFamily="34" charset="0"/>
              </a:rPr>
              <a:t>,</a:t>
            </a:r>
            <a:r>
              <a:rPr lang="en-US" dirty="0">
                <a:solidFill>
                  <a:prstClr val="white"/>
                </a:solidFill>
                <a:latin typeface="Arial" pitchFamily="34" charset="0"/>
                <a:ea typeface="Calibri"/>
                <a:cs typeface="Arial" pitchFamily="34" charset="0"/>
              </a:rPr>
              <a:t> Е. С.</a:t>
            </a:r>
            <a:r>
              <a:rPr lang="sr-Cyrl-BA" dirty="0">
                <a:solidFill>
                  <a:prstClr val="white"/>
                </a:solidFill>
                <a:latin typeface="Arial" pitchFamily="34" charset="0"/>
                <a:ea typeface="Calibri"/>
                <a:cs typeface="Arial" pitchFamily="34" charset="0"/>
              </a:rPr>
              <a:t>; </a:t>
            </a:r>
            <a:r>
              <a:rPr lang="en-US" dirty="0" err="1">
                <a:solidFill>
                  <a:prstClr val="white"/>
                </a:solidFill>
                <a:latin typeface="Arial" pitchFamily="34" charset="0"/>
                <a:ea typeface="Calibri"/>
                <a:cs typeface="Arial" pitchFamily="34" charset="0"/>
              </a:rPr>
              <a:t>Славкин</a:t>
            </a:r>
            <a:r>
              <a:rPr lang="sr-Cyrl-BA" dirty="0">
                <a:solidFill>
                  <a:prstClr val="white"/>
                </a:solidFill>
                <a:latin typeface="Arial" pitchFamily="34" charset="0"/>
                <a:ea typeface="Calibri"/>
                <a:cs typeface="Arial" pitchFamily="34" charset="0"/>
              </a:rPr>
              <a:t>,</a:t>
            </a:r>
            <a:r>
              <a:rPr lang="en-US" dirty="0">
                <a:solidFill>
                  <a:prstClr val="white"/>
                </a:solidFill>
                <a:latin typeface="Arial" pitchFamily="34" charset="0"/>
                <a:ea typeface="Calibri"/>
                <a:cs typeface="Arial" pitchFamily="34" charset="0"/>
              </a:rPr>
              <a:t> В. В.</a:t>
            </a:r>
            <a:r>
              <a:rPr lang="sr-Cyrl-BA" dirty="0">
                <a:solidFill>
                  <a:prstClr val="white"/>
                </a:solidFill>
                <a:latin typeface="Arial" pitchFamily="34" charset="0"/>
                <a:ea typeface="Calibri"/>
                <a:cs typeface="Arial" pitchFamily="34" charset="0"/>
              </a:rPr>
              <a:t>; </a:t>
            </a:r>
            <a:r>
              <a:rPr lang="en-US" dirty="0" err="1">
                <a:solidFill>
                  <a:prstClr val="white"/>
                </a:solidFill>
                <a:latin typeface="Arial" pitchFamily="34" charset="0"/>
                <a:ea typeface="Calibri"/>
                <a:cs typeface="Arial" pitchFamily="34" charset="0"/>
              </a:rPr>
              <a:t>Сурикова</a:t>
            </a:r>
            <a:r>
              <a:rPr lang="en-US" dirty="0">
                <a:solidFill>
                  <a:prstClr val="white"/>
                </a:solidFill>
                <a:latin typeface="Arial" pitchFamily="34" charset="0"/>
                <a:ea typeface="Calibri"/>
                <a:cs typeface="Arial" pitchFamily="34" charset="0"/>
              </a:rPr>
              <a:t> Т. И.</a:t>
            </a:r>
            <a:r>
              <a:rPr lang="sr-Cyrl-BA" dirty="0">
                <a:solidFill>
                  <a:prstClr val="white"/>
                </a:solidFill>
                <a:latin typeface="Arial" pitchFamily="34" charset="0"/>
                <a:ea typeface="Calibri"/>
                <a:cs typeface="Arial" pitchFamily="34" charset="0"/>
              </a:rPr>
              <a:t> (ур.). </a:t>
            </a:r>
            <a:r>
              <a:rPr lang="en-US" i="1" dirty="0" err="1">
                <a:solidFill>
                  <a:prstClr val="white"/>
                </a:solidFill>
                <a:latin typeface="Arial" pitchFamily="34" charset="0"/>
                <a:ea typeface="Calibri"/>
                <a:cs typeface="Arial" pitchFamily="34" charset="0"/>
              </a:rPr>
              <a:t>Стилистика</a:t>
            </a:r>
            <a:r>
              <a:rPr lang="en-US" i="1" dirty="0">
                <a:solidFill>
                  <a:prstClr val="white"/>
                </a:solidFill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en-US" i="1" dirty="0" err="1">
                <a:solidFill>
                  <a:prstClr val="white"/>
                </a:solidFill>
                <a:latin typeface="Arial" pitchFamily="34" charset="0"/>
                <a:ea typeface="Calibri"/>
                <a:cs typeface="Arial" pitchFamily="34" charset="0"/>
              </a:rPr>
              <a:t>сегодня</a:t>
            </a:r>
            <a:r>
              <a:rPr lang="en-US" i="1" dirty="0">
                <a:solidFill>
                  <a:prstClr val="white"/>
                </a:solidFill>
                <a:latin typeface="Arial" pitchFamily="34" charset="0"/>
                <a:ea typeface="Calibri"/>
                <a:cs typeface="Arial" pitchFamily="34" charset="0"/>
              </a:rPr>
              <a:t> и </a:t>
            </a:r>
            <a:r>
              <a:rPr lang="en-US" i="1" dirty="0" err="1">
                <a:solidFill>
                  <a:prstClr val="white"/>
                </a:solidFill>
                <a:latin typeface="Arial" pitchFamily="34" charset="0"/>
                <a:ea typeface="Calibri"/>
                <a:cs typeface="Arial" pitchFamily="34" charset="0"/>
              </a:rPr>
              <a:t>завтра</a:t>
            </a:r>
            <a:r>
              <a:rPr lang="en-US" dirty="0">
                <a:solidFill>
                  <a:prstClr val="white"/>
                </a:solidFill>
                <a:latin typeface="Arial" pitchFamily="34" charset="0"/>
                <a:ea typeface="Calibri"/>
                <a:cs typeface="Arial" pitchFamily="34" charset="0"/>
              </a:rPr>
              <a:t>.</a:t>
            </a:r>
            <a:r>
              <a:rPr lang="en-US" b="1" i="1" dirty="0">
                <a:solidFill>
                  <a:prstClr val="white"/>
                </a:solidFill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en-US" dirty="0" err="1">
                <a:solidFill>
                  <a:prstClr val="white"/>
                </a:solidFill>
                <a:latin typeface="Arial" pitchFamily="34" charset="0"/>
                <a:ea typeface="Calibri"/>
                <a:cs typeface="Arial" pitchFamily="34" charset="0"/>
              </a:rPr>
              <a:t>Материалы</a:t>
            </a:r>
            <a:r>
              <a:rPr lang="en-US" dirty="0">
                <a:solidFill>
                  <a:prstClr val="white"/>
                </a:solidFill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en-US" dirty="0" err="1">
                <a:solidFill>
                  <a:prstClr val="white"/>
                </a:solidFill>
                <a:latin typeface="Arial" pitchFamily="34" charset="0"/>
                <a:ea typeface="Calibri"/>
                <a:cs typeface="Arial" pitchFamily="34" charset="0"/>
              </a:rPr>
              <a:t>конференции</a:t>
            </a:r>
            <a:r>
              <a:rPr lang="en-US" dirty="0">
                <a:solidFill>
                  <a:prstClr val="white"/>
                </a:solidFill>
                <a:latin typeface="Arial" pitchFamily="34" charset="0"/>
                <a:ea typeface="Calibri"/>
                <a:cs typeface="Arial" pitchFamily="34" charset="0"/>
              </a:rPr>
              <a:t>. </a:t>
            </a:r>
            <a:r>
              <a:rPr lang="en-US" dirty="0" err="1">
                <a:solidFill>
                  <a:prstClr val="white"/>
                </a:solidFill>
                <a:latin typeface="Arial" pitchFamily="34" charset="0"/>
                <a:ea typeface="Calibri"/>
                <a:cs typeface="Arial" pitchFamily="34" charset="0"/>
              </a:rPr>
              <a:t>Часть</a:t>
            </a:r>
            <a:r>
              <a:rPr lang="en-US" dirty="0">
                <a:solidFill>
                  <a:prstClr val="white"/>
                </a:solidFill>
                <a:latin typeface="Arial" pitchFamily="34" charset="0"/>
                <a:ea typeface="Calibri"/>
                <a:cs typeface="Arial" pitchFamily="34" charset="0"/>
              </a:rPr>
              <a:t> II. </a:t>
            </a:r>
            <a:r>
              <a:rPr lang="sr-Cyrl-BA" dirty="0">
                <a:solidFill>
                  <a:prstClr val="white"/>
                </a:solidFill>
                <a:latin typeface="Arial" pitchFamily="34" charset="0"/>
                <a:ea typeface="Calibri"/>
                <a:cs typeface="Arial" pitchFamily="34" charset="0"/>
              </a:rPr>
              <a:t>Москва. С. 55–58.</a:t>
            </a:r>
            <a:endParaRPr lang="en-GB" dirty="0">
              <a:solidFill>
                <a:prstClr val="white"/>
              </a:solidFill>
              <a:latin typeface="Arial" pitchFamily="34" charset="0"/>
              <a:ea typeface="Calibri"/>
              <a:cs typeface="Arial" pitchFamily="34" charset="0"/>
            </a:endParaRPr>
          </a:p>
          <a:p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82DB3-48F0-4F8B-BC75-6E2E784B3297}" type="slidenum">
              <a:rPr lang="en-GB" smtClean="0"/>
              <a:t>46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544859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pPr marL="252095" lvl="0" indent="-252095" algn="just">
              <a:spcBef>
                <a:spcPts val="30"/>
              </a:spcBef>
              <a:spcAft>
                <a:spcPts val="30"/>
              </a:spcAft>
            </a:pPr>
            <a:r>
              <a:rPr lang="sr-Cyrl-BA" dirty="0">
                <a:solidFill>
                  <a:prstClr val="white"/>
                </a:solidFill>
                <a:latin typeface="Arial" pitchFamily="34" charset="0"/>
                <a:ea typeface="Calibri"/>
                <a:cs typeface="Arial" pitchFamily="34" charset="0"/>
              </a:rPr>
              <a:t>Бугарски 2009</a:t>
            </a:r>
            <a:r>
              <a:rPr lang="sr-Cyrl-BA" baseline="30000" dirty="0">
                <a:solidFill>
                  <a:prstClr val="white"/>
                </a:solidFill>
                <a:latin typeface="Arial" pitchFamily="34" charset="0"/>
                <a:ea typeface="Calibri"/>
                <a:cs typeface="Arial" pitchFamily="34" charset="0"/>
              </a:rPr>
              <a:t>а</a:t>
            </a:r>
            <a:r>
              <a:rPr lang="sr-Cyrl-BA" dirty="0">
                <a:solidFill>
                  <a:prstClr val="white"/>
                </a:solidFill>
                <a:latin typeface="Arial" pitchFamily="34" charset="0"/>
                <a:ea typeface="Calibri"/>
                <a:cs typeface="Arial" pitchFamily="34" charset="0"/>
              </a:rPr>
              <a:t>: </a:t>
            </a:r>
            <a:r>
              <a:rPr lang="sr-Latn-BA" dirty="0">
                <a:solidFill>
                  <a:prstClr val="white"/>
                </a:solidFill>
                <a:latin typeface="Arial" pitchFamily="34" charset="0"/>
                <a:ea typeface="Calibri"/>
                <a:cs typeface="Arial" pitchFamily="34" charset="0"/>
              </a:rPr>
              <a:t>Bugarski, Ranko. Šta nam znači engleski jezik. In: Bugarski, Ranko. </a:t>
            </a:r>
            <a:r>
              <a:rPr lang="sr-Latn-BA" i="1" dirty="0">
                <a:solidFill>
                  <a:prstClr val="white"/>
                </a:solidFill>
                <a:latin typeface="Arial" pitchFamily="34" charset="0"/>
                <a:ea typeface="Calibri"/>
                <a:cs typeface="Arial" pitchFamily="34" charset="0"/>
              </a:rPr>
              <a:t>Evropa u jeziku</a:t>
            </a:r>
            <a:r>
              <a:rPr lang="sr-Latn-BA" dirty="0">
                <a:solidFill>
                  <a:prstClr val="white"/>
                </a:solidFill>
                <a:latin typeface="Arial" pitchFamily="34" charset="0"/>
                <a:ea typeface="Calibri"/>
                <a:cs typeface="Arial" pitchFamily="34" charset="0"/>
              </a:rPr>
              <a:t>. Beograd. S. 57–75</a:t>
            </a:r>
            <a:r>
              <a:rPr lang="sr-Latn-BA" dirty="0" smtClean="0">
                <a:solidFill>
                  <a:prstClr val="white"/>
                </a:solidFill>
                <a:latin typeface="Arial" pitchFamily="34" charset="0"/>
                <a:ea typeface="Calibri"/>
                <a:cs typeface="Arial" pitchFamily="34" charset="0"/>
              </a:rPr>
              <a:t>.</a:t>
            </a:r>
            <a:endParaRPr lang="sr-Cyrl-BA" dirty="0" smtClean="0">
              <a:solidFill>
                <a:prstClr val="white"/>
              </a:solidFill>
              <a:latin typeface="Arial" pitchFamily="34" charset="0"/>
              <a:ea typeface="Calibri"/>
              <a:cs typeface="Arial" pitchFamily="34" charset="0"/>
            </a:endParaRPr>
          </a:p>
          <a:p>
            <a:pPr marL="252095" lvl="0" indent="-252095">
              <a:spcBef>
                <a:spcPts val="30"/>
              </a:spcBef>
              <a:spcAft>
                <a:spcPts val="30"/>
              </a:spcAft>
            </a:pPr>
            <a:r>
              <a:rPr lang="sr-Cyrl-BA" dirty="0">
                <a:solidFill>
                  <a:prstClr val="white"/>
                </a:solidFill>
                <a:latin typeface="Arial" pitchFamily="34" charset="0"/>
                <a:ea typeface="Calibri"/>
                <a:cs typeface="Arial" pitchFamily="34" charset="0"/>
              </a:rPr>
              <a:t>Бугарски 2009</a:t>
            </a:r>
            <a:r>
              <a:rPr lang="sr-Cyrl-BA" baseline="30000" dirty="0">
                <a:solidFill>
                  <a:prstClr val="white"/>
                </a:solidFill>
                <a:latin typeface="Arial" pitchFamily="34" charset="0"/>
                <a:ea typeface="Calibri"/>
                <a:cs typeface="Arial" pitchFamily="34" charset="0"/>
              </a:rPr>
              <a:t>б</a:t>
            </a:r>
            <a:r>
              <a:rPr lang="sr-Cyrl-BA" dirty="0">
                <a:solidFill>
                  <a:prstClr val="white"/>
                </a:solidFill>
                <a:latin typeface="Arial" pitchFamily="34" charset="0"/>
                <a:ea typeface="Calibri"/>
                <a:cs typeface="Arial" pitchFamily="34" charset="0"/>
              </a:rPr>
              <a:t>: </a:t>
            </a:r>
            <a:r>
              <a:rPr lang="sr-Latn-BA" dirty="0">
                <a:solidFill>
                  <a:prstClr val="white"/>
                </a:solidFill>
                <a:latin typeface="Arial" pitchFamily="34" charset="0"/>
                <a:ea typeface="Calibri"/>
                <a:cs typeface="Arial" pitchFamily="34" charset="0"/>
              </a:rPr>
              <a:t>Bugarski, Ranko. Evropska jezička politika između raznolikosti i globalizacije. In: Bugarski, Ranko. </a:t>
            </a:r>
            <a:r>
              <a:rPr lang="sr-Latn-BA" i="1" dirty="0">
                <a:solidFill>
                  <a:prstClr val="white"/>
                </a:solidFill>
                <a:latin typeface="Arial" pitchFamily="34" charset="0"/>
                <a:ea typeface="Calibri"/>
                <a:cs typeface="Arial" pitchFamily="34" charset="0"/>
              </a:rPr>
              <a:t>Evropa u jeziku</a:t>
            </a:r>
            <a:r>
              <a:rPr lang="sr-Latn-BA" dirty="0">
                <a:solidFill>
                  <a:prstClr val="white"/>
                </a:solidFill>
                <a:latin typeface="Arial" pitchFamily="34" charset="0"/>
                <a:ea typeface="Calibri"/>
                <a:cs typeface="Arial" pitchFamily="34" charset="0"/>
              </a:rPr>
              <a:t>. Beograd. S. 11–36.</a:t>
            </a:r>
            <a:endParaRPr lang="en-GB" dirty="0">
              <a:solidFill>
                <a:prstClr val="white"/>
              </a:solidFill>
              <a:latin typeface="Arial" pitchFamily="34" charset="0"/>
              <a:ea typeface="Calibri"/>
              <a:cs typeface="Arial" pitchFamily="34" charset="0"/>
            </a:endParaRPr>
          </a:p>
          <a:p>
            <a:pPr marL="252095" lvl="0" indent="-252095" algn="just">
              <a:lnSpc>
                <a:spcPct val="115000"/>
              </a:lnSpc>
              <a:spcBef>
                <a:spcPts val="30"/>
              </a:spcBef>
              <a:spcAft>
                <a:spcPts val="30"/>
              </a:spcAft>
            </a:pPr>
            <a:endParaRPr lang="en-GB" sz="2700" dirty="0">
              <a:solidFill>
                <a:prstClr val="white"/>
              </a:solidFill>
              <a:ea typeface="Calibri"/>
              <a:cs typeface="Times New Roman"/>
            </a:endParaRPr>
          </a:p>
          <a:p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82DB3-48F0-4F8B-BC75-6E2E784B3297}" type="slidenum">
              <a:rPr lang="en-GB" smtClean="0"/>
              <a:t>47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105661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pPr marL="252095" lvl="0" indent="-252095">
              <a:spcBef>
                <a:spcPts val="300"/>
              </a:spcBef>
              <a:spcAft>
                <a:spcPts val="300"/>
              </a:spcAft>
            </a:pPr>
            <a:r>
              <a:rPr lang="sr-Cyrl-BA" dirty="0">
                <a:solidFill>
                  <a:prstClr val="white"/>
                </a:solidFill>
                <a:latin typeface="Arial" pitchFamily="34" charset="0"/>
                <a:ea typeface="Calibri"/>
                <a:cs typeface="Arial" pitchFamily="34" charset="0"/>
              </a:rPr>
              <a:t>Васић/Прћић/Нејгебауер 2011</a:t>
            </a:r>
            <a:r>
              <a:rPr lang="sr-Cyrl-BA" baseline="30000" dirty="0">
                <a:solidFill>
                  <a:prstClr val="white"/>
                </a:solidFill>
                <a:latin typeface="Arial" pitchFamily="34" charset="0"/>
                <a:ea typeface="Calibri"/>
                <a:cs typeface="Arial" pitchFamily="34" charset="0"/>
              </a:rPr>
              <a:t>2</a:t>
            </a:r>
            <a:r>
              <a:rPr lang="sr-Cyrl-BA" dirty="0">
                <a:solidFill>
                  <a:prstClr val="white"/>
                </a:solidFill>
                <a:latin typeface="Arial" pitchFamily="34" charset="0"/>
                <a:ea typeface="Calibri"/>
                <a:cs typeface="Arial" pitchFamily="34" charset="0"/>
              </a:rPr>
              <a:t>: </a:t>
            </a:r>
            <a:r>
              <a:rPr lang="sr-Latn-BA" dirty="0">
                <a:solidFill>
                  <a:prstClr val="white"/>
                </a:solidFill>
                <a:latin typeface="Arial" pitchFamily="34" charset="0"/>
                <a:ea typeface="Calibri"/>
                <a:cs typeface="Arial" pitchFamily="34" charset="0"/>
              </a:rPr>
              <a:t>Vasić, Vera; Prćić, Tvrtko; Nejgebauer, Gordana. </a:t>
            </a:r>
            <a:r>
              <a:rPr lang="sr-Latn-BA" i="1" dirty="0">
                <a:solidFill>
                  <a:prstClr val="white"/>
                </a:solidFill>
                <a:latin typeface="Arial" pitchFamily="34" charset="0"/>
                <a:ea typeface="Calibri"/>
                <a:cs typeface="Arial" pitchFamily="34" charset="0"/>
              </a:rPr>
              <a:t>Do yu speak anglosrpski</a:t>
            </a:r>
            <a:r>
              <a:rPr lang="sr-Latn-BA" dirty="0">
                <a:solidFill>
                  <a:prstClr val="white"/>
                </a:solidFill>
                <a:latin typeface="Arial" pitchFamily="34" charset="0"/>
                <a:ea typeface="Calibri"/>
                <a:cs typeface="Arial" pitchFamily="34" charset="0"/>
              </a:rPr>
              <a:t>? </a:t>
            </a:r>
            <a:r>
              <a:rPr lang="sr-Latn-BA" i="1" dirty="0">
                <a:solidFill>
                  <a:prstClr val="white"/>
                </a:solidFill>
                <a:latin typeface="Arial" pitchFamily="34" charset="0"/>
                <a:ea typeface="Calibri"/>
                <a:cs typeface="Arial" pitchFamily="34" charset="0"/>
              </a:rPr>
              <a:t>Rečnik novijih anglicizama</a:t>
            </a:r>
            <a:r>
              <a:rPr lang="sr-Latn-BA" dirty="0">
                <a:solidFill>
                  <a:prstClr val="white"/>
                </a:solidFill>
                <a:latin typeface="Arial" pitchFamily="34" charset="0"/>
                <a:ea typeface="Calibri"/>
                <a:cs typeface="Arial" pitchFamily="34" charset="0"/>
              </a:rPr>
              <a:t>. Novi Sad.</a:t>
            </a:r>
            <a:endParaRPr lang="en-GB" dirty="0">
              <a:solidFill>
                <a:prstClr val="white"/>
              </a:solidFill>
              <a:latin typeface="Arial" pitchFamily="34" charset="0"/>
              <a:ea typeface="Calibri"/>
              <a:cs typeface="Arial" pitchFamily="34" charset="0"/>
            </a:endParaRPr>
          </a:p>
          <a:p>
            <a:pPr marL="252095" lvl="0" indent="-252095">
              <a:spcBef>
                <a:spcPts val="300"/>
              </a:spcBef>
              <a:spcAft>
                <a:spcPts val="300"/>
              </a:spcAft>
            </a:pPr>
            <a:r>
              <a:rPr lang="sr-Cyrl-BA" dirty="0">
                <a:solidFill>
                  <a:prstClr val="white"/>
                </a:solidFill>
                <a:latin typeface="Arial" pitchFamily="34" charset="0"/>
                <a:ea typeface="Calibri"/>
                <a:cs typeface="Arial" pitchFamily="34" charset="0"/>
              </a:rPr>
              <a:t>Википедија</a:t>
            </a:r>
            <a:r>
              <a:rPr lang="sr-Latn-BA" dirty="0">
                <a:solidFill>
                  <a:prstClr val="white"/>
                </a:solidFill>
                <a:latin typeface="Arial" pitchFamily="34" charset="0"/>
                <a:ea typeface="Calibri"/>
                <a:cs typeface="Arial" pitchFamily="34" charset="0"/>
              </a:rPr>
              <a:t>-www</a:t>
            </a:r>
            <a:r>
              <a:rPr lang="sr-Cyrl-BA" dirty="0">
                <a:solidFill>
                  <a:prstClr val="white"/>
                </a:solidFill>
                <a:latin typeface="Arial" pitchFamily="34" charset="0"/>
                <a:ea typeface="Calibri"/>
                <a:cs typeface="Arial" pitchFamily="34" charset="0"/>
              </a:rPr>
              <a:t>: </a:t>
            </a:r>
            <a:r>
              <a:rPr lang="sr-Latn-BA" dirty="0">
                <a:solidFill>
                  <a:prstClr val="white"/>
                </a:solidFill>
                <a:latin typeface="Arial" pitchFamily="34" charset="0"/>
                <a:ea typeface="Calibri"/>
                <a:cs typeface="Arial" pitchFamily="34" charset="0"/>
              </a:rPr>
              <a:t>Wikipedia. – In: http://en.wikipedia.org/wiki/Twitter. Stanje 31. </a:t>
            </a:r>
            <a:r>
              <a:rPr lang="sr-Cyrl-BA" dirty="0">
                <a:solidFill>
                  <a:prstClr val="white"/>
                </a:solidFill>
                <a:latin typeface="Arial" pitchFamily="34" charset="0"/>
                <a:ea typeface="Calibri"/>
                <a:cs typeface="Arial" pitchFamily="34" charset="0"/>
              </a:rPr>
              <a:t>7.</a:t>
            </a:r>
            <a:r>
              <a:rPr lang="sr-Latn-BA" dirty="0">
                <a:solidFill>
                  <a:prstClr val="white"/>
                </a:solidFill>
                <a:latin typeface="Arial" pitchFamily="34" charset="0"/>
                <a:ea typeface="Calibri"/>
                <a:cs typeface="Arial" pitchFamily="34" charset="0"/>
              </a:rPr>
              <a:t> 2015.</a:t>
            </a:r>
            <a:endParaRPr lang="en-GB" dirty="0">
              <a:solidFill>
                <a:prstClr val="white"/>
              </a:solidFill>
              <a:latin typeface="Arial" pitchFamily="34" charset="0"/>
              <a:ea typeface="Calibri"/>
              <a:cs typeface="Arial" pitchFamily="34" charset="0"/>
            </a:endParaRP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82DB3-48F0-4F8B-BC75-6E2E784B3297}" type="slidenum">
              <a:rPr lang="en-GB" smtClean="0"/>
              <a:t>48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718771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pPr marL="252095" indent="-252095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</a:pPr>
            <a:r>
              <a:rPr lang="sr-Cyrl-BA" sz="3500" dirty="0" smtClean="0">
                <a:latin typeface="Arial" pitchFamily="34" charset="0"/>
                <a:ea typeface="Calibri"/>
                <a:cs typeface="Arial" pitchFamily="34" charset="0"/>
              </a:rPr>
              <a:t>Влајковић </a:t>
            </a:r>
            <a:r>
              <a:rPr lang="sr-Cyrl-BA" sz="3500" dirty="0">
                <a:latin typeface="Arial" pitchFamily="34" charset="0"/>
                <a:ea typeface="Calibri"/>
                <a:cs typeface="Arial" pitchFamily="34" charset="0"/>
              </a:rPr>
              <a:t>2010: </a:t>
            </a:r>
            <a:r>
              <a:rPr lang="sr-Latn-BA" sz="3500" dirty="0">
                <a:latin typeface="Arial" pitchFamily="34" charset="0"/>
                <a:ea typeface="Calibri"/>
                <a:cs typeface="Arial" pitchFamily="34" charset="0"/>
              </a:rPr>
              <a:t>Vlajković, Ivana. Uticaj engleskog jezika na srpski na planu pravopisa, leksike i gramatike u komunikaciji na Fejsbuku. In: </a:t>
            </a:r>
            <a:r>
              <a:rPr lang="sr-Latn-BA" sz="3500" i="1" dirty="0">
                <a:latin typeface="Arial" pitchFamily="34" charset="0"/>
                <a:ea typeface="Calibri"/>
                <a:cs typeface="Arial" pitchFamily="34" charset="0"/>
              </a:rPr>
              <a:t>Komunikacija i kultura</a:t>
            </a:r>
            <a:r>
              <a:rPr lang="sr-Latn-BA" sz="3500" dirty="0">
                <a:latin typeface="Arial" pitchFamily="34" charset="0"/>
                <a:ea typeface="Calibri"/>
                <a:cs typeface="Arial" pitchFamily="34" charset="0"/>
              </a:rPr>
              <a:t> online</a:t>
            </a:r>
            <a:r>
              <a:rPr lang="sr-Cyrl-BA" sz="3500" dirty="0">
                <a:latin typeface="Arial" pitchFamily="34" charset="0"/>
                <a:ea typeface="Calibri"/>
                <a:cs typeface="Arial" pitchFamily="34" charset="0"/>
              </a:rPr>
              <a:t>.</a:t>
            </a:r>
            <a:r>
              <a:rPr lang="sr-Latn-BA" sz="3500" dirty="0">
                <a:latin typeface="Arial" pitchFamily="34" charset="0"/>
                <a:ea typeface="Calibri"/>
                <a:cs typeface="Arial" pitchFamily="34" charset="0"/>
              </a:rPr>
              <a:t> 1</a:t>
            </a:r>
            <a:r>
              <a:rPr lang="sr-Cyrl-BA" sz="3500" dirty="0">
                <a:latin typeface="Arial" pitchFamily="34" charset="0"/>
                <a:ea typeface="Calibri"/>
                <a:cs typeface="Arial" pitchFamily="34" charset="0"/>
              </a:rPr>
              <a:t>/1</a:t>
            </a:r>
            <a:r>
              <a:rPr lang="sr-Latn-BA" sz="3500" dirty="0">
                <a:latin typeface="Arial" pitchFamily="34" charset="0"/>
                <a:ea typeface="Calibri"/>
                <a:cs typeface="Arial" pitchFamily="34" charset="0"/>
              </a:rPr>
              <a:t>. S. 183–196. In: http://www.komunikacijaikultura.org/KK1/KK1VlajkovicAbsE.pdf. Stanje 31. </a:t>
            </a:r>
            <a:r>
              <a:rPr lang="sr-Cyrl-BA" sz="3500" dirty="0">
                <a:latin typeface="Arial" pitchFamily="34" charset="0"/>
                <a:ea typeface="Calibri"/>
                <a:cs typeface="Arial" pitchFamily="34" charset="0"/>
              </a:rPr>
              <a:t>7.</a:t>
            </a:r>
            <a:r>
              <a:rPr lang="sr-Latn-BA" sz="3500" dirty="0">
                <a:latin typeface="Arial" pitchFamily="34" charset="0"/>
                <a:ea typeface="Calibri"/>
                <a:cs typeface="Arial" pitchFamily="34" charset="0"/>
              </a:rPr>
              <a:t> 2015.</a:t>
            </a:r>
            <a:endParaRPr lang="en-GB" sz="3500" dirty="0">
              <a:latin typeface="Arial" pitchFamily="34" charset="0"/>
              <a:ea typeface="Calibri"/>
              <a:cs typeface="Arial" pitchFamily="34" charset="0"/>
            </a:endParaRPr>
          </a:p>
          <a:p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82DB3-48F0-4F8B-BC75-6E2E784B3297}" type="slidenum">
              <a:rPr lang="en-GB" smtClean="0"/>
              <a:t>49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78784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BA" sz="3200" b="1" dirty="0" smtClean="0">
                <a:latin typeface="Arial" pitchFamily="34" charset="0"/>
                <a:cs typeface="Arial" pitchFamily="34" charset="0"/>
              </a:rPr>
              <a:t>2. О језику интернет комуникације</a:t>
            </a:r>
            <a:endParaRPr lang="en-GB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i="1" dirty="0" err="1" smtClean="0">
                <a:latin typeface="Arial" pitchFamily="34" charset="0"/>
                <a:cs typeface="Arial" pitchFamily="34" charset="0"/>
              </a:rPr>
              <a:t>netspeak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sr-Cyrl-BA" cap="small" dirty="0" smtClean="0">
                <a:latin typeface="Arial" pitchFamily="34" charset="0"/>
                <a:cs typeface="Arial" pitchFamily="34" charset="0"/>
              </a:rPr>
              <a:t>интернет говор</a:t>
            </a:r>
            <a:r>
              <a:rPr lang="sr-Cyrl-BA" dirty="0" smtClean="0">
                <a:latin typeface="Arial" pitchFamily="34" charset="0"/>
                <a:cs typeface="Arial" pitchFamily="34" charset="0"/>
              </a:rPr>
              <a:t>)</a:t>
            </a:r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r>
              <a:rPr lang="en-GB" cap="small" dirty="0" smtClean="0">
                <a:latin typeface="Arial" pitchFamily="34" charset="0"/>
                <a:cs typeface="Arial" pitchFamily="34" charset="0"/>
              </a:rPr>
              <a:t>Journal of Computer-Mediated Communication</a:t>
            </a:r>
            <a:endParaRPr lang="sr-Cyrl-BA" cap="small" dirty="0" smtClean="0">
              <a:latin typeface="Arial" pitchFamily="34" charset="0"/>
              <a:cs typeface="Arial" pitchFamily="34" charset="0"/>
            </a:endParaRPr>
          </a:p>
          <a:p>
            <a:r>
              <a:rPr lang="sr-Cyrl-BA" dirty="0" smtClean="0">
                <a:latin typeface="Arial" pitchFamily="34" charset="0"/>
                <a:cs typeface="Arial" pitchFamily="34" charset="0"/>
              </a:rPr>
              <a:t>Дејвид Кристал, </a:t>
            </a:r>
            <a:r>
              <a:rPr lang="en-GB" cap="small" dirty="0" smtClean="0">
                <a:latin typeface="Arial" pitchFamily="34" charset="0"/>
                <a:cs typeface="Arial" pitchFamily="34" charset="0"/>
              </a:rPr>
              <a:t>Language and the Internet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(2001)</a:t>
            </a:r>
            <a:endParaRPr lang="sr-Cyrl-BA" dirty="0" smtClean="0">
              <a:latin typeface="Arial" pitchFamily="34" charset="0"/>
              <a:cs typeface="Arial" pitchFamily="34" charset="0"/>
            </a:endParaRPr>
          </a:p>
          <a:p>
            <a:r>
              <a:rPr lang="sr-Cyrl-BA" dirty="0" smtClean="0">
                <a:latin typeface="Arial" pitchFamily="34" charset="0"/>
                <a:cs typeface="Arial" pitchFamily="34" charset="0"/>
              </a:rPr>
              <a:t>Бранко Тошовић, </a:t>
            </a:r>
            <a:r>
              <a:rPr lang="sr-Cyrl-BA" cap="small" dirty="0" smtClean="0">
                <a:latin typeface="Arial" pitchFamily="34" charset="0"/>
                <a:cs typeface="Arial" pitchFamily="34" charset="0"/>
              </a:rPr>
              <a:t>Интернет-стилистика</a:t>
            </a:r>
            <a:r>
              <a:rPr lang="sr-Cyrl-BA" dirty="0" smtClean="0">
                <a:latin typeface="Arial" pitchFamily="34" charset="0"/>
                <a:cs typeface="Arial" pitchFamily="34" charset="0"/>
              </a:rPr>
              <a:t> (2015)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82DB3-48F0-4F8B-BC75-6E2E784B3297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282132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Autofit/>
          </a:bodyPr>
          <a:lstStyle/>
          <a:p>
            <a:pPr marL="252095" indent="-252095" algn="just">
              <a:spcBef>
                <a:spcPts val="300"/>
              </a:spcBef>
              <a:spcAft>
                <a:spcPts val="300"/>
              </a:spcAft>
            </a:pPr>
            <a:r>
              <a:rPr lang="sr-Cyrl-BA" dirty="0">
                <a:latin typeface="Arial" pitchFamily="34" charset="0"/>
                <a:ea typeface="Calibri"/>
                <a:cs typeface="Arial" pitchFamily="34" charset="0"/>
              </a:rPr>
              <a:t>Гордић Петковић 2010: </a:t>
            </a:r>
            <a:r>
              <a:rPr lang="sr-Latn-BA" dirty="0">
                <a:latin typeface="Arial" pitchFamily="34" charset="0"/>
                <a:ea typeface="Calibri"/>
                <a:cs typeface="Arial" pitchFamily="34" charset="0"/>
              </a:rPr>
              <a:t>Gordić Petković, Vladislava. Fejsbuk: Komunikacija sa hiljadu lica. In: </a:t>
            </a:r>
            <a:r>
              <a:rPr lang="sr-Cyrl-BA" i="1" dirty="0">
                <a:latin typeface="Arial" pitchFamily="34" charset="0"/>
                <a:ea typeface="Calibri"/>
                <a:cs typeface="Arial" pitchFamily="34" charset="0"/>
              </a:rPr>
              <a:t>Норма</a:t>
            </a:r>
            <a:r>
              <a:rPr lang="sr-Cyrl-BA" dirty="0">
                <a:latin typeface="Arial" pitchFamily="34" charset="0"/>
                <a:ea typeface="Calibri"/>
                <a:cs typeface="Arial" pitchFamily="34" charset="0"/>
              </a:rPr>
              <a:t>. Сомбор. 15</a:t>
            </a:r>
            <a:r>
              <a:rPr lang="sr-Latn-BA" dirty="0">
                <a:latin typeface="Arial" pitchFamily="34" charset="0"/>
                <a:ea typeface="Calibri"/>
                <a:cs typeface="Arial" pitchFamily="34" charset="0"/>
              </a:rPr>
              <a:t>/2. C. 155–162.</a:t>
            </a:r>
            <a:endParaRPr lang="en-GB" dirty="0">
              <a:latin typeface="Arial" pitchFamily="34" charset="0"/>
              <a:ea typeface="Calibri"/>
              <a:cs typeface="Arial" pitchFamily="34" charset="0"/>
            </a:endParaRPr>
          </a:p>
          <a:p>
            <a:pPr marL="0" indent="0">
              <a:buNone/>
            </a:pP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82DB3-48F0-4F8B-BC75-6E2E784B3297}" type="slidenum">
              <a:rPr lang="en-GB" smtClean="0"/>
              <a:t>50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425378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/>
          </a:bodyPr>
          <a:lstStyle/>
          <a:p>
            <a:r>
              <a:rPr lang="sr-Cyrl-BA" dirty="0">
                <a:solidFill>
                  <a:prstClr val="white"/>
                </a:solidFill>
                <a:latin typeface="Arial" pitchFamily="34" charset="0"/>
                <a:ea typeface="Calibri"/>
                <a:cs typeface="Arial" pitchFamily="34" charset="0"/>
              </a:rPr>
              <a:t>Елисон/Стајнфилд/Лампи 2007</a:t>
            </a:r>
            <a:r>
              <a:rPr lang="sr-Latn-BA" dirty="0">
                <a:solidFill>
                  <a:prstClr val="white"/>
                </a:solidFill>
                <a:latin typeface="Arial" pitchFamily="34" charset="0"/>
                <a:ea typeface="Calibri"/>
                <a:cs typeface="Arial" pitchFamily="34" charset="0"/>
              </a:rPr>
              <a:t>: Ellison, Nicole B.; Steinfield, Charles; Lampe, Cliff. The Benefits of Facebook </a:t>
            </a:r>
            <a:r>
              <a:rPr lang="sr-Cyrl-BA" dirty="0">
                <a:solidFill>
                  <a:prstClr val="white"/>
                </a:solidFill>
                <a:latin typeface="Arial" pitchFamily="34" charset="0"/>
                <a:ea typeface="Calibri"/>
                <a:cs typeface="Arial" pitchFamily="34" charset="0"/>
              </a:rPr>
              <a:t>„</a:t>
            </a:r>
            <a:r>
              <a:rPr lang="sr-Latn-BA" dirty="0">
                <a:solidFill>
                  <a:prstClr val="white"/>
                </a:solidFill>
                <a:latin typeface="Arial" pitchFamily="34" charset="0"/>
                <a:ea typeface="Calibri"/>
                <a:cs typeface="Arial" pitchFamily="34" charset="0"/>
              </a:rPr>
              <a:t>Friends</a:t>
            </a:r>
            <a:r>
              <a:rPr lang="sr-Cyrl-BA" dirty="0">
                <a:solidFill>
                  <a:prstClr val="white"/>
                </a:solidFill>
                <a:latin typeface="Arial" pitchFamily="34" charset="0"/>
                <a:ea typeface="Calibri"/>
                <a:cs typeface="Arial" pitchFamily="34" charset="0"/>
              </a:rPr>
              <a:t>“</a:t>
            </a:r>
            <a:r>
              <a:rPr lang="sr-Latn-BA" dirty="0">
                <a:solidFill>
                  <a:prstClr val="white"/>
                </a:solidFill>
                <a:latin typeface="Arial" pitchFamily="34" charset="0"/>
                <a:ea typeface="Calibri"/>
                <a:cs typeface="Arial" pitchFamily="34" charset="0"/>
              </a:rPr>
              <a:t>: Social Capital and College Students’ Use of Online Social Network Sites. In: </a:t>
            </a:r>
            <a:r>
              <a:rPr lang="sr-Latn-BA" i="1" dirty="0">
                <a:solidFill>
                  <a:prstClr val="white"/>
                </a:solidFill>
                <a:latin typeface="Arial" pitchFamily="34" charset="0"/>
                <a:ea typeface="Calibri"/>
                <a:cs typeface="Arial" pitchFamily="34" charset="0"/>
              </a:rPr>
              <a:t>Journal of Computer</a:t>
            </a:r>
            <a:r>
              <a:rPr lang="sr-Latn-BA" dirty="0">
                <a:solidFill>
                  <a:prstClr val="white"/>
                </a:solidFill>
                <a:latin typeface="Arial" pitchFamily="34" charset="0"/>
                <a:ea typeface="Calibri"/>
                <a:cs typeface="Arial" pitchFamily="34" charset="0"/>
              </a:rPr>
              <a:t>-</a:t>
            </a:r>
            <a:r>
              <a:rPr lang="sr-Latn-BA" i="1" dirty="0">
                <a:solidFill>
                  <a:prstClr val="white"/>
                </a:solidFill>
                <a:latin typeface="Arial" pitchFamily="34" charset="0"/>
                <a:ea typeface="Calibri"/>
                <a:cs typeface="Arial" pitchFamily="34" charset="0"/>
              </a:rPr>
              <a:t>Mediated Communication</a:t>
            </a:r>
            <a:r>
              <a:rPr lang="sr-Cyrl-BA" dirty="0">
                <a:solidFill>
                  <a:prstClr val="white"/>
                </a:solidFill>
                <a:latin typeface="Arial" pitchFamily="34" charset="0"/>
                <a:ea typeface="Calibri"/>
                <a:cs typeface="Arial" pitchFamily="34" charset="0"/>
              </a:rPr>
              <a:t>. </a:t>
            </a:r>
            <a:r>
              <a:rPr lang="sr-Latn-BA" dirty="0">
                <a:solidFill>
                  <a:prstClr val="white"/>
                </a:solidFill>
                <a:latin typeface="Arial" pitchFamily="34" charset="0"/>
                <a:ea typeface="Calibri"/>
                <a:cs typeface="Arial" pitchFamily="34" charset="0"/>
              </a:rPr>
              <a:t>Wiley Online Library. 12. S. 1143–1168. In: http://onlinelibrary.wiley.com/doi/10.1111/j.1083-6101.2007.00367.x/epdf. Stanje 30. 7. 2015.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82DB3-48F0-4F8B-BC75-6E2E784B3297}" type="slidenum">
              <a:rPr lang="en-GB" smtClean="0"/>
              <a:t>51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50543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pPr marL="252095" indent="-252095" algn="just">
              <a:spcBef>
                <a:spcPts val="300"/>
              </a:spcBef>
              <a:spcAft>
                <a:spcPts val="300"/>
              </a:spcAft>
            </a:pPr>
            <a:r>
              <a:rPr lang="sr-Cyrl-BA" dirty="0">
                <a:latin typeface="Arial" pitchFamily="34" charset="0"/>
                <a:ea typeface="Calibri"/>
                <a:cs typeface="Arial" pitchFamily="34" charset="0"/>
              </a:rPr>
              <a:t>Ивић 2007: Ивић, Милка. Расправљања о језику у времену глобализације. </a:t>
            </a:r>
            <a:r>
              <a:rPr lang="sr-Latn-BA" dirty="0">
                <a:latin typeface="Arial" pitchFamily="34" charset="0"/>
                <a:ea typeface="Calibri"/>
                <a:cs typeface="Arial" pitchFamily="34" charset="0"/>
              </a:rPr>
              <a:t>In: </a:t>
            </a:r>
            <a:r>
              <a:rPr lang="sr-Cyrl-BA" dirty="0">
                <a:latin typeface="Arial" pitchFamily="34" charset="0"/>
                <a:ea typeface="Calibri"/>
                <a:cs typeface="Arial" pitchFamily="34" charset="0"/>
              </a:rPr>
              <a:t>Делић, Јован (ур.). </a:t>
            </a:r>
            <a:r>
              <a:rPr lang="sr-Cyrl-BA" i="1" dirty="0">
                <a:latin typeface="Arial" pitchFamily="34" charset="0"/>
                <a:ea typeface="Calibri"/>
                <a:cs typeface="Arial" pitchFamily="34" charset="0"/>
              </a:rPr>
              <a:t>Зборник Матице српске за књижевност и језик</a:t>
            </a:r>
            <a:r>
              <a:rPr lang="sr-Latn-BA" dirty="0">
                <a:latin typeface="Arial" pitchFamily="34" charset="0"/>
                <a:ea typeface="Calibri"/>
                <a:cs typeface="Arial" pitchFamily="34" charset="0"/>
              </a:rPr>
              <a:t>. </a:t>
            </a:r>
            <a:r>
              <a:rPr lang="sr-Cyrl-BA" dirty="0">
                <a:latin typeface="Arial" pitchFamily="34" charset="0"/>
                <a:ea typeface="Calibri"/>
                <a:cs typeface="Arial" pitchFamily="34" charset="0"/>
              </a:rPr>
              <a:t>Нови Сад. </a:t>
            </a:r>
            <a:r>
              <a:rPr lang="sr-Latn-BA" dirty="0">
                <a:latin typeface="Arial" pitchFamily="34" charset="0"/>
                <a:ea typeface="Calibri"/>
                <a:cs typeface="Arial" pitchFamily="34" charset="0"/>
              </a:rPr>
              <a:t>55/1. C. 7–10.</a:t>
            </a:r>
            <a:endParaRPr lang="en-GB" dirty="0">
              <a:latin typeface="Arial" pitchFamily="34" charset="0"/>
              <a:ea typeface="Calibri"/>
              <a:cs typeface="Arial" pitchFamily="34" charset="0"/>
            </a:endParaRP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82DB3-48F0-4F8B-BC75-6E2E784B3297}" type="slidenum">
              <a:rPr lang="en-GB" smtClean="0"/>
              <a:t>52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157319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pPr marL="252095" indent="-252095" algn="just">
              <a:spcBef>
                <a:spcPts val="300"/>
              </a:spcBef>
              <a:spcAft>
                <a:spcPts val="300"/>
              </a:spcAft>
            </a:pPr>
            <a:r>
              <a:rPr lang="sr-Cyrl-BA" dirty="0">
                <a:latin typeface="Arial" pitchFamily="34" charset="0"/>
                <a:ea typeface="Calibri"/>
                <a:cs typeface="Arial" pitchFamily="34" charset="0"/>
              </a:rPr>
              <a:t>Исерс/Атјагина 2014</a:t>
            </a:r>
            <a:r>
              <a:rPr lang="sr-Latn-BA" dirty="0">
                <a:latin typeface="Arial" pitchFamily="34" charset="0"/>
                <a:ea typeface="Calibri"/>
                <a:cs typeface="Arial" pitchFamily="34" charset="0"/>
              </a:rPr>
              <a:t>: </a:t>
            </a:r>
            <a:r>
              <a:rPr lang="sr-Cyrl-BA" dirty="0">
                <a:latin typeface="Arial" pitchFamily="34" charset="0"/>
                <a:ea typeface="Calibri"/>
                <a:cs typeface="Arial" pitchFamily="34" charset="0"/>
              </a:rPr>
              <a:t>Иссерс, О. С.;</a:t>
            </a:r>
            <a:r>
              <a:rPr lang="sr-Cyrl-BA" i="1" dirty="0"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ea typeface="Calibri"/>
                <a:cs typeface="Arial" pitchFamily="34" charset="0"/>
              </a:rPr>
              <a:t>Атягина</a:t>
            </a:r>
            <a:r>
              <a:rPr lang="sr-Cyrl-BA" dirty="0">
                <a:latin typeface="Arial" pitchFamily="34" charset="0"/>
                <a:ea typeface="Calibri"/>
                <a:cs typeface="Arial" pitchFamily="34" charset="0"/>
              </a:rPr>
              <a:t>, А. П. </a:t>
            </a:r>
            <a:r>
              <a:rPr lang="en-US" dirty="0" err="1">
                <a:latin typeface="Arial" pitchFamily="34" charset="0"/>
                <a:ea typeface="Calibri"/>
                <a:cs typeface="Arial" pitchFamily="34" charset="0"/>
              </a:rPr>
              <a:t>Дискурсивные</a:t>
            </a:r>
            <a:r>
              <a:rPr lang="en-US" dirty="0"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ea typeface="Calibri"/>
                <a:cs typeface="Arial" pitchFamily="34" charset="0"/>
              </a:rPr>
              <a:t>практики</a:t>
            </a:r>
            <a:r>
              <a:rPr lang="en-US" dirty="0"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ea typeface="Calibri"/>
                <a:cs typeface="Arial" pitchFamily="34" charset="0"/>
              </a:rPr>
              <a:t>нового</a:t>
            </a:r>
            <a:r>
              <a:rPr lang="en-US" dirty="0"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ea typeface="Calibri"/>
                <a:cs typeface="Arial" pitchFamily="34" charset="0"/>
              </a:rPr>
              <a:t>века</a:t>
            </a:r>
            <a:r>
              <a:rPr lang="en-US" dirty="0">
                <a:latin typeface="Arial" pitchFamily="34" charset="0"/>
                <a:ea typeface="Calibri"/>
                <a:cs typeface="Arial" pitchFamily="34" charset="0"/>
              </a:rPr>
              <a:t>:</a:t>
            </a:r>
            <a:r>
              <a:rPr lang="en-US" i="1" dirty="0"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sr-Cyrl-BA" dirty="0">
                <a:latin typeface="Arial" pitchFamily="34" charset="0"/>
                <a:ea typeface="Calibri"/>
                <a:cs typeface="Arial" pitchFamily="34" charset="0"/>
              </a:rPr>
              <a:t>„</a:t>
            </a:r>
            <a:r>
              <a:rPr lang="en-US" dirty="0" err="1">
                <a:latin typeface="Arial" pitchFamily="34" charset="0"/>
                <a:ea typeface="Calibri"/>
                <a:cs typeface="Arial" pitchFamily="34" charset="0"/>
              </a:rPr>
              <a:t>компрессионный</a:t>
            </a:r>
            <a:r>
              <a:rPr lang="en-US" dirty="0"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ea typeface="Calibri"/>
                <a:cs typeface="Arial" pitchFamily="34" charset="0"/>
              </a:rPr>
              <a:t>синдром</a:t>
            </a:r>
            <a:r>
              <a:rPr lang="sr-Cyrl-BA" dirty="0">
                <a:latin typeface="Arial" pitchFamily="34" charset="0"/>
                <a:ea typeface="Calibri"/>
                <a:cs typeface="Arial" pitchFamily="34" charset="0"/>
              </a:rPr>
              <a:t>“ </a:t>
            </a:r>
            <a:r>
              <a:rPr lang="en-US" dirty="0">
                <a:latin typeface="Arial" pitchFamily="34" charset="0"/>
                <a:ea typeface="Calibri"/>
                <a:cs typeface="Arial" pitchFamily="34" charset="0"/>
              </a:rPr>
              <a:t>(</a:t>
            </a:r>
            <a:r>
              <a:rPr lang="en-US" dirty="0" err="1">
                <a:latin typeface="Arial" pitchFamily="34" charset="0"/>
                <a:ea typeface="Calibri"/>
                <a:cs typeface="Arial" pitchFamily="34" charset="0"/>
              </a:rPr>
              <a:t>на</a:t>
            </a:r>
            <a:r>
              <a:rPr lang="en-US" dirty="0"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ea typeface="Calibri"/>
                <a:cs typeface="Arial" pitchFamily="34" charset="0"/>
              </a:rPr>
              <a:t>примере</a:t>
            </a:r>
            <a:r>
              <a:rPr lang="en-US" dirty="0"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ea typeface="Calibri"/>
                <a:cs typeface="Arial" pitchFamily="34" charset="0"/>
              </a:rPr>
              <a:t>твиттер-коммуникации</a:t>
            </a:r>
            <a:r>
              <a:rPr lang="en-US" dirty="0">
                <a:latin typeface="Arial" pitchFamily="34" charset="0"/>
                <a:ea typeface="Calibri"/>
                <a:cs typeface="Arial" pitchFamily="34" charset="0"/>
              </a:rPr>
              <a:t>)</a:t>
            </a:r>
            <a:r>
              <a:rPr lang="sr-Cyrl-BA" dirty="0">
                <a:latin typeface="Arial" pitchFamily="34" charset="0"/>
                <a:ea typeface="Calibri"/>
                <a:cs typeface="Arial" pitchFamily="34" charset="0"/>
              </a:rPr>
              <a:t>. </a:t>
            </a:r>
            <a:r>
              <a:rPr lang="sr-Latn-BA" dirty="0">
                <a:latin typeface="Arial" pitchFamily="34" charset="0"/>
                <a:ea typeface="Calibri"/>
                <a:cs typeface="Arial" pitchFamily="34" charset="0"/>
              </a:rPr>
              <a:t>In: </a:t>
            </a:r>
            <a:r>
              <a:rPr lang="en-US" dirty="0" err="1">
                <a:latin typeface="Arial" pitchFamily="34" charset="0"/>
                <a:ea typeface="Calibri"/>
                <a:cs typeface="Arial" pitchFamily="34" charset="0"/>
              </a:rPr>
              <a:t>Солганик</a:t>
            </a:r>
            <a:r>
              <a:rPr lang="sr-Cyrl-BA" dirty="0">
                <a:latin typeface="Arial" pitchFamily="34" charset="0"/>
                <a:ea typeface="Calibri"/>
                <a:cs typeface="Arial" pitchFamily="34" charset="0"/>
              </a:rPr>
              <a:t>,</a:t>
            </a:r>
            <a:r>
              <a:rPr lang="en-US" dirty="0">
                <a:latin typeface="Arial" pitchFamily="34" charset="0"/>
                <a:ea typeface="Calibri"/>
                <a:cs typeface="Arial" pitchFamily="34" charset="0"/>
              </a:rPr>
              <a:t> Г. Я.</a:t>
            </a:r>
            <a:r>
              <a:rPr lang="sr-Cyrl-BA" dirty="0">
                <a:latin typeface="Arial" pitchFamily="34" charset="0"/>
                <a:ea typeface="Calibri"/>
                <a:cs typeface="Arial" pitchFamily="34" charset="0"/>
              </a:rPr>
              <a:t>;</a:t>
            </a:r>
            <a:r>
              <a:rPr lang="en-US" dirty="0"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ea typeface="Calibri"/>
                <a:cs typeface="Arial" pitchFamily="34" charset="0"/>
              </a:rPr>
              <a:t>Клушина</a:t>
            </a:r>
            <a:r>
              <a:rPr lang="sr-Cyrl-BA" dirty="0">
                <a:latin typeface="Arial" pitchFamily="34" charset="0"/>
                <a:ea typeface="Calibri"/>
                <a:cs typeface="Arial" pitchFamily="34" charset="0"/>
              </a:rPr>
              <a:t>,</a:t>
            </a:r>
            <a:r>
              <a:rPr lang="en-US" dirty="0">
                <a:latin typeface="Arial" pitchFamily="34" charset="0"/>
                <a:ea typeface="Calibri"/>
                <a:cs typeface="Arial" pitchFamily="34" charset="0"/>
              </a:rPr>
              <a:t> Н. И.</a:t>
            </a:r>
            <a:r>
              <a:rPr lang="sr-Cyrl-BA" dirty="0">
                <a:latin typeface="Arial" pitchFamily="34" charset="0"/>
                <a:ea typeface="Calibri"/>
                <a:cs typeface="Arial" pitchFamily="34" charset="0"/>
              </a:rPr>
              <a:t>; </a:t>
            </a:r>
            <a:r>
              <a:rPr lang="en-US" dirty="0" err="1">
                <a:latin typeface="Arial" pitchFamily="34" charset="0"/>
                <a:ea typeface="Calibri"/>
                <a:cs typeface="Arial" pitchFamily="34" charset="0"/>
              </a:rPr>
              <a:t>Барышева</a:t>
            </a:r>
            <a:r>
              <a:rPr lang="sr-Cyrl-BA" dirty="0">
                <a:latin typeface="Arial" pitchFamily="34" charset="0"/>
                <a:ea typeface="Calibri"/>
                <a:cs typeface="Arial" pitchFamily="34" charset="0"/>
              </a:rPr>
              <a:t>,</a:t>
            </a:r>
            <a:r>
              <a:rPr lang="en-US" dirty="0">
                <a:latin typeface="Arial" pitchFamily="34" charset="0"/>
                <a:ea typeface="Calibri"/>
                <a:cs typeface="Arial" pitchFamily="34" charset="0"/>
              </a:rPr>
              <a:t> С. Ф.</a:t>
            </a:r>
            <a:r>
              <a:rPr lang="sr-Cyrl-BA" dirty="0">
                <a:latin typeface="Arial" pitchFamily="34" charset="0"/>
                <a:ea typeface="Calibri"/>
                <a:cs typeface="Arial" pitchFamily="34" charset="0"/>
              </a:rPr>
              <a:t>; </a:t>
            </a:r>
            <a:r>
              <a:rPr lang="en-US" dirty="0" err="1">
                <a:latin typeface="Arial" pitchFamily="34" charset="0"/>
                <a:ea typeface="Calibri"/>
                <a:cs typeface="Arial" pitchFamily="34" charset="0"/>
              </a:rPr>
              <a:t>Касперова</a:t>
            </a:r>
            <a:r>
              <a:rPr lang="sr-Cyrl-BA" dirty="0">
                <a:latin typeface="Arial" pitchFamily="34" charset="0"/>
                <a:ea typeface="Calibri"/>
                <a:cs typeface="Arial" pitchFamily="34" charset="0"/>
              </a:rPr>
              <a:t>,</a:t>
            </a:r>
            <a:r>
              <a:rPr lang="en-US" dirty="0">
                <a:latin typeface="Arial" pitchFamily="34" charset="0"/>
                <a:ea typeface="Calibri"/>
                <a:cs typeface="Arial" pitchFamily="34" charset="0"/>
              </a:rPr>
              <a:t> Л. Т.</a:t>
            </a:r>
            <a:r>
              <a:rPr lang="sr-Cyrl-BA" dirty="0">
                <a:latin typeface="Arial" pitchFamily="34" charset="0"/>
                <a:ea typeface="Calibri"/>
                <a:cs typeface="Arial" pitchFamily="34" charset="0"/>
              </a:rPr>
              <a:t>; </a:t>
            </a:r>
            <a:r>
              <a:rPr lang="en-US" dirty="0" err="1">
                <a:latin typeface="Arial" pitchFamily="34" charset="0"/>
                <a:ea typeface="Calibri"/>
                <a:cs typeface="Arial" pitchFamily="34" charset="0"/>
              </a:rPr>
              <a:t>Смирнова</a:t>
            </a:r>
            <a:r>
              <a:rPr lang="sr-Cyrl-BA" dirty="0">
                <a:latin typeface="Arial" pitchFamily="34" charset="0"/>
                <a:ea typeface="Calibri"/>
                <a:cs typeface="Arial" pitchFamily="34" charset="0"/>
              </a:rPr>
              <a:t>,</a:t>
            </a:r>
            <a:r>
              <a:rPr lang="en-US" dirty="0">
                <a:latin typeface="Arial" pitchFamily="34" charset="0"/>
                <a:ea typeface="Calibri"/>
                <a:cs typeface="Arial" pitchFamily="34" charset="0"/>
              </a:rPr>
              <a:t> Н. В.</a:t>
            </a:r>
            <a:r>
              <a:rPr lang="en-US" i="1" dirty="0"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sr-Cyrl-BA" dirty="0">
                <a:latin typeface="Arial" pitchFamily="34" charset="0"/>
                <a:ea typeface="Calibri"/>
                <a:cs typeface="Arial" pitchFamily="34" charset="0"/>
              </a:rPr>
              <a:t>(ур.). </a:t>
            </a:r>
            <a:r>
              <a:rPr lang="en-US" i="1" dirty="0" err="1">
                <a:latin typeface="Arial" pitchFamily="34" charset="0"/>
                <a:ea typeface="Calibri"/>
                <a:cs typeface="Arial" pitchFamily="34" charset="0"/>
              </a:rPr>
              <a:t>Стилистика</a:t>
            </a:r>
            <a:r>
              <a:rPr lang="en-US" i="1" dirty="0"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ea typeface="Calibri"/>
                <a:cs typeface="Arial" pitchFamily="34" charset="0"/>
              </a:rPr>
              <a:t>сегодня</a:t>
            </a:r>
            <a:r>
              <a:rPr lang="en-US" i="1" dirty="0">
                <a:latin typeface="Arial" pitchFamily="34" charset="0"/>
                <a:ea typeface="Calibri"/>
                <a:cs typeface="Arial" pitchFamily="34" charset="0"/>
              </a:rPr>
              <a:t> и </a:t>
            </a:r>
            <a:r>
              <a:rPr lang="en-US" i="1" dirty="0" err="1">
                <a:latin typeface="Arial" pitchFamily="34" charset="0"/>
                <a:ea typeface="Calibri"/>
                <a:cs typeface="Arial" pitchFamily="34" charset="0"/>
              </a:rPr>
              <a:t>завтра</a:t>
            </a:r>
            <a:r>
              <a:rPr lang="en-US" b="1" i="1" dirty="0">
                <a:latin typeface="Arial" pitchFamily="34" charset="0"/>
                <a:ea typeface="Calibri"/>
                <a:cs typeface="Arial" pitchFamily="34" charset="0"/>
              </a:rPr>
              <a:t>. </a:t>
            </a:r>
            <a:r>
              <a:rPr lang="en-US" dirty="0" err="1">
                <a:latin typeface="Arial" pitchFamily="34" charset="0"/>
                <a:ea typeface="Calibri"/>
                <a:cs typeface="Arial" pitchFamily="34" charset="0"/>
              </a:rPr>
              <a:t>Материалы</a:t>
            </a:r>
            <a:r>
              <a:rPr lang="en-US" dirty="0"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ea typeface="Calibri"/>
                <a:cs typeface="Arial" pitchFamily="34" charset="0"/>
              </a:rPr>
              <a:t>конференции</a:t>
            </a:r>
            <a:r>
              <a:rPr lang="en-US" dirty="0">
                <a:latin typeface="Arial" pitchFamily="34" charset="0"/>
                <a:ea typeface="Calibri"/>
                <a:cs typeface="Arial" pitchFamily="34" charset="0"/>
              </a:rPr>
              <a:t>. </a:t>
            </a:r>
            <a:r>
              <a:rPr lang="en-US" dirty="0" err="1">
                <a:latin typeface="Arial" pitchFamily="34" charset="0"/>
                <a:ea typeface="Calibri"/>
                <a:cs typeface="Arial" pitchFamily="34" charset="0"/>
              </a:rPr>
              <a:t>Часть</a:t>
            </a:r>
            <a:r>
              <a:rPr lang="en-US" dirty="0">
                <a:latin typeface="Arial" pitchFamily="34" charset="0"/>
                <a:ea typeface="Calibri"/>
                <a:cs typeface="Arial" pitchFamily="34" charset="0"/>
              </a:rPr>
              <a:t> I. </a:t>
            </a:r>
            <a:r>
              <a:rPr lang="sr-Cyrl-BA" dirty="0">
                <a:latin typeface="Arial" pitchFamily="34" charset="0"/>
                <a:ea typeface="Calibri"/>
                <a:cs typeface="Arial" pitchFamily="34" charset="0"/>
              </a:rPr>
              <a:t>Москва. С. </a:t>
            </a:r>
            <a:r>
              <a:rPr lang="sr-Latn-BA" dirty="0">
                <a:latin typeface="Arial" pitchFamily="34" charset="0"/>
                <a:ea typeface="Calibri"/>
                <a:cs typeface="Arial" pitchFamily="34" charset="0"/>
              </a:rPr>
              <a:t>78–85.</a:t>
            </a:r>
            <a:endParaRPr lang="en-GB" dirty="0">
              <a:latin typeface="Arial" pitchFamily="34" charset="0"/>
              <a:ea typeface="Calibri"/>
              <a:cs typeface="Arial" pitchFamily="34" charset="0"/>
            </a:endParaRPr>
          </a:p>
          <a:p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82DB3-48F0-4F8B-BC75-6E2E784B3297}" type="slidenum">
              <a:rPr lang="en-GB" smtClean="0"/>
              <a:t>53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438062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pPr marL="252095" indent="-252095">
              <a:spcBef>
                <a:spcPts val="300"/>
              </a:spcBef>
              <a:spcAft>
                <a:spcPts val="300"/>
              </a:spcAft>
            </a:pPr>
            <a:r>
              <a:rPr lang="sr-Latn-BA" dirty="0">
                <a:latin typeface="Arial" pitchFamily="34" charset="0"/>
                <a:ea typeface="Calibri"/>
                <a:cs typeface="Arial" pitchFamily="34" charset="0"/>
              </a:rPr>
              <a:t>Ja</a:t>
            </a:r>
            <a:r>
              <a:rPr lang="sr-Cyrl-BA" dirty="0">
                <a:latin typeface="Arial" pitchFamily="34" charset="0"/>
                <a:ea typeface="Calibri"/>
                <a:cs typeface="Arial" pitchFamily="34" charset="0"/>
              </a:rPr>
              <a:t>њић 2012: Јањић, Марина. Језик фејсбука – нови идентитет глобалистичких комуникација. </a:t>
            </a:r>
            <a:r>
              <a:rPr lang="sr-Latn-BA" dirty="0">
                <a:latin typeface="Arial" pitchFamily="34" charset="0"/>
                <a:ea typeface="Calibri"/>
                <a:cs typeface="Arial" pitchFamily="34" charset="0"/>
              </a:rPr>
              <a:t>In: </a:t>
            </a:r>
            <a:r>
              <a:rPr lang="sr-Cyrl-BA" i="1" dirty="0">
                <a:latin typeface="Arial" pitchFamily="34" charset="0"/>
                <a:ea typeface="Calibri"/>
                <a:cs typeface="Arial" pitchFamily="34" charset="0"/>
              </a:rPr>
              <a:t>Српски језик</a:t>
            </a:r>
            <a:r>
              <a:rPr lang="sr-Cyrl-BA" dirty="0">
                <a:latin typeface="Arial" pitchFamily="34" charset="0"/>
                <a:ea typeface="Calibri"/>
                <a:cs typeface="Arial" pitchFamily="34" charset="0"/>
              </a:rPr>
              <a:t>. </a:t>
            </a:r>
            <a:r>
              <a:rPr lang="sr-Cyrl-BA" dirty="0" smtClean="0">
                <a:latin typeface="Arial" pitchFamily="34" charset="0"/>
                <a:ea typeface="Calibri"/>
                <a:cs typeface="Arial" pitchFamily="34" charset="0"/>
              </a:rPr>
              <a:t>Београд</a:t>
            </a:r>
            <a:r>
              <a:rPr lang="sr-Cyrl-BA" dirty="0">
                <a:latin typeface="Arial" pitchFamily="34" charset="0"/>
                <a:ea typeface="Calibri"/>
                <a:cs typeface="Arial" pitchFamily="34" charset="0"/>
              </a:rPr>
              <a:t>. Бр. 17</a:t>
            </a:r>
            <a:r>
              <a:rPr lang="sr-Latn-BA" dirty="0">
                <a:latin typeface="Arial" pitchFamily="34" charset="0"/>
                <a:ea typeface="Calibri"/>
                <a:cs typeface="Arial" pitchFamily="34" charset="0"/>
              </a:rPr>
              <a:t>. C. </a:t>
            </a:r>
            <a:r>
              <a:rPr lang="sr-Latn-BA" dirty="0" smtClean="0">
                <a:latin typeface="Arial" pitchFamily="34" charset="0"/>
                <a:ea typeface="Calibri"/>
                <a:cs typeface="Arial" pitchFamily="34" charset="0"/>
              </a:rPr>
              <a:t>559–575.</a:t>
            </a:r>
            <a:endParaRPr lang="sr-Cyrl-BA" dirty="0">
              <a:latin typeface="Arial" pitchFamily="34" charset="0"/>
              <a:ea typeface="Calibri"/>
              <a:cs typeface="Arial" pitchFamily="34" charset="0"/>
            </a:endParaRPr>
          </a:p>
          <a:p>
            <a:pPr marL="252095" indent="-252095">
              <a:spcBef>
                <a:spcPts val="300"/>
              </a:spcBef>
              <a:spcAft>
                <a:spcPts val="300"/>
              </a:spcAft>
            </a:pPr>
            <a:r>
              <a:rPr lang="sr-Cyrl-BA" dirty="0" smtClean="0">
                <a:latin typeface="Arial" pitchFamily="34" charset="0"/>
                <a:ea typeface="Calibri"/>
                <a:cs typeface="Arial" pitchFamily="34" charset="0"/>
              </a:rPr>
              <a:t>Јовановић </a:t>
            </a:r>
            <a:r>
              <a:rPr lang="sr-Cyrl-BA" dirty="0">
                <a:latin typeface="Arial" pitchFamily="34" charset="0"/>
                <a:ea typeface="Calibri"/>
                <a:cs typeface="Arial" pitchFamily="34" charset="0"/>
              </a:rPr>
              <a:t>2010</a:t>
            </a:r>
            <a:r>
              <a:rPr lang="sr-Cyrl-BA">
                <a:latin typeface="Arial" pitchFamily="34" charset="0"/>
                <a:ea typeface="Calibri"/>
                <a:cs typeface="Arial" pitchFamily="34" charset="0"/>
              </a:rPr>
              <a:t>: </a:t>
            </a:r>
            <a:r>
              <a:rPr lang="sr-Cyrl-BA" smtClean="0">
                <a:latin typeface="Arial" pitchFamily="34" charset="0"/>
                <a:ea typeface="Calibri"/>
                <a:cs typeface="Arial" pitchFamily="34" charset="0"/>
              </a:rPr>
              <a:t>Јовановић, Владан</a:t>
            </a:r>
            <a:r>
              <a:rPr lang="sr-Cyrl-BA" dirty="0">
                <a:latin typeface="Arial" pitchFamily="34" charset="0"/>
                <a:ea typeface="Calibri"/>
                <a:cs typeface="Arial" pitchFamily="34" charset="0"/>
              </a:rPr>
              <a:t>. </a:t>
            </a:r>
            <a:r>
              <a:rPr lang="sr-Cyrl-BA" i="1" dirty="0">
                <a:latin typeface="Arial" pitchFamily="34" charset="0"/>
                <a:ea typeface="Calibri"/>
                <a:cs typeface="Arial" pitchFamily="34" charset="0"/>
              </a:rPr>
              <a:t>Деминутивне и аугментативне именице у српском језику</a:t>
            </a:r>
            <a:r>
              <a:rPr lang="sr-Cyrl-BA" dirty="0">
                <a:latin typeface="Arial" pitchFamily="34" charset="0"/>
                <a:ea typeface="Calibri"/>
                <a:cs typeface="Arial" pitchFamily="34" charset="0"/>
              </a:rPr>
              <a:t>. </a:t>
            </a:r>
            <a:r>
              <a:rPr lang="sr-Cyrl-BA" dirty="0" smtClean="0">
                <a:latin typeface="Arial" pitchFamily="34" charset="0"/>
                <a:ea typeface="Calibri"/>
                <a:cs typeface="Arial" pitchFamily="34" charset="0"/>
              </a:rPr>
              <a:t>Београд.</a:t>
            </a:r>
            <a:endParaRPr lang="en-GB" dirty="0">
              <a:latin typeface="Arial" pitchFamily="34" charset="0"/>
              <a:ea typeface="Calibri"/>
              <a:cs typeface="Arial" pitchFamily="34" charset="0"/>
            </a:endParaRPr>
          </a:p>
          <a:p>
            <a:pPr marL="252095" indent="-252095" algn="just">
              <a:lnSpc>
                <a:spcPct val="115000"/>
              </a:lnSpc>
              <a:spcBef>
                <a:spcPts val="300"/>
              </a:spcBef>
              <a:spcAft>
                <a:spcPts val="300"/>
              </a:spcAft>
            </a:pPr>
            <a:endParaRPr lang="sr-Cyrl-BA" dirty="0" smtClean="0">
              <a:latin typeface="Arial" pitchFamily="34" charset="0"/>
              <a:ea typeface="Calibri"/>
              <a:cs typeface="Arial" pitchFamily="34" charset="0"/>
            </a:endParaRPr>
          </a:p>
          <a:p>
            <a:pPr marL="252095" indent="-252095" algn="just">
              <a:lnSpc>
                <a:spcPct val="115000"/>
              </a:lnSpc>
              <a:spcBef>
                <a:spcPts val="300"/>
              </a:spcBef>
              <a:spcAft>
                <a:spcPts val="300"/>
              </a:spcAft>
            </a:pPr>
            <a:endParaRPr lang="sr-Latn-BA" dirty="0" smtClean="0">
              <a:latin typeface="Arial" pitchFamily="34" charset="0"/>
              <a:ea typeface="Calibri"/>
              <a:cs typeface="Arial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82DB3-48F0-4F8B-BC75-6E2E784B3297}" type="slidenum">
              <a:rPr lang="en-GB" smtClean="0"/>
              <a:t>54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5570026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476250"/>
            <a:ext cx="8229600" cy="5649913"/>
          </a:xfrm>
        </p:spPr>
        <p:txBody>
          <a:bodyPr>
            <a:normAutofit/>
          </a:bodyPr>
          <a:lstStyle/>
          <a:p>
            <a:pPr marL="457200" indent="-457200" algn="just">
              <a:lnSpc>
                <a:spcPct val="120000"/>
              </a:lnSpc>
              <a:spcAft>
                <a:spcPts val="0"/>
              </a:spcAft>
            </a:pPr>
            <a:r>
              <a:rPr lang="sr-Latn-BA" dirty="0">
                <a:latin typeface="Arial" pitchFamily="34" charset="0"/>
                <a:ea typeface="Calibri"/>
                <a:cs typeface="Arial" pitchFamily="34" charset="0"/>
              </a:rPr>
              <a:t>K</a:t>
            </a:r>
            <a:r>
              <a:rPr lang="sr-Cyrl-BA" dirty="0">
                <a:latin typeface="Arial" pitchFamily="34" charset="0"/>
                <a:ea typeface="Calibri"/>
                <a:cs typeface="Arial" pitchFamily="34" charset="0"/>
              </a:rPr>
              <a:t>лајн</a:t>
            </a:r>
            <a:r>
              <a:rPr lang="sr-Latn-BA" dirty="0"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sr-Latn-BA" dirty="0" smtClean="0">
                <a:latin typeface="Arial" pitchFamily="34" charset="0"/>
                <a:ea typeface="Calibri"/>
                <a:cs typeface="Arial" pitchFamily="34" charset="0"/>
              </a:rPr>
              <a:t>2002:</a:t>
            </a:r>
            <a:r>
              <a:rPr lang="sr-Cyrl-BA" dirty="0" smtClean="0">
                <a:latin typeface="Arial" pitchFamily="34" charset="0"/>
                <a:ea typeface="Calibri"/>
                <a:cs typeface="Arial" pitchFamily="34" charset="0"/>
              </a:rPr>
              <a:t> Клајн, Иван. </a:t>
            </a:r>
            <a:r>
              <a:rPr lang="sr-Cyrl-BA" i="1" dirty="0">
                <a:latin typeface="Arial" pitchFamily="34" charset="0"/>
                <a:ea typeface="Calibri"/>
                <a:cs typeface="Arial" pitchFamily="34" charset="0"/>
              </a:rPr>
              <a:t>Творба речи у савременом српском језику</a:t>
            </a:r>
            <a:r>
              <a:rPr lang="sr-Cyrl-BA" dirty="0">
                <a:latin typeface="Arial" pitchFamily="34" charset="0"/>
                <a:ea typeface="Calibri"/>
                <a:cs typeface="Arial" pitchFamily="34" charset="0"/>
              </a:rPr>
              <a:t>. </a:t>
            </a:r>
            <a:r>
              <a:rPr lang="sr-Cyrl-BA" i="1" dirty="0">
                <a:latin typeface="Arial" pitchFamily="34" charset="0"/>
                <a:ea typeface="Calibri"/>
                <a:cs typeface="Arial" pitchFamily="34" charset="0"/>
              </a:rPr>
              <a:t>Први део</a:t>
            </a:r>
            <a:r>
              <a:rPr lang="sr-Cyrl-BA" dirty="0">
                <a:latin typeface="Arial" pitchFamily="34" charset="0"/>
                <a:ea typeface="Calibri"/>
                <a:cs typeface="Arial" pitchFamily="34" charset="0"/>
              </a:rPr>
              <a:t>: </a:t>
            </a:r>
            <a:r>
              <a:rPr lang="sr-Cyrl-BA" i="1" dirty="0">
                <a:latin typeface="Arial" pitchFamily="34" charset="0"/>
                <a:ea typeface="Calibri"/>
                <a:cs typeface="Arial" pitchFamily="34" charset="0"/>
              </a:rPr>
              <a:t>слагање и префиксација</a:t>
            </a:r>
            <a:r>
              <a:rPr lang="sr-Cyrl-BA" dirty="0">
                <a:latin typeface="Arial" pitchFamily="34" charset="0"/>
                <a:ea typeface="Calibri"/>
                <a:cs typeface="Arial" pitchFamily="34" charset="0"/>
              </a:rPr>
              <a:t>. Београд – Нови </a:t>
            </a:r>
            <a:r>
              <a:rPr lang="sr-Cyrl-BA" dirty="0" smtClean="0">
                <a:latin typeface="Arial" pitchFamily="34" charset="0"/>
                <a:ea typeface="Calibri"/>
                <a:cs typeface="Arial" pitchFamily="34" charset="0"/>
              </a:rPr>
              <a:t>Сад.</a:t>
            </a:r>
            <a:endParaRPr lang="en-GB" dirty="0">
              <a:latin typeface="Arial" pitchFamily="34" charset="0"/>
              <a:ea typeface="Calibri"/>
              <a:cs typeface="Arial" pitchFamily="34" charset="0"/>
            </a:endParaRPr>
          </a:p>
          <a:p>
            <a:pPr marL="457200" indent="-457200" algn="just">
              <a:lnSpc>
                <a:spcPct val="120000"/>
              </a:lnSpc>
              <a:spcAft>
                <a:spcPts val="0"/>
              </a:spcAft>
            </a:pPr>
            <a:r>
              <a:rPr lang="sr-Cyrl-BA" dirty="0">
                <a:latin typeface="Arial" pitchFamily="34" charset="0"/>
                <a:ea typeface="Calibri"/>
                <a:cs typeface="Arial" pitchFamily="34" charset="0"/>
              </a:rPr>
              <a:t>Клајн </a:t>
            </a:r>
            <a:r>
              <a:rPr lang="sr-Cyrl-BA" dirty="0" smtClean="0">
                <a:latin typeface="Arial" pitchFamily="34" charset="0"/>
                <a:ea typeface="Calibri"/>
                <a:cs typeface="Arial" pitchFamily="34" charset="0"/>
              </a:rPr>
              <a:t>2003: Клајн, Иван. </a:t>
            </a:r>
            <a:r>
              <a:rPr lang="sr-Cyrl-BA" i="1" dirty="0">
                <a:latin typeface="Arial" pitchFamily="34" charset="0"/>
                <a:ea typeface="Calibri"/>
                <a:cs typeface="Arial" pitchFamily="34" charset="0"/>
              </a:rPr>
              <a:t>Творба речи у савременом српском језику</a:t>
            </a:r>
            <a:r>
              <a:rPr lang="sr-Cyrl-BA" dirty="0">
                <a:latin typeface="Arial" pitchFamily="34" charset="0"/>
                <a:ea typeface="Calibri"/>
                <a:cs typeface="Arial" pitchFamily="34" charset="0"/>
              </a:rPr>
              <a:t>. </a:t>
            </a:r>
            <a:r>
              <a:rPr lang="sr-Cyrl-BA" i="1" dirty="0">
                <a:latin typeface="Arial" pitchFamily="34" charset="0"/>
                <a:ea typeface="Calibri"/>
                <a:cs typeface="Arial" pitchFamily="34" charset="0"/>
              </a:rPr>
              <a:t>Други део</a:t>
            </a:r>
            <a:r>
              <a:rPr lang="sr-Cyrl-BA" dirty="0">
                <a:latin typeface="Arial" pitchFamily="34" charset="0"/>
                <a:ea typeface="Calibri"/>
                <a:cs typeface="Arial" pitchFamily="34" charset="0"/>
              </a:rPr>
              <a:t>: </a:t>
            </a:r>
            <a:r>
              <a:rPr lang="sr-Cyrl-BA" i="1" dirty="0">
                <a:latin typeface="Arial" pitchFamily="34" charset="0"/>
                <a:ea typeface="Calibri"/>
                <a:cs typeface="Arial" pitchFamily="34" charset="0"/>
              </a:rPr>
              <a:t>суфиксација и конверзија</a:t>
            </a:r>
            <a:r>
              <a:rPr lang="sr-Cyrl-BA" dirty="0">
                <a:latin typeface="Arial" pitchFamily="34" charset="0"/>
                <a:ea typeface="Calibri"/>
                <a:cs typeface="Arial" pitchFamily="34" charset="0"/>
              </a:rPr>
              <a:t>. Београд – Нови </a:t>
            </a:r>
            <a:r>
              <a:rPr lang="sr-Cyrl-BA" dirty="0" smtClean="0">
                <a:latin typeface="Arial" pitchFamily="34" charset="0"/>
                <a:ea typeface="Calibri"/>
                <a:cs typeface="Arial" pitchFamily="34" charset="0"/>
              </a:rPr>
              <a:t>Сад.</a:t>
            </a:r>
            <a:endParaRPr lang="en-GB" dirty="0">
              <a:latin typeface="Arial" pitchFamily="34" charset="0"/>
              <a:ea typeface="Calibri"/>
              <a:cs typeface="Arial" pitchFamily="34" charset="0"/>
            </a:endParaRPr>
          </a:p>
          <a:p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82DB3-48F0-4F8B-BC75-6E2E784B3297}" type="slidenum">
              <a:rPr lang="en-GB" smtClean="0"/>
              <a:t>55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569236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pPr marL="457200" indent="-457200" algn="just">
              <a:spcAft>
                <a:spcPts val="0"/>
              </a:spcAft>
            </a:pPr>
            <a:r>
              <a:rPr lang="sr-Cyrl-BA" dirty="0">
                <a:latin typeface="Arial" pitchFamily="34" charset="0"/>
                <a:ea typeface="Calibri"/>
                <a:cs typeface="Arial" pitchFamily="34" charset="0"/>
              </a:rPr>
              <a:t>Копривица 2006: Копривица, Верица. </a:t>
            </a:r>
            <a:r>
              <a:rPr lang="sr-Cyrl-BA" i="1" dirty="0">
                <a:latin typeface="Arial" pitchFamily="34" charset="0"/>
                <a:ea typeface="Calibri"/>
                <a:cs typeface="Arial" pitchFamily="34" charset="0"/>
              </a:rPr>
              <a:t>Творба именица од придева у чешком и српском језику</a:t>
            </a:r>
            <a:r>
              <a:rPr lang="sr-Cyrl-BA" dirty="0">
                <a:latin typeface="Arial" pitchFamily="34" charset="0"/>
                <a:ea typeface="Calibri"/>
                <a:cs typeface="Arial" pitchFamily="34" charset="0"/>
              </a:rPr>
              <a:t>. </a:t>
            </a:r>
            <a:r>
              <a:rPr lang="sr-Cyrl-BA" dirty="0" smtClean="0">
                <a:latin typeface="Arial" pitchFamily="34" charset="0"/>
                <a:ea typeface="Calibri"/>
                <a:cs typeface="Arial" pitchFamily="34" charset="0"/>
              </a:rPr>
              <a:t>Београд.</a:t>
            </a:r>
            <a:endParaRPr lang="en-GB" dirty="0">
              <a:latin typeface="Arial" pitchFamily="34" charset="0"/>
              <a:ea typeface="Calibri"/>
              <a:cs typeface="Arial" pitchFamily="34" charset="0"/>
            </a:endParaRPr>
          </a:p>
          <a:p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82DB3-48F0-4F8B-BC75-6E2E784B3297}" type="slidenum">
              <a:rPr lang="en-GB" smtClean="0"/>
              <a:t>56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9299820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pPr marL="252095" indent="-252095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</a:pPr>
            <a:r>
              <a:rPr lang="sr-Cyrl-BA" dirty="0">
                <a:latin typeface="Arial" pitchFamily="34" charset="0"/>
                <a:ea typeface="Calibri"/>
                <a:cs typeface="Arial" pitchFamily="34" charset="0"/>
              </a:rPr>
              <a:t>Конвеј/Кенски/Ванг 2015: </a:t>
            </a:r>
            <a:r>
              <a:rPr lang="sr-Latn-BA" dirty="0">
                <a:latin typeface="Arial" pitchFamily="34" charset="0"/>
                <a:ea typeface="Calibri"/>
                <a:cs typeface="Arial" pitchFamily="34" charset="0"/>
              </a:rPr>
              <a:t>Conway, Bethany A.; Kenski, Kate; Wang, Di. The Rise of Twitter in the Political Campaign: Searching for Intermedia Agenda-Setting Effects in the Presidental Primary. In: </a:t>
            </a:r>
            <a:r>
              <a:rPr lang="sr-Latn-BA" i="1" dirty="0">
                <a:latin typeface="Arial" pitchFamily="34" charset="0"/>
                <a:ea typeface="Calibri"/>
                <a:cs typeface="Arial" pitchFamily="34" charset="0"/>
              </a:rPr>
              <a:t>Journal of Computer</a:t>
            </a:r>
            <a:r>
              <a:rPr lang="sr-Latn-BA" dirty="0">
                <a:latin typeface="Arial" pitchFamily="34" charset="0"/>
                <a:ea typeface="Calibri"/>
                <a:cs typeface="Arial" pitchFamily="34" charset="0"/>
              </a:rPr>
              <a:t>-</a:t>
            </a:r>
            <a:r>
              <a:rPr lang="sr-Latn-BA" i="1" dirty="0">
                <a:latin typeface="Arial" pitchFamily="34" charset="0"/>
                <a:ea typeface="Calibri"/>
                <a:cs typeface="Arial" pitchFamily="34" charset="0"/>
              </a:rPr>
              <a:t>Mediated Communication</a:t>
            </a:r>
            <a:r>
              <a:rPr lang="sr-Cyrl-BA" dirty="0">
                <a:latin typeface="Arial" pitchFamily="34" charset="0"/>
                <a:ea typeface="Calibri"/>
                <a:cs typeface="Arial" pitchFamily="34" charset="0"/>
              </a:rPr>
              <a:t>. </a:t>
            </a:r>
            <a:r>
              <a:rPr lang="sr-Latn-BA" dirty="0">
                <a:latin typeface="Arial" pitchFamily="34" charset="0"/>
                <a:ea typeface="Calibri"/>
                <a:cs typeface="Arial" pitchFamily="34" charset="0"/>
              </a:rPr>
              <a:t>Wiley Online Library. 20. S. 363–380. In: http://onlinelibrary.wiley.com/doi/10.1111/jcc4.12124/epdf. Stanje 30. </a:t>
            </a:r>
            <a:r>
              <a:rPr lang="sr-Cyrl-BA" dirty="0">
                <a:latin typeface="Arial" pitchFamily="34" charset="0"/>
                <a:ea typeface="Calibri"/>
                <a:cs typeface="Arial" pitchFamily="34" charset="0"/>
              </a:rPr>
              <a:t>7.</a:t>
            </a:r>
            <a:r>
              <a:rPr lang="sr-Latn-BA" dirty="0">
                <a:latin typeface="Arial" pitchFamily="34" charset="0"/>
                <a:ea typeface="Calibri"/>
                <a:cs typeface="Arial" pitchFamily="34" charset="0"/>
              </a:rPr>
              <a:t> 2015.</a:t>
            </a:r>
            <a:endParaRPr lang="en-GB" dirty="0">
              <a:latin typeface="Arial" pitchFamily="34" charset="0"/>
              <a:ea typeface="Calibri"/>
              <a:cs typeface="Arial" pitchFamily="34" charset="0"/>
            </a:endParaRPr>
          </a:p>
          <a:p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82DB3-48F0-4F8B-BC75-6E2E784B3297}" type="slidenum">
              <a:rPr lang="en-GB" smtClean="0"/>
              <a:t>57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5854139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marL="252095" indent="-252095" algn="just">
              <a:spcBef>
                <a:spcPts val="300"/>
              </a:spcBef>
              <a:spcAft>
                <a:spcPts val="300"/>
              </a:spcAft>
            </a:pPr>
            <a:r>
              <a:rPr lang="sr-Cyrl-BA" dirty="0">
                <a:latin typeface="Arial" pitchFamily="34" charset="0"/>
                <a:ea typeface="Calibri"/>
                <a:cs typeface="Arial" pitchFamily="34" charset="0"/>
              </a:rPr>
              <a:t>Кристал 2001: </a:t>
            </a:r>
            <a:r>
              <a:rPr lang="sr-Latn-BA" dirty="0">
                <a:latin typeface="Arial" pitchFamily="34" charset="0"/>
                <a:ea typeface="Calibri"/>
                <a:cs typeface="Arial" pitchFamily="34" charset="0"/>
              </a:rPr>
              <a:t>Crystal, David. </a:t>
            </a:r>
            <a:r>
              <a:rPr lang="sr-Latn-BA" i="1" dirty="0">
                <a:latin typeface="Arial" pitchFamily="34" charset="0"/>
                <a:ea typeface="Calibri"/>
                <a:cs typeface="Arial" pitchFamily="34" charset="0"/>
              </a:rPr>
              <a:t>Language and the Internet</a:t>
            </a:r>
            <a:r>
              <a:rPr lang="sr-Latn-BA" dirty="0">
                <a:latin typeface="Arial" pitchFamily="34" charset="0"/>
                <a:ea typeface="Calibri"/>
                <a:cs typeface="Arial" pitchFamily="34" charset="0"/>
              </a:rPr>
              <a:t>. Cambridge.</a:t>
            </a:r>
            <a:endParaRPr lang="en-GB" dirty="0">
              <a:latin typeface="Arial" pitchFamily="34" charset="0"/>
              <a:ea typeface="Calibri"/>
              <a:cs typeface="Arial" pitchFamily="34" charset="0"/>
            </a:endParaRPr>
          </a:p>
          <a:p>
            <a:pPr marL="252095" indent="-252095" algn="just">
              <a:spcBef>
                <a:spcPts val="300"/>
              </a:spcBef>
              <a:spcAft>
                <a:spcPts val="300"/>
              </a:spcAft>
            </a:pPr>
            <a:r>
              <a:rPr lang="sr-Cyrl-BA" dirty="0">
                <a:latin typeface="Arial" pitchFamily="34" charset="0"/>
                <a:ea typeface="Calibri"/>
                <a:cs typeface="Arial" pitchFamily="34" charset="0"/>
              </a:rPr>
              <a:t>Мутавџић/Трбојевић Милошевић 2014: Мутавџић, Предраг; Трбојевић Милошевић, Ивана. Јужнословенски и балкански језици и енглески (или: Да ли је заиста у питању борба Давида са Голијатом?). </a:t>
            </a:r>
            <a:r>
              <a:rPr lang="sr-Latn-BA" dirty="0">
                <a:latin typeface="Arial" pitchFamily="34" charset="0"/>
                <a:ea typeface="Calibri"/>
                <a:cs typeface="Arial" pitchFamily="34" charset="0"/>
              </a:rPr>
              <a:t>In: </a:t>
            </a:r>
            <a:r>
              <a:rPr lang="sr-Cyrl-BA" i="1" dirty="0">
                <a:latin typeface="Arial" pitchFamily="34" charset="0"/>
                <a:ea typeface="Calibri"/>
                <a:cs typeface="Arial" pitchFamily="34" charset="0"/>
              </a:rPr>
              <a:t>Славистика</a:t>
            </a:r>
            <a:r>
              <a:rPr lang="sr-Cyrl-BA" dirty="0">
                <a:latin typeface="Arial" pitchFamily="34" charset="0"/>
                <a:ea typeface="Calibri"/>
                <a:cs typeface="Arial" pitchFamily="34" charset="0"/>
              </a:rPr>
              <a:t>. Београд. Бр. 18</a:t>
            </a:r>
            <a:r>
              <a:rPr lang="sr-Latn-BA" dirty="0">
                <a:latin typeface="Arial" pitchFamily="34" charset="0"/>
                <a:ea typeface="Calibri"/>
                <a:cs typeface="Arial" pitchFamily="34" charset="0"/>
              </a:rPr>
              <a:t>. C. 162–178.</a:t>
            </a:r>
            <a:endParaRPr lang="en-GB" dirty="0">
              <a:latin typeface="Arial" pitchFamily="34" charset="0"/>
              <a:ea typeface="Calibri"/>
              <a:cs typeface="Arial" pitchFamily="34" charset="0"/>
            </a:endParaRPr>
          </a:p>
          <a:p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82DB3-48F0-4F8B-BC75-6E2E784B3297}" type="slidenum">
              <a:rPr lang="en-GB" smtClean="0"/>
              <a:t>58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0337477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marL="252095" indent="-252095" algn="just">
              <a:spcBef>
                <a:spcPts val="300"/>
              </a:spcBef>
              <a:spcAft>
                <a:spcPts val="300"/>
              </a:spcAft>
            </a:pPr>
            <a:r>
              <a:rPr lang="sr-Cyrl-BA" dirty="0">
                <a:latin typeface="Arial" pitchFamily="34" charset="0"/>
                <a:ea typeface="Calibri"/>
                <a:cs typeface="Arial" pitchFamily="34" charset="0"/>
              </a:rPr>
              <a:t>Николић 2015: Николић, Марина. </a:t>
            </a:r>
            <a:r>
              <a:rPr lang="sr-Cyrl-BA" i="1" dirty="0">
                <a:latin typeface="Arial" pitchFamily="34" charset="0"/>
                <a:ea typeface="Calibri"/>
                <a:cs typeface="Arial" pitchFamily="34" charset="0"/>
              </a:rPr>
              <a:t>Твитерске активности</a:t>
            </a:r>
            <a:r>
              <a:rPr lang="sr-Cyrl-BA" dirty="0">
                <a:latin typeface="Arial" pitchFamily="34" charset="0"/>
                <a:ea typeface="Calibri"/>
                <a:cs typeface="Arial" pitchFamily="34" charset="0"/>
              </a:rPr>
              <a:t>. </a:t>
            </a:r>
            <a:r>
              <a:rPr lang="sr-Latn-BA" dirty="0">
                <a:latin typeface="Arial" pitchFamily="34" charset="0"/>
                <a:ea typeface="Calibri"/>
                <a:cs typeface="Arial" pitchFamily="34" charset="0"/>
              </a:rPr>
              <a:t>In</a:t>
            </a:r>
            <a:r>
              <a:rPr lang="sr-Cyrl-BA" dirty="0">
                <a:latin typeface="Arial" pitchFamily="34" charset="0"/>
                <a:ea typeface="Calibri"/>
                <a:cs typeface="Arial" pitchFamily="34" charset="0"/>
              </a:rPr>
              <a:t>: http://jezikofil.rs/tviterske-aktivnosti</a:t>
            </a:r>
            <a:r>
              <a:rPr lang="sr-Latn-BA" dirty="0">
                <a:latin typeface="Arial" pitchFamily="34" charset="0"/>
                <a:ea typeface="Calibri"/>
                <a:cs typeface="Arial" pitchFamily="34" charset="0"/>
              </a:rPr>
              <a:t>. </a:t>
            </a:r>
            <a:r>
              <a:rPr lang="sr-Cyrl-BA" dirty="0">
                <a:latin typeface="Arial" pitchFamily="34" charset="0"/>
                <a:ea typeface="Calibri"/>
                <a:cs typeface="Arial" pitchFamily="34" charset="0"/>
              </a:rPr>
              <a:t>Стање 28. 7. 2015.</a:t>
            </a:r>
            <a:endParaRPr lang="en-GB" dirty="0">
              <a:latin typeface="Arial" pitchFamily="34" charset="0"/>
              <a:ea typeface="Calibri"/>
              <a:cs typeface="Arial" pitchFamily="34" charset="0"/>
            </a:endParaRPr>
          </a:p>
          <a:p>
            <a:pPr marL="252095" indent="-252095" algn="just">
              <a:spcBef>
                <a:spcPts val="300"/>
              </a:spcBef>
              <a:spcAft>
                <a:spcPts val="300"/>
              </a:spcAft>
            </a:pPr>
            <a:r>
              <a:rPr lang="sr-Cyrl-BA" dirty="0">
                <a:latin typeface="Arial" pitchFamily="34" charset="0"/>
                <a:ea typeface="Calibri"/>
                <a:cs typeface="Arial" pitchFamily="34" charset="0"/>
              </a:rPr>
              <a:t>Пипер 2004</a:t>
            </a:r>
            <a:r>
              <a:rPr lang="sr-Cyrl-BA" baseline="30000" dirty="0">
                <a:latin typeface="Arial" pitchFamily="34" charset="0"/>
                <a:ea typeface="Calibri"/>
                <a:cs typeface="Arial" pitchFamily="34" charset="0"/>
              </a:rPr>
              <a:t>2</a:t>
            </a:r>
            <a:r>
              <a:rPr lang="sr-Cyrl-BA" dirty="0">
                <a:latin typeface="Arial" pitchFamily="34" charset="0"/>
                <a:ea typeface="Calibri"/>
                <a:cs typeface="Arial" pitchFamily="34" charset="0"/>
              </a:rPr>
              <a:t>: Пипер, Предраг. </a:t>
            </a:r>
            <a:r>
              <a:rPr lang="sr-Cyrl-BA" i="1" dirty="0">
                <a:latin typeface="Arial" pitchFamily="34" charset="0"/>
                <a:ea typeface="Calibri"/>
                <a:cs typeface="Arial" pitchFamily="34" charset="0"/>
              </a:rPr>
              <a:t>Српски између великих и малих језика</a:t>
            </a:r>
            <a:r>
              <a:rPr lang="sr-Cyrl-BA" dirty="0">
                <a:latin typeface="Arial" pitchFamily="34" charset="0"/>
                <a:ea typeface="Calibri"/>
                <a:cs typeface="Arial" pitchFamily="34" charset="0"/>
              </a:rPr>
              <a:t>. Београд.</a:t>
            </a:r>
            <a:endParaRPr lang="en-GB" dirty="0">
              <a:latin typeface="Arial" pitchFamily="34" charset="0"/>
              <a:ea typeface="Calibri"/>
              <a:cs typeface="Arial" pitchFamily="34" charset="0"/>
            </a:endParaRP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82DB3-48F0-4F8B-BC75-6E2E784B3297}" type="slidenum">
              <a:rPr lang="en-GB" smtClean="0"/>
              <a:t>59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02334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512168"/>
          </a:xfrm>
        </p:spPr>
        <p:txBody>
          <a:bodyPr>
            <a:noAutofit/>
          </a:bodyPr>
          <a:lstStyle/>
          <a:p>
            <a:pPr lvl="0">
              <a:lnSpc>
                <a:spcPct val="150000"/>
              </a:lnSpc>
              <a:spcBef>
                <a:spcPct val="20000"/>
              </a:spcBef>
            </a:pPr>
            <a:r>
              <a:rPr lang="sr-Cyrl-BA" sz="3200" b="1" dirty="0" smtClean="0">
                <a:solidFill>
                  <a:prstClr val="white"/>
                </a:solidFill>
                <a:latin typeface="Arial" pitchFamily="34" charset="0"/>
                <a:ea typeface="+mn-ea"/>
                <a:cs typeface="Arial" pitchFamily="34" charset="0"/>
              </a:rPr>
              <a:t>3. </a:t>
            </a:r>
            <a:r>
              <a:rPr lang="sr-Cyrl-BA" sz="3200" b="1" dirty="0">
                <a:solidFill>
                  <a:prstClr val="white"/>
                </a:solidFill>
                <a:latin typeface="Arial" pitchFamily="34" charset="0"/>
                <a:ea typeface="+mn-ea"/>
                <a:cs typeface="Arial" pitchFamily="34" charset="0"/>
              </a:rPr>
              <a:t>Основне особености творбе ријечи у језику </a:t>
            </a:r>
            <a:r>
              <a:rPr lang="sr-Cyrl-BA" sz="3200" b="1" dirty="0" smtClean="0">
                <a:solidFill>
                  <a:prstClr val="white"/>
                </a:solidFill>
                <a:latin typeface="Arial" pitchFamily="34" charset="0"/>
                <a:ea typeface="+mn-ea"/>
                <a:cs typeface="Arial" pitchFamily="34" charset="0"/>
              </a:rPr>
              <a:t>Твитера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564904"/>
            <a:ext cx="8291264" cy="3561259"/>
          </a:xfrm>
        </p:spPr>
        <p:txBody>
          <a:bodyPr/>
          <a:lstStyle/>
          <a:p>
            <a:r>
              <a:rPr lang="sr-Cyrl-BA" dirty="0">
                <a:latin typeface="Arial" pitchFamily="34" charset="0"/>
                <a:cs typeface="Arial" pitchFamily="34" charset="0"/>
              </a:rPr>
              <a:t>а</a:t>
            </a:r>
            <a:r>
              <a:rPr lang="sr-Cyrl-BA" dirty="0" smtClean="0">
                <a:latin typeface="Arial" pitchFamily="34" charset="0"/>
                <a:cs typeface="Arial" pitchFamily="34" charset="0"/>
              </a:rPr>
              <a:t>нглосрпски језик</a:t>
            </a:r>
          </a:p>
          <a:p>
            <a:r>
              <a:rPr lang="sr-Cyrl-BA" dirty="0" smtClean="0">
                <a:latin typeface="Arial" pitchFamily="34" charset="0"/>
                <a:cs typeface="Arial" pitchFamily="34" charset="0"/>
              </a:rPr>
              <a:t>са страним основама продуктиван суфикс -</a:t>
            </a:r>
            <a:r>
              <a:rPr lang="sr-Cyrl-BA" b="1" dirty="0" smtClean="0">
                <a:latin typeface="Arial" pitchFamily="34" charset="0"/>
                <a:cs typeface="Arial" pitchFamily="34" charset="0"/>
              </a:rPr>
              <a:t>ова(ти)</a:t>
            </a:r>
            <a:r>
              <a:rPr lang="sr-Cyrl-BA" dirty="0" smtClean="0">
                <a:latin typeface="Arial" pitchFamily="34" charset="0"/>
                <a:cs typeface="Arial" pitchFamily="34" charset="0"/>
              </a:rPr>
              <a:t>:</a:t>
            </a:r>
            <a:r>
              <a:rPr lang="sr-Cyrl-BA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синовати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хајповати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тверковати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маркетинговати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(корисничко име 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MarketingujMe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), 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шеровати</a:t>
            </a:r>
            <a:r>
              <a:rPr lang="sr-Cyrl-BA" dirty="0" smtClean="0">
                <a:latin typeface="Arial" pitchFamily="34" charset="0"/>
                <a:cs typeface="Arial" pitchFamily="34" charset="0"/>
              </a:rPr>
              <a:t> и др.</a:t>
            </a:r>
            <a:endParaRPr lang="sr-Cyrl-BA" i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sr-Cyrl-BA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82DB3-48F0-4F8B-BC75-6E2E784B3297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7005547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pPr marL="252095" indent="-252095" algn="just">
              <a:spcBef>
                <a:spcPts val="300"/>
              </a:spcBef>
              <a:spcAft>
                <a:spcPts val="300"/>
              </a:spcAft>
            </a:pPr>
            <a:r>
              <a:rPr lang="sr-Cyrl-BA" dirty="0">
                <a:latin typeface="Arial" pitchFamily="34" charset="0"/>
                <a:ea typeface="Calibri"/>
                <a:cs typeface="Arial" pitchFamily="34" charset="0"/>
              </a:rPr>
              <a:t>Пипер 2005: Пипер, Предраг. </a:t>
            </a:r>
            <a:r>
              <a:rPr lang="sr-Cyrl-BA" i="1" dirty="0">
                <a:latin typeface="Arial" pitchFamily="34" charset="0"/>
                <a:ea typeface="Calibri"/>
                <a:cs typeface="Arial" pitchFamily="34" charset="0"/>
              </a:rPr>
              <a:t>Језичка страна глобализације у словенским земљама</a:t>
            </a:r>
            <a:r>
              <a:rPr lang="sr-Cyrl-BA" dirty="0">
                <a:latin typeface="Arial" pitchFamily="34" charset="0"/>
                <a:ea typeface="Calibri"/>
                <a:cs typeface="Arial" pitchFamily="34" charset="0"/>
              </a:rPr>
              <a:t>. </a:t>
            </a:r>
            <a:r>
              <a:rPr lang="sr-Latn-BA" dirty="0">
                <a:latin typeface="Arial" pitchFamily="34" charset="0"/>
                <a:ea typeface="Calibri"/>
                <a:cs typeface="Arial" pitchFamily="34" charset="0"/>
              </a:rPr>
              <a:t>In: </a:t>
            </a:r>
            <a:r>
              <a:rPr lang="sr-Cyrl-BA" i="1" dirty="0">
                <a:latin typeface="Arial" pitchFamily="34" charset="0"/>
                <a:ea typeface="Calibri"/>
                <a:cs typeface="Arial" pitchFamily="34" charset="0"/>
              </a:rPr>
              <a:t>Славистика</a:t>
            </a:r>
            <a:r>
              <a:rPr lang="sr-Cyrl-BA" dirty="0">
                <a:latin typeface="Arial" pitchFamily="34" charset="0"/>
                <a:ea typeface="Calibri"/>
                <a:cs typeface="Arial" pitchFamily="34" charset="0"/>
              </a:rPr>
              <a:t>. Београд. Бр. 9</a:t>
            </a:r>
            <a:r>
              <a:rPr lang="sr-Latn-BA" dirty="0">
                <a:latin typeface="Arial" pitchFamily="34" charset="0"/>
                <a:ea typeface="Calibri"/>
                <a:cs typeface="Arial" pitchFamily="34" charset="0"/>
              </a:rPr>
              <a:t>. C. 19–28.</a:t>
            </a:r>
            <a:endParaRPr lang="en-GB" dirty="0">
              <a:latin typeface="Arial" pitchFamily="34" charset="0"/>
              <a:ea typeface="Calibri"/>
              <a:cs typeface="Arial" pitchFamily="34" charset="0"/>
            </a:endParaRPr>
          </a:p>
          <a:p>
            <a:pPr marL="252095" indent="-252095" algn="just">
              <a:spcBef>
                <a:spcPts val="300"/>
              </a:spcBef>
              <a:spcAft>
                <a:spcPts val="300"/>
              </a:spcAft>
            </a:pPr>
            <a:r>
              <a:rPr lang="sr-Cyrl-BA" dirty="0">
                <a:latin typeface="Arial" pitchFamily="34" charset="0"/>
                <a:ea typeface="Calibri"/>
                <a:cs typeface="Arial" pitchFamily="34" charset="0"/>
              </a:rPr>
              <a:t>Прћић 20</a:t>
            </a:r>
            <a:r>
              <a:rPr lang="sr-Latn-BA" dirty="0">
                <a:latin typeface="Arial" pitchFamily="34" charset="0"/>
                <a:ea typeface="Calibri"/>
                <a:cs typeface="Arial" pitchFamily="34" charset="0"/>
              </a:rPr>
              <a:t>11</a:t>
            </a:r>
            <a:r>
              <a:rPr lang="sr-Latn-BA" baseline="30000" dirty="0">
                <a:latin typeface="Arial" pitchFamily="34" charset="0"/>
                <a:ea typeface="Calibri"/>
                <a:cs typeface="Arial" pitchFamily="34" charset="0"/>
              </a:rPr>
              <a:t>2</a:t>
            </a:r>
            <a:r>
              <a:rPr lang="sr-Cyrl-BA" dirty="0">
                <a:latin typeface="Arial" pitchFamily="34" charset="0"/>
                <a:ea typeface="Calibri"/>
                <a:cs typeface="Arial" pitchFamily="34" charset="0"/>
              </a:rPr>
              <a:t>: </a:t>
            </a:r>
            <a:r>
              <a:rPr lang="sr-Latn-BA" dirty="0">
                <a:latin typeface="Arial" pitchFamily="34" charset="0"/>
                <a:ea typeface="Calibri"/>
                <a:cs typeface="Arial" pitchFamily="34" charset="0"/>
              </a:rPr>
              <a:t>Prćić, Tvrtko. </a:t>
            </a:r>
            <a:r>
              <a:rPr lang="sr-Latn-BA" i="1" dirty="0">
                <a:latin typeface="Arial" pitchFamily="34" charset="0"/>
                <a:ea typeface="Calibri"/>
                <a:cs typeface="Arial" pitchFamily="34" charset="0"/>
              </a:rPr>
              <a:t>Engleski u srpskom</a:t>
            </a:r>
            <a:r>
              <a:rPr lang="sr-Latn-BA" dirty="0">
                <a:latin typeface="Arial" pitchFamily="34" charset="0"/>
                <a:ea typeface="Calibri"/>
                <a:cs typeface="Arial" pitchFamily="34" charset="0"/>
              </a:rPr>
              <a:t>. Novi Sad.</a:t>
            </a:r>
            <a:endParaRPr lang="en-GB" dirty="0">
              <a:latin typeface="Arial" pitchFamily="34" charset="0"/>
              <a:ea typeface="Calibri"/>
              <a:cs typeface="Arial" pitchFamily="34" charset="0"/>
            </a:endParaRPr>
          </a:p>
          <a:p>
            <a:pPr marL="252095" indent="-252095" algn="just">
              <a:spcBef>
                <a:spcPts val="300"/>
              </a:spcBef>
              <a:spcAft>
                <a:spcPts val="300"/>
              </a:spcAft>
            </a:pPr>
            <a:r>
              <a:rPr lang="sr-Cyrl-CS" dirty="0">
                <a:latin typeface="Arial" pitchFamily="34" charset="0"/>
                <a:ea typeface="Calibri"/>
                <a:cs typeface="Arial" pitchFamily="34" charset="0"/>
              </a:rPr>
              <a:t>РСЈ 2007: </a:t>
            </a:r>
            <a:r>
              <a:rPr lang="sr-Cyrl-CS" i="1" dirty="0">
                <a:latin typeface="Arial" pitchFamily="34" charset="0"/>
                <a:ea typeface="Calibri"/>
                <a:cs typeface="Arial" pitchFamily="34" charset="0"/>
              </a:rPr>
              <a:t>Речник српскога језика</a:t>
            </a:r>
            <a:r>
              <a:rPr lang="sr-Cyrl-CS" dirty="0">
                <a:latin typeface="Arial" pitchFamily="34" charset="0"/>
                <a:ea typeface="Calibri"/>
                <a:cs typeface="Arial" pitchFamily="34" charset="0"/>
              </a:rPr>
              <a:t>. Нови Сад</a:t>
            </a:r>
            <a:r>
              <a:rPr lang="sr-Cyrl-BA" dirty="0">
                <a:latin typeface="Arial" pitchFamily="34" charset="0"/>
                <a:ea typeface="Calibri"/>
                <a:cs typeface="Arial" pitchFamily="34" charset="0"/>
              </a:rPr>
              <a:t>.</a:t>
            </a:r>
            <a:endParaRPr lang="en-GB" dirty="0">
              <a:latin typeface="Arial" pitchFamily="34" charset="0"/>
              <a:ea typeface="Calibri"/>
              <a:cs typeface="Arial" pitchFamily="34" charset="0"/>
            </a:endParaRP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82DB3-48F0-4F8B-BC75-6E2E784B3297}" type="slidenum">
              <a:rPr lang="en-GB" smtClean="0"/>
              <a:t>60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9019201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435280" cy="6120680"/>
          </a:xfrm>
        </p:spPr>
        <p:txBody>
          <a:bodyPr>
            <a:noAutofit/>
          </a:bodyPr>
          <a:lstStyle/>
          <a:p>
            <a:pPr marL="252095" indent="-252095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</a:pPr>
            <a:r>
              <a:rPr lang="sr-Cyrl-BA" dirty="0">
                <a:latin typeface="Arial" pitchFamily="34" charset="0"/>
                <a:ea typeface="Calibri"/>
                <a:cs typeface="Arial" pitchFamily="34" charset="0"/>
              </a:rPr>
              <a:t>Савић 1995: Савић, Свенка. Истраживање савременог градског комплекса: употреба псовки. </a:t>
            </a:r>
            <a:r>
              <a:rPr lang="sr-Latn-BA" dirty="0">
                <a:latin typeface="Arial" pitchFamily="34" charset="0"/>
                <a:ea typeface="Calibri"/>
                <a:cs typeface="Arial" pitchFamily="34" charset="0"/>
              </a:rPr>
              <a:t>In: </a:t>
            </a:r>
            <a:r>
              <a:rPr lang="sr-Cyrl-BA" i="1" dirty="0">
                <a:latin typeface="Arial" pitchFamily="34" charset="0"/>
                <a:ea typeface="Calibri"/>
                <a:cs typeface="Arial" pitchFamily="34" charset="0"/>
              </a:rPr>
              <a:t>Научни састанак слависта у Вукове дане</a:t>
            </a:r>
            <a:r>
              <a:rPr lang="sr-Cyrl-BA" dirty="0">
                <a:latin typeface="Arial" pitchFamily="34" charset="0"/>
                <a:ea typeface="Calibri"/>
                <a:cs typeface="Arial" pitchFamily="34" charset="0"/>
              </a:rPr>
              <a:t>. </a:t>
            </a:r>
            <a:r>
              <a:rPr lang="sr-Cyrl-BA" i="1" dirty="0">
                <a:latin typeface="Arial" pitchFamily="34" charset="0"/>
                <a:ea typeface="Calibri"/>
                <a:cs typeface="Arial" pitchFamily="34" charset="0"/>
              </a:rPr>
              <a:t>Реферати и саопштења</a:t>
            </a:r>
            <a:r>
              <a:rPr lang="sr-Cyrl-BA" dirty="0">
                <a:latin typeface="Arial" pitchFamily="34" charset="0"/>
                <a:ea typeface="Calibri"/>
                <a:cs typeface="Arial" pitchFamily="34" charset="0"/>
              </a:rPr>
              <a:t>. Београд. 23/2. С. </a:t>
            </a:r>
            <a:r>
              <a:rPr lang="sr-Cyrl-BA" dirty="0" smtClean="0">
                <a:latin typeface="Arial" pitchFamily="34" charset="0"/>
                <a:ea typeface="Calibri"/>
                <a:cs typeface="Arial" pitchFamily="34" charset="0"/>
              </a:rPr>
              <a:t>161–176.</a:t>
            </a:r>
          </a:p>
          <a:p>
            <a:pPr marL="252095" indent="-252095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</a:pPr>
            <a:r>
              <a:rPr lang="sr-Cyrl-BA" dirty="0" smtClean="0">
                <a:latin typeface="Arial" pitchFamily="34" charset="0"/>
                <a:ea typeface="Calibri"/>
                <a:cs typeface="Arial" pitchFamily="34" charset="0"/>
              </a:rPr>
              <a:t>Стерн/Тејлор </a:t>
            </a:r>
            <a:r>
              <a:rPr lang="sr-Cyrl-BA" dirty="0">
                <a:latin typeface="Arial" pitchFamily="34" charset="0"/>
                <a:ea typeface="Calibri"/>
                <a:cs typeface="Arial" pitchFamily="34" charset="0"/>
              </a:rPr>
              <a:t>2007</a:t>
            </a:r>
            <a:r>
              <a:rPr lang="sr-Latn-BA" dirty="0">
                <a:latin typeface="Arial" pitchFamily="34" charset="0"/>
                <a:ea typeface="Calibri"/>
                <a:cs typeface="Arial" pitchFamily="34" charset="0"/>
              </a:rPr>
              <a:t>: Stern, Lesa A.; Taylor, Kim. Social Networking on Facebook. In: </a:t>
            </a:r>
            <a:r>
              <a:rPr lang="sr-Latn-BA" i="1" dirty="0">
                <a:latin typeface="Arial" pitchFamily="34" charset="0"/>
                <a:ea typeface="Calibri"/>
                <a:cs typeface="Arial" pitchFamily="34" charset="0"/>
              </a:rPr>
              <a:t>JCSTAND</a:t>
            </a:r>
            <a:r>
              <a:rPr lang="sr-Latn-BA" dirty="0">
                <a:latin typeface="Arial" pitchFamily="34" charset="0"/>
                <a:ea typeface="Calibri"/>
                <a:cs typeface="Arial" pitchFamily="34" charset="0"/>
              </a:rPr>
              <a:t>, 20. S. 9–20. In: http://www.cstand.org/UserFiles/File/Journal/2007.pdf. Stanje 31. </a:t>
            </a:r>
            <a:r>
              <a:rPr lang="sr-Cyrl-BA" dirty="0">
                <a:latin typeface="Arial" pitchFamily="34" charset="0"/>
                <a:ea typeface="Calibri"/>
                <a:cs typeface="Arial" pitchFamily="34" charset="0"/>
              </a:rPr>
              <a:t>7.</a:t>
            </a:r>
            <a:r>
              <a:rPr lang="sr-Latn-BA" dirty="0">
                <a:latin typeface="Arial" pitchFamily="34" charset="0"/>
                <a:ea typeface="Calibri"/>
                <a:cs typeface="Arial" pitchFamily="34" charset="0"/>
              </a:rPr>
              <a:t> 2015.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82DB3-48F0-4F8B-BC75-6E2E784B3297}" type="slidenum">
              <a:rPr lang="en-GB" smtClean="0"/>
              <a:t>61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6461848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 marL="252095" indent="-252095" algn="just">
              <a:spcBef>
                <a:spcPts val="300"/>
              </a:spcBef>
              <a:spcAft>
                <a:spcPts val="300"/>
              </a:spcAft>
            </a:pPr>
            <a:r>
              <a:rPr lang="sr-Cyrl-BA" dirty="0">
                <a:latin typeface="Arial" pitchFamily="34" charset="0"/>
                <a:ea typeface="Calibri"/>
                <a:cs typeface="Arial" pitchFamily="34" charset="0"/>
              </a:rPr>
              <a:t>Стојић 2003: </a:t>
            </a:r>
            <a:r>
              <a:rPr lang="sr-Latn-BA" dirty="0">
                <a:latin typeface="Arial" pitchFamily="34" charset="0"/>
                <a:ea typeface="Calibri"/>
                <a:cs typeface="Arial" pitchFamily="34" charset="0"/>
              </a:rPr>
              <a:t>Stojić, Svetlana. Engleski kao svetski jezik. In: Klikovac, Duška; Rasulić, Katarina (ur.). </a:t>
            </a:r>
            <a:r>
              <a:rPr lang="sr-Latn-BA" i="1" dirty="0">
                <a:latin typeface="Arial" pitchFamily="34" charset="0"/>
                <a:ea typeface="Calibri"/>
                <a:cs typeface="Arial" pitchFamily="34" charset="0"/>
              </a:rPr>
              <a:t>Jezik</a:t>
            </a:r>
            <a:r>
              <a:rPr lang="sr-Latn-BA" dirty="0">
                <a:latin typeface="Arial" pitchFamily="34" charset="0"/>
                <a:ea typeface="Calibri"/>
                <a:cs typeface="Arial" pitchFamily="34" charset="0"/>
              </a:rPr>
              <a:t>, </a:t>
            </a:r>
            <a:r>
              <a:rPr lang="sr-Latn-BA" i="1" dirty="0">
                <a:latin typeface="Arial" pitchFamily="34" charset="0"/>
                <a:ea typeface="Calibri"/>
                <a:cs typeface="Arial" pitchFamily="34" charset="0"/>
              </a:rPr>
              <a:t>društvo</a:t>
            </a:r>
            <a:r>
              <a:rPr lang="sr-Latn-BA" dirty="0">
                <a:latin typeface="Arial" pitchFamily="34" charset="0"/>
                <a:ea typeface="Calibri"/>
                <a:cs typeface="Arial" pitchFamily="34" charset="0"/>
              </a:rPr>
              <a:t>, </a:t>
            </a:r>
            <a:r>
              <a:rPr lang="sr-Latn-BA" i="1" dirty="0">
                <a:latin typeface="Arial" pitchFamily="34" charset="0"/>
                <a:ea typeface="Calibri"/>
                <a:cs typeface="Arial" pitchFamily="34" charset="0"/>
              </a:rPr>
              <a:t>saznanje</a:t>
            </a:r>
            <a:r>
              <a:rPr lang="sr-Latn-BA" dirty="0">
                <a:latin typeface="Arial" pitchFamily="34" charset="0"/>
                <a:ea typeface="Calibri"/>
                <a:cs typeface="Arial" pitchFamily="34" charset="0"/>
              </a:rPr>
              <a:t>: </a:t>
            </a:r>
            <a:r>
              <a:rPr lang="sr-Latn-BA" i="1" dirty="0">
                <a:latin typeface="Arial" pitchFamily="34" charset="0"/>
                <a:ea typeface="Calibri"/>
                <a:cs typeface="Arial" pitchFamily="34" charset="0"/>
              </a:rPr>
              <a:t>Profesoru Ranku Bugarskom od njegovih studenata</a:t>
            </a:r>
            <a:r>
              <a:rPr lang="sr-Latn-BA" dirty="0">
                <a:latin typeface="Arial" pitchFamily="34" charset="0"/>
                <a:ea typeface="Calibri"/>
                <a:cs typeface="Arial" pitchFamily="34" charset="0"/>
              </a:rPr>
              <a:t>. Beograd. S. 43–57.</a:t>
            </a:r>
            <a:endParaRPr lang="en-GB" dirty="0">
              <a:latin typeface="Arial" pitchFamily="34" charset="0"/>
              <a:ea typeface="Calibri"/>
              <a:cs typeface="Arial" pitchFamily="34" charset="0"/>
            </a:endParaRPr>
          </a:p>
          <a:p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82DB3-48F0-4F8B-BC75-6E2E784B3297}" type="slidenum">
              <a:rPr lang="en-GB" smtClean="0"/>
              <a:t>62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9465482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pPr marL="252095" indent="-252095">
              <a:spcBef>
                <a:spcPts val="300"/>
              </a:spcBef>
              <a:spcAft>
                <a:spcPts val="300"/>
              </a:spcAft>
            </a:pPr>
            <a:r>
              <a:rPr lang="sr-Cyrl-BA" dirty="0">
                <a:latin typeface="Arial" pitchFamily="34" charset="0"/>
                <a:ea typeface="Calibri"/>
                <a:cs typeface="Arial" pitchFamily="34" charset="0"/>
              </a:rPr>
              <a:t>Тима 2007: </a:t>
            </a:r>
            <a:r>
              <a:rPr lang="sr-Latn-BA" dirty="0">
                <a:latin typeface="Arial" pitchFamily="34" charset="0"/>
                <a:ea typeface="Calibri"/>
                <a:cs typeface="Arial" pitchFamily="34" charset="0"/>
              </a:rPr>
              <a:t>Tyma, Adam. Rules of Interchange: Privacy in Online Social Communities – A Rhetorical Critique of MySpace.Com. In: </a:t>
            </a:r>
            <a:r>
              <a:rPr lang="sr-Latn-BA" i="1" dirty="0">
                <a:latin typeface="Arial" pitchFamily="34" charset="0"/>
                <a:ea typeface="Calibri"/>
                <a:cs typeface="Arial" pitchFamily="34" charset="0"/>
              </a:rPr>
              <a:t>JCSTAND</a:t>
            </a:r>
            <a:r>
              <a:rPr lang="sr-Latn-BA" dirty="0">
                <a:latin typeface="Arial" pitchFamily="34" charset="0"/>
                <a:ea typeface="Calibri"/>
                <a:cs typeface="Arial" pitchFamily="34" charset="0"/>
              </a:rPr>
              <a:t>, 20. S. 31–39. In: http://www.cstand.org/UserFiles/File/Journal/2007.pdf. Stanje 31. </a:t>
            </a:r>
            <a:r>
              <a:rPr lang="sr-Cyrl-BA" dirty="0">
                <a:latin typeface="Arial" pitchFamily="34" charset="0"/>
                <a:ea typeface="Calibri"/>
                <a:cs typeface="Arial" pitchFamily="34" charset="0"/>
              </a:rPr>
              <a:t>7.</a:t>
            </a:r>
            <a:r>
              <a:rPr lang="sr-Latn-BA" dirty="0">
                <a:latin typeface="Arial" pitchFamily="34" charset="0"/>
                <a:ea typeface="Calibri"/>
                <a:cs typeface="Arial" pitchFamily="34" charset="0"/>
              </a:rPr>
              <a:t> 2015.</a:t>
            </a:r>
            <a:endParaRPr lang="en-GB" dirty="0">
              <a:latin typeface="Arial" pitchFamily="34" charset="0"/>
              <a:ea typeface="Calibri"/>
              <a:cs typeface="Arial" pitchFamily="34" charset="0"/>
            </a:endParaRPr>
          </a:p>
          <a:p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82DB3-48F0-4F8B-BC75-6E2E784B3297}" type="slidenum">
              <a:rPr lang="en-GB" smtClean="0"/>
              <a:t>63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9875110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 marL="252095" indent="-252095" algn="just">
              <a:spcBef>
                <a:spcPts val="300"/>
              </a:spcBef>
              <a:spcAft>
                <a:spcPts val="300"/>
              </a:spcAft>
            </a:pPr>
            <a:r>
              <a:rPr lang="sr-Cyrl-BA" dirty="0">
                <a:latin typeface="Arial" pitchFamily="34" charset="0"/>
                <a:ea typeface="Calibri"/>
                <a:cs typeface="Arial" pitchFamily="34" charset="0"/>
              </a:rPr>
              <a:t>Тошовић 2002: </a:t>
            </a:r>
            <a:r>
              <a:rPr lang="sr-Latn-BA" dirty="0">
                <a:latin typeface="Arial" pitchFamily="34" charset="0"/>
                <a:ea typeface="Calibri"/>
                <a:cs typeface="Arial" pitchFamily="34" charset="0"/>
              </a:rPr>
              <a:t>Tošović, Branko. </a:t>
            </a:r>
            <a:r>
              <a:rPr lang="sr-Latn-BA" i="1" dirty="0">
                <a:latin typeface="Arial" pitchFamily="34" charset="0"/>
                <a:ea typeface="Calibri"/>
                <a:cs typeface="Arial" pitchFamily="34" charset="0"/>
              </a:rPr>
              <a:t>Funkcionalni stilovi</a:t>
            </a:r>
            <a:r>
              <a:rPr lang="sr-Latn-BA" dirty="0">
                <a:latin typeface="Arial" pitchFamily="34" charset="0"/>
                <a:ea typeface="Calibri"/>
                <a:cs typeface="Arial" pitchFamily="34" charset="0"/>
              </a:rPr>
              <a:t>. Graz.</a:t>
            </a:r>
            <a:endParaRPr lang="en-GB" dirty="0">
              <a:latin typeface="Arial" pitchFamily="34" charset="0"/>
              <a:ea typeface="Calibri"/>
              <a:cs typeface="Arial" pitchFamily="34" charset="0"/>
            </a:endParaRPr>
          </a:p>
          <a:p>
            <a:pPr marL="252095" indent="-252095" algn="just">
              <a:spcBef>
                <a:spcPts val="300"/>
              </a:spcBef>
              <a:spcAft>
                <a:spcPts val="300"/>
              </a:spcAft>
            </a:pPr>
            <a:r>
              <a:rPr lang="sr-Cyrl-BA" dirty="0">
                <a:latin typeface="Arial" pitchFamily="34" charset="0"/>
                <a:ea typeface="Calibri"/>
                <a:cs typeface="Arial" pitchFamily="34" charset="0"/>
              </a:rPr>
              <a:t>Тошовић 2015: Тошович, Бранко. </a:t>
            </a:r>
            <a:r>
              <a:rPr lang="sr-Cyrl-BA" i="1" dirty="0">
                <a:latin typeface="Arial" pitchFamily="34" charset="0"/>
                <a:ea typeface="Calibri"/>
                <a:cs typeface="Arial" pitchFamily="34" charset="0"/>
              </a:rPr>
              <a:t>Интернет</a:t>
            </a:r>
            <a:r>
              <a:rPr lang="sr-Cyrl-BA" dirty="0">
                <a:latin typeface="Arial" pitchFamily="34" charset="0"/>
                <a:ea typeface="Calibri"/>
                <a:cs typeface="Arial" pitchFamily="34" charset="0"/>
              </a:rPr>
              <a:t>-</a:t>
            </a:r>
            <a:r>
              <a:rPr lang="sr-Cyrl-BA" i="1" dirty="0">
                <a:latin typeface="Arial" pitchFamily="34" charset="0"/>
                <a:ea typeface="Calibri"/>
                <a:cs typeface="Arial" pitchFamily="34" charset="0"/>
              </a:rPr>
              <a:t>стилистика</a:t>
            </a:r>
            <a:r>
              <a:rPr lang="sr-Cyrl-BA" dirty="0">
                <a:latin typeface="Arial" pitchFamily="34" charset="0"/>
                <a:ea typeface="Calibri"/>
                <a:cs typeface="Arial" pitchFamily="34" charset="0"/>
              </a:rPr>
              <a:t>. </a:t>
            </a:r>
            <a:r>
              <a:rPr lang="sr-Cyrl-BA" dirty="0" smtClean="0">
                <a:latin typeface="Arial" pitchFamily="34" charset="0"/>
                <a:ea typeface="Calibri"/>
                <a:cs typeface="Arial" pitchFamily="34" charset="0"/>
              </a:rPr>
              <a:t>Москва.</a:t>
            </a:r>
          </a:p>
          <a:p>
            <a:pPr marL="252095" indent="-252095" algn="just">
              <a:spcBef>
                <a:spcPts val="300"/>
              </a:spcBef>
              <a:spcAft>
                <a:spcPts val="300"/>
              </a:spcAft>
            </a:pPr>
            <a:r>
              <a:rPr lang="sr-Cyrl-CS" dirty="0" smtClean="0">
                <a:latin typeface="Arial" pitchFamily="34" charset="0"/>
                <a:ea typeface="Calibri"/>
                <a:cs typeface="Arial" pitchFamily="34" charset="0"/>
              </a:rPr>
              <a:t>Ћорић </a:t>
            </a:r>
            <a:r>
              <a:rPr lang="sr-Cyrl-CS" dirty="0">
                <a:latin typeface="Arial" pitchFamily="34" charset="0"/>
                <a:ea typeface="Calibri"/>
                <a:cs typeface="Arial" pitchFamily="34" charset="0"/>
              </a:rPr>
              <a:t>2008: </a:t>
            </a:r>
            <a:r>
              <a:rPr lang="sr-Cyrl-CS" dirty="0" smtClean="0">
                <a:latin typeface="Arial" pitchFamily="34" charset="0"/>
                <a:ea typeface="Calibri"/>
                <a:cs typeface="Arial" pitchFamily="34" charset="0"/>
              </a:rPr>
              <a:t>Ћорић, Божо. </a:t>
            </a:r>
            <a:r>
              <a:rPr lang="sr-Cyrl-CS" i="1" dirty="0">
                <a:latin typeface="Arial" pitchFamily="34" charset="0"/>
                <a:ea typeface="Calibri"/>
                <a:cs typeface="Arial" pitchFamily="34" charset="0"/>
              </a:rPr>
              <a:t>Творба именица у српском језику</a:t>
            </a:r>
            <a:r>
              <a:rPr lang="sr-Cyrl-CS" dirty="0">
                <a:latin typeface="Arial" pitchFamily="34" charset="0"/>
                <a:ea typeface="Calibri"/>
                <a:cs typeface="Arial" pitchFamily="34" charset="0"/>
              </a:rPr>
              <a:t> (</a:t>
            </a:r>
            <a:r>
              <a:rPr lang="sr-Cyrl-CS" i="1" dirty="0">
                <a:latin typeface="Arial" pitchFamily="34" charset="0"/>
                <a:ea typeface="Calibri"/>
                <a:cs typeface="Arial" pitchFamily="34" charset="0"/>
              </a:rPr>
              <a:t>одабране теме</a:t>
            </a:r>
            <a:r>
              <a:rPr lang="sr-Cyrl-CS" dirty="0">
                <a:latin typeface="Arial" pitchFamily="34" charset="0"/>
                <a:ea typeface="Calibri"/>
                <a:cs typeface="Arial" pitchFamily="34" charset="0"/>
              </a:rPr>
              <a:t>). </a:t>
            </a:r>
            <a:r>
              <a:rPr lang="sr-Cyrl-CS" dirty="0" smtClean="0">
                <a:latin typeface="Arial" pitchFamily="34" charset="0"/>
                <a:ea typeface="Calibri"/>
                <a:cs typeface="Arial" pitchFamily="34" charset="0"/>
              </a:rPr>
              <a:t>Београд.</a:t>
            </a:r>
            <a:endParaRPr lang="en-GB" dirty="0">
              <a:latin typeface="Arial" pitchFamily="34" charset="0"/>
              <a:ea typeface="Calibri"/>
              <a:cs typeface="Arial" pitchFamily="34" charset="0"/>
            </a:endParaRPr>
          </a:p>
          <a:p>
            <a:pPr marL="252095" indent="-252095" algn="just">
              <a:lnSpc>
                <a:spcPct val="115000"/>
              </a:lnSpc>
              <a:spcBef>
                <a:spcPts val="300"/>
              </a:spcBef>
              <a:spcAft>
                <a:spcPts val="300"/>
              </a:spcAft>
            </a:pPr>
            <a:endParaRPr lang="sr-Cyrl-BA" dirty="0" smtClean="0">
              <a:latin typeface="Arial" pitchFamily="34" charset="0"/>
              <a:ea typeface="Calibri"/>
              <a:cs typeface="Arial" pitchFamily="34" charset="0"/>
            </a:endParaRPr>
          </a:p>
          <a:p>
            <a:pPr marL="252095" indent="-252095" algn="just">
              <a:lnSpc>
                <a:spcPct val="115000"/>
              </a:lnSpc>
              <a:spcBef>
                <a:spcPts val="300"/>
              </a:spcBef>
              <a:spcAft>
                <a:spcPts val="300"/>
              </a:spcAft>
            </a:pPr>
            <a:endParaRPr lang="en-GB" dirty="0">
              <a:latin typeface="Arial" pitchFamily="34" charset="0"/>
              <a:ea typeface="Calibri"/>
              <a:cs typeface="Arial" pitchFamily="34" charset="0"/>
            </a:endParaRP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82DB3-48F0-4F8B-BC75-6E2E784B3297}" type="slidenum">
              <a:rPr lang="en-GB" smtClean="0"/>
              <a:t>64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029556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pPr marL="252095" lvl="0" indent="-252095" algn="just">
              <a:spcBef>
                <a:spcPts val="300"/>
              </a:spcBef>
              <a:spcAft>
                <a:spcPts val="300"/>
              </a:spcAft>
            </a:pPr>
            <a:r>
              <a:rPr lang="sr-Cyrl-BA" dirty="0">
                <a:solidFill>
                  <a:prstClr val="white"/>
                </a:solidFill>
                <a:latin typeface="Arial" pitchFamily="34" charset="0"/>
                <a:ea typeface="Calibri"/>
                <a:cs typeface="Arial" pitchFamily="34" charset="0"/>
              </a:rPr>
              <a:t>Херинг 2001: </a:t>
            </a:r>
            <a:r>
              <a:rPr lang="sr-Latn-BA" dirty="0">
                <a:solidFill>
                  <a:prstClr val="white"/>
                </a:solidFill>
                <a:latin typeface="Arial" pitchFamily="34" charset="0"/>
                <a:ea typeface="Calibri"/>
                <a:cs typeface="Arial" pitchFamily="34" charset="0"/>
              </a:rPr>
              <a:t>Herring, Susan C. Computer-mediated Discourse. In: Schiffrin, Deborah; Tannen, Deborah; Hamilton, Heide E. (ur.). </a:t>
            </a:r>
            <a:r>
              <a:rPr lang="sr-Latn-BA" i="1" dirty="0">
                <a:solidFill>
                  <a:prstClr val="white"/>
                </a:solidFill>
                <a:latin typeface="Arial" pitchFamily="34" charset="0"/>
                <a:ea typeface="Calibri"/>
                <a:cs typeface="Arial" pitchFamily="34" charset="0"/>
              </a:rPr>
              <a:t>The Handbook of Discourse Analysis</a:t>
            </a:r>
            <a:r>
              <a:rPr lang="sr-Latn-BA" dirty="0">
                <a:solidFill>
                  <a:prstClr val="white"/>
                </a:solidFill>
                <a:latin typeface="Arial" pitchFamily="34" charset="0"/>
                <a:ea typeface="Calibri"/>
                <a:cs typeface="Arial" pitchFamily="34" charset="0"/>
              </a:rPr>
              <a:t>. Malden – Oxford. S. 612–634.</a:t>
            </a:r>
            <a:endParaRPr lang="en-GB" dirty="0">
              <a:solidFill>
                <a:prstClr val="white"/>
              </a:solidFill>
              <a:latin typeface="Arial" pitchFamily="34" charset="0"/>
              <a:ea typeface="Calibri"/>
              <a:cs typeface="Arial" pitchFamily="34" charset="0"/>
            </a:endParaRPr>
          </a:p>
          <a:p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82DB3-48F0-4F8B-BC75-6E2E784B3297}" type="slidenum">
              <a:rPr lang="en-GB" smtClean="0"/>
              <a:t>65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7410110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 marL="252095" indent="-252095" algn="just">
              <a:spcBef>
                <a:spcPts val="300"/>
              </a:spcBef>
              <a:spcAft>
                <a:spcPts val="300"/>
              </a:spcAft>
            </a:pPr>
            <a:r>
              <a:rPr lang="sr-Cyrl-BA" dirty="0" smtClean="0">
                <a:latin typeface="Arial" pitchFamily="34" charset="0"/>
                <a:ea typeface="Calibri"/>
                <a:cs typeface="Arial" pitchFamily="34" charset="0"/>
              </a:rPr>
              <a:t>Џенкинс </a:t>
            </a:r>
            <a:r>
              <a:rPr lang="sr-Cyrl-BA" dirty="0">
                <a:latin typeface="Arial" pitchFamily="34" charset="0"/>
                <a:ea typeface="Calibri"/>
                <a:cs typeface="Arial" pitchFamily="34" charset="0"/>
              </a:rPr>
              <a:t>2007: </a:t>
            </a:r>
            <a:r>
              <a:rPr lang="sr-Latn-BA" dirty="0">
                <a:latin typeface="Arial" pitchFamily="34" charset="0"/>
                <a:ea typeface="Calibri"/>
                <a:cs typeface="Arial" pitchFamily="34" charset="0"/>
              </a:rPr>
              <a:t>Jenkins, Jennifer. </a:t>
            </a:r>
            <a:r>
              <a:rPr lang="sr-Latn-BA" i="1" dirty="0">
                <a:latin typeface="Arial" pitchFamily="34" charset="0"/>
                <a:ea typeface="Calibri"/>
                <a:cs typeface="Arial" pitchFamily="34" charset="0"/>
              </a:rPr>
              <a:t>English as a Lingua Franca</a:t>
            </a:r>
            <a:r>
              <a:rPr lang="sr-Latn-BA" dirty="0">
                <a:latin typeface="Arial" pitchFamily="34" charset="0"/>
                <a:ea typeface="Calibri"/>
                <a:cs typeface="Arial" pitchFamily="34" charset="0"/>
              </a:rPr>
              <a:t>: </a:t>
            </a:r>
            <a:r>
              <a:rPr lang="sr-Latn-BA" i="1" dirty="0">
                <a:latin typeface="Arial" pitchFamily="34" charset="0"/>
                <a:ea typeface="Calibri"/>
                <a:cs typeface="Arial" pitchFamily="34" charset="0"/>
              </a:rPr>
              <a:t>Attitude and Identity</a:t>
            </a:r>
            <a:r>
              <a:rPr lang="sr-Latn-BA" dirty="0">
                <a:latin typeface="Arial" pitchFamily="34" charset="0"/>
                <a:ea typeface="Calibri"/>
                <a:cs typeface="Arial" pitchFamily="34" charset="0"/>
              </a:rPr>
              <a:t>. Oxford.</a:t>
            </a:r>
            <a:endParaRPr lang="en-GB" dirty="0">
              <a:latin typeface="Arial" pitchFamily="34" charset="0"/>
              <a:ea typeface="Calibri"/>
              <a:cs typeface="Arial" pitchFamily="34" charset="0"/>
            </a:endParaRPr>
          </a:p>
          <a:p>
            <a:pPr marL="252095" indent="-252095" algn="just">
              <a:spcBef>
                <a:spcPts val="300"/>
              </a:spcBef>
              <a:spcAft>
                <a:spcPts val="300"/>
              </a:spcAft>
            </a:pPr>
            <a:r>
              <a:rPr lang="sr-Cyrl-BA" dirty="0">
                <a:latin typeface="Arial" pitchFamily="34" charset="0"/>
                <a:ea typeface="Calibri"/>
                <a:cs typeface="Arial" pitchFamily="34" charset="0"/>
              </a:rPr>
              <a:t>Шипка 2011: Шипка, Данко. </a:t>
            </a:r>
            <a:r>
              <a:rPr lang="sr-Cyrl-BA" i="1" dirty="0">
                <a:latin typeface="Arial" pitchFamily="34" charset="0"/>
                <a:ea typeface="Calibri"/>
                <a:cs typeface="Arial" pitchFamily="34" charset="0"/>
              </a:rPr>
              <a:t>Речник опсцених речи и израза</a:t>
            </a:r>
            <a:r>
              <a:rPr lang="sr-Cyrl-BA" dirty="0">
                <a:latin typeface="Arial" pitchFamily="34" charset="0"/>
                <a:ea typeface="Calibri"/>
                <a:cs typeface="Arial" pitchFamily="34" charset="0"/>
              </a:rPr>
              <a:t>. Нови Сад – Београд.</a:t>
            </a:r>
            <a:endParaRPr lang="en-GB" dirty="0">
              <a:latin typeface="Arial" pitchFamily="34" charset="0"/>
              <a:ea typeface="Calibri"/>
              <a:cs typeface="Arial" pitchFamily="34" charset="0"/>
            </a:endParaRPr>
          </a:p>
          <a:p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82DB3-48F0-4F8B-BC75-6E2E784B3297}" type="slidenum">
              <a:rPr lang="en-GB" smtClean="0"/>
              <a:t>66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05726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i="1" dirty="0" smtClean="0">
                <a:effectLst/>
                <a:latin typeface="Arial" pitchFamily="34" charset="0"/>
                <a:ea typeface="Calibri"/>
                <a:cs typeface="Arial" pitchFamily="34" charset="0"/>
              </a:rPr>
              <a:t>Taman ten </a:t>
            </a:r>
            <a:r>
              <a:rPr lang="en-US" i="1" dirty="0" err="1" smtClean="0">
                <a:effectLst/>
                <a:latin typeface="Arial" pitchFamily="34" charset="0"/>
                <a:ea typeface="Calibri"/>
                <a:cs typeface="Arial" pitchFamily="34" charset="0"/>
              </a:rPr>
              <a:t>će</a:t>
            </a:r>
            <a:r>
              <a:rPr lang="en-US" i="1" dirty="0" smtClean="0">
                <a:effectLst/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en-US" b="1" i="1" dirty="0" err="1" smtClean="0">
                <a:effectLst/>
                <a:latin typeface="Arial" pitchFamily="34" charset="0"/>
                <a:ea typeface="Calibri"/>
                <a:cs typeface="Arial" pitchFamily="34" charset="0"/>
              </a:rPr>
              <a:t>hejtovati</a:t>
            </a:r>
            <a:r>
              <a:rPr lang="en-US" i="1" dirty="0" smtClean="0">
                <a:effectLst/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en-US" i="1" dirty="0" err="1" smtClean="0">
                <a:effectLst/>
                <a:latin typeface="Arial" pitchFamily="34" charset="0"/>
                <a:ea typeface="Calibri"/>
                <a:cs typeface="Arial" pitchFamily="34" charset="0"/>
              </a:rPr>
              <a:t>samo</a:t>
            </a:r>
            <a:r>
              <a:rPr lang="en-US" i="1" dirty="0" smtClean="0">
                <a:effectLst/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en-US" i="1" dirty="0" err="1" smtClean="0">
                <a:effectLst/>
                <a:latin typeface="Arial" pitchFamily="34" charset="0"/>
                <a:ea typeface="Calibri"/>
                <a:cs typeface="Arial" pitchFamily="34" charset="0"/>
              </a:rPr>
              <a:t>beli</a:t>
            </a:r>
            <a:r>
              <a:rPr lang="en-US" i="1" dirty="0" smtClean="0">
                <a:effectLst/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en-US" i="1" dirty="0" err="1" smtClean="0">
                <a:effectLst/>
                <a:latin typeface="Arial" pitchFamily="34" charset="0"/>
                <a:ea typeface="Calibri"/>
                <a:cs typeface="Arial" pitchFamily="34" charset="0"/>
              </a:rPr>
              <a:t>ljudi</a:t>
            </a:r>
            <a:r>
              <a:rPr lang="en-US" i="1" dirty="0" smtClean="0">
                <a:effectLst/>
                <a:latin typeface="Arial" pitchFamily="34" charset="0"/>
                <a:ea typeface="Calibri"/>
                <a:cs typeface="Arial" pitchFamily="34" charset="0"/>
              </a:rPr>
              <a:t> level </a:t>
            </a:r>
            <a:r>
              <a:rPr lang="en-US" i="1" dirty="0" err="1" smtClean="0">
                <a:effectLst/>
                <a:latin typeface="Arial" pitchFamily="34" charset="0"/>
                <a:ea typeface="Calibri"/>
                <a:cs typeface="Arial" pitchFamily="34" charset="0"/>
              </a:rPr>
              <a:t>leš</a:t>
            </a:r>
            <a:r>
              <a:rPr lang="en-US" i="1" dirty="0" smtClean="0">
                <a:effectLst/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en-US" i="1" dirty="0" err="1" smtClean="0">
                <a:effectLst/>
                <a:latin typeface="Arial" pitchFamily="34" charset="0"/>
                <a:ea typeface="Calibri"/>
                <a:cs typeface="Arial" pitchFamily="34" charset="0"/>
              </a:rPr>
              <a:t>bez</a:t>
            </a:r>
            <a:r>
              <a:rPr lang="en-US" i="1" dirty="0" smtClean="0">
                <a:effectLst/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en-US" i="1" dirty="0" err="1" smtClean="0">
                <a:effectLst/>
                <a:latin typeface="Arial" pitchFamily="34" charset="0"/>
                <a:ea typeface="Calibri"/>
                <a:cs typeface="Arial" pitchFamily="34" charset="0"/>
              </a:rPr>
              <a:t>mogućnosti</a:t>
            </a:r>
            <a:r>
              <a:rPr lang="en-US" i="1" dirty="0" smtClean="0">
                <a:effectLst/>
                <a:latin typeface="Arial" pitchFamily="34" charset="0"/>
                <a:ea typeface="Calibri"/>
                <a:cs typeface="Arial" pitchFamily="34" charset="0"/>
              </a:rPr>
              <a:t> da </a:t>
            </a:r>
            <a:r>
              <a:rPr lang="en-US" i="1" dirty="0" err="1" smtClean="0">
                <a:effectLst/>
                <a:latin typeface="Arial" pitchFamily="34" charset="0"/>
                <a:ea typeface="Calibri"/>
                <a:cs typeface="Arial" pitchFamily="34" charset="0"/>
              </a:rPr>
              <a:t>pocrne</a:t>
            </a:r>
            <a:r>
              <a:rPr lang="sr-Cyrl-BA" dirty="0" smtClean="0">
                <a:effectLst/>
                <a:latin typeface="Arial" pitchFamily="34" charset="0"/>
                <a:ea typeface="Calibri"/>
                <a:cs typeface="Arial" pitchFamily="34" charset="0"/>
              </a:rPr>
              <a:t>;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i="1" dirty="0" err="1" smtClean="0">
                <a:effectLst/>
                <a:latin typeface="Arial" pitchFamily="34" charset="0"/>
                <a:ea typeface="Calibri"/>
                <a:cs typeface="Arial" pitchFamily="34" charset="0"/>
              </a:rPr>
              <a:t>Ko</a:t>
            </a:r>
            <a:r>
              <a:rPr lang="en-US" i="1" dirty="0" smtClean="0">
                <a:effectLst/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en-US" i="1" dirty="0" err="1" smtClean="0">
                <a:effectLst/>
                <a:latin typeface="Arial" pitchFamily="34" charset="0"/>
                <a:ea typeface="Calibri"/>
                <a:cs typeface="Arial" pitchFamily="34" charset="0"/>
              </a:rPr>
              <a:t>izmisli</a:t>
            </a:r>
            <a:r>
              <a:rPr lang="en-US" i="1" dirty="0" smtClean="0">
                <a:effectLst/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en-US" i="1" dirty="0" err="1" smtClean="0">
                <a:effectLst/>
                <a:latin typeface="Arial" pitchFamily="34" charset="0"/>
                <a:ea typeface="Calibri"/>
                <a:cs typeface="Arial" pitchFamily="34" charset="0"/>
              </a:rPr>
              <a:t>ovaj</a:t>
            </a:r>
            <a:r>
              <a:rPr lang="en-US" i="1" dirty="0" smtClean="0">
                <a:effectLst/>
                <a:latin typeface="Arial" pitchFamily="34" charset="0"/>
                <a:ea typeface="Calibri"/>
                <a:cs typeface="Arial" pitchFamily="34" charset="0"/>
              </a:rPr>
              <a:t> SEEN</a:t>
            </a:r>
            <a:r>
              <a:rPr lang="en-US" dirty="0" smtClean="0">
                <a:effectLst/>
                <a:latin typeface="Arial" pitchFamily="34" charset="0"/>
                <a:ea typeface="Calibri"/>
                <a:cs typeface="Arial" pitchFamily="34" charset="0"/>
              </a:rPr>
              <a:t>, </a:t>
            </a:r>
            <a:r>
              <a:rPr lang="en-US" i="1" dirty="0" smtClean="0">
                <a:effectLst/>
                <a:latin typeface="Arial" pitchFamily="34" charset="0"/>
                <a:ea typeface="Calibri"/>
                <a:cs typeface="Arial" pitchFamily="34" charset="0"/>
              </a:rPr>
              <a:t>pa </a:t>
            </a:r>
            <a:r>
              <a:rPr lang="en-US" b="1" i="1" dirty="0" smtClean="0">
                <a:effectLst/>
                <a:latin typeface="Arial" pitchFamily="34" charset="0"/>
                <a:ea typeface="Calibri"/>
                <a:cs typeface="Arial" pitchFamily="34" charset="0"/>
              </a:rPr>
              <a:t>SEENOVALI</a:t>
            </a:r>
            <a:r>
              <a:rPr lang="en-US" i="1" dirty="0" smtClean="0">
                <a:effectLst/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en-US" i="1" dirty="0" err="1" smtClean="0">
                <a:effectLst/>
                <a:latin typeface="Arial" pitchFamily="34" charset="0"/>
                <a:ea typeface="Calibri"/>
                <a:cs typeface="Arial" pitchFamily="34" charset="0"/>
              </a:rPr>
              <a:t>te</a:t>
            </a:r>
            <a:r>
              <a:rPr lang="en-US" i="1" dirty="0" smtClean="0">
                <a:effectLst/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en-US" i="1" dirty="0" err="1" smtClean="0">
                <a:effectLst/>
                <a:latin typeface="Arial" pitchFamily="34" charset="0"/>
                <a:ea typeface="Calibri"/>
                <a:cs typeface="Arial" pitchFamily="34" charset="0"/>
              </a:rPr>
              <a:t>dabogda</a:t>
            </a:r>
            <a:r>
              <a:rPr lang="en-US" i="1" dirty="0" smtClean="0">
                <a:effectLst/>
                <a:latin typeface="Arial" pitchFamily="34" charset="0"/>
                <a:ea typeface="Calibri"/>
                <a:cs typeface="Arial" pitchFamily="34" charset="0"/>
              </a:rPr>
              <a:t> u </a:t>
            </a:r>
            <a:r>
              <a:rPr lang="en-US" i="1" dirty="0" err="1" smtClean="0">
                <a:effectLst/>
                <a:latin typeface="Arial" pitchFamily="34" charset="0"/>
                <a:ea typeface="Calibri"/>
                <a:cs typeface="Arial" pitchFamily="34" charset="0"/>
              </a:rPr>
              <a:t>jarku</a:t>
            </a:r>
            <a:r>
              <a:rPr lang="en-US" dirty="0" smtClean="0">
                <a:effectLst/>
                <a:latin typeface="Arial" pitchFamily="34" charset="0"/>
                <a:ea typeface="Calibri"/>
                <a:cs typeface="Arial" pitchFamily="34" charset="0"/>
              </a:rPr>
              <a:t>!</a:t>
            </a:r>
            <a:r>
              <a:rPr lang="sr-Cyrl-BA" dirty="0" smtClean="0">
                <a:effectLst/>
                <a:latin typeface="Arial" pitchFamily="34" charset="0"/>
                <a:ea typeface="Calibri"/>
                <a:cs typeface="Arial" pitchFamily="34" charset="0"/>
              </a:rPr>
              <a:t>;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i="1" dirty="0" err="1" smtClean="0">
                <a:effectLst/>
                <a:latin typeface="Arial" pitchFamily="34" charset="0"/>
                <a:ea typeface="Calibri"/>
                <a:cs typeface="Arial" pitchFamily="34" charset="0"/>
              </a:rPr>
              <a:t>Aj</a:t>
            </a:r>
            <a:r>
              <a:rPr lang="en-US" i="1" dirty="0" smtClean="0">
                <a:effectLst/>
                <a:latin typeface="Arial" pitchFamily="34" charset="0"/>
                <a:ea typeface="Calibri"/>
                <a:cs typeface="Arial" pitchFamily="34" charset="0"/>
              </a:rPr>
              <a:t> se </a:t>
            </a:r>
            <a:r>
              <a:rPr lang="en-US" i="1" dirty="0" err="1" smtClean="0">
                <a:effectLst/>
                <a:latin typeface="Arial" pitchFamily="34" charset="0"/>
                <a:ea typeface="Calibri"/>
                <a:cs typeface="Arial" pitchFamily="34" charset="0"/>
              </a:rPr>
              <a:t>dogovorimo</a:t>
            </a:r>
            <a:r>
              <a:rPr lang="en-US" i="1" dirty="0" smtClean="0">
                <a:effectLst/>
                <a:latin typeface="Arial" pitchFamily="34" charset="0"/>
                <a:ea typeface="Calibri"/>
                <a:cs typeface="Arial" pitchFamily="34" charset="0"/>
              </a:rPr>
              <a:t> da ne </a:t>
            </a:r>
            <a:r>
              <a:rPr lang="en-US" b="1" i="1" dirty="0" err="1" smtClean="0">
                <a:effectLst/>
                <a:latin typeface="Arial" pitchFamily="34" charset="0"/>
                <a:ea typeface="Calibri"/>
                <a:cs typeface="Arial" pitchFamily="34" charset="0"/>
              </a:rPr>
              <a:t>hajpujemo</a:t>
            </a:r>
            <a:r>
              <a:rPr lang="en-US" i="1" dirty="0" smtClean="0">
                <a:effectLst/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en-US" i="1" dirty="0" err="1" smtClean="0">
                <a:effectLst/>
                <a:latin typeface="Arial" pitchFamily="34" charset="0"/>
                <a:ea typeface="Calibri"/>
                <a:cs typeface="Arial" pitchFamily="34" charset="0"/>
              </a:rPr>
              <a:t>tu</a:t>
            </a:r>
            <a:r>
              <a:rPr lang="en-US" i="1" dirty="0" smtClean="0">
                <a:effectLst/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en-US" i="1" dirty="0" err="1" smtClean="0">
                <a:effectLst/>
                <a:latin typeface="Arial" pitchFamily="34" charset="0"/>
                <a:ea typeface="Calibri"/>
                <a:cs typeface="Arial" pitchFamily="34" charset="0"/>
              </a:rPr>
              <a:t>glupaču</a:t>
            </a:r>
            <a:r>
              <a:rPr lang="en-US" i="1" dirty="0" smtClean="0">
                <a:effectLst/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en-US" i="1" dirty="0" err="1" smtClean="0">
                <a:effectLst/>
                <a:latin typeface="Arial" pitchFamily="34" charset="0"/>
                <a:ea typeface="Calibri"/>
                <a:cs typeface="Arial" pitchFamily="34" charset="0"/>
              </a:rPr>
              <a:t>koju</a:t>
            </a:r>
            <a:r>
              <a:rPr lang="en-US" i="1" dirty="0" smtClean="0">
                <a:effectLst/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en-US" b="1" i="1" dirty="0" err="1" smtClean="0">
                <a:effectLst/>
                <a:latin typeface="Arial" pitchFamily="34" charset="0"/>
                <a:ea typeface="Calibri"/>
                <a:cs typeface="Arial" pitchFamily="34" charset="0"/>
              </a:rPr>
              <a:t>hajpujete</a:t>
            </a:r>
            <a:r>
              <a:rPr lang="en-US" i="1" dirty="0" smtClean="0">
                <a:effectLst/>
                <a:latin typeface="Arial" pitchFamily="34" charset="0"/>
                <a:ea typeface="Calibri"/>
                <a:cs typeface="Arial" pitchFamily="34" charset="0"/>
              </a:rPr>
              <a:t> da ne </a:t>
            </a:r>
            <a:r>
              <a:rPr lang="en-US" i="1" dirty="0" err="1" smtClean="0">
                <a:effectLst/>
                <a:latin typeface="Arial" pitchFamily="34" charset="0"/>
                <a:ea typeface="Calibri"/>
                <a:cs typeface="Arial" pitchFamily="34" charset="0"/>
              </a:rPr>
              <a:t>bismo</a:t>
            </a:r>
            <a:r>
              <a:rPr lang="en-US" i="1" dirty="0" smtClean="0">
                <a:effectLst/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en-US" i="1" dirty="0" err="1" smtClean="0">
                <a:effectLst/>
                <a:latin typeface="Arial" pitchFamily="34" charset="0"/>
                <a:ea typeface="Calibri"/>
                <a:cs typeface="Arial" pitchFamily="34" charset="0"/>
              </a:rPr>
              <a:t>imali</a:t>
            </a:r>
            <a:r>
              <a:rPr lang="en-US" i="1" dirty="0" smtClean="0">
                <a:effectLst/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en-US" i="1" dirty="0" err="1" smtClean="0">
                <a:effectLst/>
                <a:latin typeface="Arial" pitchFamily="34" charset="0"/>
                <a:ea typeface="Calibri"/>
                <a:cs typeface="Arial" pitchFamily="34" charset="0"/>
              </a:rPr>
              <a:t>novu</a:t>
            </a:r>
            <a:r>
              <a:rPr lang="en-US" i="1" dirty="0" smtClean="0">
                <a:effectLst/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en-US" i="1" dirty="0" err="1" smtClean="0">
                <a:effectLst/>
                <a:latin typeface="Arial" pitchFamily="34" charset="0"/>
                <a:ea typeface="Calibri"/>
                <a:cs typeface="Arial" pitchFamily="34" charset="0"/>
              </a:rPr>
              <a:t>starletu</a:t>
            </a:r>
            <a:r>
              <a:rPr lang="en-US" i="1" dirty="0" smtClean="0">
                <a:effectLst/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en-US" i="1" dirty="0" err="1" smtClean="0">
                <a:effectLst/>
                <a:latin typeface="Arial" pitchFamily="34" charset="0"/>
                <a:ea typeface="Calibri"/>
                <a:cs typeface="Arial" pitchFamily="34" charset="0"/>
              </a:rPr>
              <a:t>koliko</a:t>
            </a:r>
            <a:r>
              <a:rPr lang="en-US" i="1" dirty="0" smtClean="0">
                <a:effectLst/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en-US" i="1" dirty="0" err="1" smtClean="0">
                <a:effectLst/>
                <a:latin typeface="Arial" pitchFamily="34" charset="0"/>
                <a:ea typeface="Calibri"/>
                <a:cs typeface="Arial" pitchFamily="34" charset="0"/>
              </a:rPr>
              <a:t>prekosutra</a:t>
            </a:r>
            <a:r>
              <a:rPr lang="sr-Cyrl-BA" dirty="0" smtClean="0">
                <a:effectLst/>
                <a:latin typeface="Arial" pitchFamily="34" charset="0"/>
                <a:ea typeface="Calibri"/>
                <a:cs typeface="Arial" pitchFamily="34" charset="0"/>
              </a:rPr>
              <a:t>;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b="1" i="1" dirty="0" err="1" smtClean="0">
                <a:effectLst/>
                <a:latin typeface="Arial" pitchFamily="34" charset="0"/>
                <a:ea typeface="Calibri"/>
                <a:cs typeface="Arial" pitchFamily="34" charset="0"/>
              </a:rPr>
              <a:t>Tverkuj</a:t>
            </a:r>
            <a:r>
              <a:rPr lang="en-US" i="1" dirty="0" smtClean="0">
                <a:effectLst/>
                <a:latin typeface="Arial" pitchFamily="34" charset="0"/>
                <a:ea typeface="Calibri"/>
                <a:cs typeface="Arial" pitchFamily="34" charset="0"/>
              </a:rPr>
              <a:t> mi </a:t>
            </a:r>
            <a:r>
              <a:rPr lang="en-US" i="1" dirty="0" err="1" smtClean="0">
                <a:effectLst/>
                <a:latin typeface="Arial" pitchFamily="34" charset="0"/>
                <a:ea typeface="Calibri"/>
                <a:cs typeface="Arial" pitchFamily="34" charset="0"/>
              </a:rPr>
              <a:t>malo</a:t>
            </a:r>
            <a:r>
              <a:rPr lang="sr-Cyrl-BA" dirty="0">
                <a:latin typeface="Arial" pitchFamily="34" charset="0"/>
                <a:ea typeface="Calibri"/>
                <a:cs typeface="Arial" pitchFamily="34" charset="0"/>
              </a:rPr>
              <a:t>;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82DB3-48F0-4F8B-BC75-6E2E784B3297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27874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GB" i="1" dirty="0" err="1" smtClean="0">
                <a:effectLst/>
                <a:latin typeface="Arial" pitchFamily="34" charset="0"/>
                <a:cs typeface="Arial" pitchFamily="34" charset="0"/>
              </a:rPr>
              <a:t>Godinu</a:t>
            </a:r>
            <a:r>
              <a:rPr lang="en-GB" i="1" dirty="0" smtClean="0"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GB" i="1" dirty="0" err="1" smtClean="0">
                <a:effectLst/>
                <a:latin typeface="Arial" pitchFamily="34" charset="0"/>
                <a:cs typeface="Arial" pitchFamily="34" charset="0"/>
              </a:rPr>
              <a:t>dana</a:t>
            </a:r>
            <a:r>
              <a:rPr lang="en-GB" i="1" dirty="0" smtClean="0"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GB" b="1" i="1" dirty="0" err="1" smtClean="0">
                <a:effectLst/>
                <a:latin typeface="Arial" pitchFamily="34" charset="0"/>
                <a:cs typeface="Arial" pitchFamily="34" charset="0"/>
              </a:rPr>
              <a:t>seruju</a:t>
            </a:r>
            <a:r>
              <a:rPr lang="en-GB" i="1" dirty="0" smtClean="0"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GB" i="1" dirty="0" err="1" smtClean="0">
                <a:effectLst/>
                <a:latin typeface="Arial" pitchFamily="34" charset="0"/>
                <a:cs typeface="Arial" pitchFamily="34" charset="0"/>
              </a:rPr>
              <a:t>slike</a:t>
            </a:r>
            <a:r>
              <a:rPr lang="en-GB" i="1" dirty="0" smtClean="0">
                <a:effectLst/>
                <a:latin typeface="Arial" pitchFamily="34" charset="0"/>
                <a:cs typeface="Arial" pitchFamily="34" charset="0"/>
              </a:rPr>
              <a:t> s </a:t>
            </a:r>
            <a:r>
              <a:rPr lang="en-GB" i="1" dirty="0" err="1" smtClean="0">
                <a:effectLst/>
                <a:latin typeface="Arial" pitchFamily="34" charset="0"/>
                <a:cs typeface="Arial" pitchFamily="34" charset="0"/>
              </a:rPr>
              <a:t>mackama</a:t>
            </a:r>
            <a:r>
              <a:rPr lang="en-GB" dirty="0" smtClean="0">
                <a:effectLst/>
                <a:latin typeface="Arial" pitchFamily="34" charset="0"/>
                <a:cs typeface="Arial" pitchFamily="34" charset="0"/>
              </a:rPr>
              <a:t>, </a:t>
            </a:r>
            <a:r>
              <a:rPr lang="en-GB" i="1" dirty="0" err="1" smtClean="0">
                <a:effectLst/>
                <a:latin typeface="Arial" pitchFamily="34" charset="0"/>
                <a:cs typeface="Arial" pitchFamily="34" charset="0"/>
              </a:rPr>
              <a:t>dva</a:t>
            </a:r>
            <a:r>
              <a:rPr lang="en-GB" i="1" dirty="0" smtClean="0"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GB" i="1" dirty="0" err="1" smtClean="0">
                <a:effectLst/>
                <a:latin typeface="Arial" pitchFamily="34" charset="0"/>
                <a:cs typeface="Arial" pitchFamily="34" charset="0"/>
              </a:rPr>
              <a:t>meseca</a:t>
            </a:r>
            <a:r>
              <a:rPr lang="en-GB" i="1" dirty="0" smtClean="0"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GB" i="1" dirty="0" smtClean="0">
                <a:effectLst/>
                <a:latin typeface="Arial" pitchFamily="34" charset="0"/>
                <a:cs typeface="Arial" pitchFamily="34" charset="0"/>
              </a:rPr>
              <a:t>s</a:t>
            </a:r>
            <a:r>
              <a:rPr lang="sr-Latn-BA" i="1" dirty="0" smtClean="0">
                <a:effectLst/>
                <a:latin typeface="Arial" pitchFamily="34" charset="0"/>
                <a:cs typeface="Arial" pitchFamily="34" charset="0"/>
              </a:rPr>
              <a:t>a</a:t>
            </a:r>
            <a:r>
              <a:rPr lang="en-GB" i="1" dirty="0" smtClean="0"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GB" i="1" dirty="0" err="1" smtClean="0">
                <a:effectLst/>
                <a:latin typeface="Arial" pitchFamily="34" charset="0"/>
                <a:cs typeface="Arial" pitchFamily="34" charset="0"/>
              </a:rPr>
              <a:t>nekim</a:t>
            </a:r>
            <a:r>
              <a:rPr lang="en-GB" i="1" dirty="0" smtClean="0"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GB" i="1" dirty="0" err="1" smtClean="0">
                <a:effectLst/>
                <a:latin typeface="Arial" pitchFamily="34" charset="0"/>
                <a:cs typeface="Arial" pitchFamily="34" charset="0"/>
              </a:rPr>
              <a:t>likom</a:t>
            </a:r>
            <a:r>
              <a:rPr lang="en-GB" dirty="0" smtClean="0">
                <a:effectLst/>
                <a:latin typeface="Arial" pitchFamily="34" charset="0"/>
                <a:cs typeface="Arial" pitchFamily="34" charset="0"/>
              </a:rPr>
              <a:t>, </a:t>
            </a:r>
            <a:r>
              <a:rPr lang="en-GB" i="1" dirty="0" smtClean="0">
                <a:effectLst/>
                <a:latin typeface="Arial" pitchFamily="34" charset="0"/>
                <a:cs typeface="Arial" pitchFamily="34" charset="0"/>
              </a:rPr>
              <a:t>i </a:t>
            </a:r>
            <a:r>
              <a:rPr lang="en-GB" i="1" dirty="0" err="1" smtClean="0">
                <a:effectLst/>
                <a:latin typeface="Arial" pitchFamily="34" charset="0"/>
                <a:cs typeface="Arial" pitchFamily="34" charset="0"/>
              </a:rPr>
              <a:t>opet</a:t>
            </a:r>
            <a:r>
              <a:rPr lang="en-GB" i="1" dirty="0" smtClean="0"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GB" i="1" dirty="0" err="1" smtClean="0">
                <a:effectLst/>
                <a:latin typeface="Arial" pitchFamily="34" charset="0"/>
                <a:cs typeface="Arial" pitchFamily="34" charset="0"/>
              </a:rPr>
              <a:t>godinu</a:t>
            </a:r>
            <a:r>
              <a:rPr lang="en-GB" i="1" dirty="0" smtClean="0"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GB" i="1" dirty="0" err="1" smtClean="0">
                <a:effectLst/>
                <a:latin typeface="Arial" pitchFamily="34" charset="0"/>
                <a:cs typeface="Arial" pitchFamily="34" charset="0"/>
              </a:rPr>
              <a:t>dana</a:t>
            </a:r>
            <a:r>
              <a:rPr lang="en-GB" i="1" dirty="0" smtClean="0"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GB" i="1" dirty="0" err="1" smtClean="0">
                <a:effectLst/>
                <a:latin typeface="Arial" pitchFamily="34" charset="0"/>
                <a:cs typeface="Arial" pitchFamily="34" charset="0"/>
              </a:rPr>
              <a:t>fotke</a:t>
            </a:r>
            <a:r>
              <a:rPr lang="en-GB" i="1" dirty="0" smtClean="0">
                <a:effectLst/>
                <a:latin typeface="Arial" pitchFamily="34" charset="0"/>
                <a:cs typeface="Arial" pitchFamily="34" charset="0"/>
              </a:rPr>
              <a:t> s </a:t>
            </a:r>
            <a:r>
              <a:rPr lang="en-GB" i="1" dirty="0" err="1" smtClean="0">
                <a:effectLst/>
                <a:latin typeface="Arial" pitchFamily="34" charset="0"/>
                <a:cs typeface="Arial" pitchFamily="34" charset="0"/>
              </a:rPr>
              <a:t>mackama</a:t>
            </a:r>
            <a:r>
              <a:rPr lang="en-GB" dirty="0" smtClean="0">
                <a:effectLst/>
                <a:latin typeface="Arial" pitchFamily="34" charset="0"/>
                <a:cs typeface="Arial" pitchFamily="34" charset="0"/>
              </a:rPr>
              <a:t>. </a:t>
            </a:r>
            <a:r>
              <a:rPr lang="en-GB" i="1" dirty="0" err="1" smtClean="0">
                <a:effectLst/>
                <a:latin typeface="Arial" pitchFamily="34" charset="0"/>
                <a:cs typeface="Arial" pitchFamily="34" charset="0"/>
              </a:rPr>
              <a:t>Zacarani</a:t>
            </a:r>
            <a:r>
              <a:rPr lang="en-GB" i="1" dirty="0" smtClean="0"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GB" i="1" dirty="0" err="1" smtClean="0">
                <a:effectLst/>
                <a:latin typeface="Arial" pitchFamily="34" charset="0"/>
                <a:cs typeface="Arial" pitchFamily="34" charset="0"/>
              </a:rPr>
              <a:t>krug</a:t>
            </a:r>
            <a:r>
              <a:rPr lang="sr-Cyrl-BA" dirty="0" smtClean="0">
                <a:effectLst/>
                <a:latin typeface="Arial" pitchFamily="34" charset="0"/>
                <a:cs typeface="Arial" pitchFamily="34" charset="0"/>
              </a:rPr>
              <a:t>;</a:t>
            </a:r>
            <a:endParaRPr lang="sr-Cyrl-BA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GB" b="1" i="1" dirty="0" err="1" smtClean="0">
                <a:effectLst/>
                <a:latin typeface="Arial" pitchFamily="34" charset="0"/>
                <a:cs typeface="Arial" pitchFamily="34" charset="0"/>
              </a:rPr>
              <a:t>Ghostovala</a:t>
            </a:r>
            <a:r>
              <a:rPr lang="en-GB" i="1" dirty="0" smtClean="0"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GB" i="1" dirty="0" err="1" smtClean="0">
                <a:effectLst/>
                <a:latin typeface="Arial" pitchFamily="34" charset="0"/>
                <a:cs typeface="Arial" pitchFamily="34" charset="0"/>
              </a:rPr>
              <a:t>sam</a:t>
            </a:r>
            <a:r>
              <a:rPr lang="en-GB" i="1" dirty="0" smtClean="0"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GB" i="1" dirty="0" err="1" smtClean="0">
                <a:effectLst/>
                <a:latin typeface="Arial" pitchFamily="34" charset="0"/>
                <a:cs typeface="Arial" pitchFamily="34" charset="0"/>
              </a:rPr>
              <a:t>ti</a:t>
            </a:r>
            <a:r>
              <a:rPr lang="en-GB" i="1" dirty="0" smtClean="0"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GB" i="1" dirty="0" err="1" smtClean="0">
                <a:effectLst/>
                <a:latin typeface="Arial" pitchFamily="34" charset="0"/>
                <a:cs typeface="Arial" pitchFamily="34" charset="0"/>
              </a:rPr>
              <a:t>pojavu</a:t>
            </a:r>
            <a:r>
              <a:rPr lang="sr-Cyrl-BA" dirty="0" smtClean="0">
                <a:effectLst/>
                <a:latin typeface="Arial" pitchFamily="34" charset="0"/>
                <a:cs typeface="Arial" pitchFamily="34" charset="0"/>
              </a:rPr>
              <a:t>;</a:t>
            </a:r>
            <a:endParaRPr lang="sr-Cyrl-BA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i="1" dirty="0" smtClean="0">
                <a:effectLst/>
                <a:latin typeface="Arial" pitchFamily="34" charset="0"/>
                <a:cs typeface="Arial" pitchFamily="34" charset="0"/>
              </a:rPr>
              <a:t>Ono </a:t>
            </a:r>
            <a:r>
              <a:rPr lang="en-US" i="1" dirty="0" err="1" smtClean="0">
                <a:effectLst/>
                <a:latin typeface="Arial" pitchFamily="34" charset="0"/>
                <a:cs typeface="Arial" pitchFamily="34" charset="0"/>
              </a:rPr>
              <a:t>kad</a:t>
            </a:r>
            <a:r>
              <a:rPr lang="en-US" i="1" dirty="0" smtClean="0"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effectLst/>
                <a:latin typeface="Arial" pitchFamily="34" charset="0"/>
                <a:cs typeface="Arial" pitchFamily="34" charset="0"/>
              </a:rPr>
              <a:t>te</a:t>
            </a:r>
            <a:r>
              <a:rPr lang="en-US" i="1" dirty="0" smtClean="0"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effectLst/>
                <a:latin typeface="Arial" pitchFamily="34" charset="0"/>
                <a:cs typeface="Arial" pitchFamily="34" charset="0"/>
              </a:rPr>
              <a:t>pitaju</a:t>
            </a:r>
            <a:r>
              <a:rPr lang="en-US" i="1" dirty="0" smtClean="0"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effectLst/>
                <a:latin typeface="Arial" pitchFamily="34" charset="0"/>
                <a:cs typeface="Arial" pitchFamily="34" charset="0"/>
              </a:rPr>
              <a:t>što</a:t>
            </a:r>
            <a:r>
              <a:rPr lang="en-US" i="1" dirty="0" smtClean="0"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effectLst/>
                <a:latin typeface="Arial" pitchFamily="34" charset="0"/>
                <a:cs typeface="Arial" pitchFamily="34" charset="0"/>
              </a:rPr>
              <a:t>si</a:t>
            </a:r>
            <a:r>
              <a:rPr lang="en-US" i="1" dirty="0" smtClean="0"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US" b="1" i="1" dirty="0" err="1" smtClean="0">
                <a:effectLst/>
                <a:latin typeface="Arial" pitchFamily="34" charset="0"/>
                <a:cs typeface="Arial" pitchFamily="34" charset="0"/>
              </a:rPr>
              <a:t>gepekovao</a:t>
            </a:r>
            <a:r>
              <a:rPr lang="en-US" i="1" dirty="0" smtClean="0"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effectLst/>
                <a:latin typeface="Arial" pitchFamily="34" charset="0"/>
                <a:cs typeface="Arial" pitchFamily="34" charset="0"/>
              </a:rPr>
              <a:t>sudije</a:t>
            </a:r>
            <a:r>
              <a:rPr lang="en-US" dirty="0" smtClean="0">
                <a:effectLst/>
                <a:latin typeface="Arial" pitchFamily="34" charset="0"/>
                <a:cs typeface="Arial" pitchFamily="34" charset="0"/>
              </a:rPr>
              <a:t> </a:t>
            </a:r>
            <a:r>
              <a:rPr lang="sr-Cyrl-BA" dirty="0" smtClean="0">
                <a:effectLst/>
                <a:latin typeface="Arial" pitchFamily="34" charset="0"/>
                <a:cs typeface="Arial" pitchFamily="34" charset="0"/>
              </a:rPr>
              <a:t>итд.</a:t>
            </a:r>
            <a:endParaRPr lang="en-GB" dirty="0" smtClean="0">
              <a:effectLst/>
              <a:latin typeface="Arial" pitchFamily="34" charset="0"/>
              <a:cs typeface="Arial" pitchFamily="34" charset="0"/>
            </a:endParaRPr>
          </a:p>
          <a:p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82DB3-48F0-4F8B-BC75-6E2E784B3297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23832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r>
              <a:rPr lang="sr-Latn-BA" i="1" dirty="0" smtClean="0">
                <a:latin typeface="Arial" pitchFamily="34" charset="0"/>
                <a:cs typeface="Arial" pitchFamily="34" charset="0"/>
              </a:rPr>
              <a:t>Tweeter</a:t>
            </a:r>
            <a:r>
              <a:rPr lang="sr-Latn-BA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sr-Latn-BA" i="1" dirty="0" smtClean="0">
                <a:latin typeface="Arial" pitchFamily="34" charset="0"/>
                <a:cs typeface="Arial" pitchFamily="34" charset="0"/>
              </a:rPr>
              <a:t>tweet</a:t>
            </a:r>
            <a:r>
              <a:rPr lang="sr-Latn-BA" dirty="0" smtClean="0">
                <a:latin typeface="Arial" pitchFamily="34" charset="0"/>
                <a:cs typeface="Arial" pitchFamily="34" charset="0"/>
              </a:rPr>
              <a:t> + -</a:t>
            </a:r>
            <a:r>
              <a:rPr lang="sr-Latn-BA" b="1" dirty="0" smtClean="0">
                <a:latin typeface="Arial" pitchFamily="34" charset="0"/>
                <a:cs typeface="Arial" pitchFamily="34" charset="0"/>
              </a:rPr>
              <a:t>er</a:t>
            </a:r>
            <a:r>
              <a:rPr lang="sr-Latn-BA" dirty="0" smtClean="0">
                <a:latin typeface="Arial" pitchFamily="34" charset="0"/>
                <a:cs typeface="Arial" pitchFamily="34" charset="0"/>
              </a:rPr>
              <a:t>) – </a:t>
            </a:r>
            <a:r>
              <a:rPr lang="sr-Cyrl-BA" dirty="0" smtClean="0">
                <a:latin typeface="Arial" pitchFamily="34" charset="0"/>
                <a:cs typeface="Arial" pitchFamily="34" charset="0"/>
              </a:rPr>
              <a:t>српски: </a:t>
            </a:r>
            <a:r>
              <a:rPr lang="sr-Cyrl-BA" i="1" dirty="0" smtClean="0">
                <a:latin typeface="Arial" pitchFamily="34" charset="0"/>
                <a:cs typeface="Arial" pitchFamily="34" charset="0"/>
              </a:rPr>
              <a:t>Твитер</a:t>
            </a:r>
            <a:endParaRPr lang="sr-Latn-BA" i="1" dirty="0" smtClean="0">
              <a:latin typeface="Arial" pitchFamily="34" charset="0"/>
              <a:cs typeface="Arial" pitchFamily="34" charset="0"/>
            </a:endParaRPr>
          </a:p>
          <a:p>
            <a:r>
              <a:rPr lang="sr-Cyrl-BA" i="1" dirty="0">
                <a:latin typeface="Arial" pitchFamily="34" charset="0"/>
                <a:cs typeface="Arial" pitchFamily="34" charset="0"/>
              </a:rPr>
              <a:t>т</a:t>
            </a:r>
            <a:r>
              <a:rPr lang="sr-Cyrl-BA" i="1" dirty="0" smtClean="0">
                <a:latin typeface="Arial" pitchFamily="34" charset="0"/>
                <a:cs typeface="Arial" pitchFamily="34" charset="0"/>
              </a:rPr>
              <a:t>витераш</a:t>
            </a:r>
            <a:r>
              <a:rPr lang="sr-Cyrl-BA" dirty="0" smtClean="0">
                <a:latin typeface="Arial" pitchFamily="34" charset="0"/>
                <a:cs typeface="Arial" pitchFamily="34" charset="0"/>
              </a:rPr>
              <a:t> ← </a:t>
            </a:r>
            <a:r>
              <a:rPr lang="sr-Cyrl-BA" dirty="0" smtClean="0">
                <a:effectLst/>
                <a:latin typeface="Arial" pitchFamily="34" charset="0"/>
                <a:ea typeface="Calibri"/>
                <a:cs typeface="Arial" pitchFamily="34" charset="0"/>
              </a:rPr>
              <a:t>суфикс -</a:t>
            </a:r>
            <a:r>
              <a:rPr lang="sr-Cyrl-BA" b="1" dirty="0" smtClean="0">
                <a:effectLst/>
                <a:latin typeface="Arial" pitchFamily="34" charset="0"/>
                <a:ea typeface="Calibri"/>
                <a:cs typeface="Arial" pitchFamily="34" charset="0"/>
              </a:rPr>
              <a:t>аш</a:t>
            </a:r>
            <a:endParaRPr lang="sr-Cyrl-BA" dirty="0" smtClean="0">
              <a:effectLst/>
              <a:latin typeface="Arial" pitchFamily="34" charset="0"/>
              <a:ea typeface="Calibri"/>
              <a:cs typeface="Arial" pitchFamily="34" charset="0"/>
            </a:endParaRPr>
          </a:p>
          <a:p>
            <a:r>
              <a:rPr lang="sr-Cyrl-BA" i="1" dirty="0">
                <a:latin typeface="Arial" pitchFamily="34" charset="0"/>
                <a:cs typeface="Arial" pitchFamily="34" charset="0"/>
              </a:rPr>
              <a:t>т</a:t>
            </a:r>
            <a:r>
              <a:rPr lang="sr-Cyrl-BA" i="1" dirty="0" smtClean="0">
                <a:latin typeface="Arial" pitchFamily="34" charset="0"/>
                <a:cs typeface="Arial" pitchFamily="34" charset="0"/>
              </a:rPr>
              <a:t>витерашица</a:t>
            </a:r>
            <a:r>
              <a:rPr lang="sr-Cyrl-BA" dirty="0" smtClean="0">
                <a:latin typeface="Arial" pitchFamily="34" charset="0"/>
                <a:cs typeface="Arial" pitchFamily="34" charset="0"/>
              </a:rPr>
              <a:t> ← </a:t>
            </a:r>
            <a:r>
              <a:rPr lang="sr-Cyrl-BA" dirty="0" smtClean="0">
                <a:effectLst/>
                <a:latin typeface="Arial" pitchFamily="34" charset="0"/>
                <a:ea typeface="Calibri"/>
                <a:cs typeface="Arial" pitchFamily="34" charset="0"/>
              </a:rPr>
              <a:t>суфикс -</a:t>
            </a:r>
            <a:r>
              <a:rPr lang="sr-Cyrl-BA" b="1" dirty="0" smtClean="0">
                <a:effectLst/>
                <a:latin typeface="Arial" pitchFamily="34" charset="0"/>
                <a:ea typeface="Calibri"/>
                <a:cs typeface="Arial" pitchFamily="34" charset="0"/>
              </a:rPr>
              <a:t>иц</a:t>
            </a:r>
            <a:r>
              <a:rPr lang="sr-Cyrl-BA" dirty="0" smtClean="0">
                <a:effectLst/>
                <a:latin typeface="Arial" pitchFamily="34" charset="0"/>
                <a:ea typeface="Calibri"/>
                <a:cs typeface="Arial" pitchFamily="34" charset="0"/>
              </a:rPr>
              <a:t>(</a:t>
            </a:r>
            <a:r>
              <a:rPr lang="sr-Cyrl-BA" b="1" dirty="0" smtClean="0">
                <a:effectLst/>
                <a:latin typeface="Arial" pitchFamily="34" charset="0"/>
                <a:ea typeface="Calibri"/>
                <a:cs typeface="Arial" pitchFamily="34" charset="0"/>
              </a:rPr>
              <a:t>а</a:t>
            </a:r>
            <a:r>
              <a:rPr lang="sr-Cyrl-BA" dirty="0" smtClean="0">
                <a:effectLst/>
                <a:latin typeface="Arial" pitchFamily="34" charset="0"/>
                <a:ea typeface="Calibri"/>
                <a:cs typeface="Arial" pitchFamily="34" charset="0"/>
              </a:rPr>
              <a:t>)</a:t>
            </a:r>
          </a:p>
          <a:p>
            <a:r>
              <a:rPr lang="sr-Cyrl-BA" dirty="0" smtClean="0">
                <a:latin typeface="Arial" pitchFamily="34" charset="0"/>
                <a:ea typeface="Calibri"/>
                <a:cs typeface="Arial" pitchFamily="34" charset="0"/>
              </a:rPr>
              <a:t>порука – </a:t>
            </a:r>
            <a:r>
              <a:rPr lang="sr-Cyrl-BA" i="1" dirty="0" smtClean="0">
                <a:latin typeface="Arial" pitchFamily="34" charset="0"/>
                <a:ea typeface="Calibri"/>
                <a:cs typeface="Arial" pitchFamily="34" charset="0"/>
              </a:rPr>
              <a:t>твит</a:t>
            </a:r>
          </a:p>
          <a:p>
            <a:r>
              <a:rPr lang="sr-Cyrl-BA" i="1" dirty="0" smtClean="0">
                <a:latin typeface="Arial" pitchFamily="34" charset="0"/>
                <a:ea typeface="Calibri"/>
                <a:cs typeface="Arial" pitchFamily="34" charset="0"/>
              </a:rPr>
              <a:t>твитовати</a:t>
            </a:r>
            <a:r>
              <a:rPr lang="sr-Cyrl-BA" dirty="0"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sr-Cyrl-BA" dirty="0" smtClean="0">
                <a:latin typeface="Arial" pitchFamily="34" charset="0"/>
                <a:ea typeface="Calibri"/>
                <a:cs typeface="Arial" pitchFamily="34" charset="0"/>
              </a:rPr>
              <a:t>: </a:t>
            </a:r>
            <a:r>
              <a:rPr lang="sr-Cyrl-BA" i="1" dirty="0" smtClean="0">
                <a:latin typeface="Arial" pitchFamily="34" charset="0"/>
                <a:ea typeface="Calibri"/>
                <a:cs typeface="Arial" pitchFamily="34" charset="0"/>
              </a:rPr>
              <a:t>твитнути</a:t>
            </a:r>
            <a:r>
              <a:rPr lang="sr-Cyrl-BA" dirty="0" smtClean="0">
                <a:latin typeface="Arial" pitchFamily="34" charset="0"/>
                <a:ea typeface="Calibri"/>
                <a:cs typeface="Arial" pitchFamily="34" charset="0"/>
              </a:rPr>
              <a:t> </a:t>
            </a:r>
          </a:p>
          <a:p>
            <a:r>
              <a:rPr lang="sr-Cyrl-BA" i="1" dirty="0">
                <a:latin typeface="Arial" pitchFamily="34" charset="0"/>
                <a:ea typeface="Calibri"/>
                <a:cs typeface="Arial" pitchFamily="34" charset="0"/>
              </a:rPr>
              <a:t>р</a:t>
            </a:r>
            <a:r>
              <a:rPr lang="sr-Cyrl-BA" i="1" dirty="0" smtClean="0">
                <a:effectLst/>
                <a:latin typeface="Arial" pitchFamily="34" charset="0"/>
                <a:ea typeface="Calibri"/>
                <a:cs typeface="Arial" pitchFamily="34" charset="0"/>
              </a:rPr>
              <a:t>етвит</a:t>
            </a:r>
            <a:r>
              <a:rPr lang="sr-Cyrl-BA" dirty="0" smtClean="0">
                <a:effectLst/>
                <a:latin typeface="Arial" pitchFamily="34" charset="0"/>
                <a:ea typeface="Calibri"/>
                <a:cs typeface="Arial" pitchFamily="34" charset="0"/>
              </a:rPr>
              <a:t>/</a:t>
            </a:r>
            <a:r>
              <a:rPr lang="sr-Cyrl-BA" i="1" dirty="0" smtClean="0">
                <a:effectLst/>
                <a:latin typeface="Arial" pitchFamily="34" charset="0"/>
                <a:ea typeface="Calibri"/>
                <a:cs typeface="Arial" pitchFamily="34" charset="0"/>
              </a:rPr>
              <a:t>ритвит</a:t>
            </a:r>
          </a:p>
          <a:p>
            <a:r>
              <a:rPr lang="sr-Cyrl-BA" i="1" dirty="0" smtClean="0">
                <a:latin typeface="Arial" pitchFamily="34" charset="0"/>
                <a:ea typeface="Calibri"/>
                <a:cs typeface="Arial" pitchFamily="34" charset="0"/>
              </a:rPr>
              <a:t>ретвитовати</a:t>
            </a:r>
            <a:r>
              <a:rPr lang="sr-Cyrl-BA" dirty="0" smtClean="0">
                <a:latin typeface="Arial" pitchFamily="34" charset="0"/>
                <a:ea typeface="Calibri"/>
                <a:cs typeface="Arial" pitchFamily="34" charset="0"/>
              </a:rPr>
              <a:t>/</a:t>
            </a:r>
            <a:r>
              <a:rPr lang="sr-Cyrl-BA" i="1" dirty="0" smtClean="0">
                <a:latin typeface="Arial" pitchFamily="34" charset="0"/>
                <a:ea typeface="Calibri"/>
                <a:cs typeface="Arial" pitchFamily="34" charset="0"/>
              </a:rPr>
              <a:t>ритвитовати </a:t>
            </a:r>
            <a:r>
              <a:rPr lang="sr-Cyrl-BA" dirty="0" smtClean="0">
                <a:latin typeface="Arial" pitchFamily="34" charset="0"/>
                <a:ea typeface="Calibri"/>
                <a:cs typeface="Arial" pitchFamily="34" charset="0"/>
              </a:rPr>
              <a:t>: </a:t>
            </a:r>
            <a:r>
              <a:rPr lang="sr-Cyrl-BA" i="1" dirty="0" smtClean="0">
                <a:latin typeface="Arial" pitchFamily="34" charset="0"/>
                <a:ea typeface="Calibri"/>
                <a:cs typeface="Arial" pitchFamily="34" charset="0"/>
              </a:rPr>
              <a:t>ретвитнути</a:t>
            </a:r>
            <a:r>
              <a:rPr lang="sr-Cyrl-BA" dirty="0" smtClean="0">
                <a:latin typeface="Arial" pitchFamily="34" charset="0"/>
                <a:ea typeface="Calibri"/>
                <a:cs typeface="Arial" pitchFamily="34" charset="0"/>
              </a:rPr>
              <a:t>/</a:t>
            </a:r>
            <a:r>
              <a:rPr lang="sr-Cyrl-BA" i="1" dirty="0" smtClean="0">
                <a:latin typeface="Arial" pitchFamily="34" charset="0"/>
                <a:ea typeface="Calibri"/>
                <a:cs typeface="Arial" pitchFamily="34" charset="0"/>
              </a:rPr>
              <a:t>ритвитнути</a:t>
            </a:r>
            <a:endParaRPr lang="sr-Cyrl-BA" i="1" dirty="0" smtClean="0">
              <a:effectLst/>
              <a:latin typeface="Arial" pitchFamily="34" charset="0"/>
              <a:ea typeface="Calibri"/>
              <a:cs typeface="Arial" pitchFamily="34" charset="0"/>
            </a:endParaRPr>
          </a:p>
          <a:p>
            <a:endParaRPr lang="sr-Cyrl-BA" dirty="0" smtClean="0">
              <a:effectLst/>
              <a:latin typeface="Times New Roman"/>
              <a:ea typeface="Calibri"/>
            </a:endParaRPr>
          </a:p>
          <a:p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82DB3-48F0-4F8B-BC75-6E2E784B3297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66163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</TotalTime>
  <Words>2791</Words>
  <Application>Microsoft Office PowerPoint</Application>
  <PresentationFormat>On-screen Show (4:3)</PresentationFormat>
  <Paragraphs>249</Paragraphs>
  <Slides>66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66</vt:i4>
      </vt:variant>
    </vt:vector>
  </HeadingPairs>
  <TitlesOfParts>
    <vt:vector size="67" baseType="lpstr">
      <vt:lpstr>Office Theme</vt:lpstr>
      <vt:lpstr>PowerPoint Presentation</vt:lpstr>
      <vt:lpstr>PowerPoint Presentation</vt:lpstr>
      <vt:lpstr>1. Уводне напомене</vt:lpstr>
      <vt:lpstr>PowerPoint Presentation</vt:lpstr>
      <vt:lpstr>2. О језику интернет комуникације</vt:lpstr>
      <vt:lpstr>3. Основне особености творбе ријечи у језику Твитера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4. Закључак</vt:lpstr>
      <vt:lpstr>5. Извори и литература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Info</dc:creator>
  <cp:lastModifiedBy>Info</cp:lastModifiedBy>
  <cp:revision>25</cp:revision>
  <dcterms:created xsi:type="dcterms:W3CDTF">2016-03-17T11:28:46Z</dcterms:created>
  <dcterms:modified xsi:type="dcterms:W3CDTF">2016-03-18T23:10:40Z</dcterms:modified>
</cp:coreProperties>
</file>