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13" r:id="rId18"/>
    <p:sldId id="272" r:id="rId19"/>
    <p:sldId id="314" r:id="rId20"/>
    <p:sldId id="273" r:id="rId21"/>
    <p:sldId id="274" r:id="rId22"/>
    <p:sldId id="275" r:id="rId23"/>
    <p:sldId id="276" r:id="rId24"/>
    <p:sldId id="315" r:id="rId25"/>
    <p:sldId id="277" r:id="rId26"/>
    <p:sldId id="278" r:id="rId27"/>
    <p:sldId id="279" r:id="rId28"/>
    <p:sldId id="280" r:id="rId29"/>
    <p:sldId id="281" r:id="rId30"/>
    <p:sldId id="282" r:id="rId31"/>
    <p:sldId id="316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317" r:id="rId40"/>
    <p:sldId id="290" r:id="rId41"/>
    <p:sldId id="291" r:id="rId42"/>
    <p:sldId id="292" r:id="rId43"/>
    <p:sldId id="293" r:id="rId44"/>
    <p:sldId id="294" r:id="rId45"/>
    <p:sldId id="318" r:id="rId46"/>
    <p:sldId id="296" r:id="rId47"/>
    <p:sldId id="297" r:id="rId48"/>
    <p:sldId id="298" r:id="rId49"/>
    <p:sldId id="295" r:id="rId50"/>
    <p:sldId id="299" r:id="rId51"/>
    <p:sldId id="300" r:id="rId52"/>
    <p:sldId id="301" r:id="rId53"/>
    <p:sldId id="302" r:id="rId54"/>
    <p:sldId id="303" r:id="rId55"/>
    <p:sldId id="319" r:id="rId56"/>
    <p:sldId id="321" r:id="rId57"/>
    <p:sldId id="304" r:id="rId58"/>
    <p:sldId id="305" r:id="rId59"/>
    <p:sldId id="306" r:id="rId60"/>
    <p:sldId id="307" r:id="rId61"/>
    <p:sldId id="308" r:id="rId62"/>
    <p:sldId id="309" r:id="rId63"/>
    <p:sldId id="310" r:id="rId64"/>
    <p:sldId id="311" r:id="rId65"/>
    <p:sldId id="320" r:id="rId66"/>
    <p:sldId id="312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10A0B-0BBF-4CA8-B89F-68F3FC925E3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6D1C2-9E3B-49BE-A59A-6A7041CA5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213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BE493-532E-4D62-BC3B-B0C811028D94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F0F2D-7321-4CFA-9A15-E533A00C0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0887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414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037B-7BAB-4BDF-A051-E353E1D75451}" type="datetime1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8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AC7D-32C0-4366-8272-6BD259651806}" type="datetime1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20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680F-E4B4-4697-BB83-9EC1197C0179}" type="datetime1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47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78CD-4ED6-4FAF-8C44-1BAEE5E8DE81}" type="datetime1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9144000" cy="365125"/>
          </a:xfrm>
        </p:spPr>
        <p:txBody>
          <a:bodyPr/>
          <a:lstStyle>
            <a:lvl1pPr algn="ctr">
              <a:defRPr/>
            </a:lvl1pPr>
          </a:lstStyle>
          <a:p>
            <a:fld id="{12F82DB3-48F0-4F8B-BC75-6E2E784B32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82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85D80-D7CA-4EE1-89E4-8D36A490F0F4}" type="datetime1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65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C663-0533-49A7-99D4-D910CBC2D5CA}" type="datetime1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05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098A-BB23-4BE1-94DB-99AE93CA951C}" type="datetime1">
              <a:rPr lang="en-GB" smtClean="0"/>
              <a:t>18/03/2016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92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B44-874E-401D-8191-D143D003B924}" type="datetime1">
              <a:rPr lang="en-GB" smtClean="0"/>
              <a:t>18/03/2016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90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E906-9106-4CF2-AFF0-826745C00AE6}" type="datetime1">
              <a:rPr lang="en-GB" smtClean="0"/>
              <a:t>18/03/2016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08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928-D8EF-44E3-9C96-9BD6FFBE2226}" type="datetime1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62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3D19-F45A-448A-9228-B6576A165B7E}" type="datetime1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36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97D4-65DE-424D-8039-825723E9EE3A}" type="datetime1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961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7606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sr-Cyrl-BA" sz="3600" b="1" dirty="0" smtClean="0">
                <a:latin typeface="Arial" pitchFamily="34" charset="0"/>
                <a:cs typeface="Arial" pitchFamily="34" charset="0"/>
              </a:rPr>
              <a:t>Горан Милашин (Бања Лука)</a:t>
            </a:r>
          </a:p>
          <a:p>
            <a:pPr>
              <a:spcBef>
                <a:spcPts val="0"/>
              </a:spcBef>
            </a:pPr>
            <a:r>
              <a:rPr lang="sr-Cyrl-BA" sz="1600" b="1" dirty="0" smtClean="0">
                <a:latin typeface="Arial" pitchFamily="34" charset="0"/>
                <a:cs typeface="Arial" pitchFamily="34" charset="0"/>
              </a:rPr>
              <a:t>Филолошки факултет Универзитета у Бањој Луци</a:t>
            </a:r>
          </a:p>
          <a:p>
            <a:pPr>
              <a:spcBef>
                <a:spcPts val="0"/>
              </a:spcBef>
            </a:pPr>
            <a:r>
              <a:rPr lang="sr-Latn-BA" sz="1400" b="1" dirty="0" smtClean="0">
                <a:latin typeface="Arial" pitchFamily="34" charset="0"/>
                <a:cs typeface="Arial" pitchFamily="34" charset="0"/>
              </a:rPr>
              <a:t>goran.milasin@unibl.rs</a:t>
            </a:r>
          </a:p>
          <a:p>
            <a:pPr>
              <a:spcBef>
                <a:spcPts val="0"/>
              </a:spcBef>
            </a:pPr>
            <a:endParaRPr lang="sr-Latn-BA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sr-Latn-BA" sz="1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sr-Cyrl-BA" sz="4800" b="1" dirty="0" smtClean="0">
                <a:latin typeface="Arial" pitchFamily="34" charset="0"/>
                <a:cs typeface="Arial" pitchFamily="34" charset="0"/>
              </a:rPr>
              <a:t>О језику Твитера са дериватолошког становишта</a:t>
            </a:r>
          </a:p>
          <a:p>
            <a:pPr>
              <a:spcBef>
                <a:spcPts val="0"/>
              </a:spcBef>
            </a:pPr>
            <a:endParaRPr lang="sr-Cyrl-BA" sz="26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sr-Cyrl-BA" sz="2600" b="1" dirty="0" smtClean="0">
                <a:latin typeface="Arial" pitchFamily="34" charset="0"/>
                <a:cs typeface="Arial" pitchFamily="34" charset="0"/>
              </a:rPr>
              <a:t>Творба ријечи и интернет</a:t>
            </a:r>
          </a:p>
          <a:p>
            <a:pPr>
              <a:spcBef>
                <a:spcPts val="0"/>
              </a:spcBef>
            </a:pPr>
            <a:r>
              <a:rPr lang="sr-Cyrl-BA" sz="2400" b="1" dirty="0" smtClean="0">
                <a:latin typeface="Arial" pitchFamily="34" charset="0"/>
                <a:cs typeface="Arial" pitchFamily="34" charset="0"/>
              </a:rPr>
              <a:t>Грац, 23. </a:t>
            </a:r>
            <a:r>
              <a:rPr lang="sr-Latn-BA" sz="2400" b="1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sr-Cyrl-BA" sz="2400" b="1" dirty="0" smtClean="0">
                <a:latin typeface="Arial" pitchFamily="34" charset="0"/>
                <a:cs typeface="Arial" pitchFamily="34" charset="0"/>
              </a:rPr>
              <a:t>2016.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932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r>
              <a:rPr lang="sr-Cyrl-BA" i="1" dirty="0">
                <a:latin typeface="Arial" pitchFamily="34" charset="0"/>
                <a:cs typeface="Arial" pitchFamily="34" charset="0"/>
              </a:rPr>
              <a:t>н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отификације</a:t>
            </a:r>
          </a:p>
          <a:p>
            <a:r>
              <a:rPr lang="sr-Cyrl-BA" i="1" dirty="0">
                <a:latin typeface="Arial" pitchFamily="34" charset="0"/>
                <a:cs typeface="Arial" pitchFamily="34" charset="0"/>
              </a:rPr>
              <a:t>т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ренд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→ 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трендовати</a:t>
            </a:r>
          </a:p>
          <a:p>
            <a:r>
              <a:rPr lang="sr-Latn-BA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quote</a:t>
            </a:r>
            <a:r>
              <a:rPr lang="sr-Cyrl-BA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→ квотовати</a:t>
            </a:r>
          </a:p>
          <a:p>
            <a:r>
              <a:rPr lang="sr-Latn-BA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search</a:t>
            </a:r>
            <a:r>
              <a:rPr lang="sr-Latn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→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Cyrl-BA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срчовати</a:t>
            </a:r>
          </a:p>
          <a:p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л</a:t>
            </a:r>
            <a:r>
              <a:rPr lang="sr-Cyrl-BA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ајковати</a:t>
            </a:r>
          </a:p>
          <a:p>
            <a:r>
              <a:rPr lang="sr-Cyrl-BA" i="1" dirty="0">
                <a:latin typeface="Arial" pitchFamily="34" charset="0"/>
                <a:cs typeface="Arial" pitchFamily="34" charset="0"/>
              </a:rPr>
              <a:t>ф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ејвовати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фејвати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фејвнути</a:t>
            </a:r>
          </a:p>
          <a:p>
            <a:endParaRPr lang="sr-Cyrl-BA" i="1" dirty="0" smtClean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653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меншн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(←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mention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)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 –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меншновати</a:t>
            </a:r>
          </a:p>
          <a:p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лајна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(←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лајн-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 (енг.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line)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 + -</a:t>
            </a:r>
            <a:r>
              <a:rPr lang="sr-Cyrl-BA" b="1" dirty="0">
                <a:latin typeface="Arial" pitchFamily="34" charset="0"/>
                <a:ea typeface="Calibri"/>
                <a:cs typeface="Arial" pitchFamily="34" charset="0"/>
              </a:rPr>
              <a:t>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)</a:t>
            </a:r>
          </a:p>
          <a:p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б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локирати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← </a:t>
            </a:r>
            <a:r>
              <a:rPr lang="sr-Latn-BA" i="1" dirty="0" smtClean="0">
                <a:latin typeface="Arial" pitchFamily="34" charset="0"/>
                <a:ea typeface="Calibri"/>
                <a:cs typeface="Arial" pitchFamily="34" charset="0"/>
              </a:rPr>
              <a:t>block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 +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-</a:t>
            </a:r>
            <a:r>
              <a:rPr lang="sr-Cyrl-BA" b="1" dirty="0" smtClean="0">
                <a:latin typeface="Arial" pitchFamily="34" charset="0"/>
                <a:ea typeface="Calibri"/>
                <a:cs typeface="Arial" pitchFamily="34" charset="0"/>
              </a:rPr>
              <a:t>ира(ти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sr-Cyrl-BA" dirty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sr-Cyrl-BA" i="1" dirty="0">
                <a:latin typeface="Arial" pitchFamily="34" charset="0"/>
                <a:cs typeface="Arial" pitchFamily="34" charset="0"/>
              </a:rPr>
              <a:t>п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иновати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←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pin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+ -</a:t>
            </a:r>
            <a:r>
              <a:rPr lang="sr-Cyrl-BA" b="1" dirty="0" smtClean="0">
                <a:latin typeface="Arial" pitchFamily="34" charset="0"/>
                <a:cs typeface="Arial" pitchFamily="34" charset="0"/>
              </a:rPr>
              <a:t>ова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ти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)</a:t>
            </a:r>
            <a:endParaRPr lang="sr-Cyrl-BA" dirty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263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latin typeface="Arial" pitchFamily="34" charset="0"/>
                <a:cs typeface="Arial" pitchFamily="34" charset="0"/>
              </a:rPr>
              <a:t>Ali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tviteraši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Fejs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stranicama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svojih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tvitova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++++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Kad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se to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desilo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zašto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se to ne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leči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Preko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dana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skroman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profesor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hemije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uveče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vatrena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tviterašica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Ljudi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stanju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tvitnu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genijalnost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734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latin typeface="Arial" pitchFamily="34" charset="0"/>
                <a:cs typeface="Arial" pitchFamily="34" charset="0"/>
              </a:rPr>
              <a:t>ZA MENE JE LAST SEEN NA TVITERU KAD TI NEKO NE ODGOVARA NA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DM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DUZE VREME A NON STOP JE NA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LAJNI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TVITUJE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STA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ZNAM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sta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odjednom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pa mi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retvitujete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ovo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nisam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izasao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negde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televizor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ne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’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bog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latin typeface="Arial" pitchFamily="34" charset="0"/>
                <a:cs typeface="Arial" pitchFamily="34" charset="0"/>
              </a:rPr>
              <a:t>Ne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aco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moram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ovo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ritvitujem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nekako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ME UBIO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TVITOM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243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Seksualni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život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mi je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kao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tviter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mi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tvitnu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neki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retvitnu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najviše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fejvova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–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Zbog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tvog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ritvita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zapratila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moja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tviter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simpatija</a:t>
            </a:r>
            <a:r>
              <a:rPr lang="en-US" dirty="0">
                <a:latin typeface="Arial" pitchFamily="34" charset="0"/>
                <a:cs typeface="Arial" pitchFamily="34" charset="0"/>
              </a:rPr>
              <a:t>. 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sr-Latn-BA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POKLONIĆETE MI PRVO DETE</a:t>
            </a:r>
            <a:r>
              <a:rPr lang="en-US" dirty="0">
                <a:latin typeface="Arial" pitchFamily="34" charset="0"/>
                <a:cs typeface="Arial" pitchFamily="34" charset="0"/>
              </a:rPr>
              <a:t>!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NEMA NA ČEMU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53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Znači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toliko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loši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tvitovi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više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fejvova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dobijem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retvit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nego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sopstveni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tvit</a:t>
            </a:r>
            <a:r>
              <a:rPr lang="en-US" dirty="0">
                <a:latin typeface="Arial" pitchFamily="34" charset="0"/>
                <a:cs typeface="Arial" pitchFamily="34" charset="0"/>
              </a:rPr>
              <a:t>...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Plakaču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krstami</a:t>
            </a:r>
            <a:r>
              <a:rPr lang="en-US" dirty="0">
                <a:latin typeface="Arial" pitchFamily="34" charset="0"/>
                <a:cs typeface="Arial" pitchFamily="34" charset="0"/>
              </a:rPr>
              <a:t>!1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Budicu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drmacu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notifikacijama</a:t>
            </a:r>
            <a:r>
              <a:rPr lang="en-US" dirty="0">
                <a:latin typeface="Arial" pitchFamily="34" charset="0"/>
                <a:cs typeface="Arial" pitchFamily="34" charset="0"/>
              </a:rPr>
              <a:t>...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Neces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spavati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Tako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je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b="1" i="1" dirty="0" err="1">
                <a:latin typeface="Arial" pitchFamily="34" charset="0"/>
                <a:ea typeface="Calibri"/>
                <a:cs typeface="Arial" pitchFamily="34" charset="0"/>
              </a:rPr>
              <a:t>trenduj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Srbiju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! #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Serbia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#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U20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#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WorldChampionships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279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Ako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slazes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mnom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udaris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RT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nemoj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moj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tvit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objasnjavat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tim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quote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па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како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нисте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рекли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кад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сам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вас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квотовао</a:t>
            </a:r>
            <a:r>
              <a:rPr lang="en-US" dirty="0">
                <a:latin typeface="Arial" pitchFamily="34" charset="0"/>
                <a:cs typeface="Arial" pitchFamily="34" charset="0"/>
              </a:rPr>
              <a:t>...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и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немојте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молим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вас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о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Бонапарти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није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лепо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....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424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Imala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sam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komentar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Enu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Popov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ali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neću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search</a:t>
            </a:r>
            <a:r>
              <a:rPr lang="en-U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ovaće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me i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bacati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replike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pa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ću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morati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da je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učinim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poznatom</a:t>
            </a:r>
            <a:r>
              <a:rPr lang="en-US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 dal se vi to 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srčujete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pobogu</a:t>
            </a:r>
            <a:r>
              <a:rPr lang="en-US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904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Kakav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to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krivi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spoj</a:t>
            </a:r>
            <a:r>
              <a:rPr lang="en-US" dirty="0"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fejvuješ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njegov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tvit</a:t>
            </a:r>
            <a:r>
              <a:rPr lang="en-US" dirty="0"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nećeš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OMG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sad mi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jedan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fejvnuo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tvit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moram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pitam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li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ovo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među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nama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nešto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ozbiljno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zaslužujem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znam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čemu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321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Umorite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li se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ikada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bežeći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od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sebe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biste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dopali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osobama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interneta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skupili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fejva</a:t>
            </a:r>
            <a:r>
              <a:rPr lang="en-US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?!;</a:t>
            </a:r>
            <a:endParaRPr lang="sr-Cyrl-BA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fejvam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me ne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fermas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... 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idi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bre</a:t>
            </a:r>
            <a:r>
              <a:rPr lang="en-US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...;</a:t>
            </a:r>
            <a:endParaRPr lang="en-GB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95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1) Уводне напомене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2) О језику интернет комуникације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3) Основне особености творбе ријечи у језику Твитера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4) Закључак</a:t>
            </a:r>
            <a:endParaRPr lang="sr-Cyrl-BA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5) Извори и литература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9144000" cy="365125"/>
          </a:xfrm>
        </p:spPr>
        <p:txBody>
          <a:bodyPr/>
          <a:lstStyle/>
          <a:p>
            <a:pPr algn="ctr"/>
            <a:fld id="{12F82DB3-48F0-4F8B-BC75-6E2E784B3297}" type="slidenum">
              <a:rPr lang="en-GB" smtClean="0"/>
              <a:pPr algn="ct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65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i="1" dirty="0" err="1">
                <a:latin typeface="Arial" pitchFamily="34" charset="0"/>
                <a:cs typeface="Arial" pitchFamily="34" charset="0"/>
              </a:rPr>
              <a:t>Ništa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me ne </a:t>
            </a:r>
            <a:r>
              <a:rPr lang="en-GB" b="1" i="1" dirty="0" err="1">
                <a:latin typeface="Arial" pitchFamily="34" charset="0"/>
                <a:cs typeface="Arial" pitchFamily="34" charset="0"/>
              </a:rPr>
              <a:t>lajkujete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idem da </a:t>
            </a:r>
            <a:r>
              <a:rPr lang="en-GB" i="1" dirty="0" err="1" smtClean="0">
                <a:latin typeface="Arial" pitchFamily="34" charset="0"/>
                <a:cs typeface="Arial" pitchFamily="34" charset="0"/>
              </a:rPr>
              <a:t>spavam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moguce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da cu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umreti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od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bolova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glavi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onda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cete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me vi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mensnovati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pisati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mozda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spava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ocima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izvan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svakog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zla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tako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ipak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b="1" i="1" dirty="0" err="1">
                <a:latin typeface="Arial" pitchFamily="34" charset="0"/>
                <a:cs typeface="Arial" pitchFamily="34" charset="0"/>
              </a:rPr>
              <a:t>Fejv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idiotski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menšn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čisto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gospodski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i="1" dirty="0" err="1">
                <a:latin typeface="Arial" pitchFamily="34" charset="0"/>
                <a:ea typeface="Calibri"/>
                <a:cs typeface="Arial" pitchFamily="34" charset="0"/>
              </a:rPr>
              <a:t>Svaki</a:t>
            </a:r>
            <a:r>
              <a:rPr lang="en-GB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ea typeface="Calibri"/>
                <a:cs typeface="Arial" pitchFamily="34" charset="0"/>
              </a:rPr>
              <a:t>moj</a:t>
            </a:r>
            <a:r>
              <a:rPr lang="en-GB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GB" b="1" i="1" dirty="0" err="1">
                <a:latin typeface="Arial" pitchFamily="34" charset="0"/>
                <a:ea typeface="Calibri"/>
                <a:cs typeface="Arial" pitchFamily="34" charset="0"/>
              </a:rPr>
              <a:t>tvit</a:t>
            </a:r>
            <a:r>
              <a:rPr lang="en-GB" i="1" dirty="0">
                <a:latin typeface="Arial" pitchFamily="34" charset="0"/>
                <a:ea typeface="Calibri"/>
                <a:cs typeface="Arial" pitchFamily="34" charset="0"/>
              </a:rPr>
              <a:t> se </a:t>
            </a:r>
            <a:r>
              <a:rPr lang="en-GB" i="1" dirty="0" err="1">
                <a:latin typeface="Arial" pitchFamily="34" charset="0"/>
                <a:ea typeface="Calibri"/>
                <a:cs typeface="Arial" pitchFamily="34" charset="0"/>
              </a:rPr>
              <a:t>mora</a:t>
            </a:r>
            <a:r>
              <a:rPr lang="en-GB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ea typeface="Calibri"/>
                <a:cs typeface="Arial" pitchFamily="34" charset="0"/>
              </a:rPr>
              <a:t>shvatiti</a:t>
            </a:r>
            <a:r>
              <a:rPr lang="en-GB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ea typeface="Calibri"/>
                <a:cs typeface="Arial" pitchFamily="34" charset="0"/>
              </a:rPr>
              <a:t>kao</a:t>
            </a:r>
            <a:r>
              <a:rPr lang="en-GB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GB" b="1" i="1" dirty="0" err="1" smtClean="0">
                <a:latin typeface="Arial" pitchFamily="34" charset="0"/>
                <a:ea typeface="Calibri"/>
                <a:cs typeface="Arial" pitchFamily="34" charset="0"/>
              </a:rPr>
              <a:t>mensnles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13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b="1" i="1" dirty="0" err="1">
                <a:latin typeface="Arial" pitchFamily="34" charset="0"/>
                <a:cs typeface="Arial" pitchFamily="34" charset="0"/>
              </a:rPr>
              <a:t>Skrolujem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lajnu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nekako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elementima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drame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i="1" dirty="0" err="1">
                <a:latin typeface="Arial" pitchFamily="34" charset="0"/>
                <a:cs typeface="Arial" pitchFamily="34" charset="0"/>
              </a:rPr>
              <a:t>Nemam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b="1" i="1" dirty="0" err="1">
                <a:latin typeface="Arial" pitchFamily="34" charset="0"/>
                <a:cs typeface="Arial" pitchFamily="34" charset="0"/>
              </a:rPr>
              <a:t>pinovan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cs typeface="Arial" pitchFamily="34" charset="0"/>
              </a:rPr>
              <a:t>tvit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cs typeface="Arial" pitchFamily="34" charset="0"/>
              </a:rPr>
              <a:t>zato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cs typeface="Arial" pitchFamily="34" charset="0"/>
              </a:rPr>
              <a:t>sto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mi </a:t>
            </a:r>
            <a:r>
              <a:rPr lang="en-GB" i="1" dirty="0" err="1">
                <a:latin typeface="Arial" pitchFamily="34" charset="0"/>
                <a:cs typeface="Arial" pitchFamily="34" charset="0"/>
              </a:rPr>
              <a:t>svi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cs typeface="Arial" pitchFamily="34" charset="0"/>
              </a:rPr>
              <a:t>tvitovi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cs typeface="Arial" pitchFamily="34" charset="0"/>
              </a:rPr>
              <a:t>podjednako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cs typeface="Arial" pitchFamily="34" charset="0"/>
              </a:rPr>
              <a:t>dobri</a:t>
            </a:r>
            <a:r>
              <a:rPr lang="en-GB" dirty="0">
                <a:latin typeface="Arial" pitchFamily="34" charset="0"/>
                <a:cs typeface="Arial" pitchFamily="34" charset="0"/>
              </a:rPr>
              <a:t>, </a:t>
            </a:r>
            <a:r>
              <a:rPr lang="en-GB" i="1" dirty="0" err="1">
                <a:latin typeface="Arial" pitchFamily="34" charset="0"/>
                <a:cs typeface="Arial" pitchFamily="34" charset="0"/>
              </a:rPr>
              <a:t>salim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se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Narod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svaki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pinuje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drugi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tvit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итд</a:t>
            </a:r>
            <a:r>
              <a:rPr lang="sr-Cyrl-BA" dirty="0"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993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sr-Cyrl-BA" i="1" dirty="0" smtClean="0">
                <a:latin typeface="Arial" pitchFamily="34" charset="0"/>
                <a:cs typeface="Arial" pitchFamily="34" charset="0"/>
              </a:rPr>
              <a:t>фоловер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пратилац</a:t>
            </a:r>
          </a:p>
          <a:p>
            <a:r>
              <a:rPr lang="sr-Cyrl-BA" i="1" dirty="0" smtClean="0">
                <a:latin typeface="Arial" pitchFamily="34" charset="0"/>
                <a:cs typeface="Arial" pitchFamily="34" charset="0"/>
              </a:rPr>
              <a:t>запратити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отпратити</a:t>
            </a:r>
          </a:p>
          <a:p>
            <a:r>
              <a:rPr lang="sr-Cyrl-BA" i="1" dirty="0">
                <a:latin typeface="Arial" pitchFamily="34" charset="0"/>
                <a:cs typeface="Arial" pitchFamily="34" charset="0"/>
              </a:rPr>
              <a:t>ф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олов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запрат</a:t>
            </a:r>
          </a:p>
          <a:p>
            <a:r>
              <a:rPr lang="sr-Cyrl-BA" i="1" dirty="0">
                <a:latin typeface="Arial" pitchFamily="34" charset="0"/>
                <a:cs typeface="Arial" pitchFamily="34" charset="0"/>
              </a:rPr>
              <a:t>а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нфолов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отпрат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r-Cyrl-BA" i="1" dirty="0">
                <a:latin typeface="Arial" pitchFamily="34" charset="0"/>
                <a:cs typeface="Arial" pitchFamily="34" charset="0"/>
              </a:rPr>
              <a:t>с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иловати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‛одједном некоме ретвитовати и фејвовати много твитова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’)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37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Uvek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sramota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kad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od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mojih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folovera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komentariše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ono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rt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ostavi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me u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menšnu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onda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osoba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koju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rt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misli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imam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proste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folovere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Primjecujem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mi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tviter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otpraca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jednog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tviterasa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treci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ili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cetvrti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put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vec</a:t>
            </a:r>
            <a:r>
              <a:rPr lang="en-US" dirty="0">
                <a:latin typeface="Arial" pitchFamily="34" charset="0"/>
                <a:cs typeface="Arial" pitchFamily="34" charset="0"/>
              </a:rPr>
              <a:t>,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majke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mi,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stid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ponovo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covjeka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zapratiti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17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US" sz="30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Nemoj</a:t>
            </a:r>
            <a:r>
              <a:rPr lang="en-US" sz="30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da me </a:t>
            </a:r>
            <a:r>
              <a:rPr lang="en-US" sz="3000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zapraćuješ</a:t>
            </a:r>
            <a:r>
              <a:rPr lang="en-US" sz="30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uopšte</a:t>
            </a:r>
            <a:r>
              <a:rPr lang="en-US" sz="30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30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ćeš</a:t>
            </a:r>
            <a:r>
              <a:rPr lang="en-US" sz="30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me </a:t>
            </a:r>
            <a:r>
              <a:rPr lang="en-US" sz="3000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otpratiti</a:t>
            </a:r>
            <a:r>
              <a:rPr lang="en-US" sz="30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30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30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minuta</a:t>
            </a:r>
            <a:r>
              <a:rPr lang="en-US" sz="3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0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ne </a:t>
            </a:r>
            <a:r>
              <a:rPr lang="en-US" sz="30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muči</a:t>
            </a:r>
            <a:r>
              <a:rPr lang="en-US" sz="30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30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džabe</a:t>
            </a:r>
            <a:r>
              <a:rPr lang="en-US" sz="3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GB" sz="3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Zaprat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mir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Zapratim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tako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nekoga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jer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me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stalno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fejva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onda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kad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vidim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čemu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piše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udaram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sama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sebe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glavi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jer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alo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što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moram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čitam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otprat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207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Silovanje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ne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uključuje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samo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tvitove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favstara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niste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znali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otvorila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oči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priznajte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Opšte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poznata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stvar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zbog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reklamnih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silovanja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my today stats</a:t>
            </a:r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a od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mene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dobijete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automatski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anfolov</a:t>
            </a:r>
            <a:r>
              <a:rPr lang="sr-Cyrl-BA" dirty="0"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411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sr-Cyrl-BA" u="sng" dirty="0" smtClean="0">
                <a:latin typeface="Arial" pitchFamily="34" charset="0"/>
                <a:cs typeface="Arial" pitchFamily="34" charset="0"/>
              </a:rPr>
              <a:t>Деминутиви: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latin typeface="Arial" pitchFamily="34" charset="0"/>
                <a:cs typeface="Arial" pitchFamily="34" charset="0"/>
              </a:rPr>
              <a:t>Ali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bih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joj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prešla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tockovima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svog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terenskog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vozila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preko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lobanje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vise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puta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zbog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ovog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deminutiva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blokić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*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Pokazuje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svoj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 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tviter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 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profil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sr-Latn-BA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Fejvovanje</a:t>
            </a:r>
            <a:r>
              <a:rPr lang="en-US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tri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meseca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unapred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plus </a:t>
            </a:r>
            <a:r>
              <a:rPr lang="en-US" b="1" i="1" dirty="0" err="1" smtClean="0">
                <a:latin typeface="Arial" pitchFamily="34" charset="0"/>
                <a:ea typeface="Calibri"/>
                <a:cs typeface="Arial" pitchFamily="34" charset="0"/>
              </a:rPr>
              <a:t>retvitčić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uživačete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!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итд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192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Okačio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bih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ja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snimak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kako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se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vozam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po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gradu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ali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imam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loš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auto </a:t>
            </a:r>
            <a:r>
              <a:rPr lang="en-US" b="1" i="1" dirty="0" err="1" smtClean="0">
                <a:latin typeface="Arial" pitchFamily="34" charset="0"/>
                <a:ea typeface="Calibri"/>
                <a:cs typeface="Arial" pitchFamily="34" charset="0"/>
              </a:rPr>
              <a:t>jebigica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sr-Cyrl-BA" b="1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latin typeface="Arial" pitchFamily="34" charset="0"/>
                <a:cs typeface="Arial" pitchFamily="34" charset="0"/>
              </a:rPr>
              <a:t>sad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tek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skapirao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kako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skupljaju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fejvovi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pa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samo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treba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se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napiše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nešto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svi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eto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Cyrl-BA" b="1" i="1" dirty="0" smtClean="0">
                <a:latin typeface="Arial" pitchFamily="34" charset="0"/>
                <a:ea typeface="Calibri"/>
                <a:cs typeface="Arial" pitchFamily="34" charset="0"/>
              </a:rPr>
              <a:t>	</a:t>
            </a:r>
            <a:r>
              <a:rPr lang="en-US" b="1" i="1" dirty="0" err="1" smtClean="0">
                <a:latin typeface="Arial" pitchFamily="34" charset="0"/>
                <a:ea typeface="Calibri"/>
                <a:cs typeface="Arial" pitchFamily="34" charset="0"/>
              </a:rPr>
              <a:t>nejebica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10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u="sng" dirty="0" smtClean="0">
                <a:latin typeface="Arial" pitchFamily="34" charset="0"/>
                <a:cs typeface="Arial" pitchFamily="34" charset="0"/>
              </a:rPr>
              <a:t>Сливенице:</a:t>
            </a:r>
          </a:p>
          <a:p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Momčilo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se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umusavio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od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orea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obukao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moj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kupaći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stavivši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mu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šešir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na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glavu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suprug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prokomentarisa</a:t>
            </a:r>
            <a:r>
              <a:rPr lang="en-US" dirty="0" err="1" smtClean="0">
                <a:latin typeface="Arial" pitchFamily="34" charset="0"/>
                <a:ea typeface="Calibri"/>
                <a:cs typeface="Arial" pitchFamily="34" charset="0"/>
              </a:rPr>
              <a:t>: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Pogle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b="1" i="1" dirty="0" err="1">
                <a:latin typeface="Arial" pitchFamily="34" charset="0"/>
                <a:ea typeface="Calibri"/>
                <a:cs typeface="Arial" pitchFamily="34" charset="0"/>
              </a:rPr>
              <a:t>Momčita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(←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Momčilo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+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Končita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)!;</a:t>
            </a:r>
            <a:endParaRPr lang="sr-Cyrl-BA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Filmski</a:t>
            </a:r>
            <a:r>
              <a:rPr lang="en-US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ea typeface="Calibri"/>
                <a:cs typeface="Arial" pitchFamily="34" charset="0"/>
              </a:rPr>
              <a:t>smaraton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(←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smarati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/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smor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+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maraton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)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na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ea typeface="Calibri"/>
                <a:cs typeface="Arial" pitchFamily="34" charset="0"/>
              </a:rPr>
              <a:t>RTS1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;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473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lvl="0"/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I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šta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je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na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kraju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finale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priče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oko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industrije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mesa 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Mafijević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(←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mafija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+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Matijević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)... 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Ups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pardon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...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Matijević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...; </a:t>
            </a:r>
            <a:endParaRPr lang="sr-Cyrl-BA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/>
            <a:r>
              <a:rPr lang="en-US" i="1" dirty="0" err="1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На</a:t>
            </a:r>
            <a:r>
              <a:rPr lang="en-US" i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једној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слави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је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бајадера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била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бајата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и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рекла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сам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домаћици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да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ми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дода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бајатеру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(← </a:t>
            </a:r>
            <a:r>
              <a:rPr lang="sr-Cyrl-BA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бајата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+ </a:t>
            </a:r>
            <a:r>
              <a:rPr lang="sr-Cyrl-BA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бајадера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) </a:t>
            </a: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и 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др.</a:t>
            </a:r>
            <a:endParaRPr lang="en-GB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1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200" b="1" dirty="0" smtClean="0">
                <a:latin typeface="Arial" pitchFamily="34" charset="0"/>
                <a:cs typeface="Arial" pitchFamily="34" charset="0"/>
              </a:rPr>
              <a:t>1. Уводне напомене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BA" b="1" dirty="0" smtClean="0"/>
              <a:t>Предмет истраживања:</a:t>
            </a:r>
          </a:p>
          <a:p>
            <a:r>
              <a:rPr lang="sr-Cyrl-BA" dirty="0" smtClean="0"/>
              <a:t>лексеме карактеристичне за језик онлајн друштвене мреже Твитер</a:t>
            </a:r>
            <a:endParaRPr lang="sr-Cyrl-BA" dirty="0"/>
          </a:p>
          <a:p>
            <a:pPr marL="0" indent="0">
              <a:buNone/>
            </a:pPr>
            <a:r>
              <a:rPr lang="sr-Cyrl-BA" b="1" dirty="0" smtClean="0"/>
              <a:t>Корпус:</a:t>
            </a:r>
          </a:p>
          <a:p>
            <a:r>
              <a:rPr lang="sr-Cyrl-BA" dirty="0" smtClean="0"/>
              <a:t>2000 порука са 200 различитих профила (март 2013 – март 2016)</a:t>
            </a:r>
          </a:p>
          <a:p>
            <a:r>
              <a:rPr lang="sr-Cyrl-BA" dirty="0" smtClean="0"/>
              <a:t>једнојезичан (српски језик)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8088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u="sng" dirty="0" smtClean="0">
                <a:latin typeface="Arial" pitchFamily="34" charset="0"/>
                <a:cs typeface="Arial" pitchFamily="34" charset="0"/>
              </a:rPr>
              <a:t>Именички рефикс </a:t>
            </a:r>
            <a:r>
              <a:rPr lang="sr-Cyrl-BA" b="1" u="sng" dirty="0" smtClean="0">
                <a:latin typeface="Arial" pitchFamily="34" charset="0"/>
                <a:cs typeface="Arial" pitchFamily="34" charset="0"/>
              </a:rPr>
              <a:t>пре-</a:t>
            </a:r>
            <a:r>
              <a:rPr lang="sr-Cyrl-BA" u="sng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Preduša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Dopisujem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jednim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preseksom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Znate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one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obuku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trenerku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vezu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pundju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 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budu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prelepote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to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uradim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izgledam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se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nisam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treznila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10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1004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lvl="0" indent="457200" algn="just">
              <a:lnSpc>
                <a:spcPct val="150000"/>
              </a:lnSpc>
            </a:pP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sam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onaj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drugi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redu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cuje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da je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neka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preriba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raskinula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vekovnu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vezu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indent="457200" algn="just">
              <a:lnSpc>
                <a:spcPct val="150000"/>
              </a:lnSpc>
            </a:pP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Cim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mi se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neki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prefrajer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javi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u DM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zamisljam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kako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bi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nam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lepa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deca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bila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545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ne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trudi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se da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budeš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crnac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kad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si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b="1" i="1" dirty="0" err="1" smtClean="0">
                <a:latin typeface="Arial" pitchFamily="34" charset="0"/>
                <a:ea typeface="Calibri"/>
                <a:cs typeface="Arial" pitchFamily="34" charset="0"/>
              </a:rPr>
              <a:t>prežena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r>
              <a:rPr lang="en-US" b="1" i="1" dirty="0" err="1">
                <a:latin typeface="Arial" pitchFamily="34" charset="0"/>
                <a:ea typeface="Calibri"/>
                <a:cs typeface="Arial" pitchFamily="34" charset="0"/>
              </a:rPr>
              <a:t>Prežena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–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žena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kod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koje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muškarac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svrati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pre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nego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što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ode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kod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svoje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245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sr-Cyrl-BA" u="sng" dirty="0" smtClean="0">
                <a:latin typeface="Arial" pitchFamily="34" charset="0"/>
                <a:cs typeface="Arial" pitchFamily="34" charset="0"/>
              </a:rPr>
              <a:t>Корисничка имена:</a:t>
            </a:r>
          </a:p>
          <a:p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Bole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’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sNick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™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@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BoleBezKontrole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</a:p>
          <a:p>
            <a:r>
              <a:rPr lang="en-GB" i="1" dirty="0">
                <a:latin typeface="Arial" pitchFamily="34" charset="0"/>
                <a:ea typeface="Calibri"/>
                <a:cs typeface="Arial" pitchFamily="34" charset="0"/>
              </a:rPr>
              <a:t>Ana</a:t>
            </a:r>
            <a:r>
              <a:rPr lang="en-GB" dirty="0">
                <a:latin typeface="Arial" pitchFamily="34" charset="0"/>
                <a:ea typeface="Calibri"/>
                <a:cs typeface="Arial" pitchFamily="34" charset="0"/>
              </a:rPr>
              <a:t> (@</a:t>
            </a:r>
            <a:r>
              <a:rPr lang="en-GB" i="1" dirty="0" err="1">
                <a:latin typeface="Arial" pitchFamily="34" charset="0"/>
                <a:ea typeface="Calibri"/>
                <a:cs typeface="Arial" pitchFamily="34" charset="0"/>
              </a:rPr>
              <a:t>restartovANA</a:t>
            </a:r>
            <a:r>
              <a:rPr lang="en-GB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sr-Cyrl-BA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en-GB" i="1" dirty="0" err="1">
                <a:latin typeface="Arial" pitchFamily="34" charset="0"/>
                <a:ea typeface="Calibri"/>
                <a:cs typeface="Arial" pitchFamily="34" charset="0"/>
              </a:rPr>
              <a:t>Pobesneli</a:t>
            </a:r>
            <a:r>
              <a:rPr lang="en-GB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GB" i="1" dirty="0" err="1">
                <a:latin typeface="Arial" pitchFamily="34" charset="0"/>
                <a:ea typeface="Calibri"/>
                <a:cs typeface="Arial" pitchFamily="34" charset="0"/>
              </a:rPr>
              <a:t>Srx</a:t>
            </a:r>
            <a:r>
              <a:rPr lang="en-GB" dirty="0">
                <a:latin typeface="Arial" pitchFamily="34" charset="0"/>
                <a:ea typeface="Calibri"/>
                <a:cs typeface="Arial" pitchFamily="34" charset="0"/>
              </a:rPr>
              <a:t> (@</a:t>
            </a:r>
            <a:r>
              <a:rPr lang="en-GB" i="1" dirty="0" err="1">
                <a:latin typeface="Arial" pitchFamily="34" charset="0"/>
                <a:ea typeface="Calibri"/>
                <a:cs typeface="Arial" pitchFamily="34" charset="0"/>
              </a:rPr>
              <a:t>srkibree</a:t>
            </a:r>
            <a:r>
              <a:rPr lang="en-GB" dirty="0"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7547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u="sng" dirty="0" smtClean="0">
                <a:latin typeface="Arial" pitchFamily="34" charset="0"/>
                <a:cs typeface="Arial" pitchFamily="34" charset="0"/>
              </a:rPr>
              <a:t>Скраћенице:</a:t>
            </a:r>
          </a:p>
          <a:p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LOL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= 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laughing out loud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OMG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= 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oh my God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те оне настале од псовки: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WTF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=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what the fuck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OMFG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=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oh my fucking God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BTW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=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by the way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PLS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= </a:t>
            </a:r>
            <a:r>
              <a:rPr lang="sr-Latn-BA" i="1" dirty="0" smtClean="0">
                <a:latin typeface="Arial" pitchFamily="34" charset="0"/>
                <a:ea typeface="Calibri"/>
                <a:cs typeface="Arial" pitchFamily="34" charset="0"/>
              </a:rPr>
              <a:t>please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indent="252095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jbg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а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  <a:r>
              <a:rPr lang="sr-Cyrl-BA" b="1" i="1" dirty="0" smtClean="0">
                <a:latin typeface="Arial" pitchFamily="34" charset="0"/>
                <a:ea typeface="Calibri"/>
                <a:cs typeface="Arial" pitchFamily="34" charset="0"/>
              </a:rPr>
              <a:t>/</a:t>
            </a:r>
            <a:r>
              <a:rPr lang="en-US" i="1" dirty="0" err="1" smtClean="0">
                <a:latin typeface="Arial" pitchFamily="34" charset="0"/>
                <a:ea typeface="Calibri"/>
                <a:cs typeface="Arial" pitchFamily="34" charset="0"/>
              </a:rPr>
              <a:t>ybggg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=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јебига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jbt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e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) 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=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јеботе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итд.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nzm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=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не знам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obvz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=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обавезно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msm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=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мислим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 и др.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5404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RT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=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retweet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–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гл.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‛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прослиједити, објавити нечији твит на свом налогу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’;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им. ‛прослијеђени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твит’;</a:t>
            </a:r>
          </a:p>
          <a:p>
            <a:r>
              <a:rPr lang="sr-Latn-BA" i="1" dirty="0" smtClean="0">
                <a:latin typeface="Arial" pitchFamily="34" charset="0"/>
                <a:ea typeface="Calibri"/>
                <a:cs typeface="Arial" pitchFamily="34" charset="0"/>
              </a:rPr>
              <a:t>DM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=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direct messages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–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‛поруке које нису јавне, не виде се на профилу, него их види само онај коме су послате’.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4214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Izveli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teroristu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licu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mesta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pokaze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kako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radili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lik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pobegao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ne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mogu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nađu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3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dana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lol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OMG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ladno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komentarisali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bez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mene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Volšebna</a:t>
            </a:r>
            <a:r>
              <a:rPr lang="en-US" dirty="0">
                <a:latin typeface="Arial" pitchFamily="34" charset="0"/>
                <a:cs typeface="Arial" pitchFamily="34" charset="0"/>
              </a:rPr>
              <a:t> @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Volshebna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r>
              <a:rPr lang="sr-Cyrl-BA" dirty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PREKINITE TOLIKO DA FEJVUJETE I </a:t>
            </a:r>
            <a:r>
              <a:rPr lang="en-US" b="1" i="1" dirty="0">
                <a:latin typeface="Arial" pitchFamily="34" charset="0"/>
                <a:ea typeface="Calibri"/>
                <a:cs typeface="Arial" pitchFamily="34" charset="0"/>
              </a:rPr>
              <a:t>RT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PREGLUPE TVITOVE </a:t>
            </a:r>
            <a:r>
              <a:rPr lang="en-US" b="1" i="1" dirty="0" smtClean="0">
                <a:latin typeface="Arial" pitchFamily="34" charset="0"/>
                <a:ea typeface="Calibri"/>
                <a:cs typeface="Arial" pitchFamily="34" charset="0"/>
              </a:rPr>
              <a:t>OMG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8416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ovo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uzas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hahaha</a:t>
            </a:r>
            <a:r>
              <a:rPr lang="en-US" dirty="0">
                <a:latin typeface="Arial" pitchFamily="34" charset="0"/>
                <a:cs typeface="Arial" pitchFamily="34" charset="0"/>
              </a:rPr>
              <a:t>..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oni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njemu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rekli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ima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odlican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glas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wtf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-.-;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Kako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iz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moze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trgnuti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odvratan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san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omfg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pisala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ne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secam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latin typeface="Arial" pitchFamily="34" charset="0"/>
                <a:cs typeface="Arial" pitchFamily="34" charset="0"/>
              </a:rPr>
              <a:t>Wow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Seka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rodjendan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od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muza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dobila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sat od 20k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eura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joj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btw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kupio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njenim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parama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Soo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romantic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2534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Sve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sranje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pls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 RT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nastavi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dalje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Slatke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ove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zene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koje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zgrozene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mojim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slikama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donjem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vesu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sve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neke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fine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jbte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Jbga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mora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bude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promiskuitetan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9676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slika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zorana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kesica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gradskom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prevozu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gde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objasnjava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kako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pravilno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pise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, EVRO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EURO me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samo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motivise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da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kupim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svoj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auto.</a:t>
            </a:r>
            <a:b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</a:br>
            <a:r>
              <a:rPr lang="en-US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Ili AVTO </a:t>
            </a:r>
            <a:r>
              <a:rPr lang="en-US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nzm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74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sr-Cyrl-BA" b="1" dirty="0" smtClean="0"/>
              <a:t>Твитер:</a:t>
            </a:r>
          </a:p>
          <a:p>
            <a:pPr marL="0" indent="0">
              <a:buNone/>
            </a:pPr>
            <a:endParaRPr lang="sr-Cyrl-BA" b="1" dirty="0" smtClean="0"/>
          </a:p>
          <a:p>
            <a:r>
              <a:rPr lang="ru-RU" dirty="0"/>
              <a:t>б</a:t>
            </a:r>
            <a:r>
              <a:rPr lang="ru-RU" dirty="0" smtClean="0"/>
              <a:t>есплатна онлајн друштвена мрежа и микроблог услуга</a:t>
            </a:r>
          </a:p>
          <a:p>
            <a:r>
              <a:rPr lang="ru-RU" dirty="0"/>
              <a:t>о</a:t>
            </a:r>
            <a:r>
              <a:rPr lang="ru-RU" dirty="0" smtClean="0"/>
              <a:t>снован 2006. године</a:t>
            </a:r>
          </a:p>
          <a:p>
            <a:r>
              <a:rPr lang="ru-RU" dirty="0" smtClean="0"/>
              <a:t>332 милиона активних корисника у свијету (јануар 2016)</a:t>
            </a:r>
          </a:p>
          <a:p>
            <a:r>
              <a:rPr lang="ru-RU" dirty="0" smtClean="0"/>
              <a:t>омогућује корисницима да шаљу и читају кратке поруке – </a:t>
            </a:r>
            <a:r>
              <a:rPr lang="ru-RU" i="1" dirty="0" smtClean="0"/>
              <a:t>твитове</a:t>
            </a:r>
            <a:r>
              <a:rPr lang="ru-RU" dirty="0" smtClean="0"/>
              <a:t> (</a:t>
            </a:r>
            <a:r>
              <a:rPr lang="ru-RU" spc="100" dirty="0" smtClean="0"/>
              <a:t>tweets</a:t>
            </a:r>
            <a:r>
              <a:rPr lang="ru-RU" dirty="0" smtClean="0"/>
              <a:t>)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9860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latin typeface="Arial" pitchFamily="34" charset="0"/>
                <a:cs typeface="Arial" pitchFamily="34" charset="0"/>
              </a:rPr>
              <a:t>Recite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Bojanici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b="1" i="1" dirty="0" err="1">
                <a:latin typeface="Arial" pitchFamily="34" charset="0"/>
                <a:cs typeface="Arial" pitchFamily="34" charset="0"/>
              </a:rPr>
              <a:t>obvz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napise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memoare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ali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posebnim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naglaskom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kako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se</a:t>
            </a:r>
            <a:r>
              <a:rPr lang="en-US" dirty="0">
                <a:latin typeface="Arial" pitchFamily="34" charset="0"/>
                <a:cs typeface="Arial" pitchFamily="34" charset="0"/>
              </a:rPr>
              <a:t> „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provodila</a:t>
            </a:r>
            <a:r>
              <a:rPr lang="en-US" dirty="0">
                <a:latin typeface="Arial" pitchFamily="34" charset="0"/>
                <a:cs typeface="Arial" pitchFamily="34" charset="0"/>
              </a:rPr>
              <a:t>“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Zenevi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...;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err="1">
                <a:latin typeface="Arial" pitchFamily="34" charset="0"/>
                <a:cs typeface="Arial" pitchFamily="34" charset="0"/>
              </a:rPr>
              <a:t>Komsije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prave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zurku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nesto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zbog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ljubomore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imam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nocne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more</a:t>
            </a:r>
            <a:r>
              <a:rPr lang="en-US" dirty="0">
                <a:latin typeface="Arial" pitchFamily="34" charset="0"/>
                <a:cs typeface="Arial" pitchFamily="34" charset="0"/>
              </a:rPr>
              <a:t>....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crna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golubice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Msm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poistovecujem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se al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zovem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zovem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devedesetdva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4108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50000"/>
              </a:lnSpc>
            </a:pP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Uvek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me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sramota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kad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neko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od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mojih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folovera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komentariše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ono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što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rt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ostavi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me u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menšnu</a:t>
            </a:r>
            <a:r>
              <a:rPr lang="en-US" sz="35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onda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osoba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koju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sam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rt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misli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da imam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proste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folovere</a:t>
            </a:r>
            <a:r>
              <a:rPr lang="sr-Cyrl-BA" sz="35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GB" sz="35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Najviše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volim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kada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ovako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neki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tvitap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pa vas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sve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poblokiram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ali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mi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posle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mučno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kada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me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DM</a:t>
            </a:r>
            <a:r>
              <a:rPr lang="en-US" sz="35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5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35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preko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nekoga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molite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da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skinem</a:t>
            </a:r>
            <a:r>
              <a:rPr lang="en-US" sz="35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i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blok</a:t>
            </a:r>
            <a:r>
              <a:rPr lang="sr-Cyrl-BA" sz="35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итд.</a:t>
            </a:r>
            <a:endParaRPr lang="en-GB" sz="35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6162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200" b="1" dirty="0" smtClean="0">
                <a:latin typeface="Arial" pitchFamily="34" charset="0"/>
                <a:cs typeface="Arial" pitchFamily="34" charset="0"/>
              </a:rPr>
              <a:t>4. Закључак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 smtClean="0">
                <a:latin typeface="Arial" pitchFamily="34" charset="0"/>
                <a:cs typeface="Arial" pitchFamily="34" charset="0"/>
              </a:rPr>
              <a:t>Специфичности у творби ријечи на Твитеру</a:t>
            </a:r>
          </a:p>
          <a:p>
            <a:r>
              <a:rPr lang="sr-Cyrl-BA" dirty="0" smtClean="0">
                <a:latin typeface="Arial" pitchFamily="34" charset="0"/>
                <a:cs typeface="Arial" pitchFamily="34" charset="0"/>
              </a:rPr>
              <a:t>Глобализација</a:t>
            </a:r>
          </a:p>
          <a:p>
            <a:r>
              <a:rPr lang="sr-Cyrl-BA" dirty="0" smtClean="0">
                <a:latin typeface="Arial" pitchFamily="34" charset="0"/>
                <a:cs typeface="Arial" pitchFamily="34" charset="0"/>
              </a:rPr>
              <a:t>Твитер – огледало наше језичке (не)културе?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0579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200" b="1" dirty="0" smtClean="0">
                <a:latin typeface="Arial" pitchFamily="34" charset="0"/>
                <a:cs typeface="Arial" pitchFamily="34" charset="0"/>
              </a:rPr>
              <a:t>5. Извори и литература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300"/>
              </a:spcAft>
              <a:buNone/>
            </a:pPr>
            <a:r>
              <a:rPr lang="sr-Cyrl-CS" b="1" dirty="0" smtClean="0">
                <a:latin typeface="Times New Roman"/>
                <a:ea typeface="Calibri"/>
                <a:cs typeface="Times New Roman"/>
              </a:rPr>
              <a:t>Извор</a:t>
            </a:r>
            <a:endParaRPr lang="en-GB" b="1" dirty="0">
              <a:ea typeface="Calibri"/>
              <a:cs typeface="Times New Roman"/>
            </a:endParaRPr>
          </a:p>
          <a:p>
            <a:r>
              <a:rPr lang="sr-Cyrl-BA" dirty="0">
                <a:latin typeface="Times New Roman"/>
                <a:ea typeface="Calibri"/>
              </a:rPr>
              <a:t>Твитер</a:t>
            </a:r>
            <a:r>
              <a:rPr lang="sr-Latn-BA" dirty="0">
                <a:latin typeface="Times New Roman"/>
                <a:ea typeface="Calibri"/>
              </a:rPr>
              <a:t>-www</a:t>
            </a:r>
            <a:r>
              <a:rPr lang="sr-Cyrl-BA" dirty="0">
                <a:latin typeface="Times New Roman"/>
                <a:ea typeface="Calibri"/>
              </a:rPr>
              <a:t>: </a:t>
            </a:r>
            <a:r>
              <a:rPr lang="sr-Latn-BA" dirty="0">
                <a:latin typeface="Times New Roman"/>
                <a:ea typeface="Calibri"/>
              </a:rPr>
              <a:t>Twitter</a:t>
            </a:r>
            <a:r>
              <a:rPr lang="sr-Cyrl-BA" dirty="0">
                <a:latin typeface="Times New Roman"/>
                <a:ea typeface="Calibri"/>
              </a:rPr>
              <a:t>. – </a:t>
            </a:r>
            <a:r>
              <a:rPr lang="sr-Latn-BA" dirty="0">
                <a:latin typeface="Times New Roman"/>
                <a:ea typeface="Calibri"/>
              </a:rPr>
              <a:t>In</a:t>
            </a:r>
            <a:r>
              <a:rPr lang="sr-Cyrl-BA" dirty="0">
                <a:latin typeface="Times New Roman"/>
                <a:ea typeface="Calibri"/>
              </a:rPr>
              <a:t>: </a:t>
            </a:r>
            <a:r>
              <a:rPr lang="sr-Latn-BA" dirty="0">
                <a:latin typeface="Times New Roman"/>
                <a:ea typeface="Calibri"/>
              </a:rPr>
              <a:t>http://www.twitter.com.  Stanje </a:t>
            </a:r>
            <a:r>
              <a:rPr lang="sr-Cyrl-BA" dirty="0" smtClean="0">
                <a:latin typeface="Times New Roman"/>
                <a:ea typeface="Calibri"/>
              </a:rPr>
              <a:t>18</a:t>
            </a:r>
            <a:r>
              <a:rPr lang="sr-Latn-BA" dirty="0" smtClean="0">
                <a:latin typeface="Times New Roman"/>
                <a:ea typeface="Calibri"/>
              </a:rPr>
              <a:t>. </a:t>
            </a:r>
            <a:r>
              <a:rPr lang="sr-Cyrl-BA" dirty="0" smtClean="0">
                <a:latin typeface="Times New Roman"/>
                <a:ea typeface="Calibri"/>
              </a:rPr>
              <a:t>3.</a:t>
            </a:r>
            <a:r>
              <a:rPr lang="sr-Latn-BA" dirty="0" smtClean="0">
                <a:latin typeface="Times New Roman"/>
                <a:ea typeface="Calibri"/>
              </a:rPr>
              <a:t> 201</a:t>
            </a:r>
            <a:r>
              <a:rPr lang="sr-Cyrl-BA" dirty="0" smtClean="0">
                <a:latin typeface="Times New Roman"/>
                <a:ea typeface="Calibri"/>
              </a:rPr>
              <a:t>6</a:t>
            </a:r>
            <a:r>
              <a:rPr lang="sr-Latn-BA" dirty="0" smtClean="0">
                <a:latin typeface="Times New Roman"/>
                <a:ea typeface="Calibri"/>
              </a:rPr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803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300"/>
              </a:spcAft>
              <a:buNone/>
            </a:pPr>
            <a:r>
              <a:rPr lang="sr-Cyrl-CS" sz="3500" dirty="0">
                <a:latin typeface="Arial" pitchFamily="34" charset="0"/>
                <a:ea typeface="Calibri"/>
                <a:cs typeface="Arial" pitchFamily="34" charset="0"/>
              </a:rPr>
              <a:t>Литература</a:t>
            </a:r>
            <a:endParaRPr lang="en-GB" sz="35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30"/>
              </a:spcBef>
              <a:spcAft>
                <a:spcPts val="30"/>
              </a:spcAft>
              <a:buNone/>
            </a:pPr>
            <a:endParaRPr lang="en-GB" sz="35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>
              <a:lnSpc>
                <a:spcPct val="120000"/>
              </a:lnSpc>
              <a:spcBef>
                <a:spcPts val="30"/>
              </a:spcBef>
              <a:spcAft>
                <a:spcPts val="30"/>
              </a:spcAft>
            </a:pPr>
            <a:r>
              <a:rPr lang="sr-Cyrl-BA" sz="3500" dirty="0">
                <a:latin typeface="Arial" pitchFamily="34" charset="0"/>
                <a:ea typeface="Calibri"/>
                <a:cs typeface="Arial" pitchFamily="34" charset="0"/>
              </a:rPr>
              <a:t>Ашић 2014: Ашић, Тијана. Прекључивање и мешање кодова у свакодневном разговору у српском језику и његове синтаксичке, семантичке и прагматичке импликације: комуникација на друштвеној мрежи Фејсбук. </a:t>
            </a:r>
            <a:r>
              <a:rPr lang="sr-Latn-BA" sz="3500" dirty="0">
                <a:latin typeface="Arial" pitchFamily="34" charset="0"/>
                <a:ea typeface="Calibri"/>
                <a:cs typeface="Arial" pitchFamily="34" charset="0"/>
              </a:rPr>
              <a:t>In: </a:t>
            </a:r>
            <a:r>
              <a:rPr lang="sr-Cyrl-BA" sz="3500" i="1" dirty="0">
                <a:latin typeface="Arial" pitchFamily="34" charset="0"/>
                <a:ea typeface="Calibri"/>
                <a:cs typeface="Arial" pitchFamily="34" charset="0"/>
              </a:rPr>
              <a:t>Научни састанак слависта у Вукове дане</a:t>
            </a:r>
            <a:r>
              <a:rPr lang="sr-Cyrl-BA" sz="3500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sz="3500" i="1" dirty="0">
                <a:latin typeface="Arial" pitchFamily="34" charset="0"/>
                <a:ea typeface="Calibri"/>
                <a:cs typeface="Arial" pitchFamily="34" charset="0"/>
              </a:rPr>
              <a:t>Реферати и саопштења</a:t>
            </a:r>
            <a:r>
              <a:rPr lang="sr-Cyrl-BA" sz="3500" dirty="0">
                <a:latin typeface="Arial" pitchFamily="34" charset="0"/>
                <a:ea typeface="Calibri"/>
                <a:cs typeface="Arial" pitchFamily="34" charset="0"/>
              </a:rPr>
              <a:t>. Београд. 43/1. С. 85–97.</a:t>
            </a:r>
            <a:endParaRPr lang="en-GB" sz="35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4746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sr-Cyrl-CS" dirty="0">
                <a:latin typeface="Arial" pitchFamily="34" charset="0"/>
                <a:ea typeface="Calibri"/>
                <a:cs typeface="Arial" pitchFamily="34" charset="0"/>
              </a:rPr>
              <a:t>Бабић 2002</a:t>
            </a:r>
            <a:r>
              <a:rPr lang="sr-Cyrl-CS" baseline="30000" dirty="0">
                <a:latin typeface="Arial" pitchFamily="34" charset="0"/>
                <a:ea typeface="Calibri"/>
                <a:cs typeface="Arial" pitchFamily="34" charset="0"/>
              </a:rPr>
              <a:t>3</a:t>
            </a:r>
            <a:r>
              <a:rPr lang="sr-Cyrl-CS" dirty="0" smtClean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Babić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Stjepan.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Tvorba riječi u hrvatskom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е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 književnom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е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 jeziku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Zagreb.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4100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52095" lvl="0" indent="-252095" algn="just">
              <a:spcBef>
                <a:spcPts val="30"/>
              </a:spcBef>
              <a:spcAft>
                <a:spcPts val="30"/>
              </a:spcAft>
            </a:pP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Бикова 2014: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Быкова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Е. В.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Речевой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облик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субъектов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влияния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в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социальной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сети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(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на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примере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Facebook)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In: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Василькова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,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Н. Н.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;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Кара-Мурза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,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Е. С.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;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Славкин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,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В. В.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;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Сурикова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Т. И.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(ур.).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Стилистика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сегодня</a:t>
            </a:r>
            <a:r>
              <a:rPr lang="en-US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и </a:t>
            </a:r>
            <a:r>
              <a:rPr lang="en-US" i="1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завтра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en-US" b="1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Материалы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конференции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dirty="0" err="1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Часть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II. 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Москва. С. 55–58.</a:t>
            </a:r>
            <a:endParaRPr lang="en-GB" dirty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4485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252095" lvl="0" indent="-252095" algn="just">
              <a:spcBef>
                <a:spcPts val="30"/>
              </a:spcBef>
              <a:spcAft>
                <a:spcPts val="30"/>
              </a:spcAft>
            </a:pP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Бугарски 2009</a:t>
            </a:r>
            <a:r>
              <a:rPr lang="sr-Cyrl-BA" baseline="30000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а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Bugarski, Ranko. Šta nam znači engleski jezik. In: Bugarski, Ranko. </a:t>
            </a:r>
            <a:r>
              <a:rPr lang="sr-Latn-BA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Evropa u jeziku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 Beograd. S. 57–75</a:t>
            </a:r>
            <a:r>
              <a:rPr lang="sr-Latn-BA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BA" dirty="0" smtClean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52095" lvl="0" indent="-252095">
              <a:spcBef>
                <a:spcPts val="30"/>
              </a:spcBef>
              <a:spcAft>
                <a:spcPts val="30"/>
              </a:spcAft>
            </a:pP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Бугарски 2009</a:t>
            </a:r>
            <a:r>
              <a:rPr lang="sr-Cyrl-BA" baseline="30000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б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Bugarski, Ranko. Evropska jezička politika između raznolikosti i globalizacije. In: Bugarski, Ranko. </a:t>
            </a:r>
            <a:r>
              <a:rPr lang="sr-Latn-BA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Evropa u jeziku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 Beograd. S. 11–36.</a:t>
            </a:r>
            <a:endParaRPr lang="en-GB" dirty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52095" lvl="0" indent="-252095" algn="just">
              <a:lnSpc>
                <a:spcPct val="115000"/>
              </a:lnSpc>
              <a:spcBef>
                <a:spcPts val="30"/>
              </a:spcBef>
              <a:spcAft>
                <a:spcPts val="30"/>
              </a:spcAft>
            </a:pPr>
            <a:endParaRPr lang="en-GB" sz="2700" dirty="0">
              <a:solidFill>
                <a:prstClr val="white"/>
              </a:solidFill>
              <a:ea typeface="Calibri"/>
              <a:cs typeface="Times New Roman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566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252095" lvl="0" indent="-252095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Васић/Прћић/Нејгебауер 2011</a:t>
            </a:r>
            <a:r>
              <a:rPr lang="sr-Cyrl-BA" baseline="30000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Vasić, Vera; Prćić, Tvrtko; Nejgebauer, Gordana. </a:t>
            </a:r>
            <a:r>
              <a:rPr lang="sr-Latn-BA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Do yu speak anglosrpski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? </a:t>
            </a:r>
            <a:r>
              <a:rPr lang="sr-Latn-BA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Rečnik novijih anglicizama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 Novi Sad.</a:t>
            </a:r>
            <a:endParaRPr lang="en-GB" dirty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52095" lvl="0" indent="-252095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Википедија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-www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Wikipedia. – In: http://en.wikipedia.org/wiki/Twitter. Stanje 31. 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7.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2015.</a:t>
            </a:r>
            <a:endParaRPr lang="en-GB" dirty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1877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252095" indent="-252095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sr-Cyrl-BA" sz="3500" dirty="0" smtClean="0">
                <a:latin typeface="Arial" pitchFamily="34" charset="0"/>
                <a:ea typeface="Calibri"/>
                <a:cs typeface="Arial" pitchFamily="34" charset="0"/>
              </a:rPr>
              <a:t>Влајковић </a:t>
            </a:r>
            <a:r>
              <a:rPr lang="sr-Cyrl-BA" sz="3500" dirty="0">
                <a:latin typeface="Arial" pitchFamily="34" charset="0"/>
                <a:ea typeface="Calibri"/>
                <a:cs typeface="Arial" pitchFamily="34" charset="0"/>
              </a:rPr>
              <a:t>2010: </a:t>
            </a:r>
            <a:r>
              <a:rPr lang="sr-Latn-BA" sz="3500" dirty="0">
                <a:latin typeface="Arial" pitchFamily="34" charset="0"/>
                <a:ea typeface="Calibri"/>
                <a:cs typeface="Arial" pitchFamily="34" charset="0"/>
              </a:rPr>
              <a:t>Vlajković, Ivana. Uticaj engleskog jezika na srpski na planu pravopisa, leksike i gramatike u komunikaciji na Fejsbuku. In: </a:t>
            </a:r>
            <a:r>
              <a:rPr lang="sr-Latn-BA" sz="3500" i="1" dirty="0">
                <a:latin typeface="Arial" pitchFamily="34" charset="0"/>
                <a:ea typeface="Calibri"/>
                <a:cs typeface="Arial" pitchFamily="34" charset="0"/>
              </a:rPr>
              <a:t>Komunikacija i kultura</a:t>
            </a:r>
            <a:r>
              <a:rPr lang="sr-Latn-BA" sz="3500" dirty="0">
                <a:latin typeface="Arial" pitchFamily="34" charset="0"/>
                <a:ea typeface="Calibri"/>
                <a:cs typeface="Arial" pitchFamily="34" charset="0"/>
              </a:rPr>
              <a:t> online</a:t>
            </a:r>
            <a:r>
              <a:rPr lang="sr-Cyrl-BA" sz="3500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sr-Latn-BA" sz="3500" dirty="0">
                <a:latin typeface="Arial" pitchFamily="34" charset="0"/>
                <a:ea typeface="Calibri"/>
                <a:cs typeface="Arial" pitchFamily="34" charset="0"/>
              </a:rPr>
              <a:t> 1</a:t>
            </a:r>
            <a:r>
              <a:rPr lang="sr-Cyrl-BA" sz="3500" dirty="0">
                <a:latin typeface="Arial" pitchFamily="34" charset="0"/>
                <a:ea typeface="Calibri"/>
                <a:cs typeface="Arial" pitchFamily="34" charset="0"/>
              </a:rPr>
              <a:t>/1</a:t>
            </a:r>
            <a:r>
              <a:rPr lang="sr-Latn-BA" sz="3500" dirty="0">
                <a:latin typeface="Arial" pitchFamily="34" charset="0"/>
                <a:ea typeface="Calibri"/>
                <a:cs typeface="Arial" pitchFamily="34" charset="0"/>
              </a:rPr>
              <a:t>. S. 183–196. In: http://www.komunikacijaikultura.org/KK1/KK1VlajkovicAbsE.pdf. Stanje 31. </a:t>
            </a:r>
            <a:r>
              <a:rPr lang="sr-Cyrl-BA" sz="3500" dirty="0">
                <a:latin typeface="Arial" pitchFamily="34" charset="0"/>
                <a:ea typeface="Calibri"/>
                <a:cs typeface="Arial" pitchFamily="34" charset="0"/>
              </a:rPr>
              <a:t>7.</a:t>
            </a:r>
            <a:r>
              <a:rPr lang="sr-Latn-BA" sz="3500" dirty="0">
                <a:latin typeface="Arial" pitchFamily="34" charset="0"/>
                <a:ea typeface="Calibri"/>
                <a:cs typeface="Arial" pitchFamily="34" charset="0"/>
              </a:rPr>
              <a:t> 2015.</a:t>
            </a:r>
            <a:endParaRPr lang="en-GB" sz="350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87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200" b="1" dirty="0" smtClean="0">
                <a:latin typeface="Arial" pitchFamily="34" charset="0"/>
                <a:cs typeface="Arial" pitchFamily="34" charset="0"/>
              </a:rPr>
              <a:t>2. О језику интернет комуникације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err="1" smtClean="0">
                <a:latin typeface="Arial" pitchFamily="34" charset="0"/>
                <a:cs typeface="Arial" pitchFamily="34" charset="0"/>
              </a:rPr>
              <a:t>netspeak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Cyrl-BA" cap="small" dirty="0" smtClean="0">
                <a:latin typeface="Arial" pitchFamily="34" charset="0"/>
                <a:cs typeface="Arial" pitchFamily="34" charset="0"/>
              </a:rPr>
              <a:t>интернет говор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)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cap="small" dirty="0" smtClean="0">
                <a:latin typeface="Arial" pitchFamily="34" charset="0"/>
                <a:cs typeface="Arial" pitchFamily="34" charset="0"/>
              </a:rPr>
              <a:t>Journal of Computer-Mediated Communication</a:t>
            </a:r>
            <a:endParaRPr lang="sr-Cyrl-BA" cap="small" dirty="0" smtClean="0">
              <a:latin typeface="Arial" pitchFamily="34" charset="0"/>
              <a:cs typeface="Arial" pitchFamily="34" charset="0"/>
            </a:endParaRPr>
          </a:p>
          <a:p>
            <a:r>
              <a:rPr lang="sr-Cyrl-BA" dirty="0" smtClean="0">
                <a:latin typeface="Arial" pitchFamily="34" charset="0"/>
                <a:cs typeface="Arial" pitchFamily="34" charset="0"/>
              </a:rPr>
              <a:t>Дејвид Кристал, </a:t>
            </a:r>
            <a:r>
              <a:rPr lang="en-GB" cap="small" dirty="0" smtClean="0">
                <a:latin typeface="Arial" pitchFamily="34" charset="0"/>
                <a:cs typeface="Arial" pitchFamily="34" charset="0"/>
              </a:rPr>
              <a:t>Language and the Internet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(2001)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  <a:p>
            <a:r>
              <a:rPr lang="sr-Cyrl-BA" dirty="0" smtClean="0">
                <a:latin typeface="Arial" pitchFamily="34" charset="0"/>
                <a:cs typeface="Arial" pitchFamily="34" charset="0"/>
              </a:rPr>
              <a:t>Бранко Тошовић, </a:t>
            </a:r>
            <a:r>
              <a:rPr lang="sr-Cyrl-BA" cap="small" dirty="0" smtClean="0">
                <a:latin typeface="Arial" pitchFamily="34" charset="0"/>
                <a:cs typeface="Arial" pitchFamily="34" charset="0"/>
              </a:rPr>
              <a:t>Интернет-стилистика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(2015)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8213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Гордић Петковић 2010: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Gordić Petković, Vladislava. Fejsbuk: Komunikacija sa hiljadu lica. In: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Норма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Сомбор. 15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/2. C. 155–162.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2537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Елисон/Стајнфилд/Лампи 2007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: Ellison, Nicole B.; Steinfield, Charles; Lampe, Cliff. The Benefits of Facebook 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„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Friends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“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: Social Capital and College Students’ Use of Online Social Network Sites. In: </a:t>
            </a:r>
            <a:r>
              <a:rPr lang="sr-Latn-BA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Journal of Computer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-</a:t>
            </a:r>
            <a:r>
              <a:rPr lang="sr-Latn-BA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Mediated Communication</a:t>
            </a: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Wiley Online Library. 12. S. 1143–1168. In: http://onlinelibrary.wiley.com/doi/10.1111/j.1083-6101.2007.00367.x/epdf. Stanje 30. 7. 2015.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054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Ивић 2007: Ивић, Милка. Расправљања о језику у времену глобализације.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In: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Делић, Јован (ур.).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Зборник Матице српске за књижевност и језик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Нови Сад.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55/1. C. 7–10.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5731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Исерс/Атјагина 2014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Иссерс, О. С.;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Атягина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 А. П.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Дискурсивные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практики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нового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века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: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„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компрессионный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синдром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“ 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примере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твиттер-коммуникации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)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In: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Солганик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Г. Я.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Клушина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Н. И.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;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Барышева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С. Ф.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;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Касперова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Л. Т.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;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Смирнова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Н. В.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(ур.).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Стилистика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сегодня</a:t>
            </a:r>
            <a:r>
              <a:rPr lang="en-US" i="1" dirty="0">
                <a:latin typeface="Arial" pitchFamily="34" charset="0"/>
                <a:ea typeface="Calibri"/>
                <a:cs typeface="Arial" pitchFamily="34" charset="0"/>
              </a:rPr>
              <a:t> и </a:t>
            </a:r>
            <a:r>
              <a:rPr lang="en-US" i="1" dirty="0" err="1">
                <a:latin typeface="Arial" pitchFamily="34" charset="0"/>
                <a:ea typeface="Calibri"/>
                <a:cs typeface="Arial" pitchFamily="34" charset="0"/>
              </a:rPr>
              <a:t>завтра</a:t>
            </a:r>
            <a:r>
              <a:rPr lang="en-US" b="1" i="1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Материалы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конференции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ea typeface="Calibri"/>
                <a:cs typeface="Arial" pitchFamily="34" charset="0"/>
              </a:rPr>
              <a:t>Часть</a:t>
            </a:r>
            <a:r>
              <a:rPr lang="en-US" dirty="0">
                <a:latin typeface="Arial" pitchFamily="34" charset="0"/>
                <a:ea typeface="Calibri"/>
                <a:cs typeface="Arial" pitchFamily="34" charset="0"/>
              </a:rPr>
              <a:t> I.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Москва. С.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78–85.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80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52095" indent="-252095">
              <a:spcBef>
                <a:spcPts val="300"/>
              </a:spcBef>
              <a:spcAft>
                <a:spcPts val="300"/>
              </a:spcAft>
            </a:pP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Ja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њић 2012: Јањић, Марина. Језик фејсбука – нови идентитет глобалистичких комуникација.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In: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Српски језик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Београд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Бр. 17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C. 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559–575.</a:t>
            </a:r>
            <a:endParaRPr lang="sr-Cyrl-BA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>
              <a:spcBef>
                <a:spcPts val="300"/>
              </a:spcBef>
              <a:spcAft>
                <a:spcPts val="300"/>
              </a:spcAft>
            </a:pP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Јовановић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2010</a:t>
            </a:r>
            <a:r>
              <a:rPr lang="sr-Cyrl-BA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Cyrl-BA" smtClean="0">
                <a:latin typeface="Arial" pitchFamily="34" charset="0"/>
                <a:ea typeface="Calibri"/>
                <a:cs typeface="Arial" pitchFamily="34" charset="0"/>
              </a:rPr>
              <a:t>Јовановић, Владан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Деминутивне и аугментативне именице у српском језику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Београд.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sr-Cyrl-BA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sr-Latn-BA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5700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20000"/>
              </a:lnSpc>
              <a:spcAft>
                <a:spcPts val="0"/>
              </a:spcAft>
            </a:pP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K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лајн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2002: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 Клајн, Иван.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Творба речи у савременом српском језику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Први део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слагање и префиксација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Београд – Нови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Сад.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0" indent="-457200" algn="just">
              <a:lnSpc>
                <a:spcPct val="120000"/>
              </a:lnSpc>
              <a:spcAft>
                <a:spcPts val="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Клајн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2003: Клајн, Иван.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Творба речи у савременом српском језику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Други део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суфиксација и конверзија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Београд – Нови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Сад.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6923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457200" indent="-457200" algn="just">
              <a:spcAft>
                <a:spcPts val="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Копривица 2006: Копривица, Верица.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Творба именица од придева у чешком и српском језику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Београд.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2998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252095" indent="-252095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Конвеј/Кенски/Ванг 2015: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Conway, Bethany A.; Kenski, Kate; Wang, Di. The Rise of Twitter in the Political Campaign: Searching for Intermedia Agenda-Setting Effects in the Presidental Primary. In: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Journal of Computer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-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Mediated Communication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Wiley Online Library. 20. S. 363–380. In: http://onlinelibrary.wiley.com/doi/10.1111/jcc4.12124/epdf. Stanje 30.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7.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2015.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8541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Кристал 2001: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Crystal, David.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Language and the Internet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Cambridge.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Мутавџић/Трбојевић Милошевић 2014: Мутавџић, Предраг; Трбојевић Милошевић, Ивана. Јужнословенски и балкански језици и енглески (или: Да ли је заиста у питању борба Давида са Голијатом?).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In: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Славистика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Београд. Бр. 18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C. 162–178.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3374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Николић 2015: Николић, Марина.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Твитерске активности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In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: http://jezikofil.rs/tviterske-aktivnosti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Стање 28. 7. 2015.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Пипер 2004</a:t>
            </a:r>
            <a:r>
              <a:rPr lang="sr-Cyrl-BA" baseline="30000" dirty="0"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: Пипер, Предраг.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Српски између великих и малих језика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Београд.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3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sr-Cyrl-BA" sz="32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3. </a:t>
            </a:r>
            <a:r>
              <a:rPr lang="sr-Cyrl-BA" sz="3200" b="1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Основне особености творбе ријечи у језику </a:t>
            </a:r>
            <a:r>
              <a:rPr lang="sr-Cyrl-BA" sz="32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Твитера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564904"/>
            <a:ext cx="8291264" cy="3561259"/>
          </a:xfrm>
        </p:spPr>
        <p:txBody>
          <a:bodyPr/>
          <a:lstStyle/>
          <a:p>
            <a:r>
              <a:rPr lang="sr-Cyrl-BA" dirty="0">
                <a:latin typeface="Arial" pitchFamily="34" charset="0"/>
                <a:cs typeface="Arial" pitchFamily="34" charset="0"/>
              </a:rPr>
              <a:t>а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нглосрпски језик</a:t>
            </a:r>
          </a:p>
          <a:p>
            <a:r>
              <a:rPr lang="sr-Cyrl-BA" dirty="0" smtClean="0">
                <a:latin typeface="Arial" pitchFamily="34" charset="0"/>
                <a:cs typeface="Arial" pitchFamily="34" charset="0"/>
              </a:rPr>
              <a:t>са страним основама продуктиван суфикс -</a:t>
            </a:r>
            <a:r>
              <a:rPr lang="sr-Cyrl-BA" b="1" dirty="0" smtClean="0">
                <a:latin typeface="Arial" pitchFamily="34" charset="0"/>
                <a:cs typeface="Arial" pitchFamily="34" charset="0"/>
              </a:rPr>
              <a:t>ова(ти)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sr-Cyrl-B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синовати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хајповати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тверковати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маркетинговати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(корисничко име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MarketingujMe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шеровати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и др.</a:t>
            </a:r>
            <a:endParaRPr lang="sr-Cyrl-BA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Cyrl-BA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00554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Пипер 2005: Пипер, Предраг.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Језичка страна глобализације у словенским земљама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In: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Славистика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Београд. Бр. 9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C. 19–28.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Прћић 20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11</a:t>
            </a:r>
            <a:r>
              <a:rPr lang="sr-Latn-BA" baseline="30000" dirty="0"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Prćić, Tvrtko.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Engleski u srpskom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Novi Sad.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CS" dirty="0">
                <a:latin typeface="Arial" pitchFamily="34" charset="0"/>
                <a:ea typeface="Calibri"/>
                <a:cs typeface="Arial" pitchFamily="34" charset="0"/>
              </a:rPr>
              <a:t>РСЈ 2007: </a:t>
            </a:r>
            <a:r>
              <a:rPr lang="sr-Cyrl-CS" i="1" dirty="0">
                <a:latin typeface="Arial" pitchFamily="34" charset="0"/>
                <a:ea typeface="Calibri"/>
                <a:cs typeface="Arial" pitchFamily="34" charset="0"/>
              </a:rPr>
              <a:t>Речник српскога језика</a:t>
            </a:r>
            <a:r>
              <a:rPr lang="sr-Cyrl-CS" dirty="0">
                <a:latin typeface="Arial" pitchFamily="34" charset="0"/>
                <a:ea typeface="Calibri"/>
                <a:cs typeface="Arial" pitchFamily="34" charset="0"/>
              </a:rPr>
              <a:t>. Нови Сад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01920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6120680"/>
          </a:xfrm>
        </p:spPr>
        <p:txBody>
          <a:bodyPr>
            <a:noAutofit/>
          </a:bodyPr>
          <a:lstStyle/>
          <a:p>
            <a:pPr marL="252095" indent="-252095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Савић 1995: Савић, Свенка. Истраживање савременог градског комплекса: употреба псовки.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In: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Научни састанак слависта у Вукове дане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Реферати и саопштења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Београд. 23/2. С.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161–176.</a:t>
            </a:r>
          </a:p>
          <a:p>
            <a:pPr marL="252095" indent="-252095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Стерн/Тејлор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2007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: Stern, Lesa A.; Taylor, Kim. Social Networking on Facebook. In: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JCSTAND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, 20. S. 9–20. In: http://www.cstand.org/UserFiles/File/Journal/2007.pdf. Stanje 31.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7.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2015.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4618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Стојић 2003: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Stojić, Svetlana. Engleski kao svetski jezik. In: Klikovac, Duška; Rasulić, Katarina (ur.).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Jezik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društvo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saznanje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Profesoru Ranku Bugarskom od njegovih studenata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Beograd. S. 43–57.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46548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252095" indent="-252095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Тима 2007: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Tyma, Adam. Rules of Interchange: Privacy in Online Social Communities – A Rhetorical Critique of MySpace.Com. In: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JCSTAND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, 20. S. 31–39. In: http://www.cstand.org/UserFiles/File/Journal/2007.pdf. Stanje 31.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7.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 2015.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751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Тошовић 2002: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Tošović, Branko.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Funkcionalni stilovi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Graz.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Тошовић 2015: Тошович, Бранко.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Интернет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-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стилистика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Москва.</a:t>
            </a:r>
          </a:p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CS" dirty="0" smtClean="0">
                <a:latin typeface="Arial" pitchFamily="34" charset="0"/>
                <a:ea typeface="Calibri"/>
                <a:cs typeface="Arial" pitchFamily="34" charset="0"/>
              </a:rPr>
              <a:t>Ћорић </a:t>
            </a:r>
            <a:r>
              <a:rPr lang="sr-Cyrl-CS" dirty="0">
                <a:latin typeface="Arial" pitchFamily="34" charset="0"/>
                <a:ea typeface="Calibri"/>
                <a:cs typeface="Arial" pitchFamily="34" charset="0"/>
              </a:rPr>
              <a:t>2008: </a:t>
            </a:r>
            <a:r>
              <a:rPr lang="sr-Cyrl-CS" dirty="0" smtClean="0">
                <a:latin typeface="Arial" pitchFamily="34" charset="0"/>
                <a:ea typeface="Calibri"/>
                <a:cs typeface="Arial" pitchFamily="34" charset="0"/>
              </a:rPr>
              <a:t>Ћорић, Божо. </a:t>
            </a:r>
            <a:r>
              <a:rPr lang="sr-Cyrl-CS" i="1" dirty="0">
                <a:latin typeface="Arial" pitchFamily="34" charset="0"/>
                <a:ea typeface="Calibri"/>
                <a:cs typeface="Arial" pitchFamily="34" charset="0"/>
              </a:rPr>
              <a:t>Творба именица у српском језику</a:t>
            </a:r>
            <a:r>
              <a:rPr lang="sr-Cyrl-CS" dirty="0">
                <a:latin typeface="Arial" pitchFamily="34" charset="0"/>
                <a:ea typeface="Calibri"/>
                <a:cs typeface="Arial" pitchFamily="34" charset="0"/>
              </a:rPr>
              <a:t> (</a:t>
            </a:r>
            <a:r>
              <a:rPr lang="sr-Cyrl-CS" i="1" dirty="0">
                <a:latin typeface="Arial" pitchFamily="34" charset="0"/>
                <a:ea typeface="Calibri"/>
                <a:cs typeface="Arial" pitchFamily="34" charset="0"/>
              </a:rPr>
              <a:t>одабране теме</a:t>
            </a:r>
            <a:r>
              <a:rPr lang="sr-Cyrl-CS" dirty="0">
                <a:latin typeface="Arial" pitchFamily="34" charset="0"/>
                <a:ea typeface="Calibri"/>
                <a:cs typeface="Arial" pitchFamily="34" charset="0"/>
              </a:rPr>
              <a:t>). </a:t>
            </a:r>
            <a:r>
              <a:rPr lang="sr-Cyrl-CS" dirty="0" smtClean="0">
                <a:latin typeface="Arial" pitchFamily="34" charset="0"/>
                <a:ea typeface="Calibri"/>
                <a:cs typeface="Arial" pitchFamily="34" charset="0"/>
              </a:rPr>
              <a:t>Београд.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sr-Cyrl-BA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0295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252095" lvl="0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Херинг 2001: 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Herring, Susan C. Computer-mediated Discourse. In: Schiffrin, Deborah; Tannen, Deborah; Hamilton, Heide E. (ur.). </a:t>
            </a:r>
            <a:r>
              <a:rPr lang="sr-Latn-BA" i="1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The Handbook of Discourse Analysis</a:t>
            </a:r>
            <a:r>
              <a:rPr lang="sr-Latn-BA" dirty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 Malden – Oxford. S. 612–634.</a:t>
            </a:r>
            <a:endParaRPr lang="en-GB" dirty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1011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Џенкинс 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2007: 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Jenkins, Jennifer.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English as a Lingua Franca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BA" i="1" dirty="0">
                <a:latin typeface="Arial" pitchFamily="34" charset="0"/>
                <a:ea typeface="Calibri"/>
                <a:cs typeface="Arial" pitchFamily="34" charset="0"/>
              </a:rPr>
              <a:t>Attitude and Identity</a:t>
            </a:r>
            <a:r>
              <a:rPr lang="sr-Latn-BA" dirty="0">
                <a:latin typeface="Arial" pitchFamily="34" charset="0"/>
                <a:ea typeface="Calibri"/>
                <a:cs typeface="Arial" pitchFamily="34" charset="0"/>
              </a:rPr>
              <a:t>. Oxford.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Bef>
                <a:spcPts val="300"/>
              </a:spcBef>
              <a:spcAft>
                <a:spcPts val="300"/>
              </a:spcAft>
            </a:pP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Шипка 2011: Шипка, Данко. </a:t>
            </a:r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Речник опсцених речи и израза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. Нови Сад – Београд.</a:t>
            </a:r>
            <a:endParaRPr lang="en-GB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572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Taman ten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će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b="1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hejtovati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samo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beli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ljudi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level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leš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bez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mogućnosti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da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pocrne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Ko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izmisli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ovaj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SEEN</a:t>
            </a:r>
            <a:r>
              <a:rPr lang="en-U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pa </a:t>
            </a:r>
            <a:r>
              <a:rPr lang="en-US" b="1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SEENOVALI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te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dabogda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u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jarku</a:t>
            </a:r>
            <a:r>
              <a:rPr lang="en-US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!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Aj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se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dogovorimo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da ne </a:t>
            </a:r>
            <a:r>
              <a:rPr lang="en-US" b="1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hajpujemo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tu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glupaču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koju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b="1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hajpujete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da ne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bismo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imali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novu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starletu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koliko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prekosutra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Tverkuj</a:t>
            </a:r>
            <a:r>
              <a:rPr lang="en-US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mi </a:t>
            </a:r>
            <a:r>
              <a:rPr lang="en-US" i="1" dirty="0" err="1" smtClean="0">
                <a:effectLst/>
                <a:latin typeface="Arial" pitchFamily="34" charset="0"/>
                <a:ea typeface="Calibri"/>
                <a:cs typeface="Arial" pitchFamily="34" charset="0"/>
              </a:rPr>
              <a:t>malo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787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Godinu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dana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b="1" i="1" dirty="0" err="1" smtClean="0">
                <a:effectLst/>
                <a:latin typeface="Arial" pitchFamily="34" charset="0"/>
                <a:cs typeface="Arial" pitchFamily="34" charset="0"/>
              </a:rPr>
              <a:t>seruju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slike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s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mackama</a:t>
            </a:r>
            <a:r>
              <a:rPr lang="en-GB" dirty="0" smtClean="0"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dva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meseca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s</a:t>
            </a:r>
            <a:r>
              <a:rPr lang="sr-Latn-BA" i="1" dirty="0" smtClean="0"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nekim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likom</a:t>
            </a:r>
            <a:r>
              <a:rPr lang="en-GB" dirty="0" smtClean="0"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i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opet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godinu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dana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fotke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s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mackama</a:t>
            </a:r>
            <a:r>
              <a:rPr lang="en-GB" dirty="0" smtClean="0"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Zacarani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krug</a:t>
            </a:r>
            <a:r>
              <a:rPr lang="sr-Cyrl-BA" dirty="0" smtClean="0">
                <a:effectLst/>
                <a:latin typeface="Arial" pitchFamily="34" charset="0"/>
                <a:cs typeface="Arial" pitchFamily="34" charset="0"/>
              </a:rPr>
              <a:t>;</a:t>
            </a:r>
            <a:endParaRPr lang="sr-Cyrl-BA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b="1" i="1" dirty="0" err="1" smtClean="0">
                <a:effectLst/>
                <a:latin typeface="Arial" pitchFamily="34" charset="0"/>
                <a:cs typeface="Arial" pitchFamily="34" charset="0"/>
              </a:rPr>
              <a:t>Ghostovala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sam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ti</a:t>
            </a:r>
            <a:r>
              <a:rPr lang="en-GB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err="1" smtClean="0">
                <a:effectLst/>
                <a:latin typeface="Arial" pitchFamily="34" charset="0"/>
                <a:cs typeface="Arial" pitchFamily="34" charset="0"/>
              </a:rPr>
              <a:t>pojavu</a:t>
            </a:r>
            <a:r>
              <a:rPr lang="sr-Cyrl-BA" dirty="0" smtClean="0">
                <a:effectLst/>
                <a:latin typeface="Arial" pitchFamily="34" charset="0"/>
                <a:cs typeface="Arial" pitchFamily="34" charset="0"/>
              </a:rPr>
              <a:t>;</a:t>
            </a:r>
            <a:endParaRPr lang="sr-Cyrl-BA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 smtClean="0">
                <a:effectLst/>
                <a:latin typeface="Arial" pitchFamily="34" charset="0"/>
                <a:cs typeface="Arial" pitchFamily="34" charset="0"/>
              </a:rPr>
              <a:t>Ono </a:t>
            </a:r>
            <a:r>
              <a:rPr lang="en-US" i="1" dirty="0" err="1" smtClean="0">
                <a:effectLst/>
                <a:latin typeface="Arial" pitchFamily="34" charset="0"/>
                <a:cs typeface="Arial" pitchFamily="34" charset="0"/>
              </a:rPr>
              <a:t>kad</a:t>
            </a:r>
            <a:r>
              <a:rPr lang="en-US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cs typeface="Arial" pitchFamily="34" charset="0"/>
              </a:rPr>
              <a:t>te</a:t>
            </a:r>
            <a:r>
              <a:rPr lang="en-US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cs typeface="Arial" pitchFamily="34" charset="0"/>
              </a:rPr>
              <a:t>pitaju</a:t>
            </a:r>
            <a:r>
              <a:rPr lang="en-US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cs typeface="Arial" pitchFamily="34" charset="0"/>
              </a:rPr>
              <a:t>što</a:t>
            </a:r>
            <a:r>
              <a:rPr lang="en-US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cs typeface="Arial" pitchFamily="34" charset="0"/>
              </a:rPr>
              <a:t>si</a:t>
            </a:r>
            <a:r>
              <a:rPr lang="en-US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effectLst/>
                <a:latin typeface="Arial" pitchFamily="34" charset="0"/>
                <a:cs typeface="Arial" pitchFamily="34" charset="0"/>
              </a:rPr>
              <a:t>gepekovao</a:t>
            </a:r>
            <a:r>
              <a:rPr lang="en-US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effectLst/>
                <a:latin typeface="Arial" pitchFamily="34" charset="0"/>
                <a:cs typeface="Arial" pitchFamily="34" charset="0"/>
              </a:rPr>
              <a:t>sudije</a:t>
            </a: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sr-Cyrl-BA" dirty="0" smtClean="0">
                <a:effectLst/>
                <a:latin typeface="Arial" pitchFamily="34" charset="0"/>
                <a:cs typeface="Arial" pitchFamily="34" charset="0"/>
              </a:rPr>
              <a:t>итд.</a:t>
            </a:r>
            <a:endParaRPr lang="en-GB" dirty="0" smtClean="0">
              <a:effectLst/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383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sr-Latn-BA" i="1" dirty="0" smtClean="0">
                <a:latin typeface="Arial" pitchFamily="34" charset="0"/>
                <a:cs typeface="Arial" pitchFamily="34" charset="0"/>
              </a:rPr>
              <a:t>Tweeter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tweet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+ -</a:t>
            </a:r>
            <a:r>
              <a:rPr lang="sr-Latn-BA" b="1" dirty="0" smtClean="0">
                <a:latin typeface="Arial" pitchFamily="34" charset="0"/>
                <a:cs typeface="Arial" pitchFamily="34" charset="0"/>
              </a:rPr>
              <a:t>er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српски: 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Твитер</a:t>
            </a:r>
            <a:endParaRPr lang="sr-Latn-BA" i="1" dirty="0" smtClean="0">
              <a:latin typeface="Arial" pitchFamily="34" charset="0"/>
              <a:cs typeface="Arial" pitchFamily="34" charset="0"/>
            </a:endParaRPr>
          </a:p>
          <a:p>
            <a:r>
              <a:rPr lang="sr-Cyrl-BA" i="1" dirty="0">
                <a:latin typeface="Arial" pitchFamily="34" charset="0"/>
                <a:cs typeface="Arial" pitchFamily="34" charset="0"/>
              </a:rPr>
              <a:t>т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витераш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← 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суфикс -</a:t>
            </a:r>
            <a:r>
              <a:rPr lang="sr-Cyrl-BA" b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аш</a:t>
            </a:r>
            <a:endParaRPr lang="sr-Cyrl-BA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sr-Cyrl-BA" i="1" dirty="0">
                <a:latin typeface="Arial" pitchFamily="34" charset="0"/>
                <a:cs typeface="Arial" pitchFamily="34" charset="0"/>
              </a:rPr>
              <a:t>т</a:t>
            </a:r>
            <a:r>
              <a:rPr lang="sr-Cyrl-BA" i="1" dirty="0" smtClean="0">
                <a:latin typeface="Arial" pitchFamily="34" charset="0"/>
                <a:cs typeface="Arial" pitchFamily="34" charset="0"/>
              </a:rPr>
              <a:t>витерашица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 ← 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суфикс -</a:t>
            </a:r>
            <a:r>
              <a:rPr lang="sr-Cyrl-BA" b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иц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sr-Cyrl-BA" b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а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)</a:t>
            </a:r>
          </a:p>
          <a:p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порука – 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твит</a:t>
            </a:r>
          </a:p>
          <a:p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твитовати</a:t>
            </a:r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твитнути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  <a:p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р</a:t>
            </a:r>
            <a:r>
              <a:rPr lang="sr-Cyrl-BA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етвит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/</a:t>
            </a:r>
            <a:r>
              <a:rPr lang="sr-Cyrl-BA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ритвит</a:t>
            </a:r>
          </a:p>
          <a:p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ретвитовати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/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ритвитовати 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ретвитнути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/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ритвитнути</a:t>
            </a:r>
            <a:endParaRPr lang="sr-Cyrl-BA" i="1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endParaRPr lang="sr-Cyrl-BA" dirty="0" smtClean="0">
              <a:effectLst/>
              <a:latin typeface="Times New Roman"/>
              <a:ea typeface="Calibri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616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2791</Words>
  <Application>Microsoft Office PowerPoint</Application>
  <PresentationFormat>On-screen Show (4:3)</PresentationFormat>
  <Paragraphs>249</Paragraphs>
  <Slides>66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PowerPoint Presentation</vt:lpstr>
      <vt:lpstr>PowerPoint Presentation</vt:lpstr>
      <vt:lpstr>1. Уводне напомене</vt:lpstr>
      <vt:lpstr>PowerPoint Presentation</vt:lpstr>
      <vt:lpstr>2. О језику интернет комуникације</vt:lpstr>
      <vt:lpstr>3. Основне особености творбе ријечи у језику Твитера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Закључак</vt:lpstr>
      <vt:lpstr>5. Извори и литература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</dc:creator>
  <cp:lastModifiedBy>Info</cp:lastModifiedBy>
  <cp:revision>25</cp:revision>
  <dcterms:created xsi:type="dcterms:W3CDTF">2016-03-17T11:28:46Z</dcterms:created>
  <dcterms:modified xsi:type="dcterms:W3CDTF">2016-03-18T23:10:40Z</dcterms:modified>
</cp:coreProperties>
</file>