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6" r:id="rId2"/>
    <p:sldId id="301" r:id="rId3"/>
    <p:sldId id="302" r:id="rId4"/>
    <p:sldId id="345" r:id="rId5"/>
    <p:sldId id="300" r:id="rId6"/>
    <p:sldId id="339" r:id="rId7"/>
    <p:sldId id="337" r:id="rId8"/>
    <p:sldId id="335" r:id="rId9"/>
    <p:sldId id="346" r:id="rId10"/>
    <p:sldId id="347" r:id="rId11"/>
    <p:sldId id="334" r:id="rId12"/>
    <p:sldId id="333" r:id="rId13"/>
    <p:sldId id="332" r:id="rId14"/>
    <p:sldId id="330" r:id="rId15"/>
    <p:sldId id="331" r:id="rId16"/>
    <p:sldId id="327" r:id="rId17"/>
    <p:sldId id="338" r:id="rId18"/>
    <p:sldId id="326" r:id="rId19"/>
    <p:sldId id="325" r:id="rId20"/>
    <p:sldId id="324" r:id="rId21"/>
    <p:sldId id="322" r:id="rId22"/>
    <p:sldId id="320" r:id="rId23"/>
    <p:sldId id="321" r:id="rId24"/>
    <p:sldId id="323" r:id="rId25"/>
    <p:sldId id="303" r:id="rId26"/>
    <p:sldId id="319" r:id="rId27"/>
    <p:sldId id="305" r:id="rId28"/>
    <p:sldId id="343" r:id="rId29"/>
    <p:sldId id="344" r:id="rId30"/>
    <p:sldId id="306" r:id="rId31"/>
    <p:sldId id="307" r:id="rId32"/>
    <p:sldId id="308" r:id="rId33"/>
    <p:sldId id="309" r:id="rId34"/>
    <p:sldId id="310" r:id="rId35"/>
    <p:sldId id="313" r:id="rId36"/>
    <p:sldId id="312" r:id="rId37"/>
    <p:sldId id="314" r:id="rId38"/>
    <p:sldId id="315" r:id="rId39"/>
    <p:sldId id="317" r:id="rId40"/>
    <p:sldId id="318" r:id="rId41"/>
    <p:sldId id="348" r:id="rId4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2" autoAdjust="0"/>
    <p:restoredTop sz="94660"/>
  </p:normalViewPr>
  <p:slideViewPr>
    <p:cSldViewPr>
      <p:cViewPr varScale="1">
        <p:scale>
          <a:sx n="78" d="100"/>
          <a:sy n="78" d="100"/>
        </p:scale>
        <p:origin x="-1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сленг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Суффиксация</c:v>
                </c:pt>
                <c:pt idx="1">
                  <c:v>Префиксация и префиксально-суффиксальный способ</c:v>
                </c:pt>
                <c:pt idx="2">
                  <c:v>Сложение и сложение с суффиксацией</c:v>
                </c:pt>
                <c:pt idx="3">
                  <c:v>Аббревиация и усечение</c:v>
                </c:pt>
                <c:pt idx="4">
                  <c:v>Контаминация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53</c:v>
                </c:pt>
                <c:pt idx="1">
                  <c:v>2.5</c:v>
                </c:pt>
                <c:pt idx="2">
                  <c:v>17</c:v>
                </c:pt>
                <c:pt idx="3">
                  <c:v>21</c:v>
                </c:pt>
                <c:pt idx="4">
                  <c:v>6.5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арго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Суффиксация</c:v>
                </c:pt>
                <c:pt idx="1">
                  <c:v>Префиксация и префиксально-суффиксальный способ</c:v>
                </c:pt>
                <c:pt idx="2">
                  <c:v>Сложение и сложение с суффиксацией</c:v>
                </c:pt>
                <c:pt idx="3">
                  <c:v>Аббревиация и усечение</c:v>
                </c:pt>
                <c:pt idx="4">
                  <c:v>Контаминация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82.5</c:v>
                </c:pt>
                <c:pt idx="1">
                  <c:v>1</c:v>
                </c:pt>
                <c:pt idx="2">
                  <c:v>10</c:v>
                </c:pt>
                <c:pt idx="3">
                  <c:v>4</c:v>
                </c:pt>
                <c:pt idx="4">
                  <c:v>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898240"/>
        <c:axId val="91899776"/>
      </c:barChart>
      <c:catAx>
        <c:axId val="91898240"/>
        <c:scaling>
          <c:orientation val="minMax"/>
        </c:scaling>
        <c:delete val="0"/>
        <c:axPos val="b"/>
        <c:majorTickMark val="out"/>
        <c:minorTickMark val="none"/>
        <c:tickLblPos val="nextTo"/>
        <c:crossAx val="91899776"/>
        <c:crosses val="autoZero"/>
        <c:auto val="1"/>
        <c:lblAlgn val="ctr"/>
        <c:lblOffset val="100"/>
        <c:noMultiLvlLbl val="0"/>
      </c:catAx>
      <c:valAx>
        <c:axId val="91899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189824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2245236706522795"/>
          <c:y val="0"/>
          <c:w val="0.3412063769806552"/>
          <c:h val="0.13429263528463989"/>
        </c:manualLayout>
      </c:layout>
      <c:overlay val="0"/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gap"/>
    <c:showDLblsOverMax val="0"/>
  </c:chart>
  <c:spPr>
    <a:solidFill>
      <a:schemeClr val="bg2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66635F7-DB51-49AA-9E80-19B1536C2319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C715DA8-8928-4C04-8755-F94B2D290A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32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12 w 1722"/>
                <a:gd name="T1" fmla="*/ 61 h 66"/>
                <a:gd name="T2" fmla="*/ 1712 w 1722"/>
                <a:gd name="T3" fmla="*/ 55 h 66"/>
                <a:gd name="T4" fmla="*/ 0 w 1722"/>
                <a:gd name="T5" fmla="*/ 0 h 66"/>
                <a:gd name="T6" fmla="*/ 0 w 1722"/>
                <a:gd name="T7" fmla="*/ 43 h 66"/>
                <a:gd name="T8" fmla="*/ 1712 w 1722"/>
                <a:gd name="T9" fmla="*/ 61 h 66"/>
                <a:gd name="T10" fmla="*/ 1712 w 1722"/>
                <a:gd name="T11" fmla="*/ 61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0 w 975"/>
                <a:gd name="T1" fmla="*/ 48 h 101"/>
                <a:gd name="T2" fmla="*/ 970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0 w 975"/>
                <a:gd name="T9" fmla="*/ 48 h 101"/>
                <a:gd name="T10" fmla="*/ 970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1 w 2141"/>
                <a:gd name="T7" fmla="*/ 0 h 198"/>
                <a:gd name="T8" fmla="*/ 2131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67 w 2517"/>
                <a:gd name="T1" fmla="*/ 276 h 276"/>
                <a:gd name="T2" fmla="*/ 2502 w 2517"/>
                <a:gd name="T3" fmla="*/ 204 h 276"/>
                <a:gd name="T4" fmla="*/ 2245 w 2517"/>
                <a:gd name="T5" fmla="*/ 0 h 276"/>
                <a:gd name="T6" fmla="*/ 0 w 2517"/>
                <a:gd name="T7" fmla="*/ 276 h 276"/>
                <a:gd name="T8" fmla="*/ 2167 w 2517"/>
                <a:gd name="T9" fmla="*/ 276 h 276"/>
                <a:gd name="T10" fmla="*/ 2167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4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4 w 729"/>
                <a:gd name="T7" fmla="*/ 240 h 240"/>
                <a:gd name="T8" fmla="*/ 724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4 w 729"/>
                <a:gd name="T1" fmla="*/ 318 h 318"/>
                <a:gd name="T2" fmla="*/ 724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4 w 729"/>
                <a:gd name="T9" fmla="*/ 318 h 318"/>
                <a:gd name="T10" fmla="*/ 724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7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3076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6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D7F4B-6E8F-49F5-B3CD-54251BDA34B7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88F29-6259-4143-B12C-2D4F3F687D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32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CD7D4-AA25-4D54-9B5E-A29271DB8449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C016F-BC30-4CA1-9728-D78AA620C5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007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1DEF6-067E-420A-B760-E515A3DC2FC4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B4235-F1B7-437D-8C40-D0F0627478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671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B8246-2263-4E66-96A5-A1EB13AFFDE6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121E6-E3FA-42E9-A74B-07842455F6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701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7C3C8-89A7-466E-8B9F-3CE5F18858E1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AF36B-41D4-4AA5-B1F4-3C1A8D223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727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Заголовок, диаграмм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88713-4843-4E1D-A087-9A8E1655E3CD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5617C-DAAF-4809-AE13-46F228EC42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49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6829A-AAC8-49EA-99E9-D76082134415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03C5D-49CD-4DA2-8C10-C35DF326FC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418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DA7FD-6CB2-44F4-8DD8-05F232925B4D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B0AAB-CCE0-4173-B4B1-2D47280AF7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097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B6B31-0E22-44DD-804D-E48B2694F735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66D43-E747-45B6-BF7A-E438C8A3A2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63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D8D28-5F3B-4246-8422-E213F6277BBB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C7EA-94CC-43A8-A11D-41EC1254F2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017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78915-B9FA-4A81-8395-FD87DFFDDE80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5E257-5DEE-445D-B0B5-2CFAF12AD7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023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0D8CE-3FA7-47A2-B218-BE98BE2969C5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3EC33-C303-4287-BDEA-CE7C45ED0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71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74E98-D02F-4F5F-A54D-F669ECF5CA67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E3FFC-A943-4998-89CC-CAF7D95DC4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469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C0E43-E750-46F8-951E-25EB6CFDC537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4FFEA-A81D-4EBE-865E-AFADEE6D97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57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969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970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970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12 w 1722"/>
                <a:gd name="T1" fmla="*/ 61 h 66"/>
                <a:gd name="T2" fmla="*/ 1712 w 1722"/>
                <a:gd name="T3" fmla="*/ 55 h 66"/>
                <a:gd name="T4" fmla="*/ 0 w 1722"/>
                <a:gd name="T5" fmla="*/ 0 h 66"/>
                <a:gd name="T6" fmla="*/ 0 w 1722"/>
                <a:gd name="T7" fmla="*/ 43 h 66"/>
                <a:gd name="T8" fmla="*/ 1712 w 1722"/>
                <a:gd name="T9" fmla="*/ 61 h 66"/>
                <a:gd name="T10" fmla="*/ 1712 w 1722"/>
                <a:gd name="T11" fmla="*/ 61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70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0 w 975"/>
                <a:gd name="T1" fmla="*/ 48 h 101"/>
                <a:gd name="T2" fmla="*/ 970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0 w 975"/>
                <a:gd name="T9" fmla="*/ 48 h 101"/>
                <a:gd name="T10" fmla="*/ 970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1 w 2141"/>
                <a:gd name="T7" fmla="*/ 0 h 198"/>
                <a:gd name="T8" fmla="*/ 2131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70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67 w 2517"/>
                <a:gd name="T1" fmla="*/ 276 h 276"/>
                <a:gd name="T2" fmla="*/ 2502 w 2517"/>
                <a:gd name="T3" fmla="*/ 204 h 276"/>
                <a:gd name="T4" fmla="*/ 2245 w 2517"/>
                <a:gd name="T5" fmla="*/ 0 h 276"/>
                <a:gd name="T6" fmla="*/ 0 w 2517"/>
                <a:gd name="T7" fmla="*/ 276 h 276"/>
                <a:gd name="T8" fmla="*/ 2167 w 2517"/>
                <a:gd name="T9" fmla="*/ 276 h 276"/>
                <a:gd name="T10" fmla="*/ 2167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70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42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4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4 w 729"/>
                <a:gd name="T7" fmla="*/ 240 h 240"/>
                <a:gd name="T8" fmla="*/ 724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71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4 w 729"/>
                <a:gd name="T1" fmla="*/ 318 h 318"/>
                <a:gd name="T2" fmla="*/ 724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4 w 729"/>
                <a:gd name="T9" fmla="*/ 318 h 318"/>
                <a:gd name="T10" fmla="*/ 724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71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971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971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48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71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50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71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971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972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54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72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972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57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7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72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59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72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972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972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973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973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973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973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973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973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2973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2973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73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44298243-E557-4B05-BA0E-BE29F316E3E5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817CB9F2-24F9-413C-9230-D8EDBD4798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54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  <p:sldLayoutId id="2147483852" r:id="rId13"/>
    <p:sldLayoutId id="2147483853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3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7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7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7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7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7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6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7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enslang.su/" TargetMode="External"/><Relationship Id="rId2" Type="http://schemas.openxmlformats.org/officeDocument/2006/relationships/hyperlink" Target="http://www.slovoborg.s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lovonovo.ru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428625" y="2571750"/>
            <a:ext cx="8229600" cy="18288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effectLst/>
              </a:rPr>
              <a:t>ОНЛАЙН-СЛОВАРИ МОЛОДЕЖНОГО СЛЕНГА: СЛОВООБРАЗОВАТЕЛЬНЫЙ АСПЕКТ ЛЕКСИКИ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1357313" y="4714875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>
                <a:effectLst/>
              </a:rPr>
              <a:t>Е.Г. </a:t>
            </a:r>
            <a:r>
              <a:rPr lang="ru-RU" dirty="0" err="1">
                <a:effectLst/>
              </a:rPr>
              <a:t>Лукашанец</a:t>
            </a:r>
            <a:endParaRPr lang="ru-RU" dirty="0">
              <a:effectLst/>
            </a:endParaRPr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844824"/>
          </a:xfrm>
        </p:spPr>
        <p:txBody>
          <a:bodyPr/>
          <a:lstStyle/>
          <a:p>
            <a:r>
              <a:rPr lang="en-US" dirty="0" smtClean="0">
                <a:effectLst/>
              </a:rPr>
              <a:t>II</a:t>
            </a:r>
            <a:r>
              <a:rPr lang="ru-RU" dirty="0" smtClean="0">
                <a:effectLst/>
              </a:rPr>
              <a:t>. ТЕРМИНОЛОГИЯ </a:t>
            </a:r>
            <a:r>
              <a:rPr lang="ru-RU" dirty="0">
                <a:effectLst/>
              </a:rPr>
              <a:t>И ОПРЕДЕЛЕНИЯ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30725"/>
          </a:xfrm>
        </p:spPr>
        <p:txBody>
          <a:bodyPr/>
          <a:lstStyle/>
          <a:p>
            <a:r>
              <a:rPr lang="ru-RU" dirty="0" smtClean="0">
                <a:effectLst/>
              </a:rPr>
              <a:t>1</a:t>
            </a:r>
            <a:r>
              <a:rPr lang="ru-RU" dirty="0">
                <a:effectLst/>
              </a:rPr>
              <a:t>. </a:t>
            </a:r>
            <a:r>
              <a:rPr lang="ru-RU" dirty="0" err="1">
                <a:effectLst/>
              </a:rPr>
              <a:t>Социолект</a:t>
            </a:r>
            <a:r>
              <a:rPr lang="ru-RU" dirty="0">
                <a:effectLst/>
              </a:rPr>
              <a:t> </a:t>
            </a:r>
            <a:endParaRPr lang="ru-RU" dirty="0" smtClean="0">
              <a:effectLst/>
            </a:endParaRPr>
          </a:p>
          <a:p>
            <a:r>
              <a:rPr lang="ru-RU" dirty="0" smtClean="0">
                <a:effectLst/>
              </a:rPr>
              <a:t>2</a:t>
            </a:r>
            <a:r>
              <a:rPr lang="ru-RU" dirty="0">
                <a:effectLst/>
              </a:rPr>
              <a:t>. </a:t>
            </a:r>
            <a:r>
              <a:rPr lang="ru-RU" dirty="0" smtClean="0">
                <a:effectLst/>
              </a:rPr>
              <a:t>Сленг</a:t>
            </a:r>
          </a:p>
          <a:p>
            <a:r>
              <a:rPr lang="ru-RU" dirty="0" smtClean="0">
                <a:effectLst/>
              </a:rPr>
              <a:t>3</a:t>
            </a:r>
            <a:r>
              <a:rPr lang="ru-RU" dirty="0">
                <a:effectLst/>
              </a:rPr>
              <a:t>. </a:t>
            </a:r>
            <a:r>
              <a:rPr lang="ru-RU" dirty="0" smtClean="0">
                <a:effectLst/>
              </a:rPr>
              <a:t>Деривация, дериват </a:t>
            </a:r>
          </a:p>
          <a:p>
            <a:r>
              <a:rPr lang="ru-RU" dirty="0" smtClean="0">
                <a:effectLst/>
              </a:rPr>
              <a:t>4</a:t>
            </a:r>
            <a:r>
              <a:rPr lang="ru-RU" dirty="0">
                <a:effectLst/>
              </a:rPr>
              <a:t>. </a:t>
            </a:r>
            <a:r>
              <a:rPr lang="ru-RU" dirty="0" smtClean="0">
                <a:effectLst/>
              </a:rPr>
              <a:t>Продуктивность </a:t>
            </a:r>
            <a:r>
              <a:rPr lang="ru-RU" u="sng" dirty="0" smtClean="0">
                <a:effectLst/>
              </a:rPr>
              <a:t>(</a:t>
            </a:r>
            <a:r>
              <a:rPr lang="ru-RU" dirty="0" smtClean="0">
                <a:effectLst/>
              </a:rPr>
              <a:t>словообразовательного </a:t>
            </a:r>
            <a:r>
              <a:rPr lang="ru-RU" dirty="0">
                <a:effectLst/>
              </a:rPr>
              <a:t>типа, суффикса и т.д</a:t>
            </a:r>
            <a:r>
              <a:rPr lang="ru-RU" dirty="0" smtClean="0">
                <a:effectLst/>
              </a:rPr>
              <a:t>.)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271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III</a:t>
            </a:r>
            <a:r>
              <a:rPr lang="ru-RU" dirty="0" smtClean="0"/>
              <a:t>. ПРОБЛЕМЫ МАТЕРИАЛА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68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3"/>
            <a:ext cx="8964488" cy="1296144"/>
          </a:xfrm>
        </p:spPr>
        <p:txBody>
          <a:bodyPr/>
          <a:lstStyle/>
          <a:p>
            <a:r>
              <a:rPr lang="ru-RU" dirty="0">
                <a:effectLst/>
              </a:rPr>
              <a:t>1. </a:t>
            </a:r>
            <a:r>
              <a:rPr lang="ru-RU" dirty="0" smtClean="0">
                <a:effectLst/>
              </a:rPr>
              <a:t>Проблема авторов: презумпция  добросовестности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61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2. Проблема отграничения </a:t>
            </a:r>
            <a:r>
              <a:rPr lang="ru-RU" dirty="0" err="1">
                <a:effectLst/>
              </a:rPr>
              <a:t>сленгизмов</a:t>
            </a:r>
            <a:r>
              <a:rPr lang="ru-RU" dirty="0">
                <a:effectLst/>
              </a:rPr>
              <a:t> от </a:t>
            </a:r>
            <a:r>
              <a:rPr lang="ru-RU" dirty="0" err="1" smtClean="0">
                <a:effectLst/>
              </a:rPr>
              <a:t>несленгизмов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46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3. Проблема </a:t>
            </a:r>
            <a:r>
              <a:rPr lang="ru-RU" dirty="0" smtClean="0">
                <a:effectLst/>
              </a:rPr>
              <a:t>отграничения дериватов от </a:t>
            </a:r>
            <a:r>
              <a:rPr lang="ru-RU" dirty="0" err="1" smtClean="0">
                <a:effectLst/>
              </a:rPr>
              <a:t>недериватов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effectLst/>
              </a:rPr>
              <a:t>А. </a:t>
            </a:r>
            <a:r>
              <a:rPr lang="ru-RU" dirty="0">
                <a:effectLst/>
              </a:rPr>
              <a:t>Заимствование </a:t>
            </a:r>
            <a:r>
              <a:rPr lang="ru-RU" dirty="0" smtClean="0">
                <a:effectLst/>
              </a:rPr>
              <a:t>– дериват</a:t>
            </a:r>
            <a:r>
              <a:rPr lang="ru-RU" dirty="0">
                <a:effectLst/>
              </a:rPr>
              <a:t>.</a:t>
            </a:r>
          </a:p>
          <a:p>
            <a:r>
              <a:rPr lang="ru-RU" dirty="0" smtClean="0">
                <a:effectLst/>
              </a:rPr>
              <a:t>Б. </a:t>
            </a:r>
            <a:r>
              <a:rPr lang="ru-RU" dirty="0">
                <a:effectLst/>
              </a:rPr>
              <a:t>Морфологический – семантический дериват.</a:t>
            </a:r>
          </a:p>
          <a:p>
            <a:r>
              <a:rPr lang="ru-RU" dirty="0" smtClean="0">
                <a:effectLst/>
              </a:rPr>
              <a:t>В. Немотивированное </a:t>
            </a:r>
            <a:r>
              <a:rPr lang="ru-RU" dirty="0">
                <a:effectLst/>
              </a:rPr>
              <a:t>слово – дериват.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563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В. Немотивированное слово – дериват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752528"/>
          </a:xfrm>
        </p:spPr>
        <p:txBody>
          <a:bodyPr/>
          <a:lstStyle/>
          <a:p>
            <a:r>
              <a:rPr lang="ru-RU" i="1" dirty="0" err="1">
                <a:effectLst/>
              </a:rPr>
              <a:t>защёка</a:t>
            </a:r>
            <a:r>
              <a:rPr lang="ru-RU" dirty="0">
                <a:effectLst/>
              </a:rPr>
              <a:t> </a:t>
            </a:r>
            <a:r>
              <a:rPr lang="ru-RU" dirty="0" smtClean="0">
                <a:effectLst/>
              </a:rPr>
              <a:t>‘неприятность; какая-то </a:t>
            </a:r>
            <a:r>
              <a:rPr lang="ru-RU" dirty="0">
                <a:effectLst/>
              </a:rPr>
              <a:t>непонятная </a:t>
            </a:r>
            <a:r>
              <a:rPr lang="ru-RU" dirty="0" smtClean="0">
                <a:effectLst/>
              </a:rPr>
              <a:t>вещь’: </a:t>
            </a:r>
            <a:r>
              <a:rPr lang="ru-RU" i="1" dirty="0">
                <a:effectLst/>
              </a:rPr>
              <a:t>1. Не сдал сегодня экзамен, придется пересдавать, вот такая вот </a:t>
            </a:r>
            <a:r>
              <a:rPr lang="ru-RU" i="1" dirty="0" err="1">
                <a:effectLst/>
              </a:rPr>
              <a:t>защёка</a:t>
            </a:r>
            <a:r>
              <a:rPr lang="ru-RU" i="1" dirty="0">
                <a:effectLst/>
              </a:rPr>
              <a:t> образовалась. 2. Мы шли по узкой тропинке, впереди лежало что-то непонятное и черное. – Что это за </a:t>
            </a:r>
            <a:r>
              <a:rPr lang="ru-RU" i="1" dirty="0" err="1">
                <a:effectLst/>
              </a:rPr>
              <a:t>защёка</a:t>
            </a:r>
            <a:r>
              <a:rPr lang="ru-RU" i="1" dirty="0">
                <a:effectLst/>
              </a:rPr>
              <a:t>? – спросил Борька</a:t>
            </a:r>
            <a:r>
              <a:rPr lang="ru-RU" dirty="0">
                <a:effectLst/>
              </a:rPr>
              <a:t>. </a:t>
            </a:r>
            <a:endParaRPr lang="ru-RU" dirty="0" smtClean="0">
              <a:effectLst/>
            </a:endParaRPr>
          </a:p>
          <a:p>
            <a:r>
              <a:rPr lang="ru-RU" i="1" dirty="0" err="1" smtClean="0">
                <a:effectLst/>
              </a:rPr>
              <a:t>бакрушка</a:t>
            </a: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‘блюдо, приготовленное из несовместимых ингредиентов</a:t>
            </a:r>
            <a:r>
              <a:rPr lang="ru-RU" dirty="0" smtClean="0">
                <a:effectLst/>
              </a:rPr>
              <a:t>’</a:t>
            </a:r>
          </a:p>
          <a:p>
            <a:r>
              <a:rPr lang="ru-RU" i="1" dirty="0" err="1" smtClean="0">
                <a:effectLst/>
              </a:rPr>
              <a:t>бузюлька</a:t>
            </a:r>
            <a:r>
              <a:rPr lang="ru-RU" dirty="0">
                <a:effectLst/>
              </a:rPr>
              <a:t>, </a:t>
            </a:r>
            <a:r>
              <a:rPr lang="ru-RU" i="1" dirty="0" err="1">
                <a:effectLst/>
              </a:rPr>
              <a:t>кочетыга</a:t>
            </a:r>
            <a:r>
              <a:rPr lang="ru-RU" dirty="0">
                <a:effectLst/>
              </a:rPr>
              <a:t>, </a:t>
            </a:r>
            <a:r>
              <a:rPr lang="ru-RU" i="1" dirty="0" err="1" smtClean="0">
                <a:effectLst/>
              </a:rPr>
              <a:t>кутарки</a:t>
            </a:r>
            <a:r>
              <a:rPr lang="ru-RU" i="1" dirty="0" smtClean="0">
                <a:effectLst/>
              </a:rPr>
              <a:t>, 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723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число морфологических дериватов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effectLst/>
              </a:rPr>
              <a:t>более </a:t>
            </a:r>
            <a:r>
              <a:rPr lang="ru-RU" dirty="0">
                <a:effectLst/>
              </a:rPr>
              <a:t>половины (56</a:t>
            </a:r>
            <a:r>
              <a:rPr lang="ru-RU" dirty="0" smtClean="0">
                <a:effectLst/>
              </a:rPr>
              <a:t>%)</a:t>
            </a:r>
          </a:p>
          <a:p>
            <a:r>
              <a:rPr lang="ru-RU" dirty="0" smtClean="0">
                <a:effectLst/>
              </a:rPr>
              <a:t>(более </a:t>
            </a:r>
            <a:r>
              <a:rPr lang="ru-RU" dirty="0">
                <a:effectLst/>
              </a:rPr>
              <a:t>четверти – семантические дериваты и </a:t>
            </a:r>
            <a:r>
              <a:rPr lang="ru-RU" dirty="0" smtClean="0">
                <a:effectLst/>
              </a:rPr>
              <a:t>1/7 – </a:t>
            </a:r>
            <a:r>
              <a:rPr lang="ru-RU" dirty="0">
                <a:effectLst/>
              </a:rPr>
              <a:t>заимствования</a:t>
            </a:r>
            <a:r>
              <a:rPr lang="ru-RU" dirty="0" smtClean="0">
                <a:effectLst/>
              </a:rPr>
              <a:t>)</a:t>
            </a:r>
          </a:p>
          <a:p>
            <a:endParaRPr lang="ru-RU" dirty="0">
              <a:effectLst/>
            </a:endParaRPr>
          </a:p>
          <a:p>
            <a:r>
              <a:rPr lang="ru-RU" dirty="0" smtClean="0">
                <a:effectLst/>
              </a:rPr>
              <a:t>(из общего числа св. 11000 слов)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300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/>
          <a:lstStyle/>
          <a:p>
            <a:r>
              <a:rPr lang="en-US" dirty="0"/>
              <a:t>III</a:t>
            </a:r>
            <a:r>
              <a:rPr lang="ru-RU" dirty="0"/>
              <a:t>. </a:t>
            </a:r>
            <a:r>
              <a:rPr lang="ru-RU" dirty="0" smtClean="0">
                <a:effectLst/>
              </a:rPr>
              <a:t>Интернет </a:t>
            </a:r>
            <a:r>
              <a:rPr lang="ru-RU" dirty="0">
                <a:effectLst/>
              </a:rPr>
              <a:t>как источник изучения словообразования лексики сленга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460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1.</a:t>
            </a:r>
            <a:r>
              <a:rPr lang="ru-RU" dirty="0">
                <a:effectLst/>
              </a:rPr>
              <a:t> </a:t>
            </a:r>
            <a:r>
              <a:rPr lang="ru-RU" b="1" dirty="0">
                <a:effectLst/>
              </a:rPr>
              <a:t>Суффиксация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Больше половины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13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128" y="116632"/>
            <a:ext cx="8964488" cy="1556792"/>
          </a:xfrm>
        </p:spPr>
        <p:txBody>
          <a:bodyPr/>
          <a:lstStyle/>
          <a:p>
            <a:r>
              <a:rPr lang="ru-RU" sz="4000" b="1" dirty="0" smtClean="0">
                <a:effectLst/>
              </a:rPr>
              <a:t>2</a:t>
            </a:r>
            <a:r>
              <a:rPr lang="ru-RU" sz="4000" b="1" dirty="0">
                <a:effectLst/>
              </a:rPr>
              <a:t>.</a:t>
            </a:r>
            <a:r>
              <a:rPr lang="ru-RU" sz="4000" dirty="0">
                <a:effectLst/>
              </a:rPr>
              <a:t> </a:t>
            </a:r>
            <a:r>
              <a:rPr lang="ru-RU" sz="4000" b="1" dirty="0">
                <a:effectLst/>
              </a:rPr>
              <a:t>Префиксация и префиксально-суффиксальный способ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00808"/>
            <a:ext cx="8229600" cy="4530725"/>
          </a:xfrm>
        </p:spPr>
        <p:txBody>
          <a:bodyPr/>
          <a:lstStyle/>
          <a:p>
            <a:r>
              <a:rPr lang="ru-RU" i="1" dirty="0" err="1">
                <a:effectLst/>
              </a:rPr>
              <a:t>недоанглосакс</a:t>
            </a:r>
            <a:r>
              <a:rPr lang="ru-RU" dirty="0">
                <a:effectLst/>
              </a:rPr>
              <a:t> ‘тот, кто засоряет свою речь бестолковыми англицизмами</a:t>
            </a:r>
            <a:r>
              <a:rPr lang="ru-RU" dirty="0" smtClean="0">
                <a:effectLst/>
              </a:rPr>
              <a:t>’</a:t>
            </a:r>
          </a:p>
          <a:p>
            <a:r>
              <a:rPr lang="ru-RU" i="1" dirty="0" err="1" smtClean="0">
                <a:effectLst/>
              </a:rPr>
              <a:t>послемобье</a:t>
            </a: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‘организованная встреча </a:t>
            </a:r>
            <a:r>
              <a:rPr lang="ru-RU" dirty="0" err="1">
                <a:effectLst/>
              </a:rPr>
              <a:t>мобберов</a:t>
            </a:r>
            <a:r>
              <a:rPr lang="ru-RU" dirty="0">
                <a:effectLst/>
              </a:rPr>
              <a:t> после </a:t>
            </a:r>
            <a:r>
              <a:rPr lang="ru-RU" dirty="0" smtClean="0">
                <a:effectLst/>
              </a:rPr>
              <a:t>акции’</a:t>
            </a:r>
          </a:p>
          <a:p>
            <a:r>
              <a:rPr lang="ru-RU" i="1" dirty="0" err="1" smtClean="0">
                <a:effectLst/>
              </a:rPr>
              <a:t>дофенист</a:t>
            </a: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‘то же, что </a:t>
            </a:r>
            <a:r>
              <a:rPr lang="ru-RU" dirty="0" err="1">
                <a:effectLst/>
              </a:rPr>
              <a:t>пофигист</a:t>
            </a:r>
            <a:r>
              <a:rPr lang="ru-RU" dirty="0">
                <a:effectLst/>
              </a:rPr>
              <a:t>’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667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408712"/>
          </a:xfrm>
        </p:spPr>
        <p:txBody>
          <a:bodyPr/>
          <a:lstStyle/>
          <a:p>
            <a:pPr algn="ctr"/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словообразование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Интернет                           сленг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843808" y="2204864"/>
            <a:ext cx="1512168" cy="2016224"/>
          </a:xfrm>
          <a:prstGeom prst="straightConnector1">
            <a:avLst/>
          </a:prstGeom>
          <a:ln w="762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029486" y="2204864"/>
            <a:ext cx="1512168" cy="2016224"/>
          </a:xfrm>
          <a:prstGeom prst="straightConnector1">
            <a:avLst/>
          </a:prstGeom>
          <a:ln w="762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705436" y="4653136"/>
            <a:ext cx="2484276" cy="0"/>
          </a:xfrm>
          <a:prstGeom prst="straightConnector1">
            <a:avLst/>
          </a:prstGeom>
          <a:ln w="762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132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3.</a:t>
            </a:r>
            <a:r>
              <a:rPr lang="ru-RU" dirty="0">
                <a:effectLst/>
              </a:rPr>
              <a:t> </a:t>
            </a:r>
            <a:r>
              <a:rPr lang="ru-RU" b="1" dirty="0">
                <a:effectLst/>
              </a:rPr>
              <a:t>Сложение и сложение с суффиксацией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8686800" cy="4646141"/>
          </a:xfrm>
        </p:spPr>
        <p:txBody>
          <a:bodyPr/>
          <a:lstStyle/>
          <a:p>
            <a:r>
              <a:rPr lang="ru-RU" i="1" dirty="0" err="1">
                <a:effectLst/>
              </a:rPr>
              <a:t>долбоящик</a:t>
            </a:r>
            <a:r>
              <a:rPr lang="ru-RU" dirty="0">
                <a:effectLst/>
              </a:rPr>
              <a:t> ‘</a:t>
            </a:r>
            <a:r>
              <a:rPr lang="ru-RU" dirty="0" smtClean="0">
                <a:effectLst/>
              </a:rPr>
              <a:t>телевизор’</a:t>
            </a:r>
          </a:p>
          <a:p>
            <a:r>
              <a:rPr lang="ru-RU" i="1" dirty="0" err="1" smtClean="0">
                <a:effectLst/>
              </a:rPr>
              <a:t>кошкотерапия</a:t>
            </a: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‘способ избавления от хворей с помощью </a:t>
            </a:r>
            <a:r>
              <a:rPr lang="ru-RU" dirty="0" smtClean="0">
                <a:effectLst/>
              </a:rPr>
              <a:t>кошки’</a:t>
            </a:r>
          </a:p>
          <a:p>
            <a:r>
              <a:rPr lang="ru-RU" i="1" dirty="0" smtClean="0">
                <a:effectLst/>
              </a:rPr>
              <a:t>бэби-гот</a:t>
            </a: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‘начинающий </a:t>
            </a:r>
            <a:r>
              <a:rPr lang="ru-RU" dirty="0" smtClean="0">
                <a:effectLst/>
              </a:rPr>
              <a:t>гот’</a:t>
            </a:r>
          </a:p>
          <a:p>
            <a:r>
              <a:rPr lang="ru-RU" i="1" dirty="0" err="1" smtClean="0">
                <a:effectLst/>
              </a:rPr>
              <a:t>эмо</a:t>
            </a:r>
            <a:r>
              <a:rPr lang="ru-RU" i="1" dirty="0" smtClean="0">
                <a:effectLst/>
              </a:rPr>
              <a:t>-бабы</a:t>
            </a: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‘несколько грубоватое название </a:t>
            </a:r>
            <a:r>
              <a:rPr lang="ru-RU" dirty="0" err="1">
                <a:effectLst/>
              </a:rPr>
              <a:t>эмо-герл</a:t>
            </a:r>
            <a:r>
              <a:rPr lang="ru-RU" dirty="0" smtClean="0">
                <a:effectLst/>
              </a:rPr>
              <a:t>’</a:t>
            </a:r>
          </a:p>
          <a:p>
            <a:r>
              <a:rPr lang="ru-RU" i="1" dirty="0" err="1" smtClean="0">
                <a:effectLst/>
              </a:rPr>
              <a:t>хламовозка</a:t>
            </a:r>
            <a:r>
              <a:rPr lang="ru-RU" i="1" dirty="0" smtClean="0">
                <a:effectLst/>
              </a:rPr>
              <a:t> </a:t>
            </a:r>
            <a:r>
              <a:rPr lang="ru-RU" dirty="0">
                <a:effectLst/>
              </a:rPr>
              <a:t>‘машина, вывозящая </a:t>
            </a:r>
            <a:r>
              <a:rPr lang="ru-RU" dirty="0" smtClean="0">
                <a:effectLst/>
              </a:rPr>
              <a:t>мусор’</a:t>
            </a:r>
          </a:p>
          <a:p>
            <a:r>
              <a:rPr lang="ru-RU" i="1" dirty="0" err="1" smtClean="0">
                <a:effectLst/>
              </a:rPr>
              <a:t>понторез</a:t>
            </a:r>
            <a:r>
              <a:rPr lang="ru-RU" i="1" dirty="0" smtClean="0">
                <a:effectLst/>
              </a:rPr>
              <a:t> </a:t>
            </a:r>
            <a:r>
              <a:rPr lang="ru-RU" dirty="0">
                <a:effectLst/>
              </a:rPr>
              <a:t>‘хвастун’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651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4. Аббревиация и усечение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effectLst/>
              </a:rPr>
              <a:t>ЛП</a:t>
            </a:r>
            <a:r>
              <a:rPr lang="ru-RU" dirty="0">
                <a:effectLst/>
              </a:rPr>
              <a:t> ‘лучшая </a:t>
            </a:r>
            <a:r>
              <a:rPr lang="ru-RU" dirty="0" smtClean="0">
                <a:effectLst/>
              </a:rPr>
              <a:t>подруга’</a:t>
            </a:r>
          </a:p>
          <a:p>
            <a:r>
              <a:rPr lang="ru-RU" i="1" dirty="0" smtClean="0">
                <a:effectLst/>
              </a:rPr>
              <a:t>УЧННР</a:t>
            </a: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‘удар </a:t>
            </a:r>
            <a:r>
              <a:rPr lang="ru-RU" dirty="0" err="1">
                <a:effectLst/>
              </a:rPr>
              <a:t>Чака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Нориса</a:t>
            </a:r>
            <a:r>
              <a:rPr lang="ru-RU" dirty="0">
                <a:effectLst/>
              </a:rPr>
              <a:t> ногой с </a:t>
            </a:r>
            <a:r>
              <a:rPr lang="ru-RU" dirty="0" smtClean="0">
                <a:effectLst/>
              </a:rPr>
              <a:t>разворота’</a:t>
            </a:r>
          </a:p>
          <a:p>
            <a:r>
              <a:rPr lang="ru-RU" i="1" dirty="0" err="1" smtClean="0">
                <a:effectLst/>
              </a:rPr>
              <a:t>педобраз</a:t>
            </a: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‘студент или выпускник, получивший педагогическое </a:t>
            </a:r>
            <a:r>
              <a:rPr lang="ru-RU" dirty="0" smtClean="0">
                <a:effectLst/>
              </a:rPr>
              <a:t>образование’</a:t>
            </a:r>
          </a:p>
          <a:p>
            <a:r>
              <a:rPr lang="ru-RU" i="1" dirty="0" err="1" smtClean="0">
                <a:effectLst/>
              </a:rPr>
              <a:t>ава</a:t>
            </a:r>
            <a:r>
              <a:rPr lang="ru-RU" i="1" dirty="0" smtClean="0">
                <a:effectLst/>
              </a:rPr>
              <a:t> </a:t>
            </a:r>
            <a:r>
              <a:rPr lang="ru-RU" dirty="0">
                <a:effectLst/>
              </a:rPr>
              <a:t>‘доспех Авадон в игре «</a:t>
            </a:r>
            <a:r>
              <a:rPr lang="ru-RU" dirty="0" err="1">
                <a:effectLst/>
              </a:rPr>
              <a:t>Lineage</a:t>
            </a:r>
            <a:r>
              <a:rPr lang="ru-RU" dirty="0">
                <a:effectLst/>
              </a:rPr>
              <a:t> 2</a:t>
            </a:r>
            <a:r>
              <a:rPr lang="ru-RU" dirty="0" smtClean="0">
                <a:effectLst/>
              </a:rPr>
              <a:t>»’</a:t>
            </a:r>
          </a:p>
          <a:p>
            <a:r>
              <a:rPr lang="ru-RU" i="1" dirty="0" err="1" smtClean="0">
                <a:effectLst/>
              </a:rPr>
              <a:t>второкуры</a:t>
            </a:r>
            <a:r>
              <a:rPr lang="ru-RU" i="1" dirty="0" smtClean="0">
                <a:effectLst/>
              </a:rPr>
              <a:t> </a:t>
            </a:r>
            <a:r>
              <a:rPr lang="ru-RU" dirty="0">
                <a:effectLst/>
              </a:rPr>
              <a:t>‘</a:t>
            </a:r>
            <a:r>
              <a:rPr lang="ru-RU" dirty="0" smtClean="0">
                <a:effectLst/>
              </a:rPr>
              <a:t>второкурсники’</a:t>
            </a:r>
          </a:p>
          <a:p>
            <a:r>
              <a:rPr lang="ru-RU" i="1" dirty="0" err="1" smtClean="0">
                <a:effectLst/>
              </a:rPr>
              <a:t>Кастра</a:t>
            </a:r>
            <a:r>
              <a:rPr lang="ru-RU" i="1" dirty="0" smtClean="0">
                <a:effectLst/>
              </a:rPr>
              <a:t> </a:t>
            </a:r>
            <a:r>
              <a:rPr lang="ru-RU" dirty="0">
                <a:effectLst/>
              </a:rPr>
              <a:t>‘город Кострома’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651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5.</a:t>
            </a:r>
            <a:r>
              <a:rPr lang="ru-RU" dirty="0">
                <a:effectLst/>
              </a:rPr>
              <a:t> </a:t>
            </a:r>
            <a:r>
              <a:rPr lang="ru-RU" b="1" dirty="0">
                <a:effectLst/>
              </a:rPr>
              <a:t>Контаминация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30725"/>
          </a:xfrm>
        </p:spPr>
        <p:txBody>
          <a:bodyPr/>
          <a:lstStyle/>
          <a:p>
            <a:r>
              <a:rPr lang="ru-RU" i="1" dirty="0" err="1">
                <a:effectLst/>
              </a:rPr>
              <a:t>дибилан</a:t>
            </a:r>
            <a:r>
              <a:rPr lang="ru-RU" dirty="0">
                <a:effectLst/>
              </a:rPr>
              <a:t> ‘поп-певец Дима Билан (Он просто многих достал!)’← </a:t>
            </a:r>
            <a:r>
              <a:rPr lang="ru-RU" i="1" dirty="0">
                <a:effectLst/>
              </a:rPr>
              <a:t>Дима</a:t>
            </a:r>
            <a:r>
              <a:rPr lang="ru-RU" dirty="0">
                <a:effectLst/>
              </a:rPr>
              <a:t> + </a:t>
            </a:r>
            <a:r>
              <a:rPr lang="ru-RU" i="1" dirty="0">
                <a:effectLst/>
              </a:rPr>
              <a:t>Билан</a:t>
            </a:r>
            <a:r>
              <a:rPr lang="ru-RU" dirty="0">
                <a:effectLst/>
              </a:rPr>
              <a:t> + </a:t>
            </a:r>
            <a:r>
              <a:rPr lang="ru-RU" i="1" dirty="0" smtClean="0">
                <a:effectLst/>
              </a:rPr>
              <a:t>дебил</a:t>
            </a:r>
          </a:p>
          <a:p>
            <a:r>
              <a:rPr lang="ru-RU" i="1" dirty="0" err="1" smtClean="0">
                <a:effectLst/>
              </a:rPr>
              <a:t>имбиот</a:t>
            </a:r>
            <a:r>
              <a:rPr lang="ru-RU" i="1" dirty="0" smtClean="0">
                <a:effectLst/>
              </a:rPr>
              <a:t> </a:t>
            </a:r>
            <a:r>
              <a:rPr lang="ru-RU" dirty="0">
                <a:effectLst/>
              </a:rPr>
              <a:t>‘исходные слова "</a:t>
            </a:r>
            <a:r>
              <a:rPr lang="ru-RU" dirty="0" err="1">
                <a:effectLst/>
              </a:rPr>
              <a:t>имбецил</a:t>
            </a:r>
            <a:r>
              <a:rPr lang="ru-RU" dirty="0">
                <a:effectLst/>
              </a:rPr>
              <a:t>" и "идиот", это что-то среднее между этими словами, но значение одно – </a:t>
            </a:r>
            <a:r>
              <a:rPr lang="ru-RU" dirty="0" err="1">
                <a:effectLst/>
              </a:rPr>
              <a:t>даун</a:t>
            </a:r>
            <a:r>
              <a:rPr lang="ru-RU" dirty="0" smtClean="0">
                <a:effectLst/>
              </a:rPr>
              <a:t>!’</a:t>
            </a:r>
          </a:p>
          <a:p>
            <a:r>
              <a:rPr lang="ru-RU" i="1" dirty="0" err="1" smtClean="0">
                <a:effectLst/>
              </a:rPr>
              <a:t>практикантроп</a:t>
            </a:r>
            <a:r>
              <a:rPr lang="ru-RU" i="1" dirty="0" smtClean="0">
                <a:effectLst/>
              </a:rPr>
              <a:t> </a:t>
            </a:r>
            <a:r>
              <a:rPr lang="ru-RU" dirty="0">
                <a:effectLst/>
              </a:rPr>
              <a:t>‘практикант,  неумелый начинающий работник’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307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серия </a:t>
            </a:r>
            <a:r>
              <a:rPr lang="ru-RU" dirty="0" err="1" smtClean="0"/>
              <a:t>контаминатов</a:t>
            </a:r>
            <a:r>
              <a:rPr lang="ru-RU" dirty="0" smtClean="0"/>
              <a:t> → </a:t>
            </a:r>
            <a:r>
              <a:rPr lang="ru-RU" dirty="0" err="1" smtClean="0"/>
              <a:t>суффиксоиды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>
                <a:effectLst/>
              </a:rPr>
              <a:t>очконавт</a:t>
            </a:r>
            <a:r>
              <a:rPr lang="ru-RU" i="1" dirty="0">
                <a:effectLst/>
              </a:rPr>
              <a:t> </a:t>
            </a:r>
            <a:r>
              <a:rPr lang="ru-RU" dirty="0">
                <a:effectLst/>
              </a:rPr>
              <a:t>‘тот, кто все время </a:t>
            </a:r>
            <a:r>
              <a:rPr lang="ru-RU" dirty="0" smtClean="0">
                <a:effectLst/>
              </a:rPr>
              <a:t>очкует’</a:t>
            </a:r>
          </a:p>
          <a:p>
            <a:r>
              <a:rPr lang="ru-RU" i="1" dirty="0" err="1" smtClean="0">
                <a:effectLst/>
              </a:rPr>
              <a:t>психонавт</a:t>
            </a:r>
            <a:r>
              <a:rPr lang="ru-RU" i="1" dirty="0" smtClean="0">
                <a:effectLst/>
              </a:rPr>
              <a:t> </a:t>
            </a:r>
            <a:r>
              <a:rPr lang="ru-RU" dirty="0">
                <a:effectLst/>
              </a:rPr>
              <a:t>‘наркоман, употребляющий галлюциногены </a:t>
            </a:r>
            <a:r>
              <a:rPr lang="ru-RU" dirty="0" smtClean="0">
                <a:effectLst/>
              </a:rPr>
              <a:t>для </a:t>
            </a:r>
            <a:r>
              <a:rPr lang="ru-RU" dirty="0">
                <a:effectLst/>
              </a:rPr>
              <a:t>достижения духовного опыта</a:t>
            </a:r>
            <a:r>
              <a:rPr lang="ru-RU" dirty="0" smtClean="0">
                <a:effectLst/>
              </a:rPr>
              <a:t>’</a:t>
            </a:r>
          </a:p>
          <a:p>
            <a:r>
              <a:rPr lang="ru-RU" i="1" dirty="0" err="1" smtClean="0">
                <a:effectLst/>
              </a:rPr>
              <a:t>сачконавт</a:t>
            </a:r>
            <a:r>
              <a:rPr lang="ru-RU" i="1" dirty="0" smtClean="0">
                <a:effectLst/>
              </a:rPr>
              <a:t> </a:t>
            </a:r>
            <a:r>
              <a:rPr lang="ru-RU" dirty="0">
                <a:effectLst/>
              </a:rPr>
              <a:t>‘</a:t>
            </a:r>
            <a:r>
              <a:rPr lang="ru-RU" dirty="0" smtClean="0">
                <a:effectLst/>
              </a:rPr>
              <a:t>прогульщик’</a:t>
            </a:r>
          </a:p>
          <a:p>
            <a:r>
              <a:rPr lang="ru-RU" i="1" dirty="0" err="1" smtClean="0">
                <a:effectLst/>
              </a:rPr>
              <a:t>алконавт</a:t>
            </a:r>
            <a:r>
              <a:rPr lang="ru-RU" i="1" dirty="0" smtClean="0">
                <a:effectLst/>
              </a:rPr>
              <a:t> </a:t>
            </a:r>
            <a:r>
              <a:rPr lang="ru-RU" dirty="0">
                <a:effectLst/>
              </a:rPr>
              <a:t>‘алкоголик’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824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серия </a:t>
            </a:r>
            <a:r>
              <a:rPr lang="ru-RU" dirty="0" err="1" smtClean="0"/>
              <a:t>контаминатов</a:t>
            </a:r>
            <a:r>
              <a:rPr lang="ru-RU" dirty="0" smtClean="0"/>
              <a:t> → </a:t>
            </a:r>
            <a:r>
              <a:rPr lang="ru-RU" dirty="0" err="1" smtClean="0"/>
              <a:t>суффиксоиды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8686800" cy="4718149"/>
          </a:xfrm>
        </p:spPr>
        <p:txBody>
          <a:bodyPr/>
          <a:lstStyle/>
          <a:p>
            <a:r>
              <a:rPr lang="ru-RU" i="1" dirty="0" err="1">
                <a:effectLst/>
              </a:rPr>
              <a:t>гитараст</a:t>
            </a:r>
            <a:r>
              <a:rPr lang="ru-RU" i="1" dirty="0">
                <a:effectLst/>
              </a:rPr>
              <a:t> </a:t>
            </a:r>
            <a:r>
              <a:rPr lang="ru-RU" dirty="0">
                <a:effectLst/>
              </a:rPr>
              <a:t>‘человек, умеющий играть на </a:t>
            </a:r>
            <a:r>
              <a:rPr lang="ru-RU" dirty="0" smtClean="0">
                <a:effectLst/>
              </a:rPr>
              <a:t>гитаре’</a:t>
            </a:r>
          </a:p>
          <a:p>
            <a:r>
              <a:rPr lang="ru-RU" i="1" dirty="0" err="1" smtClean="0">
                <a:effectLst/>
              </a:rPr>
              <a:t>копираст</a:t>
            </a:r>
            <a:r>
              <a:rPr lang="ru-RU" i="1" dirty="0" smtClean="0">
                <a:effectLst/>
              </a:rPr>
              <a:t> </a:t>
            </a:r>
            <a:r>
              <a:rPr lang="ru-RU" dirty="0">
                <a:effectLst/>
              </a:rPr>
              <a:t>‘сторонник авторских прав</a:t>
            </a:r>
            <a:r>
              <a:rPr lang="ru-RU" dirty="0" smtClean="0">
                <a:effectLst/>
              </a:rPr>
              <a:t>’</a:t>
            </a:r>
          </a:p>
          <a:p>
            <a:r>
              <a:rPr lang="ru-RU" i="1" dirty="0" err="1" smtClean="0">
                <a:effectLst/>
              </a:rPr>
              <a:t>либераст</a:t>
            </a:r>
            <a:r>
              <a:rPr lang="ru-RU" i="1" dirty="0" smtClean="0">
                <a:effectLst/>
              </a:rPr>
              <a:t> </a:t>
            </a:r>
            <a:r>
              <a:rPr lang="ru-RU" dirty="0">
                <a:effectLst/>
              </a:rPr>
              <a:t>‘сторонник либеральных идей</a:t>
            </a:r>
            <a:r>
              <a:rPr lang="ru-RU" dirty="0" smtClean="0">
                <a:effectLst/>
              </a:rPr>
              <a:t>’</a:t>
            </a:r>
          </a:p>
          <a:p>
            <a:r>
              <a:rPr lang="ru-RU" i="1" dirty="0" err="1" smtClean="0">
                <a:effectLst/>
              </a:rPr>
              <a:t>нумераст</a:t>
            </a:r>
            <a:r>
              <a:rPr lang="ru-RU" i="1" dirty="0" smtClean="0">
                <a:effectLst/>
              </a:rPr>
              <a:t> </a:t>
            </a:r>
            <a:r>
              <a:rPr lang="ru-RU" dirty="0">
                <a:effectLst/>
              </a:rPr>
              <a:t>‘подвид </a:t>
            </a:r>
            <a:r>
              <a:rPr lang="ru-RU" dirty="0" err="1">
                <a:effectLst/>
              </a:rPr>
              <a:t>каментатора</a:t>
            </a:r>
            <a:r>
              <a:rPr lang="ru-RU" dirty="0">
                <a:effectLst/>
              </a:rPr>
              <a:t>, который ожидает появления новых </a:t>
            </a:r>
            <a:r>
              <a:rPr lang="ru-RU" dirty="0" smtClean="0">
                <a:effectLst/>
              </a:rPr>
              <a:t>постов </a:t>
            </a:r>
            <a:r>
              <a:rPr lang="ru-RU" dirty="0">
                <a:effectLst/>
              </a:rPr>
              <a:t>с целью прокомментировать их </a:t>
            </a:r>
            <a:r>
              <a:rPr lang="ru-RU" dirty="0" smtClean="0">
                <a:effectLst/>
              </a:rPr>
              <a:t>первым’</a:t>
            </a:r>
          </a:p>
          <a:p>
            <a:r>
              <a:rPr lang="ru-RU" i="1" dirty="0" err="1" smtClean="0">
                <a:effectLst/>
              </a:rPr>
              <a:t>флудераст</a:t>
            </a:r>
            <a:r>
              <a:rPr lang="ru-RU" i="1" dirty="0" smtClean="0">
                <a:effectLst/>
              </a:rPr>
              <a:t> </a:t>
            </a:r>
            <a:r>
              <a:rPr lang="ru-RU" dirty="0" smtClean="0">
                <a:effectLst/>
              </a:rPr>
              <a:t>‘негативное </a:t>
            </a:r>
            <a:r>
              <a:rPr lang="ru-RU" dirty="0">
                <a:effectLst/>
              </a:rPr>
              <a:t>название человека, пишущего в форуме много и не по теме’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463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Способы словообразования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731"/>
              </p:ext>
            </p:extLst>
          </p:nvPr>
        </p:nvGraphicFramePr>
        <p:xfrm>
          <a:off x="467544" y="1700808"/>
          <a:ext cx="82296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21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</a:t>
            </a:r>
            <a:r>
              <a:rPr lang="ru-RU" dirty="0" err="1" smtClean="0"/>
              <a:t>социолектах</a:t>
            </a:r>
            <a:r>
              <a:rPr lang="ru-RU" dirty="0" smtClean="0"/>
              <a:t> – просторечные суффиксы?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26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3405155"/>
              </p:ext>
            </p:extLst>
          </p:nvPr>
        </p:nvGraphicFramePr>
        <p:xfrm>
          <a:off x="251520" y="332656"/>
          <a:ext cx="8517632" cy="6048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8816"/>
                <a:gridCol w="4258816"/>
              </a:tblGrid>
              <a:tr h="54302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арго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сленг</a:t>
                      </a:r>
                      <a:endParaRPr lang="ru-RU" sz="2400" dirty="0"/>
                    </a:p>
                  </a:txBody>
                  <a:tcPr/>
                </a:tc>
              </a:tr>
              <a:tr h="550565">
                <a:tc>
                  <a:txBody>
                    <a:bodyPr/>
                    <a:lstStyle/>
                    <a:p>
                      <a:pPr marL="59055" indent="-228600" algn="ctr">
                        <a:lnSpc>
                          <a:spcPts val="161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  <a:tabLst>
                          <a:tab pos="1597660" algn="l"/>
                        </a:tabLst>
                      </a:pPr>
                      <a:r>
                        <a:rPr lang="ru-RU" sz="3200" dirty="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r>
                        <a:rPr lang="ru-RU" sz="3200" dirty="0" err="1">
                          <a:solidFill>
                            <a:srgbClr val="002060"/>
                          </a:solidFill>
                          <a:effectLst/>
                        </a:rPr>
                        <a:t>щик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Century Schoolbook"/>
                        <a:ea typeface="Century Schoolbook"/>
                        <a:cs typeface="Century Schoolbook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9055" indent="-228600" algn="ctr">
                        <a:lnSpc>
                          <a:spcPts val="161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  <a:tabLst>
                          <a:tab pos="1597660" algn="l"/>
                        </a:tabLst>
                      </a:pPr>
                      <a:r>
                        <a:rPr lang="ru-RU" sz="3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32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</a:t>
                      </a:r>
                      <a:endParaRPr lang="ru-RU" sz="32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</a:tr>
              <a:tr h="550565">
                <a:tc>
                  <a:txBody>
                    <a:bodyPr/>
                    <a:lstStyle/>
                    <a:p>
                      <a:pPr marL="59055" indent="-228600" algn="ctr">
                        <a:lnSpc>
                          <a:spcPts val="161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  <a:tabLst>
                          <a:tab pos="1597660" algn="l"/>
                        </a:tabLst>
                      </a:pPr>
                      <a:r>
                        <a:rPr lang="ru-RU" sz="3200" dirty="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r>
                        <a:rPr lang="ru-RU" sz="3200" dirty="0" smtClean="0">
                          <a:solidFill>
                            <a:srgbClr val="002060"/>
                          </a:solidFill>
                          <a:effectLst/>
                        </a:rPr>
                        <a:t>л(а)/-л(о)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Century Schoolbook"/>
                        <a:ea typeface="Century Schoolbook"/>
                        <a:cs typeface="Century Schoolbook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9055" indent="-228600" algn="ctr">
                        <a:lnSpc>
                          <a:spcPts val="161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  <a:tabLst>
                          <a:tab pos="1597660" algn="l"/>
                        </a:tabLst>
                      </a:pPr>
                      <a:r>
                        <a:rPr lang="ru-RU" sz="3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-ос</a:t>
                      </a:r>
                      <a:endParaRPr lang="ru-RU" sz="32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</a:tr>
              <a:tr h="550565">
                <a:tc>
                  <a:txBody>
                    <a:bodyPr/>
                    <a:lstStyle/>
                    <a:p>
                      <a:pPr marL="59055" indent="-228600" algn="ctr">
                        <a:lnSpc>
                          <a:spcPts val="161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  <a:tabLst>
                          <a:tab pos="1597660" algn="l"/>
                        </a:tabLst>
                      </a:pPr>
                      <a:r>
                        <a:rPr lang="ru-RU" sz="3200" dirty="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r>
                        <a:rPr lang="ru-RU" sz="3200" dirty="0" err="1">
                          <a:solidFill>
                            <a:srgbClr val="002060"/>
                          </a:solidFill>
                          <a:effectLst/>
                        </a:rPr>
                        <a:t>аш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Century Schoolbook"/>
                        <a:ea typeface="Century Schoolbook"/>
                        <a:cs typeface="Century Schoolbook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9055" indent="-228600" algn="ctr">
                        <a:lnSpc>
                          <a:spcPts val="161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  <a:tabLst>
                          <a:tab pos="1597660" algn="l"/>
                        </a:tabLst>
                      </a:pPr>
                      <a:r>
                        <a:rPr lang="ru-RU" sz="3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-л(о)</a:t>
                      </a:r>
                      <a:endParaRPr lang="ru-RU" sz="32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50565">
                <a:tc>
                  <a:txBody>
                    <a:bodyPr/>
                    <a:lstStyle/>
                    <a:p>
                      <a:pPr marL="59055" indent="-228600" algn="ctr">
                        <a:lnSpc>
                          <a:spcPts val="161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  <a:tabLst>
                          <a:tab pos="1597660" algn="l"/>
                        </a:tabLst>
                      </a:pPr>
                      <a:r>
                        <a:rPr lang="ru-RU" sz="3200" dirty="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r>
                        <a:rPr lang="ru-RU" sz="3200" dirty="0" err="1">
                          <a:solidFill>
                            <a:srgbClr val="002060"/>
                          </a:solidFill>
                          <a:effectLst/>
                        </a:rPr>
                        <a:t>арь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Century Schoolbook"/>
                        <a:ea typeface="Century Schoolbook"/>
                        <a:cs typeface="Century Schoolbook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9055" indent="-228600" algn="ctr">
                        <a:lnSpc>
                          <a:spcPts val="161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  <a:tabLst>
                          <a:tab pos="1597660" algn="l"/>
                        </a:tabLst>
                      </a:pPr>
                      <a:r>
                        <a:rPr lang="ru-RU" sz="3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-ник</a:t>
                      </a:r>
                      <a:endParaRPr lang="ru-RU" sz="32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</a:tr>
              <a:tr h="550565">
                <a:tc>
                  <a:txBody>
                    <a:bodyPr/>
                    <a:lstStyle/>
                    <a:p>
                      <a:pPr marL="59055" indent="-228600" algn="ctr">
                        <a:lnSpc>
                          <a:spcPts val="161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  <a:tabLst>
                          <a:tab pos="1597660" algn="l"/>
                        </a:tabLst>
                      </a:pPr>
                      <a:r>
                        <a:rPr lang="ru-RU" sz="3200" dirty="0">
                          <a:solidFill>
                            <a:srgbClr val="002060"/>
                          </a:solidFill>
                          <a:effectLst/>
                        </a:rPr>
                        <a:t>-ух(а)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Century Schoolbook"/>
                        <a:ea typeface="Century Schoolbook"/>
                        <a:cs typeface="Century Schoolbook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59055" indent="-228600" algn="ctr">
                        <a:lnSpc>
                          <a:spcPts val="161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  <a:tabLst>
                          <a:tab pos="1597660" algn="l"/>
                        </a:tabLst>
                      </a:pPr>
                      <a:r>
                        <a:rPr lang="ru-RU" sz="3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-ух(а)</a:t>
                      </a:r>
                      <a:endParaRPr lang="ru-RU" sz="32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</a:tr>
              <a:tr h="550565">
                <a:tc>
                  <a:txBody>
                    <a:bodyPr/>
                    <a:lstStyle/>
                    <a:p>
                      <a:pPr marL="59055" indent="-228600" algn="ctr">
                        <a:lnSpc>
                          <a:spcPts val="161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  <a:tabLst>
                          <a:tab pos="1597660" algn="l"/>
                        </a:tabLst>
                      </a:pPr>
                      <a:r>
                        <a:rPr lang="ru-RU" sz="3200" dirty="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r>
                        <a:rPr lang="ru-RU" sz="3200" dirty="0" err="1">
                          <a:solidFill>
                            <a:srgbClr val="002060"/>
                          </a:solidFill>
                          <a:effectLst/>
                        </a:rPr>
                        <a:t>ак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Century Schoolbook"/>
                        <a:ea typeface="Century Schoolbook"/>
                        <a:cs typeface="Century Schoolbook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59055" indent="-228600" algn="ctr">
                        <a:lnSpc>
                          <a:spcPts val="161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  <a:tabLst>
                          <a:tab pos="1597660" algn="l"/>
                        </a:tabLst>
                      </a:pPr>
                      <a:r>
                        <a:rPr lang="ru-RU" sz="3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-ер</a:t>
                      </a:r>
                      <a:endParaRPr lang="ru-RU" sz="32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</a:tr>
              <a:tr h="550565">
                <a:tc>
                  <a:txBody>
                    <a:bodyPr/>
                    <a:lstStyle/>
                    <a:p>
                      <a:pPr marL="59055" indent="-228600" algn="ctr">
                        <a:lnSpc>
                          <a:spcPts val="161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  <a:tabLst>
                          <a:tab pos="1597660" algn="l"/>
                        </a:tabLst>
                      </a:pPr>
                      <a:r>
                        <a:rPr lang="ru-RU" sz="3200" dirty="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r>
                        <a:rPr lang="ru-RU" sz="3200" dirty="0" err="1">
                          <a:solidFill>
                            <a:srgbClr val="002060"/>
                          </a:solidFill>
                          <a:effectLst/>
                        </a:rPr>
                        <a:t>ик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Century Schoolbook"/>
                        <a:ea typeface="Century Schoolbook"/>
                        <a:cs typeface="Century Schoolbook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59055" indent="-228600" algn="ctr">
                        <a:lnSpc>
                          <a:spcPts val="161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  <a:tabLst>
                          <a:tab pos="1597660" algn="l"/>
                        </a:tabLst>
                      </a:pPr>
                      <a:r>
                        <a:rPr lang="ru-RU" sz="3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32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</a:t>
                      </a:r>
                      <a:endParaRPr lang="ru-RU" sz="32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</a:tr>
              <a:tr h="550565">
                <a:tc>
                  <a:txBody>
                    <a:bodyPr/>
                    <a:lstStyle/>
                    <a:p>
                      <a:pPr marL="59055" indent="-228600" algn="ctr">
                        <a:lnSpc>
                          <a:spcPts val="161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  <a:tabLst>
                          <a:tab pos="1597660" algn="l"/>
                        </a:tabLst>
                      </a:pPr>
                      <a:r>
                        <a:rPr lang="ru-RU" sz="3200" dirty="0">
                          <a:solidFill>
                            <a:srgbClr val="002060"/>
                          </a:solidFill>
                          <a:effectLst/>
                        </a:rPr>
                        <a:t>-Ø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Century Schoolbook"/>
                        <a:ea typeface="Century Schoolbook"/>
                        <a:cs typeface="Century Schoolbook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9055" indent="-228600" algn="ctr">
                        <a:lnSpc>
                          <a:spcPts val="161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  <a:tabLst>
                          <a:tab pos="1597660" algn="l"/>
                        </a:tabLst>
                      </a:pPr>
                      <a:r>
                        <a:rPr lang="ru-RU" sz="3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32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ик</a:t>
                      </a:r>
                      <a:endParaRPr lang="ru-RU" sz="32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550565">
                <a:tc>
                  <a:txBody>
                    <a:bodyPr/>
                    <a:lstStyle/>
                    <a:p>
                      <a:pPr marL="59055" indent="-228600" algn="ctr">
                        <a:lnSpc>
                          <a:spcPts val="161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  <a:tabLst>
                          <a:tab pos="1597660" algn="l"/>
                        </a:tabLst>
                      </a:pPr>
                      <a:r>
                        <a:rPr lang="ru-RU" sz="3200" dirty="0">
                          <a:solidFill>
                            <a:srgbClr val="002060"/>
                          </a:solidFill>
                          <a:effectLst/>
                        </a:rPr>
                        <a:t>-ник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Century Schoolbook"/>
                        <a:ea typeface="Century Schoolbook"/>
                        <a:cs typeface="Century Schoolbook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59055" indent="-228600" algn="ctr">
                        <a:lnSpc>
                          <a:spcPts val="161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  <a:tabLst>
                          <a:tab pos="1597660" algn="l"/>
                        </a:tabLst>
                      </a:pPr>
                      <a:r>
                        <a:rPr lang="ru-RU" sz="32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-Ø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</a:tr>
              <a:tr h="550565">
                <a:tc>
                  <a:txBody>
                    <a:bodyPr/>
                    <a:lstStyle/>
                    <a:p>
                      <a:pPr marL="59055" indent="-228600" algn="ctr">
                        <a:lnSpc>
                          <a:spcPts val="161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  <a:tabLst>
                          <a:tab pos="1597660" algn="l"/>
                        </a:tabLst>
                      </a:pPr>
                      <a:r>
                        <a:rPr lang="ru-RU" sz="36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-к(а)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59055" indent="-228600" algn="ctr">
                        <a:lnSpc>
                          <a:spcPts val="161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  <a:tabLst>
                          <a:tab pos="1597660" algn="l"/>
                        </a:tabLst>
                      </a:pPr>
                      <a:r>
                        <a:rPr lang="ru-RU" sz="36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-к(а)</a:t>
                      </a:r>
                      <a:endParaRPr lang="ru-RU" sz="36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80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суффикс -</a:t>
            </a:r>
            <a:r>
              <a:rPr lang="ru-RU" i="1" dirty="0" smtClean="0"/>
              <a:t>ер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>
                <a:effectLst/>
              </a:rPr>
              <a:t>вовер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ʽигрок</a:t>
            </a:r>
            <a:r>
              <a:rPr lang="ru-RU" dirty="0">
                <a:effectLst/>
              </a:rPr>
              <a:t> в </a:t>
            </a:r>
            <a:r>
              <a:rPr lang="ru-RU" dirty="0" err="1">
                <a:effectLst/>
              </a:rPr>
              <a:t>ММоРПГ</a:t>
            </a:r>
            <a:r>
              <a:rPr lang="ru-RU" dirty="0">
                <a:effectLst/>
              </a:rPr>
              <a:t> «</a:t>
            </a:r>
            <a:r>
              <a:rPr lang="ru-RU" dirty="0" err="1" smtClean="0">
                <a:effectLst/>
              </a:rPr>
              <a:t>ВоВ»ʼ</a:t>
            </a:r>
            <a:endParaRPr lang="ru-RU" dirty="0" smtClean="0">
              <a:effectLst/>
            </a:endParaRPr>
          </a:p>
          <a:p>
            <a:r>
              <a:rPr lang="ru-RU" i="1" dirty="0" err="1" smtClean="0">
                <a:effectLst/>
              </a:rPr>
              <a:t>гуглер</a:t>
            </a:r>
            <a:r>
              <a:rPr lang="ru-RU" dirty="0" smtClean="0">
                <a:effectLst/>
              </a:rPr>
              <a:t> </a:t>
            </a:r>
            <a:r>
              <a:rPr lang="ru-RU" dirty="0" err="1">
                <a:effectLst/>
              </a:rPr>
              <a:t>ʽнезнайка</a:t>
            </a:r>
            <a:r>
              <a:rPr lang="ru-RU" dirty="0">
                <a:effectLst/>
              </a:rPr>
              <a:t>, который шарит в </a:t>
            </a:r>
            <a:r>
              <a:rPr lang="ru-RU" dirty="0" err="1">
                <a:effectLst/>
              </a:rPr>
              <a:t>гугле</a:t>
            </a:r>
            <a:r>
              <a:rPr lang="ru-RU" dirty="0">
                <a:effectLst/>
              </a:rPr>
              <a:t> с целью найти </a:t>
            </a:r>
            <a:r>
              <a:rPr lang="ru-RU" dirty="0" smtClean="0">
                <a:effectLst/>
              </a:rPr>
              <a:t>что-</a:t>
            </a:r>
            <a:r>
              <a:rPr lang="ru-RU" dirty="0" err="1" smtClean="0">
                <a:effectLst/>
              </a:rPr>
              <a:t>либоʼ</a:t>
            </a:r>
            <a:endParaRPr lang="ru-RU" dirty="0" smtClean="0">
              <a:effectLst/>
            </a:endParaRPr>
          </a:p>
          <a:p>
            <a:r>
              <a:rPr lang="ru-RU" i="1" dirty="0" err="1" smtClean="0">
                <a:effectLst/>
              </a:rPr>
              <a:t>колбасер</a:t>
            </a:r>
            <a:r>
              <a:rPr lang="ru-RU" dirty="0" smtClean="0">
                <a:effectLst/>
              </a:rPr>
              <a:t> </a:t>
            </a:r>
            <a:r>
              <a:rPr lang="ru-RU" dirty="0" err="1">
                <a:effectLst/>
              </a:rPr>
              <a:t>ʽчеловек</a:t>
            </a:r>
            <a:r>
              <a:rPr lang="ru-RU" dirty="0">
                <a:effectLst/>
              </a:rPr>
              <a:t>, всю ночь </a:t>
            </a:r>
            <a:r>
              <a:rPr lang="ru-RU" dirty="0" err="1" smtClean="0">
                <a:effectLst/>
              </a:rPr>
              <a:t>танцующийʼ</a:t>
            </a:r>
            <a:endParaRPr lang="ru-RU" dirty="0" smtClean="0">
              <a:effectLst/>
            </a:endParaRPr>
          </a:p>
          <a:p>
            <a:r>
              <a:rPr lang="ru-RU" i="1" dirty="0" err="1" smtClean="0">
                <a:effectLst/>
              </a:rPr>
              <a:t>прогер</a:t>
            </a:r>
            <a:r>
              <a:rPr lang="ru-RU" dirty="0" smtClean="0">
                <a:effectLst/>
              </a:rPr>
              <a:t> </a:t>
            </a:r>
            <a:r>
              <a:rPr lang="ru-RU" dirty="0" err="1">
                <a:effectLst/>
              </a:rPr>
              <a:t>ʽпрограммистʼ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280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суффикс -</a:t>
            </a:r>
            <a:r>
              <a:rPr lang="ru-RU" i="1" dirty="0" smtClean="0"/>
              <a:t>ос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effectLst/>
              </a:rPr>
              <a:t>америкос</a:t>
            </a:r>
            <a:r>
              <a:rPr lang="ru-RU" dirty="0">
                <a:effectLst/>
              </a:rPr>
              <a:t> </a:t>
            </a:r>
            <a:r>
              <a:rPr lang="ru-RU" dirty="0" err="1" smtClean="0">
                <a:effectLst/>
              </a:rPr>
              <a:t>ʽамериканецʼ</a:t>
            </a:r>
            <a:endParaRPr lang="ru-RU" dirty="0" smtClean="0">
              <a:effectLst/>
            </a:endParaRPr>
          </a:p>
          <a:p>
            <a:r>
              <a:rPr lang="ru-RU" i="1" dirty="0" err="1" smtClean="0">
                <a:effectLst/>
              </a:rPr>
              <a:t>бандос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ʽбандитʼ</a:t>
            </a:r>
            <a:endParaRPr lang="ru-RU" dirty="0" smtClean="0">
              <a:effectLst/>
            </a:endParaRPr>
          </a:p>
          <a:p>
            <a:r>
              <a:rPr lang="ru-RU" i="1" dirty="0" err="1" smtClean="0">
                <a:effectLst/>
              </a:rPr>
              <a:t>девятос</a:t>
            </a:r>
            <a:r>
              <a:rPr lang="ru-RU" dirty="0" smtClean="0">
                <a:effectLst/>
              </a:rPr>
              <a:t> </a:t>
            </a:r>
            <a:r>
              <a:rPr lang="ru-RU" dirty="0" err="1">
                <a:effectLst/>
              </a:rPr>
              <a:t>ʽавтомобиль</a:t>
            </a:r>
            <a:r>
              <a:rPr lang="ru-RU" dirty="0">
                <a:effectLst/>
              </a:rPr>
              <a:t> </a:t>
            </a:r>
            <a:r>
              <a:rPr lang="ru-RU" dirty="0" smtClean="0">
                <a:effectLst/>
              </a:rPr>
              <a:t>ВАЗ-2109ʼ</a:t>
            </a:r>
          </a:p>
          <a:p>
            <a:r>
              <a:rPr lang="ru-RU" i="1" dirty="0" err="1" smtClean="0">
                <a:effectLst/>
              </a:rPr>
              <a:t>попадос</a:t>
            </a:r>
            <a:r>
              <a:rPr lang="ru-RU" dirty="0" smtClean="0">
                <a:effectLst/>
              </a:rPr>
              <a:t> </a:t>
            </a:r>
            <a:r>
              <a:rPr lang="ru-RU" dirty="0" err="1">
                <a:effectLst/>
              </a:rPr>
              <a:t>ʽсерьезные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неприятностиʼ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374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>
                <a:effectLst/>
              </a:rPr>
              <a:t>Интернет как новое технологическое </a:t>
            </a:r>
            <a:r>
              <a:rPr lang="ru-RU" dirty="0" smtClean="0">
                <a:effectLst/>
              </a:rPr>
              <a:t>явление</a:t>
            </a:r>
          </a:p>
          <a:p>
            <a:pPr marL="0" indent="0" algn="ctr">
              <a:buNone/>
            </a:pPr>
            <a:endParaRPr lang="ru-RU" dirty="0" smtClean="0">
              <a:effectLst/>
            </a:endParaRPr>
          </a:p>
          <a:p>
            <a:pPr marL="0" indent="0" algn="ctr">
              <a:buNone/>
            </a:pP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sz="2800" dirty="0">
                <a:effectLst/>
              </a:rPr>
              <a:t>Интернет как экстралингвистический фактор формирования словаря </a:t>
            </a:r>
            <a:r>
              <a:rPr lang="ru-RU" sz="2800" dirty="0" err="1" smtClean="0">
                <a:effectLst/>
              </a:rPr>
              <a:t>социолекта</a:t>
            </a:r>
            <a:endParaRPr lang="ru-RU" sz="2800" dirty="0" smtClean="0">
              <a:effectLst/>
            </a:endParaRPr>
          </a:p>
          <a:p>
            <a:pPr marL="0" indent="0">
              <a:buNone/>
            </a:pPr>
            <a:endParaRPr lang="ru-RU" sz="2800" dirty="0">
              <a:effectLst/>
            </a:endParaRPr>
          </a:p>
          <a:p>
            <a:pPr marL="0" indent="0">
              <a:buNone/>
            </a:pPr>
            <a:r>
              <a:rPr lang="ru-RU" sz="2800" dirty="0">
                <a:effectLst/>
              </a:rPr>
              <a:t>Интернет как источник</a:t>
            </a:r>
            <a:endParaRPr lang="ru-RU" sz="28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619672" y="2276872"/>
            <a:ext cx="1368152" cy="158417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2195736" y="2276872"/>
            <a:ext cx="1368152" cy="309634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449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/>
          <a:lstStyle/>
          <a:p>
            <a:r>
              <a:rPr lang="en-US" dirty="0"/>
              <a:t>IV</a:t>
            </a:r>
            <a:r>
              <a:rPr lang="ru-RU" dirty="0"/>
              <a:t>. Интернет как источник изучения оценки носителями сленга мотивационных отношений в языке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936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effectLst/>
              </a:rPr>
              <a:t>пометки </a:t>
            </a:r>
            <a:r>
              <a:rPr lang="ru-RU" dirty="0" smtClean="0">
                <a:effectLst/>
              </a:rPr>
              <a:t>– 9</a:t>
            </a:r>
            <a:r>
              <a:rPr lang="ru-RU" dirty="0">
                <a:effectLst/>
              </a:rPr>
              <a:t>% словарных статей </a:t>
            </a:r>
            <a:r>
              <a:rPr lang="ru-RU" dirty="0" smtClean="0">
                <a:effectLst/>
              </a:rPr>
              <a:t>слов  (МД)</a:t>
            </a:r>
          </a:p>
          <a:p>
            <a:r>
              <a:rPr lang="ru-RU" dirty="0" smtClean="0">
                <a:effectLst/>
              </a:rPr>
              <a:t>словарь «</a:t>
            </a:r>
            <a:r>
              <a:rPr lang="ru-RU" dirty="0" err="1" smtClean="0">
                <a:effectLst/>
              </a:rPr>
              <a:t>teenslang</a:t>
            </a:r>
            <a:r>
              <a:rPr lang="ru-RU" dirty="0" smtClean="0">
                <a:effectLst/>
              </a:rPr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160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9036496" cy="1368152"/>
          </a:xfrm>
        </p:spPr>
        <p:txBody>
          <a:bodyPr/>
          <a:lstStyle/>
          <a:p>
            <a:r>
              <a:rPr lang="ru-RU" dirty="0"/>
              <a:t>1. </a:t>
            </a:r>
            <a:r>
              <a:rPr lang="ru-RU" dirty="0">
                <a:effectLst/>
              </a:rPr>
              <a:t>англоязычное происхождение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530725"/>
          </a:xfrm>
        </p:spPr>
        <p:txBody>
          <a:bodyPr/>
          <a:lstStyle/>
          <a:p>
            <a:r>
              <a:rPr lang="ru-RU" i="1" dirty="0" err="1" smtClean="0">
                <a:effectLst/>
              </a:rPr>
              <a:t>нуп</a:t>
            </a:r>
            <a:r>
              <a:rPr lang="ru-RU" dirty="0" smtClean="0">
                <a:effectLst/>
              </a:rPr>
              <a:t> </a:t>
            </a:r>
            <a:r>
              <a:rPr lang="ru-RU" dirty="0" err="1">
                <a:effectLst/>
              </a:rPr>
              <a:t>ʽпользователь-новичокʼ</a:t>
            </a:r>
            <a:r>
              <a:rPr lang="ru-RU" dirty="0">
                <a:effectLst/>
              </a:rPr>
              <a:t> </a:t>
            </a:r>
            <a:r>
              <a:rPr lang="ru-RU" dirty="0">
                <a:solidFill>
                  <a:srgbClr val="FFFF00"/>
                </a:solidFill>
                <a:effectLst/>
              </a:rPr>
              <a:t>– от английского </a:t>
            </a:r>
            <a:r>
              <a:rPr lang="ru-RU" dirty="0" err="1">
                <a:solidFill>
                  <a:srgbClr val="FFFF00"/>
                </a:solidFill>
                <a:effectLst/>
              </a:rPr>
              <a:t>new</a:t>
            </a:r>
            <a:r>
              <a:rPr lang="ru-RU" dirty="0">
                <a:solidFill>
                  <a:srgbClr val="FFFF00"/>
                </a:solidFill>
                <a:effectLst/>
              </a:rPr>
              <a:t> </a:t>
            </a:r>
            <a:r>
              <a:rPr lang="ru-RU" dirty="0" err="1">
                <a:solidFill>
                  <a:srgbClr val="FFFF00"/>
                </a:solidFill>
                <a:effectLst/>
              </a:rPr>
              <a:t>player</a:t>
            </a:r>
            <a:r>
              <a:rPr lang="ru-RU" dirty="0">
                <a:solidFill>
                  <a:srgbClr val="FFFF00"/>
                </a:solidFill>
                <a:effectLst/>
              </a:rPr>
              <a:t> — новый </a:t>
            </a:r>
            <a:r>
              <a:rPr lang="ru-RU" dirty="0" smtClean="0">
                <a:solidFill>
                  <a:srgbClr val="FFFF00"/>
                </a:solidFill>
                <a:effectLst/>
              </a:rPr>
              <a:t>игрок</a:t>
            </a:r>
          </a:p>
          <a:p>
            <a:r>
              <a:rPr lang="ru-RU" i="1" dirty="0" err="1" smtClean="0">
                <a:effectLst/>
              </a:rPr>
              <a:t>личер</a:t>
            </a:r>
            <a:r>
              <a:rPr lang="ru-RU" dirty="0" smtClean="0">
                <a:effectLst/>
              </a:rPr>
              <a:t> </a:t>
            </a:r>
            <a:r>
              <a:rPr lang="ru-RU" dirty="0" err="1">
                <a:effectLst/>
              </a:rPr>
              <a:t>ʽчеловек</a:t>
            </a:r>
            <a:r>
              <a:rPr lang="ru-RU" dirty="0">
                <a:effectLst/>
              </a:rPr>
              <a:t>, который выдает чужую работу (программный продукт, контент) за свою, с измененными авторскими </a:t>
            </a:r>
            <a:r>
              <a:rPr lang="ru-RU" dirty="0" err="1">
                <a:effectLst/>
              </a:rPr>
              <a:t>правамиʼ</a:t>
            </a:r>
            <a:r>
              <a:rPr lang="ru-RU" dirty="0">
                <a:effectLst/>
              </a:rPr>
              <a:t> </a:t>
            </a:r>
            <a:r>
              <a:rPr lang="ru-RU" dirty="0">
                <a:solidFill>
                  <a:srgbClr val="FFFF00"/>
                </a:solidFill>
                <a:effectLst/>
              </a:rPr>
              <a:t>– англ. </a:t>
            </a:r>
            <a:r>
              <a:rPr lang="ru-RU" dirty="0" err="1">
                <a:solidFill>
                  <a:srgbClr val="FFFF00"/>
                </a:solidFill>
                <a:effectLst/>
              </a:rPr>
              <a:t>leech</a:t>
            </a:r>
            <a:r>
              <a:rPr lang="ru-RU" dirty="0">
                <a:solidFill>
                  <a:srgbClr val="FFFF00"/>
                </a:solidFill>
                <a:effectLst/>
              </a:rPr>
              <a:t> — </a:t>
            </a:r>
            <a:r>
              <a:rPr lang="ru-RU" dirty="0" smtClean="0">
                <a:solidFill>
                  <a:srgbClr val="FFFF00"/>
                </a:solidFill>
                <a:effectLst/>
              </a:rPr>
              <a:t>пиявка 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49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>
                <a:effectLst/>
              </a:rPr>
              <a:t>мэнша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ʽженщинаʼ</a:t>
            </a:r>
            <a:r>
              <a:rPr lang="ru-RU" dirty="0">
                <a:effectLst/>
              </a:rPr>
              <a:t> </a:t>
            </a:r>
            <a:r>
              <a:rPr lang="ru-RU" dirty="0">
                <a:solidFill>
                  <a:srgbClr val="FFFF00"/>
                </a:solidFill>
                <a:effectLst/>
              </a:rPr>
              <a:t>– рус. словообразование от англ. </a:t>
            </a:r>
            <a:r>
              <a:rPr lang="ru-RU" dirty="0" err="1">
                <a:solidFill>
                  <a:srgbClr val="FFFF00"/>
                </a:solidFill>
                <a:effectLst/>
              </a:rPr>
              <a:t>man</a:t>
            </a:r>
            <a:r>
              <a:rPr lang="ru-RU" dirty="0">
                <a:solidFill>
                  <a:srgbClr val="FFFF00"/>
                </a:solidFill>
                <a:effectLst/>
              </a:rPr>
              <a:t> — человек, </a:t>
            </a:r>
            <a:r>
              <a:rPr lang="ru-RU" dirty="0" smtClean="0">
                <a:solidFill>
                  <a:srgbClr val="FFFF00"/>
                </a:solidFill>
                <a:effectLst/>
              </a:rPr>
              <a:t>мужчина</a:t>
            </a:r>
          </a:p>
          <a:p>
            <a:r>
              <a:rPr lang="ru-RU" dirty="0" smtClean="0">
                <a:effectLst/>
              </a:rPr>
              <a:t>(НО: </a:t>
            </a:r>
            <a:r>
              <a:rPr lang="ru-RU" i="1" dirty="0" err="1">
                <a:effectLst/>
              </a:rPr>
              <a:t>мэн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ʽмужчина</a:t>
            </a:r>
            <a:r>
              <a:rPr lang="ru-RU" dirty="0">
                <a:effectLst/>
              </a:rPr>
              <a:t>, </a:t>
            </a:r>
            <a:r>
              <a:rPr lang="ru-RU" dirty="0" err="1" smtClean="0">
                <a:effectLst/>
              </a:rPr>
              <a:t>пареньʼ</a:t>
            </a:r>
            <a:r>
              <a:rPr lang="ru-RU" dirty="0" smtClean="0">
                <a:effectLst/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682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1368152"/>
          </a:xfrm>
        </p:spPr>
        <p:txBody>
          <a:bodyPr/>
          <a:lstStyle/>
          <a:p>
            <a:r>
              <a:rPr lang="ru-RU" dirty="0" smtClean="0">
                <a:effectLst/>
              </a:rPr>
              <a:t>2. объяснение внутренней формы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>
                <a:effectLst/>
              </a:rPr>
              <a:t>хомякоз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ʽплохо</a:t>
            </a:r>
            <a:r>
              <a:rPr lang="ru-RU" dirty="0">
                <a:effectLst/>
              </a:rPr>
              <a:t> контролируемая страсть к собиранию всевозможного </a:t>
            </a:r>
            <a:r>
              <a:rPr lang="ru-RU" dirty="0" err="1">
                <a:effectLst/>
              </a:rPr>
              <a:t>хламаʼ</a:t>
            </a:r>
            <a:r>
              <a:rPr lang="ru-RU" dirty="0">
                <a:effectLst/>
              </a:rPr>
              <a:t> </a:t>
            </a:r>
            <a:r>
              <a:rPr lang="ru-RU" dirty="0">
                <a:solidFill>
                  <a:srgbClr val="FFFF00"/>
                </a:solidFill>
                <a:effectLst/>
              </a:rPr>
              <a:t>– происхождение ассоциативное «в кладовку, копилку» → «хомяк» → «</a:t>
            </a:r>
            <a:r>
              <a:rPr lang="ru-RU" dirty="0" err="1" smtClean="0">
                <a:solidFill>
                  <a:srgbClr val="FFFF00"/>
                </a:solidFill>
                <a:effectLst/>
              </a:rPr>
              <a:t>хомякоз</a:t>
            </a:r>
            <a:r>
              <a:rPr lang="ru-RU" dirty="0" smtClean="0">
                <a:solidFill>
                  <a:srgbClr val="FFFF00"/>
                </a:solidFill>
                <a:effectLst/>
              </a:rPr>
              <a:t>»</a:t>
            </a:r>
          </a:p>
          <a:p>
            <a:r>
              <a:rPr lang="ru-RU" i="1" dirty="0" err="1" smtClean="0">
                <a:effectLst/>
              </a:rPr>
              <a:t>чистопацаны</a:t>
            </a:r>
            <a:r>
              <a:rPr lang="ru-RU" dirty="0" smtClean="0">
                <a:effectLst/>
              </a:rPr>
              <a:t> </a:t>
            </a:r>
            <a:r>
              <a:rPr lang="ru-RU" dirty="0" err="1">
                <a:effectLst/>
              </a:rPr>
              <a:t>ʽкрутой</a:t>
            </a:r>
            <a:r>
              <a:rPr lang="ru-RU" dirty="0">
                <a:effectLst/>
              </a:rPr>
              <a:t> парень с чисто </a:t>
            </a:r>
            <a:r>
              <a:rPr lang="ru-RU" dirty="0" err="1">
                <a:effectLst/>
              </a:rPr>
              <a:t>ма-асковским</a:t>
            </a:r>
            <a:r>
              <a:rPr lang="ru-RU" dirty="0">
                <a:effectLst/>
              </a:rPr>
              <a:t> а-</a:t>
            </a:r>
            <a:r>
              <a:rPr lang="ru-RU" dirty="0" err="1">
                <a:effectLst/>
              </a:rPr>
              <a:t>акцентомʼ</a:t>
            </a:r>
            <a:r>
              <a:rPr lang="ru-RU" dirty="0">
                <a:effectLst/>
              </a:rPr>
              <a:t> </a:t>
            </a:r>
            <a:r>
              <a:rPr lang="ru-RU" dirty="0">
                <a:solidFill>
                  <a:srgbClr val="FFFF00"/>
                </a:solidFill>
                <a:effectLst/>
              </a:rPr>
              <a:t>→ происходит от того, что эти парни всегда повторяют: «Ну ты, чисто, пацан, даёшь!»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64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/>
              <a:t>3. чаще всего – </a:t>
            </a:r>
            <a:r>
              <a:rPr lang="ru-RU" dirty="0">
                <a:effectLst/>
              </a:rPr>
              <a:t>сокращения и аббревиатуры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>
                <a:effectLst/>
              </a:rPr>
              <a:t>теры</a:t>
            </a:r>
            <a:r>
              <a:rPr lang="ru-RU" i="1" dirty="0">
                <a:effectLst/>
              </a:rPr>
              <a:t> </a:t>
            </a:r>
            <a:r>
              <a:rPr lang="ru-RU" dirty="0" err="1">
                <a:effectLst/>
              </a:rPr>
              <a:t>ʽкоманда</a:t>
            </a:r>
            <a:r>
              <a:rPr lang="ru-RU" dirty="0">
                <a:effectLst/>
              </a:rPr>
              <a:t> и члены команды «террористов» в игре «</a:t>
            </a:r>
            <a:r>
              <a:rPr lang="ru-RU" dirty="0" err="1">
                <a:effectLst/>
              </a:rPr>
              <a:t>Counter-Strike»ʼ</a:t>
            </a:r>
            <a:r>
              <a:rPr lang="ru-RU" dirty="0">
                <a:effectLst/>
              </a:rPr>
              <a:t> – </a:t>
            </a:r>
            <a:r>
              <a:rPr lang="ru-RU" dirty="0">
                <a:solidFill>
                  <a:srgbClr val="FFFF00"/>
                </a:solidFill>
                <a:effectLst/>
              </a:rPr>
              <a:t>сокр. «террористы»</a:t>
            </a:r>
          </a:p>
          <a:p>
            <a:r>
              <a:rPr lang="ru-RU" i="1" dirty="0">
                <a:effectLst/>
              </a:rPr>
              <a:t>ССЗБ </a:t>
            </a:r>
            <a:r>
              <a:rPr lang="ru-RU" dirty="0" err="1">
                <a:effectLst/>
              </a:rPr>
              <a:t>ʽо</a:t>
            </a:r>
            <a:r>
              <a:rPr lang="ru-RU" dirty="0">
                <a:effectLst/>
              </a:rPr>
              <a:t> человеке, допустившем оплошность, приносящем своими действиями вред самому </a:t>
            </a:r>
            <a:r>
              <a:rPr lang="ru-RU" dirty="0" err="1">
                <a:effectLst/>
              </a:rPr>
              <a:t>себеʼ</a:t>
            </a:r>
            <a:r>
              <a:rPr lang="ru-RU" dirty="0">
                <a:effectLst/>
              </a:rPr>
              <a:t> – </a:t>
            </a:r>
            <a:r>
              <a:rPr lang="ru-RU" dirty="0">
                <a:solidFill>
                  <a:srgbClr val="FFFF00"/>
                </a:solidFill>
                <a:effectLst/>
              </a:rPr>
              <a:t>аббревиатура Сам Себе Злобный </a:t>
            </a:r>
            <a:r>
              <a:rPr lang="ru-RU" dirty="0" smtClean="0">
                <a:solidFill>
                  <a:srgbClr val="FFFF00"/>
                </a:solidFill>
                <a:effectLst/>
              </a:rPr>
              <a:t>Буратино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43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1412776"/>
          </a:xfrm>
        </p:spPr>
        <p:txBody>
          <a:bodyPr/>
          <a:lstStyle/>
          <a:p>
            <a:r>
              <a:rPr lang="ru-RU" dirty="0" smtClean="0">
                <a:effectLst/>
              </a:rPr>
              <a:t>4. </a:t>
            </a:r>
            <a:r>
              <a:rPr lang="ru-RU" dirty="0" err="1" smtClean="0">
                <a:effectLst/>
              </a:rPr>
              <a:t>контаминаты</a:t>
            </a:r>
            <a:r>
              <a:rPr lang="ru-RU" dirty="0" smtClean="0">
                <a:effectLst/>
              </a:rPr>
              <a:t> – наиболее </a:t>
            </a:r>
            <a:r>
              <a:rPr lang="ru-RU" dirty="0">
                <a:effectLst/>
              </a:rPr>
              <a:t>разнообразная трактовка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effectLst/>
              </a:rPr>
              <a:t>а) указывается один компонент: </a:t>
            </a:r>
          </a:p>
          <a:p>
            <a:r>
              <a:rPr lang="ru-RU" i="1" dirty="0" err="1" smtClean="0">
                <a:effectLst/>
              </a:rPr>
              <a:t>бухалтер</a:t>
            </a:r>
            <a:r>
              <a:rPr lang="ru-RU" dirty="0" smtClean="0">
                <a:effectLst/>
              </a:rPr>
              <a:t> </a:t>
            </a:r>
            <a:r>
              <a:rPr lang="ru-RU" dirty="0" err="1">
                <a:effectLst/>
              </a:rPr>
              <a:t>ʽалкашʼ</a:t>
            </a:r>
            <a:r>
              <a:rPr lang="ru-RU" dirty="0">
                <a:effectLst/>
              </a:rPr>
              <a:t> </a:t>
            </a:r>
            <a:r>
              <a:rPr lang="ru-RU" dirty="0">
                <a:solidFill>
                  <a:srgbClr val="FFFF00"/>
                </a:solidFill>
                <a:effectLst/>
              </a:rPr>
              <a:t>– производное от слова бухать </a:t>
            </a:r>
            <a:endParaRPr lang="ru-RU" dirty="0" smtClean="0">
              <a:solidFill>
                <a:srgbClr val="FFFF00"/>
              </a:solidFill>
              <a:effectLst/>
            </a:endParaRPr>
          </a:p>
          <a:p>
            <a:r>
              <a:rPr lang="ru-RU" dirty="0" smtClean="0">
                <a:effectLst/>
              </a:rPr>
              <a:t>(НО: </a:t>
            </a:r>
            <a:r>
              <a:rPr lang="ru-RU" i="1" dirty="0" smtClean="0">
                <a:effectLst/>
              </a:rPr>
              <a:t>бухать</a:t>
            </a: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+ </a:t>
            </a:r>
            <a:r>
              <a:rPr lang="ru-RU" i="1" dirty="0">
                <a:effectLst/>
              </a:rPr>
              <a:t>бухгалтер</a:t>
            </a:r>
            <a:r>
              <a:rPr lang="ru-RU" dirty="0">
                <a:effectLst/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109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effectLst/>
              </a:rPr>
              <a:t>б) указываются оба компонента: </a:t>
            </a:r>
          </a:p>
          <a:p>
            <a:r>
              <a:rPr lang="ru-RU" i="1" dirty="0" err="1" smtClean="0">
                <a:effectLst/>
              </a:rPr>
              <a:t>Ландавшиц</a:t>
            </a:r>
            <a:r>
              <a:rPr lang="ru-RU" dirty="0" smtClean="0">
                <a:effectLst/>
              </a:rPr>
              <a:t> </a:t>
            </a:r>
            <a:r>
              <a:rPr lang="ru-RU" dirty="0" err="1">
                <a:effectLst/>
              </a:rPr>
              <a:t>ʽЛандау+Лившиц</a:t>
            </a:r>
            <a:r>
              <a:rPr lang="ru-RU" dirty="0">
                <a:effectLst/>
              </a:rPr>
              <a:t> – </a:t>
            </a:r>
            <a:r>
              <a:rPr lang="ru-RU" dirty="0">
                <a:solidFill>
                  <a:srgbClr val="FFFF00"/>
                </a:solidFill>
                <a:effectLst/>
              </a:rPr>
              <a:t>сокращённое название авторов учебника по </a:t>
            </a:r>
            <a:r>
              <a:rPr lang="ru-RU" dirty="0" err="1">
                <a:solidFill>
                  <a:srgbClr val="FFFF00"/>
                </a:solidFill>
                <a:effectLst/>
              </a:rPr>
              <a:t>физикеʼ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45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effectLst/>
              </a:rPr>
              <a:t>в) особое </a:t>
            </a:r>
            <a:r>
              <a:rPr lang="ru-RU" dirty="0">
                <a:effectLst/>
              </a:rPr>
              <a:t>звучание </a:t>
            </a:r>
            <a:r>
              <a:rPr lang="ru-RU" dirty="0" smtClean="0">
                <a:effectLst/>
              </a:rPr>
              <a:t>слова: </a:t>
            </a:r>
          </a:p>
          <a:p>
            <a:r>
              <a:rPr lang="ru-RU" i="1" dirty="0" err="1" smtClean="0">
                <a:effectLst/>
              </a:rPr>
              <a:t>поцреот</a:t>
            </a:r>
            <a:r>
              <a:rPr lang="ru-RU" i="1" dirty="0" smtClean="0">
                <a:effectLst/>
              </a:rPr>
              <a:t> </a:t>
            </a:r>
            <a:r>
              <a:rPr lang="ru-RU" dirty="0" err="1">
                <a:solidFill>
                  <a:srgbClr val="FFFF00"/>
                </a:solidFill>
                <a:effectLst/>
              </a:rPr>
              <a:t>ʽумышленно</a:t>
            </a:r>
            <a:r>
              <a:rPr lang="ru-RU" dirty="0">
                <a:solidFill>
                  <a:srgbClr val="FFFF00"/>
                </a:solidFill>
                <a:effectLst/>
              </a:rPr>
              <a:t> искажённое слово "патриот" в целях насмешки, </a:t>
            </a:r>
            <a:r>
              <a:rPr lang="ru-RU" dirty="0" err="1" smtClean="0">
                <a:solidFill>
                  <a:srgbClr val="FFFF00"/>
                </a:solidFill>
                <a:effectLst/>
              </a:rPr>
              <a:t>унижения</a:t>
            </a:r>
            <a:r>
              <a:rPr lang="ru-RU" dirty="0" err="1" smtClean="0">
                <a:effectLst/>
              </a:rPr>
              <a:t>ʼ</a:t>
            </a:r>
            <a:endParaRPr lang="ru-RU" dirty="0" smtClean="0">
              <a:effectLst/>
            </a:endParaRPr>
          </a:p>
          <a:p>
            <a:r>
              <a:rPr lang="ru-RU" i="1" dirty="0" err="1" smtClean="0">
                <a:effectLst/>
              </a:rPr>
              <a:t>бякер</a:t>
            </a:r>
            <a:r>
              <a:rPr lang="ru-RU" dirty="0" smtClean="0">
                <a:effectLst/>
              </a:rPr>
              <a:t> </a:t>
            </a:r>
            <a:r>
              <a:rPr lang="ru-RU" dirty="0" err="1">
                <a:effectLst/>
              </a:rPr>
              <a:t>ʽвелосипедистʼ</a:t>
            </a:r>
            <a:r>
              <a:rPr lang="ru-RU" dirty="0">
                <a:effectLst/>
              </a:rPr>
              <a:t> </a:t>
            </a:r>
            <a:r>
              <a:rPr lang="ru-RU" dirty="0">
                <a:solidFill>
                  <a:srgbClr val="FFFF00"/>
                </a:solidFill>
                <a:effectLst/>
              </a:rPr>
              <a:t>– намеренно искаженное байкер — фанат </a:t>
            </a:r>
            <a:r>
              <a:rPr lang="ru-RU" dirty="0" err="1" smtClean="0">
                <a:solidFill>
                  <a:srgbClr val="FFFF00"/>
                </a:solidFill>
                <a:effectLst/>
              </a:rPr>
              <a:t>мотовелоспорта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55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5. аффиксальные мотивированные (редко)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>
                <a:effectLst/>
              </a:rPr>
              <a:t>софтина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ʽкомпьютерная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программаʼ</a:t>
            </a:r>
            <a:r>
              <a:rPr lang="ru-RU" dirty="0">
                <a:effectLst/>
              </a:rPr>
              <a:t> </a:t>
            </a:r>
            <a:r>
              <a:rPr lang="ru-RU" dirty="0">
                <a:solidFill>
                  <a:srgbClr val="FFFF00"/>
                </a:solidFill>
                <a:effectLst/>
              </a:rPr>
              <a:t>– производное от </a:t>
            </a:r>
            <a:r>
              <a:rPr lang="ru-RU" dirty="0" smtClean="0">
                <a:solidFill>
                  <a:srgbClr val="FFFF00"/>
                </a:solidFill>
                <a:effectLst/>
              </a:rPr>
              <a:t>софт</a:t>
            </a:r>
          </a:p>
          <a:p>
            <a:r>
              <a:rPr lang="ru-RU" i="1" dirty="0" err="1" smtClean="0">
                <a:effectLst/>
              </a:rPr>
              <a:t>бузюка</a:t>
            </a:r>
            <a:r>
              <a:rPr lang="ru-RU" dirty="0" smtClean="0">
                <a:effectLst/>
              </a:rPr>
              <a:t> </a:t>
            </a:r>
            <a:r>
              <a:rPr lang="ru-RU" dirty="0" err="1">
                <a:effectLst/>
              </a:rPr>
              <a:t>ʽвредина</a:t>
            </a:r>
            <a:r>
              <a:rPr lang="ru-RU" dirty="0">
                <a:effectLst/>
              </a:rPr>
              <a:t>, человек, который </a:t>
            </a:r>
            <a:r>
              <a:rPr lang="ru-RU" dirty="0" err="1">
                <a:effectLst/>
              </a:rPr>
              <a:t>возражаетʼ</a:t>
            </a:r>
            <a:r>
              <a:rPr lang="ru-RU" dirty="0">
                <a:effectLst/>
              </a:rPr>
              <a:t> </a:t>
            </a:r>
            <a:r>
              <a:rPr lang="ru-RU" dirty="0">
                <a:solidFill>
                  <a:srgbClr val="FFFF00"/>
                </a:solidFill>
                <a:effectLst/>
              </a:rPr>
              <a:t>– от гл. </a:t>
            </a:r>
            <a:r>
              <a:rPr lang="ru-RU" dirty="0" err="1">
                <a:solidFill>
                  <a:srgbClr val="FFFF00"/>
                </a:solidFill>
                <a:effectLst/>
              </a:rPr>
              <a:t>бузеть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87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FFFF00"/>
                </a:solidFill>
                <a:effectLst/>
              </a:rPr>
              <a:t>онлайн-словари</a:t>
            </a:r>
            <a:r>
              <a:rPr lang="ru-RU" dirty="0">
                <a:effectLst/>
              </a:rPr>
              <a:t> </a:t>
            </a:r>
            <a:r>
              <a:rPr lang="ru-RU" dirty="0" smtClean="0">
                <a:effectLst/>
              </a:rPr>
              <a:t>сленга</a:t>
            </a:r>
            <a:r>
              <a:rPr lang="ru-RU" dirty="0">
                <a:effectLst/>
              </a:rPr>
              <a:t>, которые создаются самими носителями сленга и существуют только в электронном виде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07139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>
                <a:effectLst/>
              </a:rPr>
              <a:t>брюлики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ʽбриллианты</a:t>
            </a:r>
            <a:r>
              <a:rPr lang="ru-RU" dirty="0">
                <a:effectLst/>
              </a:rPr>
              <a:t>, драгоценные камни (пренебрежительное), украшения из </a:t>
            </a:r>
            <a:r>
              <a:rPr lang="ru-RU" dirty="0" err="1">
                <a:effectLst/>
              </a:rPr>
              <a:t>бриллиантовʼ</a:t>
            </a:r>
            <a:r>
              <a:rPr lang="ru-RU" dirty="0">
                <a:effectLst/>
              </a:rPr>
              <a:t> </a:t>
            </a:r>
            <a:r>
              <a:rPr lang="ru-RU" dirty="0">
                <a:solidFill>
                  <a:srgbClr val="FFFF00"/>
                </a:solidFill>
                <a:effectLst/>
              </a:rPr>
              <a:t>– </a:t>
            </a:r>
            <a:r>
              <a:rPr lang="ru-RU" dirty="0" err="1">
                <a:solidFill>
                  <a:srgbClr val="FFFF00"/>
                </a:solidFill>
                <a:effectLst/>
              </a:rPr>
              <a:t>искаж</a:t>
            </a:r>
            <a:r>
              <a:rPr lang="ru-RU" dirty="0">
                <a:solidFill>
                  <a:srgbClr val="FFFF00"/>
                </a:solidFill>
                <a:effectLst/>
              </a:rPr>
              <a:t>. «бриллианты»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32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СПАСИБО ЗА ВНИМАНИЕ!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125" y="1612900"/>
            <a:ext cx="6381750" cy="4505325"/>
          </a:xfrm>
        </p:spPr>
      </p:pic>
    </p:spTree>
    <p:extLst>
      <p:ext uri="{BB962C8B-B14F-4D97-AF65-F5344CB8AC3E}">
        <p14:creationId xmlns:p14="http://schemas.microsoft.com/office/powerpoint/2010/main" val="3375568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effectLst/>
                <a:hlinkClick r:id="rId2"/>
              </a:rPr>
              <a:t>http://www.slovoborg.</a:t>
            </a:r>
            <a:r>
              <a:rPr lang="ru-RU" dirty="0">
                <a:effectLst/>
                <a:hlinkClick r:id="rId3"/>
              </a:rPr>
              <a:t>s</a:t>
            </a:r>
            <a:r>
              <a:rPr lang="ru-RU" dirty="0">
                <a:effectLst/>
                <a:hlinkClick r:id="rId2"/>
              </a:rPr>
              <a:t>u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 smtClean="0">
                <a:effectLst/>
                <a:hlinkClick r:id="rId4"/>
              </a:rPr>
              <a:t>http</a:t>
            </a:r>
            <a:r>
              <a:rPr lang="ru-RU" dirty="0">
                <a:effectLst/>
                <a:hlinkClick r:id="rId4"/>
              </a:rPr>
              <a:t>://www.slovonovo.ru</a:t>
            </a:r>
            <a:endParaRPr lang="ru-RU" dirty="0" smtClean="0">
              <a:effectLst/>
              <a:hlinkClick r:id="rId3"/>
            </a:endParaRPr>
          </a:p>
          <a:p>
            <a:r>
              <a:rPr lang="ru-RU" dirty="0" smtClean="0">
                <a:effectLst/>
                <a:hlinkClick r:id="rId3"/>
              </a:rPr>
              <a:t>http</a:t>
            </a:r>
            <a:r>
              <a:rPr lang="ru-RU" dirty="0">
                <a:effectLst/>
                <a:hlinkClick r:id="rId3"/>
              </a:rPr>
              <a:t>://www.teenslang.su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8579296" cy="572626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effectLst/>
              </a:rPr>
              <a:t>Интернет как </a:t>
            </a:r>
            <a:r>
              <a:rPr lang="ru-RU" dirty="0" smtClean="0">
                <a:effectLst/>
              </a:rPr>
              <a:t>источник</a:t>
            </a:r>
          </a:p>
          <a:p>
            <a:pPr marL="0" indent="0" algn="ctr">
              <a:buNone/>
            </a:pPr>
            <a:endParaRPr lang="ru-RU" dirty="0">
              <a:effectLst/>
            </a:endParaRPr>
          </a:p>
          <a:p>
            <a:pPr marL="0" indent="0">
              <a:buNone/>
            </a:pP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dirty="0" smtClean="0">
                <a:effectLst/>
              </a:rPr>
              <a:t>Интернет </a:t>
            </a:r>
            <a:r>
              <a:rPr lang="ru-RU" dirty="0">
                <a:effectLst/>
              </a:rPr>
              <a:t>как источник изучения словообразования лексики </a:t>
            </a:r>
            <a:r>
              <a:rPr lang="ru-RU" dirty="0" smtClean="0">
                <a:effectLst/>
              </a:rPr>
              <a:t>сленга</a:t>
            </a:r>
          </a:p>
          <a:p>
            <a:pPr marL="0" indent="0">
              <a:buNone/>
            </a:pP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dirty="0">
                <a:effectLst/>
              </a:rPr>
              <a:t>Интернет как источник изучения оценки носителями сленга мотивационных отношений в языке</a:t>
            </a:r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195736" y="836712"/>
            <a:ext cx="1368152" cy="158417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flipH="1">
            <a:off x="3059832" y="980728"/>
            <a:ext cx="1368152" cy="309634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5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ru-RU" dirty="0" smtClean="0"/>
              <a:t>. </a:t>
            </a:r>
            <a:r>
              <a:rPr lang="ru-RU" dirty="0"/>
              <a:t>Терминология и определения</a:t>
            </a:r>
            <a:endParaRPr lang="ru-RU" dirty="0" smtClean="0"/>
          </a:p>
          <a:p>
            <a:r>
              <a:rPr lang="en-US" dirty="0" smtClean="0"/>
              <a:t>II</a:t>
            </a:r>
            <a:r>
              <a:rPr lang="ru-RU" dirty="0" smtClean="0"/>
              <a:t>. </a:t>
            </a:r>
            <a:r>
              <a:rPr lang="ru-RU" dirty="0"/>
              <a:t>Проблемы материала исследования</a:t>
            </a:r>
            <a:endParaRPr lang="ru-RU" dirty="0" smtClean="0"/>
          </a:p>
          <a:p>
            <a:r>
              <a:rPr lang="en-US" dirty="0" smtClean="0"/>
              <a:t>III</a:t>
            </a:r>
            <a:r>
              <a:rPr lang="ru-RU" dirty="0" smtClean="0"/>
              <a:t>. </a:t>
            </a:r>
            <a:r>
              <a:rPr lang="ru-RU" dirty="0"/>
              <a:t>Интернет как источник изучения словообразования лексики сленга</a:t>
            </a:r>
            <a:endParaRPr lang="en-US" dirty="0" smtClean="0"/>
          </a:p>
          <a:p>
            <a:r>
              <a:rPr lang="en-US" dirty="0"/>
              <a:t>IV</a:t>
            </a:r>
            <a:r>
              <a:rPr lang="ru-RU" dirty="0"/>
              <a:t>. Интернет как источник изучения оценки носителями сленга мотивационных отношений в языке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535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844824"/>
          </a:xfrm>
        </p:spPr>
        <p:txBody>
          <a:bodyPr/>
          <a:lstStyle/>
          <a:p>
            <a:r>
              <a:rPr lang="en-US" dirty="0" smtClean="0">
                <a:effectLst/>
              </a:rPr>
              <a:t>II</a:t>
            </a:r>
            <a:r>
              <a:rPr lang="ru-RU" dirty="0" smtClean="0">
                <a:effectLst/>
              </a:rPr>
              <a:t>. ТЕРМИНОЛОГИЯ </a:t>
            </a:r>
            <a:r>
              <a:rPr lang="ru-RU" dirty="0">
                <a:effectLst/>
              </a:rPr>
              <a:t>И ОПРЕДЕЛЕНИЯ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30725"/>
          </a:xfrm>
        </p:spPr>
        <p:txBody>
          <a:bodyPr/>
          <a:lstStyle/>
          <a:p>
            <a:r>
              <a:rPr lang="ru-RU" dirty="0" smtClean="0">
                <a:effectLst/>
              </a:rPr>
              <a:t>1</a:t>
            </a:r>
            <a:r>
              <a:rPr lang="ru-RU" dirty="0">
                <a:effectLst/>
              </a:rPr>
              <a:t>. </a:t>
            </a:r>
            <a:r>
              <a:rPr lang="ru-RU" dirty="0" err="1">
                <a:effectLst/>
              </a:rPr>
              <a:t>Социолект</a:t>
            </a:r>
            <a:r>
              <a:rPr lang="ru-RU" dirty="0">
                <a:effectLst/>
              </a:rPr>
              <a:t> </a:t>
            </a:r>
            <a:endParaRPr lang="ru-RU" dirty="0" smtClean="0">
              <a:effectLst/>
            </a:endParaRPr>
          </a:p>
          <a:p>
            <a:r>
              <a:rPr lang="ru-RU" dirty="0" smtClean="0">
                <a:effectLst/>
              </a:rPr>
              <a:t>2</a:t>
            </a:r>
            <a:r>
              <a:rPr lang="ru-RU" dirty="0">
                <a:effectLst/>
              </a:rPr>
              <a:t>. </a:t>
            </a:r>
            <a:r>
              <a:rPr lang="ru-RU" dirty="0" smtClean="0">
                <a:effectLst/>
              </a:rPr>
              <a:t>Сленг</a:t>
            </a:r>
          </a:p>
          <a:p>
            <a:r>
              <a:rPr lang="ru-RU" dirty="0" smtClean="0">
                <a:effectLst/>
              </a:rPr>
              <a:t>3</a:t>
            </a:r>
            <a:r>
              <a:rPr lang="ru-RU" dirty="0">
                <a:effectLst/>
              </a:rPr>
              <a:t>. </a:t>
            </a:r>
            <a:r>
              <a:rPr lang="ru-RU" dirty="0" smtClean="0">
                <a:effectLst/>
              </a:rPr>
              <a:t>Деривация, дериват </a:t>
            </a:r>
          </a:p>
          <a:p>
            <a:r>
              <a:rPr lang="ru-RU" dirty="0" smtClean="0">
                <a:effectLst/>
              </a:rPr>
              <a:t>4</a:t>
            </a:r>
            <a:r>
              <a:rPr lang="ru-RU" dirty="0">
                <a:effectLst/>
              </a:rPr>
              <a:t>. </a:t>
            </a:r>
            <a:r>
              <a:rPr lang="ru-RU" dirty="0" smtClean="0">
                <a:effectLst/>
              </a:rPr>
              <a:t>Продуктивность </a:t>
            </a:r>
            <a:r>
              <a:rPr lang="ru-RU" u="sng" dirty="0" smtClean="0">
                <a:effectLst/>
              </a:rPr>
              <a:t>(</a:t>
            </a:r>
            <a:r>
              <a:rPr lang="ru-RU" dirty="0" smtClean="0">
                <a:effectLst/>
              </a:rPr>
              <a:t>словообразовательного </a:t>
            </a:r>
            <a:r>
              <a:rPr lang="ru-RU" dirty="0">
                <a:effectLst/>
              </a:rPr>
              <a:t>типа, суффикса и т.д</a:t>
            </a:r>
            <a:r>
              <a:rPr lang="ru-RU" dirty="0" smtClean="0">
                <a:effectLst/>
              </a:rPr>
              <a:t>.)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947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962919" y="1785515"/>
            <a:ext cx="3096344" cy="30963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35" y="2664473"/>
            <a:ext cx="8229600" cy="1143000"/>
          </a:xfrm>
        </p:spPr>
        <p:txBody>
          <a:bodyPr/>
          <a:lstStyle/>
          <a:p>
            <a:pPr algn="l"/>
            <a:r>
              <a:rPr lang="ru-RU" dirty="0" smtClean="0"/>
              <a:t>                        ос/</a:t>
            </a:r>
            <a:r>
              <a:rPr lang="ru-RU" dirty="0" err="1" smtClean="0"/>
              <a:t>ож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5195167" y="1490120"/>
            <a:ext cx="864096" cy="86409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354216"/>
            <a:ext cx="890093" cy="883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215" y="3624170"/>
            <a:ext cx="890587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031" y="3294801"/>
            <a:ext cx="890587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628" y="4477396"/>
            <a:ext cx="890587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325" y="1785515"/>
            <a:ext cx="890587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041" y="1075091"/>
            <a:ext cx="890587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618" y="4477395"/>
            <a:ext cx="890587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04467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Лучи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Луч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902</TotalTime>
  <Words>962</Words>
  <Application>Microsoft Office PowerPoint</Application>
  <PresentationFormat>Экран (4:3)</PresentationFormat>
  <Paragraphs>156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Тема1</vt:lpstr>
      <vt:lpstr>ОНЛАЙН-СЛОВАРИ МОЛОДЕЖНОГО СЛЕНГА: СЛОВООБРАЗОВАТЕЛЬНЫЙ АСПЕКТ ЛЕКСИКИ   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СОДЕРЖАНИЕ</vt:lpstr>
      <vt:lpstr>II. ТЕРМИНОЛОГИЯ И ОПРЕДЕЛЕНИЯ </vt:lpstr>
      <vt:lpstr>                        ос/ож</vt:lpstr>
      <vt:lpstr>II. ТЕРМИНОЛОГИЯ И ОПРЕДЕЛЕНИЯ </vt:lpstr>
      <vt:lpstr>III. ПРОБЛЕМЫ МАТЕРИАЛА ИССЛЕДОВАНИЯ</vt:lpstr>
      <vt:lpstr>1. Проблема авторов: презумпция  добросовестности</vt:lpstr>
      <vt:lpstr>2. Проблема отграничения сленгизмов от несленгизмов</vt:lpstr>
      <vt:lpstr>3. Проблема отграничения дериватов от недериватов</vt:lpstr>
      <vt:lpstr>В. Немотивированное слово – дериват</vt:lpstr>
      <vt:lpstr>число морфологических дериватов</vt:lpstr>
      <vt:lpstr>III. Интернет как источник изучения словообразования лексики сленга</vt:lpstr>
      <vt:lpstr>1. Суффиксация</vt:lpstr>
      <vt:lpstr>2. Префиксация и префиксально-суффиксальный способ</vt:lpstr>
      <vt:lpstr>3. Сложение и сложение с суффиксацией</vt:lpstr>
      <vt:lpstr>4. Аббревиация и усечение</vt:lpstr>
      <vt:lpstr>5. Контаминация</vt:lpstr>
      <vt:lpstr>серия контаминатов → суффиксоиды </vt:lpstr>
      <vt:lpstr>серия контаминатов → суффиксоиды </vt:lpstr>
      <vt:lpstr>Способы словообразования</vt:lpstr>
      <vt:lpstr>В социолектах – просторечные суффиксы?</vt:lpstr>
      <vt:lpstr>Презентация PowerPoint</vt:lpstr>
      <vt:lpstr>суффикс -ер</vt:lpstr>
      <vt:lpstr>суффикс -ос</vt:lpstr>
      <vt:lpstr>IV. Интернет как источник изучения оценки носителями сленга мотивационных отношений в языке</vt:lpstr>
      <vt:lpstr>Презентация PowerPoint</vt:lpstr>
      <vt:lpstr>1. англоязычное происхождение </vt:lpstr>
      <vt:lpstr>Презентация PowerPoint</vt:lpstr>
      <vt:lpstr>2. объяснение внутренней формы</vt:lpstr>
      <vt:lpstr>3. чаще всего – сокращения и аббревиатуры </vt:lpstr>
      <vt:lpstr>4. контаминаты – наиболее разнообразная трактовка </vt:lpstr>
      <vt:lpstr>Презентация PowerPoint</vt:lpstr>
      <vt:lpstr>Презентация PowerPoint</vt:lpstr>
      <vt:lpstr>5. аффиксальные мотивированные (редко)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SamLab.ws</cp:lastModifiedBy>
  <cp:revision>97</cp:revision>
  <dcterms:modified xsi:type="dcterms:W3CDTF">2016-03-21T05:55:30Z</dcterms:modified>
</cp:coreProperties>
</file>