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8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0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7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6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1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9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3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1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4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4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5A30-C28A-A44B-B9A3-2BFC3B4441B7}" type="datetimeFigureOut">
              <a:rPr lang="en-US" smtClean="0"/>
              <a:t>19.03.16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76FA-385A-1540-8203-458D5981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21227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Arial"/>
                <a:cs typeface="Arial"/>
              </a:rPr>
              <a:t/>
            </a:r>
            <a:br>
              <a:rPr lang="cs-CZ" sz="3600" b="1" dirty="0" smtClean="0">
                <a:latin typeface="Arial"/>
                <a:cs typeface="Arial"/>
              </a:rPr>
            </a:br>
            <a:r>
              <a:rPr lang="cs-CZ" sz="3600" b="1" dirty="0" smtClean="0">
                <a:solidFill>
                  <a:srgbClr val="FF0000"/>
                </a:solidFill>
                <a:latin typeface="Arial"/>
                <a:cs typeface="Arial"/>
              </a:rPr>
              <a:t>Ivana Bozděchová (Praha)</a:t>
            </a:r>
            <a:r>
              <a:rPr lang="cs-CZ" sz="3600" dirty="0" smtClean="0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cs-CZ" sz="3600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cs-CZ" sz="1800" dirty="0" smtClean="0">
                <a:latin typeface="Arial"/>
                <a:cs typeface="Arial"/>
              </a:rPr>
              <a:t>Ústav českého jazyka a teorie komunikace </a:t>
            </a:r>
            <a:br>
              <a:rPr lang="cs-CZ" sz="1800" dirty="0" smtClean="0">
                <a:latin typeface="Arial"/>
                <a:cs typeface="Arial"/>
              </a:rPr>
            </a:br>
            <a:r>
              <a:rPr lang="cs-CZ" sz="1800" dirty="0" smtClean="0">
                <a:latin typeface="Arial"/>
                <a:cs typeface="Arial"/>
              </a:rPr>
              <a:t>FF UK</a:t>
            </a:r>
            <a:br>
              <a:rPr lang="cs-CZ" sz="1800" dirty="0" smtClean="0">
                <a:latin typeface="Arial"/>
                <a:cs typeface="Arial"/>
              </a:rPr>
            </a:br>
            <a:r>
              <a:rPr lang="cs-CZ" sz="1800" dirty="0" smtClean="0">
                <a:latin typeface="Arial"/>
                <a:cs typeface="Arial"/>
              </a:rPr>
              <a:t/>
            </a:r>
            <a:br>
              <a:rPr lang="cs-CZ" sz="1800" dirty="0" smtClean="0">
                <a:latin typeface="Arial"/>
                <a:cs typeface="Arial"/>
              </a:rPr>
            </a:br>
            <a:r>
              <a:rPr lang="cs-CZ" sz="1400" dirty="0" err="1" smtClean="0">
                <a:latin typeface="Arial"/>
                <a:cs typeface="Arial"/>
              </a:rPr>
              <a:t>bozdiaff@ff.cuni.cz</a:t>
            </a:r>
            <a:r>
              <a:rPr lang="cs-CZ" sz="1400" dirty="0" smtClean="0">
                <a:latin typeface="Arial"/>
                <a:cs typeface="Arial"/>
              </a:rPr>
              <a:t/>
            </a:r>
            <a:br>
              <a:rPr lang="cs-CZ" sz="1400" dirty="0" smtClean="0">
                <a:latin typeface="Arial"/>
                <a:cs typeface="Arial"/>
              </a:rPr>
            </a:br>
            <a:r>
              <a:rPr lang="cs-CZ" sz="1400" dirty="0">
                <a:latin typeface="Arial"/>
                <a:cs typeface="Arial"/>
              </a:rPr>
              <a:t/>
            </a:r>
            <a:br>
              <a:rPr lang="cs-CZ" sz="1400" dirty="0">
                <a:latin typeface="Arial"/>
                <a:cs typeface="Arial"/>
              </a:rPr>
            </a:br>
            <a:r>
              <a:rPr lang="cs-CZ" sz="1400" dirty="0"/>
              <a:t> </a:t>
            </a:r>
            <a:r>
              <a:rPr lang="cs-CZ" sz="4800" b="1" dirty="0">
                <a:solidFill>
                  <a:srgbClr val="FF0000"/>
                </a:solidFill>
                <a:latin typeface="Arial"/>
                <a:cs typeface="Arial"/>
              </a:rPr>
              <a:t>Slovotvorná regulérnost </a:t>
            </a:r>
            <a: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lang="cs-CZ" sz="4800" b="1" dirty="0">
                <a:solidFill>
                  <a:srgbClr val="FF0000"/>
                </a:solidFill>
                <a:latin typeface="Arial"/>
                <a:cs typeface="Arial"/>
              </a:rPr>
              <a:t>anomálie kompozičních prostředků a postupů </a:t>
            </a:r>
            <a: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  <a:t>v </a:t>
            </a:r>
            <a:r>
              <a:rPr lang="cs-CZ" sz="4800" b="1" dirty="0">
                <a:solidFill>
                  <a:srgbClr val="FF0000"/>
                </a:solidFill>
                <a:latin typeface="Arial"/>
                <a:cs typeface="Arial"/>
              </a:rPr>
              <a:t>internetových </a:t>
            </a:r>
            <a: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  <a:t>textech</a:t>
            </a:r>
            <a:b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cs-CZ" sz="48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cs-CZ" sz="3100" dirty="0" err="1" smtClean="0">
                <a:latin typeface="Arial"/>
                <a:cs typeface="Arial"/>
              </a:rPr>
              <a:t>Wortbildung</a:t>
            </a:r>
            <a:r>
              <a:rPr lang="cs-CZ" sz="3100" dirty="0" smtClean="0">
                <a:latin typeface="Arial"/>
                <a:cs typeface="Arial"/>
              </a:rPr>
              <a:t> </a:t>
            </a:r>
            <a:r>
              <a:rPr lang="cs-CZ" sz="3100" dirty="0" err="1" smtClean="0">
                <a:latin typeface="Arial"/>
                <a:cs typeface="Arial"/>
              </a:rPr>
              <a:t>und</a:t>
            </a:r>
            <a:r>
              <a:rPr lang="cs-CZ" sz="3100" dirty="0" smtClean="0">
                <a:latin typeface="Arial"/>
                <a:cs typeface="Arial"/>
              </a:rPr>
              <a:t> Internet • </a:t>
            </a:r>
            <a:r>
              <a:rPr lang="cs-CZ" sz="3100" dirty="0" err="1" smtClean="0">
                <a:latin typeface="Arial"/>
                <a:cs typeface="Arial"/>
              </a:rPr>
              <a:t>Словообразование</a:t>
            </a:r>
            <a:r>
              <a:rPr lang="cs-CZ" sz="3100" dirty="0" smtClean="0">
                <a:latin typeface="Arial"/>
                <a:cs typeface="Arial"/>
              </a:rPr>
              <a:t> </a:t>
            </a:r>
            <a:br>
              <a:rPr lang="cs-CZ" sz="3100" dirty="0" smtClean="0">
                <a:latin typeface="Arial"/>
                <a:cs typeface="Arial"/>
              </a:rPr>
            </a:br>
            <a:r>
              <a:rPr lang="cs-CZ" sz="3100" dirty="0" err="1" smtClean="0">
                <a:latin typeface="Arial"/>
                <a:cs typeface="Arial"/>
              </a:rPr>
              <a:t>и</a:t>
            </a:r>
            <a:r>
              <a:rPr lang="cs-CZ" sz="3100" dirty="0" smtClean="0">
                <a:latin typeface="Arial"/>
                <a:cs typeface="Arial"/>
              </a:rPr>
              <a:t> </a:t>
            </a:r>
            <a:r>
              <a:rPr lang="cs-CZ" sz="3100" dirty="0" err="1" smtClean="0">
                <a:latin typeface="Arial"/>
                <a:cs typeface="Arial"/>
              </a:rPr>
              <a:t>интернет</a:t>
            </a:r>
            <a:r>
              <a:rPr lang="cs-CZ" sz="3100" dirty="0" smtClean="0">
                <a:latin typeface="Arial"/>
                <a:cs typeface="Arial"/>
              </a:rPr>
              <a:t> • Tvorba </a:t>
            </a:r>
            <a:r>
              <a:rPr lang="cs-CZ" sz="3100" dirty="0" err="1" smtClean="0">
                <a:latin typeface="Arial"/>
                <a:cs typeface="Arial"/>
              </a:rPr>
              <a:t>riječi</a:t>
            </a:r>
            <a:r>
              <a:rPr lang="cs-CZ" sz="3100" dirty="0" smtClean="0">
                <a:latin typeface="Arial"/>
                <a:cs typeface="Arial"/>
              </a:rPr>
              <a:t> i internet </a:t>
            </a:r>
            <a:br>
              <a:rPr lang="cs-CZ" sz="3100" dirty="0" smtClean="0">
                <a:latin typeface="Arial"/>
                <a:cs typeface="Arial"/>
              </a:rPr>
            </a:br>
            <a:r>
              <a:rPr lang="cs-CZ" sz="3100" dirty="0">
                <a:latin typeface="Arial"/>
                <a:cs typeface="Arial"/>
              </a:rPr>
              <a:t/>
            </a:r>
            <a:br>
              <a:rPr lang="cs-CZ" sz="3100" dirty="0">
                <a:latin typeface="Arial"/>
                <a:cs typeface="Arial"/>
              </a:rPr>
            </a:br>
            <a:r>
              <a:rPr lang="cs-CZ" sz="2700" dirty="0" smtClean="0">
                <a:latin typeface="Arial"/>
                <a:cs typeface="Arial"/>
              </a:rPr>
              <a:t>Graz, 22. 3. 2016</a:t>
            </a:r>
            <a:br>
              <a:rPr lang="cs-CZ" sz="2700" dirty="0" smtClean="0">
                <a:latin typeface="Arial"/>
                <a:cs typeface="Arial"/>
              </a:rPr>
            </a:br>
            <a:r>
              <a:rPr lang="cs-CZ" sz="2700" dirty="0">
                <a:latin typeface="Arial"/>
                <a:cs typeface="Arial"/>
              </a:rPr>
              <a:t/>
            </a:r>
            <a:br>
              <a:rPr lang="cs-CZ" sz="2700" dirty="0">
                <a:latin typeface="Arial"/>
                <a:cs typeface="Arial"/>
              </a:rPr>
            </a:b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31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9174"/>
            <a:ext cx="8229600" cy="4806427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>
                <a:latin typeface="Arial"/>
                <a:cs typeface="Arial"/>
              </a:rPr>
              <a:t>1) </a:t>
            </a:r>
            <a:r>
              <a:rPr lang="cs-CZ" sz="2400" dirty="0">
                <a:latin typeface="Arial"/>
                <a:cs typeface="Arial"/>
              </a:rPr>
              <a:t>Úvod</a:t>
            </a:r>
            <a:br>
              <a:rPr lang="cs-CZ" sz="2400" dirty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>2) </a:t>
            </a:r>
            <a:r>
              <a:rPr lang="cs-CZ" sz="2400" dirty="0">
                <a:latin typeface="Arial"/>
                <a:cs typeface="Arial"/>
              </a:rPr>
              <a:t>Regulérnost a anomálie</a:t>
            </a:r>
            <a:br>
              <a:rPr lang="cs-CZ" sz="2400" dirty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>3) </a:t>
            </a:r>
            <a:r>
              <a:rPr lang="cs-CZ" sz="2400" dirty="0">
                <a:latin typeface="Arial"/>
                <a:cs typeface="Arial"/>
              </a:rPr>
              <a:t>Kompozice, </a:t>
            </a:r>
            <a:r>
              <a:rPr lang="cs-CZ" sz="2400" dirty="0" err="1">
                <a:latin typeface="Arial"/>
                <a:cs typeface="Arial"/>
              </a:rPr>
              <a:t>kvazikompozice</a:t>
            </a:r>
            <a:r>
              <a:rPr lang="cs-CZ" sz="2400" dirty="0">
                <a:latin typeface="Arial"/>
                <a:cs typeface="Arial"/>
              </a:rPr>
              <a:t> a </a:t>
            </a:r>
            <a:r>
              <a:rPr lang="cs-CZ" sz="2400" dirty="0" err="1">
                <a:latin typeface="Arial"/>
                <a:cs typeface="Arial"/>
              </a:rPr>
              <a:t>blending</a:t>
            </a:r>
            <a:r>
              <a:rPr lang="cs-CZ" sz="2400" dirty="0">
                <a:latin typeface="Arial"/>
                <a:cs typeface="Arial"/>
              </a:rPr>
              <a:t/>
            </a:r>
            <a:br>
              <a:rPr lang="cs-CZ" sz="2400" dirty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>4) </a:t>
            </a:r>
            <a:r>
              <a:rPr lang="cs-CZ" sz="2400" dirty="0">
                <a:latin typeface="Arial"/>
                <a:cs typeface="Arial"/>
              </a:rPr>
              <a:t>Vybrané pojmenovací typy, oblasti, jevy a předměty pojmenování na internetu</a:t>
            </a:r>
            <a:br>
              <a:rPr lang="cs-CZ" sz="2400" dirty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>5) </a:t>
            </a:r>
            <a:r>
              <a:rPr lang="cs-CZ" sz="2400" dirty="0">
                <a:latin typeface="Arial"/>
                <a:cs typeface="Arial"/>
              </a:rPr>
              <a:t>Závěr</a:t>
            </a:r>
            <a:br>
              <a:rPr lang="cs-CZ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2592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rgbClr val="FF0000"/>
                </a:solidFill>
                <a:latin typeface="Arial"/>
                <a:cs typeface="Arial"/>
              </a:rPr>
              <a:t>anomálie </a:t>
            </a:r>
            <a:r>
              <a:rPr lang="cs-CZ" sz="3200" dirty="0" smtClean="0">
                <a:latin typeface="Arial"/>
                <a:cs typeface="Arial"/>
              </a:rPr>
              <a:t>= </a:t>
            </a:r>
            <a:r>
              <a:rPr lang="cs-CZ" sz="3200" dirty="0">
                <a:latin typeface="Arial"/>
                <a:cs typeface="Arial"/>
              </a:rPr>
              <a:t>odchylka od jazykového pravidla založeného na </a:t>
            </a:r>
            <a:r>
              <a:rPr lang="cs-CZ" sz="3200" dirty="0" smtClean="0">
                <a:latin typeface="Arial"/>
                <a:cs typeface="Arial"/>
              </a:rPr>
              <a:t>analogii (</a:t>
            </a:r>
            <a:r>
              <a:rPr lang="cs-CZ" sz="3200" i="1" dirty="0" smtClean="0">
                <a:latin typeface="Arial"/>
                <a:cs typeface="Arial"/>
              </a:rPr>
              <a:t>ESČ</a:t>
            </a:r>
            <a:r>
              <a:rPr lang="cs-CZ" sz="3200" dirty="0" smtClean="0">
                <a:latin typeface="Arial"/>
                <a:cs typeface="Arial"/>
              </a:rPr>
              <a:t> 2002: 40</a:t>
            </a:r>
            <a:r>
              <a:rPr lang="cs-CZ" sz="3200" dirty="0">
                <a:latin typeface="Arial"/>
                <a:cs typeface="Arial"/>
              </a:rPr>
              <a:t>–</a:t>
            </a:r>
            <a:r>
              <a:rPr lang="cs-CZ" sz="3200" dirty="0" smtClean="0">
                <a:latin typeface="Arial"/>
                <a:cs typeface="Arial"/>
              </a:rPr>
              <a:t>41) </a:t>
            </a:r>
            <a:r>
              <a:rPr lang="cs-CZ" sz="3200" dirty="0" smtClean="0">
                <a:effectLst/>
                <a:latin typeface="Arial"/>
                <a:cs typeface="Arial"/>
              </a:rPr>
              <a:t/>
            </a:r>
            <a:br>
              <a:rPr lang="cs-CZ" sz="3200" dirty="0" smtClean="0">
                <a:effectLst/>
                <a:latin typeface="Arial"/>
                <a:cs typeface="Arial"/>
              </a:rPr>
            </a:br>
            <a:r>
              <a:rPr lang="cs-CZ" sz="3200" dirty="0" smtClean="0">
                <a:effectLst/>
                <a:latin typeface="Arial"/>
                <a:cs typeface="Arial"/>
              </a:rPr>
              <a:t/>
            </a:r>
            <a:br>
              <a:rPr lang="cs-CZ" sz="3200" dirty="0" smtClean="0">
                <a:effectLst/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Heinz</a:t>
            </a:r>
            <a:r>
              <a:rPr lang="cs-CZ" sz="32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cs-CZ" sz="3200" dirty="0">
                <a:latin typeface="Arial"/>
                <a:cs typeface="Arial"/>
              </a:rPr>
              <a:t>(1988</a:t>
            </a:r>
            <a:r>
              <a:rPr lang="cs-CZ" sz="3200" dirty="0" smtClean="0">
                <a:latin typeface="Arial"/>
                <a:cs typeface="Arial"/>
              </a:rPr>
              <a:t>) – analogie </a:t>
            </a:r>
            <a:r>
              <a:rPr lang="cs-CZ" sz="3200" dirty="0">
                <a:latin typeface="Arial"/>
                <a:cs typeface="Arial"/>
              </a:rPr>
              <a:t>:: anomálie </a:t>
            </a:r>
            <a:r>
              <a:rPr lang="cs-CZ" sz="3200" dirty="0" smtClean="0">
                <a:latin typeface="Arial"/>
                <a:cs typeface="Arial"/>
              </a:rPr>
              <a:t>= protiklad: </a:t>
            </a:r>
            <a:br>
              <a:rPr lang="cs-CZ" sz="3200" dirty="0" smtClean="0"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A</a:t>
            </a:r>
            <a:r>
              <a:rPr lang="cs-CZ" sz="3200" dirty="0">
                <a:latin typeface="Arial"/>
                <a:cs typeface="Arial"/>
              </a:rPr>
              <a:t>) proporce :: absence </a:t>
            </a:r>
            <a:r>
              <a:rPr lang="cs-CZ" sz="3200" dirty="0" smtClean="0">
                <a:latin typeface="Arial"/>
                <a:cs typeface="Arial"/>
              </a:rPr>
              <a:t>proporce </a:t>
            </a:r>
            <a:br>
              <a:rPr lang="cs-CZ" sz="3200" dirty="0" smtClean="0"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B</a:t>
            </a:r>
            <a:r>
              <a:rPr lang="cs-CZ" sz="3200" dirty="0">
                <a:latin typeface="Arial"/>
                <a:cs typeface="Arial"/>
              </a:rPr>
              <a:t>) z hlediska vnitřní struktury </a:t>
            </a:r>
            <a:r>
              <a:rPr lang="cs-CZ" sz="3200" dirty="0" smtClean="0">
                <a:latin typeface="Arial"/>
                <a:cs typeface="Arial"/>
              </a:rPr>
              <a:t/>
            </a:r>
            <a:br>
              <a:rPr lang="cs-CZ" sz="3200" dirty="0" smtClean="0"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a</a:t>
            </a:r>
            <a:r>
              <a:rPr lang="cs-CZ" sz="3200" dirty="0">
                <a:latin typeface="Arial"/>
                <a:cs typeface="Arial"/>
              </a:rPr>
              <a:t>) </a:t>
            </a:r>
            <a:r>
              <a:rPr lang="cs-CZ" sz="3200" dirty="0" smtClean="0">
                <a:latin typeface="Arial"/>
                <a:cs typeface="Arial"/>
              </a:rPr>
              <a:t>synchronně: </a:t>
            </a:r>
            <a:r>
              <a:rPr lang="cs-CZ" sz="3200" dirty="0" err="1" smtClean="0">
                <a:latin typeface="Arial"/>
                <a:cs typeface="Arial"/>
              </a:rPr>
              <a:t>kategoriálnost</a:t>
            </a:r>
            <a:r>
              <a:rPr lang="cs-CZ" sz="3200" dirty="0" smtClean="0">
                <a:latin typeface="Arial"/>
                <a:cs typeface="Arial"/>
              </a:rPr>
              <a:t> </a:t>
            </a:r>
            <a:r>
              <a:rPr lang="cs-CZ" sz="3200" dirty="0">
                <a:latin typeface="Arial"/>
                <a:cs typeface="Arial"/>
              </a:rPr>
              <a:t>:: </a:t>
            </a:r>
            <a:r>
              <a:rPr lang="cs-CZ" sz="3200" dirty="0" smtClean="0">
                <a:latin typeface="Arial"/>
                <a:cs typeface="Arial"/>
              </a:rPr>
              <a:t>jedinost </a:t>
            </a:r>
            <a:br>
              <a:rPr lang="cs-CZ" sz="3200" dirty="0" smtClean="0"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b</a:t>
            </a:r>
            <a:r>
              <a:rPr lang="cs-CZ" sz="3200" dirty="0">
                <a:latin typeface="Arial"/>
                <a:cs typeface="Arial"/>
              </a:rPr>
              <a:t>) </a:t>
            </a:r>
            <a:r>
              <a:rPr lang="cs-CZ" sz="3200" dirty="0" smtClean="0">
                <a:latin typeface="Arial"/>
                <a:cs typeface="Arial"/>
              </a:rPr>
              <a:t>diachronně: </a:t>
            </a:r>
            <a:r>
              <a:rPr lang="cs-CZ" sz="3200" dirty="0">
                <a:latin typeface="Arial"/>
                <a:cs typeface="Arial"/>
              </a:rPr>
              <a:t>ba) neregulérnost :: </a:t>
            </a:r>
            <a:r>
              <a:rPr lang="cs-CZ" sz="3200" dirty="0" smtClean="0">
                <a:latin typeface="Arial"/>
                <a:cs typeface="Arial"/>
              </a:rPr>
              <a:t>regulérnost, </a:t>
            </a:r>
            <a:r>
              <a:rPr lang="cs-CZ" sz="3200" dirty="0">
                <a:latin typeface="Arial"/>
                <a:cs typeface="Arial"/>
              </a:rPr>
              <a:t/>
            </a:r>
            <a:br>
              <a:rPr lang="cs-CZ" sz="3200" dirty="0"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     </a:t>
            </a:r>
            <a:r>
              <a:rPr lang="cs-CZ" sz="3200" dirty="0" err="1" smtClean="0">
                <a:latin typeface="Arial"/>
                <a:cs typeface="Arial"/>
              </a:rPr>
              <a:t>bb</a:t>
            </a:r>
            <a:r>
              <a:rPr lang="cs-CZ" sz="3200" dirty="0">
                <a:latin typeface="Arial"/>
                <a:cs typeface="Arial"/>
              </a:rPr>
              <a:t>) inovace :: </a:t>
            </a:r>
            <a:r>
              <a:rPr lang="cs-CZ" sz="3200" dirty="0" smtClean="0">
                <a:latin typeface="Arial"/>
                <a:cs typeface="Arial"/>
              </a:rPr>
              <a:t>archaismus  </a:t>
            </a:r>
            <a:br>
              <a:rPr lang="cs-CZ" sz="3200" dirty="0" smtClean="0">
                <a:latin typeface="Arial"/>
                <a:cs typeface="Arial"/>
              </a:rPr>
            </a:b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021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60561" cy="68580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err="1" smtClean="0">
                <a:solidFill>
                  <a:srgbClr val="FF0000"/>
                </a:solidFill>
                <a:latin typeface="Arial"/>
                <a:cs typeface="Arial"/>
              </a:rPr>
              <a:t>kvazikompozice</a:t>
            </a:r>
            <a:r>
              <a:rPr lang="cs-CZ" sz="3200" dirty="0" smtClean="0">
                <a:latin typeface="Arial"/>
                <a:cs typeface="Arial"/>
              </a:rPr>
              <a:t>: </a:t>
            </a:r>
            <a:r>
              <a:rPr lang="cs-CZ" sz="3200" dirty="0" err="1" smtClean="0">
                <a:latin typeface="Arial"/>
                <a:cs typeface="Arial"/>
              </a:rPr>
              <a:t>kvazičlen</a:t>
            </a:r>
            <a:r>
              <a:rPr lang="cs-CZ" sz="3200" dirty="0" smtClean="0">
                <a:latin typeface="Arial"/>
                <a:cs typeface="Arial"/>
              </a:rPr>
              <a:t> </a:t>
            </a:r>
            <a:r>
              <a:rPr lang="cs-CZ" sz="3200" dirty="0">
                <a:latin typeface="Arial"/>
                <a:cs typeface="Arial"/>
              </a:rPr>
              <a:t>/ </a:t>
            </a:r>
            <a:r>
              <a:rPr lang="cs-CZ" sz="3200" dirty="0" err="1" smtClean="0">
                <a:latin typeface="Arial"/>
                <a:cs typeface="Arial"/>
              </a:rPr>
              <a:t>kvazikomponent</a:t>
            </a:r>
            <a:r>
              <a:rPr lang="cs-CZ" sz="3200" dirty="0" smtClean="0">
                <a:latin typeface="Arial"/>
                <a:cs typeface="Arial"/>
              </a:rPr>
              <a:t> (</a:t>
            </a:r>
            <a:r>
              <a:rPr lang="cs-CZ" sz="3200" dirty="0" err="1" smtClean="0">
                <a:latin typeface="Arial"/>
                <a:cs typeface="Arial"/>
              </a:rPr>
              <a:t>prefixoidní</a:t>
            </a:r>
            <a:r>
              <a:rPr lang="cs-CZ" sz="3200" dirty="0" smtClean="0">
                <a:latin typeface="Arial"/>
                <a:cs typeface="Arial"/>
              </a:rPr>
              <a:t> </a:t>
            </a:r>
            <a:r>
              <a:rPr lang="cs-CZ" sz="3200" dirty="0">
                <a:latin typeface="Arial"/>
                <a:cs typeface="Arial"/>
              </a:rPr>
              <a:t>nebo </a:t>
            </a:r>
            <a:r>
              <a:rPr lang="cs-CZ" sz="3200" dirty="0" err="1">
                <a:latin typeface="Arial"/>
                <a:cs typeface="Arial"/>
              </a:rPr>
              <a:t>sufixoidní</a:t>
            </a:r>
            <a:r>
              <a:rPr lang="cs-CZ" sz="3200" dirty="0">
                <a:latin typeface="Arial"/>
                <a:cs typeface="Arial"/>
              </a:rPr>
              <a:t> </a:t>
            </a:r>
            <a:r>
              <a:rPr lang="cs-CZ" sz="3200" dirty="0" err="1" smtClean="0">
                <a:latin typeface="Arial"/>
                <a:cs typeface="Arial"/>
              </a:rPr>
              <a:t>radixoid</a:t>
            </a:r>
            <a:r>
              <a:rPr lang="cs-CZ" sz="3200" dirty="0" smtClean="0">
                <a:latin typeface="Arial"/>
                <a:cs typeface="Arial"/>
              </a:rPr>
              <a:t>)</a:t>
            </a:r>
            <a:r>
              <a:rPr lang="cs-CZ" sz="3200" dirty="0" smtClean="0">
                <a:effectLst/>
                <a:latin typeface="Arial"/>
                <a:cs typeface="Arial"/>
              </a:rPr>
              <a:t> </a:t>
            </a:r>
            <a:br>
              <a:rPr lang="cs-CZ" sz="3200" dirty="0" smtClean="0">
                <a:effectLst/>
                <a:latin typeface="Arial"/>
                <a:cs typeface="Arial"/>
              </a:rPr>
            </a:br>
            <a:r>
              <a:rPr lang="cs-CZ" sz="3200" b="1" dirty="0" smtClean="0">
                <a:solidFill>
                  <a:srgbClr val="FF0000"/>
                </a:solidFill>
                <a:latin typeface="Arial"/>
                <a:cs typeface="Arial"/>
              </a:rPr>
              <a:t>mechanické krácení</a:t>
            </a:r>
            <a:br>
              <a:rPr lang="cs-CZ" sz="32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cs-CZ" sz="3200" b="1" dirty="0" err="1" smtClean="0">
                <a:solidFill>
                  <a:srgbClr val="FF0000"/>
                </a:solidFill>
                <a:latin typeface="Arial"/>
                <a:cs typeface="Arial"/>
              </a:rPr>
              <a:t>blending</a:t>
            </a:r>
            <a:r>
              <a:rPr lang="cs-CZ" sz="32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cs-CZ" sz="3200" dirty="0" smtClean="0">
                <a:latin typeface="Arial"/>
                <a:cs typeface="Arial"/>
              </a:rPr>
              <a:t>(</a:t>
            </a:r>
            <a:r>
              <a:rPr lang="cs-CZ" sz="3200" dirty="0" err="1" smtClean="0">
                <a:latin typeface="Arial"/>
                <a:cs typeface="Arial"/>
              </a:rPr>
              <a:t>Fradin</a:t>
            </a:r>
            <a:r>
              <a:rPr lang="cs-CZ" sz="3200" dirty="0" smtClean="0">
                <a:latin typeface="Arial"/>
                <a:cs typeface="Arial"/>
              </a:rPr>
              <a:t> 2015): </a:t>
            </a:r>
            <a:r>
              <a:rPr lang="cs-CZ" sz="3200" dirty="0">
                <a:latin typeface="Arial"/>
                <a:cs typeface="Arial"/>
              </a:rPr>
              <a:t>tvoření splynutím dvou existujících slov v nový celek, při němž dochází </a:t>
            </a:r>
            <a:r>
              <a:rPr lang="cs-CZ" sz="3200" dirty="0" smtClean="0">
                <a:latin typeface="Arial"/>
                <a:cs typeface="Arial"/>
              </a:rPr>
              <a:t/>
            </a:r>
            <a:br>
              <a:rPr lang="cs-CZ" sz="3200" dirty="0" smtClean="0">
                <a:latin typeface="Arial"/>
                <a:cs typeface="Arial"/>
              </a:rPr>
            </a:br>
            <a:r>
              <a:rPr lang="cs-CZ" sz="3200" dirty="0" smtClean="0">
                <a:latin typeface="Arial"/>
                <a:cs typeface="Arial"/>
              </a:rPr>
              <a:t>k </a:t>
            </a:r>
            <a:r>
              <a:rPr lang="cs-CZ" sz="3200" dirty="0">
                <a:latin typeface="Arial"/>
                <a:cs typeface="Arial"/>
              </a:rPr>
              <a:t>jejich krácení</a:t>
            </a:r>
            <a:r>
              <a:rPr lang="cs-CZ" sz="3200" dirty="0" smtClean="0">
                <a:effectLst/>
                <a:latin typeface="Arial"/>
                <a:cs typeface="Arial"/>
              </a:rPr>
              <a:t> </a:t>
            </a:r>
            <a:r>
              <a:rPr lang="cs-CZ" sz="3200" dirty="0" smtClean="0">
                <a:latin typeface="Arial"/>
                <a:cs typeface="Arial"/>
              </a:rPr>
              <a:t> </a:t>
            </a:r>
            <a:br>
              <a:rPr lang="cs-CZ" sz="3200" dirty="0" smtClean="0">
                <a:latin typeface="Arial"/>
                <a:cs typeface="Arial"/>
              </a:rPr>
            </a:br>
            <a:r>
              <a:rPr lang="cs-CZ" sz="3200" b="1" dirty="0">
                <a:solidFill>
                  <a:srgbClr val="FF0000"/>
                </a:solidFill>
                <a:latin typeface="Arial"/>
                <a:cs typeface="Arial"/>
              </a:rPr>
              <a:t>křížení souznačných </a:t>
            </a:r>
            <a:r>
              <a:rPr lang="cs-CZ" sz="3200" b="1" dirty="0" smtClean="0">
                <a:solidFill>
                  <a:srgbClr val="FF0000"/>
                </a:solidFill>
                <a:latin typeface="Arial"/>
                <a:cs typeface="Arial"/>
              </a:rPr>
              <a:t>slov </a:t>
            </a:r>
            <a:r>
              <a:rPr lang="cs-CZ" sz="3200" dirty="0" smtClean="0">
                <a:latin typeface="Arial"/>
                <a:cs typeface="Arial"/>
              </a:rPr>
              <a:t>(Dokulil 1962</a:t>
            </a:r>
            <a:r>
              <a:rPr lang="cs-CZ" sz="3200" dirty="0">
                <a:latin typeface="Arial"/>
                <a:cs typeface="Arial"/>
              </a:rPr>
              <a:t>:</a:t>
            </a:r>
            <a:r>
              <a:rPr lang="cs-CZ" sz="3200" dirty="0" smtClean="0">
                <a:latin typeface="Arial"/>
                <a:cs typeface="Arial"/>
              </a:rPr>
              <a:t> 26): </a:t>
            </a:r>
            <a:r>
              <a:rPr lang="cs-CZ" sz="3200" dirty="0" smtClean="0">
                <a:effectLst/>
                <a:latin typeface="Arial"/>
                <a:cs typeface="Arial"/>
              </a:rPr>
              <a:t> 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neznaboh</a:t>
            </a:r>
            <a:r>
              <a:rPr lang="cs-CZ" sz="28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800" dirty="0" smtClean="0">
                <a:solidFill>
                  <a:srgbClr val="000090"/>
                </a:solidFill>
                <a:latin typeface="Arial"/>
                <a:cs typeface="Arial"/>
              </a:rPr>
              <a:t>+ </a:t>
            </a:r>
            <a:r>
              <a:rPr lang="cs-CZ" sz="2800" i="1" dirty="0" smtClean="0">
                <a:solidFill>
                  <a:srgbClr val="000090"/>
                </a:solidFill>
                <a:latin typeface="Arial"/>
                <a:cs typeface="Arial"/>
              </a:rPr>
              <a:t>bezbožný</a:t>
            </a:r>
            <a:r>
              <a:rPr lang="cs-CZ" sz="28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000090"/>
                </a:solidFill>
                <a:latin typeface="Arial"/>
                <a:cs typeface="Arial"/>
              </a:rPr>
              <a:t>→</a:t>
            </a:r>
            <a:r>
              <a:rPr lang="cs-CZ" sz="28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beznaboh</a:t>
            </a:r>
            <a:r>
              <a:rPr lang="cs-CZ" sz="2800" dirty="0" smtClean="0">
                <a:solidFill>
                  <a:srgbClr val="000090"/>
                </a:solidFill>
                <a:effectLst/>
                <a:latin typeface="Arial"/>
                <a:cs typeface="Arial"/>
              </a:rPr>
              <a:t> </a:t>
            </a:r>
            <a:r>
              <a:rPr lang="cs-CZ" sz="3200" dirty="0" smtClean="0">
                <a:effectLst/>
                <a:latin typeface="Arial"/>
                <a:cs typeface="Arial"/>
              </a:rPr>
              <a:t/>
            </a:r>
            <a:br>
              <a:rPr lang="cs-CZ" sz="3200" dirty="0" smtClean="0">
                <a:effectLst/>
                <a:latin typeface="Arial"/>
                <a:cs typeface="Arial"/>
              </a:rPr>
            </a:br>
            <a:r>
              <a:rPr lang="cs-CZ" sz="3200" b="1" dirty="0" smtClean="0">
                <a:solidFill>
                  <a:srgbClr val="FF0000"/>
                </a:solidFill>
                <a:latin typeface="Arial"/>
                <a:cs typeface="Arial"/>
              </a:rPr>
              <a:t>spojení segmentů motivujících slov </a:t>
            </a:r>
            <a:r>
              <a:rPr lang="cs-CZ" sz="3200" dirty="0" smtClean="0">
                <a:latin typeface="Arial"/>
                <a:cs typeface="Arial"/>
              </a:rPr>
              <a:t>(Martincová </a:t>
            </a:r>
            <a:r>
              <a:rPr lang="cs-CZ" sz="3200" dirty="0">
                <a:latin typeface="Arial"/>
                <a:cs typeface="Arial"/>
              </a:rPr>
              <a:t>– </a:t>
            </a:r>
            <a:r>
              <a:rPr lang="cs-CZ" sz="3200" dirty="0" err="1" smtClean="0">
                <a:latin typeface="Arial"/>
                <a:cs typeface="Arial"/>
              </a:rPr>
              <a:t>Buzássyová</a:t>
            </a:r>
            <a:r>
              <a:rPr lang="cs-CZ" sz="3200" dirty="0" smtClean="0">
                <a:latin typeface="Arial"/>
                <a:cs typeface="Arial"/>
              </a:rPr>
              <a:t> 2003: 266)</a:t>
            </a:r>
            <a:r>
              <a:rPr lang="cs-CZ" sz="3200" smtClean="0">
                <a:latin typeface="Arial"/>
                <a:cs typeface="Arial"/>
              </a:rPr>
              <a:t>: </a:t>
            </a:r>
            <a:r>
              <a:rPr lang="cs-CZ" sz="3200" smtClean="0">
                <a:latin typeface="Arial"/>
                <a:cs typeface="Arial"/>
              </a:rPr>
              <a:t/>
            </a:r>
            <a:br>
              <a:rPr lang="cs-CZ" sz="3200" smtClean="0">
                <a:latin typeface="Arial"/>
                <a:cs typeface="Arial"/>
              </a:rPr>
            </a:br>
            <a:r>
              <a:rPr lang="en-US" sz="2800" i="1" smtClean="0">
                <a:solidFill>
                  <a:srgbClr val="000090"/>
                </a:solidFill>
                <a:latin typeface="Arial"/>
                <a:cs typeface="Arial"/>
              </a:rPr>
              <a:t>polka </a:t>
            </a:r>
            <a:r>
              <a:rPr lang="en-US" sz="2800" i="1" dirty="0">
                <a:solidFill>
                  <a:srgbClr val="000090"/>
                </a:solidFill>
                <a:latin typeface="Arial"/>
                <a:cs typeface="Arial"/>
              </a:rPr>
              <a:t>+ </a:t>
            </a:r>
            <a:r>
              <a:rPr lang="en-US" sz="2800" i="1" dirty="0" err="1" smtClean="0">
                <a:solidFill>
                  <a:srgbClr val="000090"/>
                </a:solidFill>
                <a:latin typeface="Arial"/>
                <a:cs typeface="Arial"/>
              </a:rPr>
              <a:t>valčík</a:t>
            </a:r>
            <a:r>
              <a:rPr lang="en-US" sz="28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000090"/>
                </a:solidFill>
                <a:latin typeface="Arial"/>
                <a:cs typeface="Arial"/>
              </a:rPr>
              <a:t>→</a:t>
            </a:r>
            <a:r>
              <a:rPr lang="cs-CZ" sz="2800" i="1" dirty="0" err="1" smtClean="0">
                <a:solidFill>
                  <a:srgbClr val="000090"/>
                </a:solidFill>
                <a:latin typeface="Arial"/>
                <a:cs typeface="Arial"/>
              </a:rPr>
              <a:t>polčík</a:t>
            </a:r>
            <a:r>
              <a:rPr lang="cs-CZ" sz="28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8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endParaRPr lang="en-US" sz="2800" dirty="0">
              <a:solidFill>
                <a:srgbClr val="00009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7091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i="1" dirty="0" err="1" smtClean="0">
                <a:latin typeface="Arial"/>
                <a:cs typeface="Arial"/>
              </a:rPr>
              <a:t>autobots</a:t>
            </a:r>
            <a:r>
              <a:rPr lang="cs-CZ" sz="2800" dirty="0" smtClean="0">
                <a:latin typeface="Arial"/>
                <a:cs typeface="Arial"/>
              </a:rPr>
              <a:t>: -</a:t>
            </a:r>
            <a:r>
              <a:rPr lang="cs-CZ" sz="2800" i="1" dirty="0">
                <a:latin typeface="Arial"/>
                <a:cs typeface="Arial"/>
              </a:rPr>
              <a:t>bot</a:t>
            </a:r>
            <a:r>
              <a:rPr lang="cs-CZ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← </a:t>
            </a:r>
            <a:r>
              <a:rPr lang="cs-CZ" sz="2800" i="1" dirty="0" smtClean="0">
                <a:latin typeface="Arial"/>
                <a:cs typeface="Arial"/>
              </a:rPr>
              <a:t>robot</a:t>
            </a:r>
            <a:br>
              <a:rPr lang="cs-CZ" sz="2800" i="1" dirty="0" smtClean="0">
                <a:latin typeface="Arial"/>
                <a:cs typeface="Arial"/>
              </a:rPr>
            </a:br>
            <a:r>
              <a:rPr lang="cs-CZ" sz="2800" i="1" dirty="0" err="1" smtClean="0">
                <a:solidFill>
                  <a:srgbClr val="000090"/>
                </a:solidFill>
                <a:latin typeface="Arial"/>
                <a:cs typeface="Arial"/>
              </a:rPr>
              <a:t>softbot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warbot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meatbot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killbot</a:t>
            </a:r>
            <a:r>
              <a:rPr lang="cs-CZ" sz="2800" dirty="0" smtClean="0">
                <a:solidFill>
                  <a:srgbClr val="000090"/>
                </a:solidFill>
                <a:effectLst/>
                <a:latin typeface="Arial"/>
                <a:cs typeface="Arial"/>
              </a:rPr>
              <a:t> </a:t>
            </a:r>
            <a:br>
              <a:rPr lang="cs-CZ" sz="2800" dirty="0" smtClean="0">
                <a:solidFill>
                  <a:srgbClr val="000090"/>
                </a:solidFill>
                <a:effectLst/>
                <a:latin typeface="Arial"/>
                <a:cs typeface="Arial"/>
              </a:rPr>
            </a:br>
            <a:r>
              <a:rPr lang="cs-CZ" sz="2800" dirty="0" smtClean="0">
                <a:effectLst/>
                <a:latin typeface="Arial"/>
                <a:cs typeface="Arial"/>
              </a:rPr>
              <a:t/>
            </a:r>
            <a:br>
              <a:rPr lang="cs-CZ" sz="2800" dirty="0" smtClean="0">
                <a:effectLst/>
                <a:latin typeface="Arial"/>
                <a:cs typeface="Arial"/>
              </a:rPr>
            </a:br>
            <a:r>
              <a:rPr lang="cs-CZ" sz="2800" b="1" i="1" dirty="0" err="1" smtClean="0">
                <a:solidFill>
                  <a:srgbClr val="000090"/>
                </a:solidFill>
                <a:latin typeface="Arial"/>
                <a:cs typeface="Arial"/>
              </a:rPr>
              <a:t>Autoroboti</a:t>
            </a:r>
            <a:r>
              <a:rPr lang="cs-CZ" sz="28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zkásnou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 diváky v kinech i potřetí Premiéra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Transformers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 3 bude 1. července 2011 Los Angeles </a:t>
            </a:r>
            <a:r>
              <a:rPr lang="cs-CZ" sz="2800" i="1" dirty="0" smtClean="0">
                <a:solidFill>
                  <a:srgbClr val="000090"/>
                </a:solidFill>
                <a:effectLst/>
                <a:latin typeface="Arial"/>
                <a:cs typeface="Arial"/>
              </a:rPr>
              <a:t> </a:t>
            </a:r>
            <a:r>
              <a:rPr lang="cs-CZ" sz="1800" dirty="0" err="1" smtClean="0"/>
              <a:t>Aktuálně.cz</a:t>
            </a:r>
            <a:r>
              <a:rPr lang="cs-CZ" sz="1800" dirty="0"/>
              <a:t>, 2009</a:t>
            </a:r>
            <a:r>
              <a:rPr lang="cs-CZ" sz="1800" dirty="0" smtClean="0">
                <a:effectLst/>
              </a:rPr>
              <a:t> </a:t>
            </a:r>
            <a:r>
              <a:rPr lang="cs-CZ" sz="2400" dirty="0" smtClean="0">
                <a:effectLst/>
              </a:rPr>
              <a:t/>
            </a:r>
            <a:br>
              <a:rPr lang="cs-CZ" sz="2400" dirty="0" smtClean="0">
                <a:effectLst/>
              </a:rPr>
            </a:br>
            <a:r>
              <a:rPr lang="cs-CZ" sz="2400" dirty="0" smtClean="0">
                <a:effectLst/>
              </a:rPr>
              <a:t/>
            </a:r>
            <a:br>
              <a:rPr lang="cs-CZ" sz="2400" dirty="0" smtClean="0">
                <a:effectLst/>
              </a:rPr>
            </a:br>
            <a:r>
              <a:rPr lang="cs-CZ" sz="2800" i="1" dirty="0" err="1" smtClean="0">
                <a:solidFill>
                  <a:srgbClr val="000090"/>
                </a:solidFill>
                <a:latin typeface="Arial"/>
                <a:cs typeface="Arial"/>
              </a:rPr>
              <a:t>biorobot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dinorobot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irobot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legorobot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nanorobot</a:t>
            </a:r>
            <a:r>
              <a:rPr lang="cs-CZ" sz="2800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McRobot</a:t>
            </a:r>
            <a:r>
              <a:rPr lang="cs-CZ" sz="2800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800" dirty="0" smtClean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cs-CZ" sz="2800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cs-CZ" sz="2800" dirty="0" smtClean="0">
                <a:latin typeface="Arial"/>
                <a:cs typeface="Arial"/>
              </a:rPr>
              <a:t/>
            </a:r>
            <a:br>
              <a:rPr lang="cs-CZ" sz="2800" dirty="0" smtClean="0">
                <a:latin typeface="Arial"/>
                <a:cs typeface="Arial"/>
              </a:rPr>
            </a:br>
            <a:r>
              <a:rPr lang="cs-CZ" sz="2800" b="1" i="1" dirty="0" err="1" smtClean="0">
                <a:solidFill>
                  <a:srgbClr val="000090"/>
                </a:solidFill>
                <a:latin typeface="Arial"/>
                <a:cs typeface="Arial"/>
              </a:rPr>
              <a:t>Irobot</a:t>
            </a:r>
            <a:r>
              <a:rPr lang="cs-CZ" sz="28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na kolečkách # Může klidně hlídat váš dům, když zrovna nejste doma, anebo se občas skočit podívat na </a:t>
            </a:r>
            <a:r>
              <a:rPr lang="cs-CZ" sz="2800" i="1" dirty="0" err="1">
                <a:solidFill>
                  <a:srgbClr val="000090"/>
                </a:solidFill>
                <a:latin typeface="Arial"/>
                <a:cs typeface="Arial"/>
              </a:rPr>
              <a:t>mimino</a:t>
            </a:r>
            <a:r>
              <a:rPr lang="cs-CZ" sz="2800" i="1" dirty="0">
                <a:solidFill>
                  <a:srgbClr val="000090"/>
                </a:solidFill>
                <a:latin typeface="Arial"/>
                <a:cs typeface="Arial"/>
              </a:rPr>
              <a:t>, a vy můžete být kdekoliv jinde, kde je připojení k internetu</a:t>
            </a:r>
            <a:r>
              <a:rPr lang="cs-CZ" sz="2800" i="1" dirty="0">
                <a:latin typeface="Arial"/>
                <a:cs typeface="Arial"/>
              </a:rPr>
              <a:t>. 	</a:t>
            </a:r>
            <a:r>
              <a:rPr lang="cs-CZ" sz="1800" dirty="0" err="1" smtClean="0">
                <a:latin typeface="Arial"/>
                <a:cs typeface="Arial"/>
              </a:rPr>
              <a:t>Redhot</a:t>
            </a:r>
            <a:r>
              <a:rPr lang="cs-CZ" sz="1800" dirty="0" smtClean="0">
                <a:latin typeface="Arial"/>
                <a:cs typeface="Arial"/>
              </a:rPr>
              <a:t> </a:t>
            </a:r>
            <a:r>
              <a:rPr lang="cs-CZ" sz="1800" dirty="0">
                <a:latin typeface="Arial"/>
                <a:cs typeface="Arial"/>
              </a:rPr>
              <a:t>2001</a:t>
            </a:r>
            <a:br>
              <a:rPr lang="cs-CZ" sz="1800" dirty="0">
                <a:latin typeface="Arial"/>
                <a:cs typeface="Arial"/>
              </a:rPr>
            </a:br>
            <a:r>
              <a:rPr lang="cs-CZ" sz="2800" dirty="0" smtClean="0">
                <a:latin typeface="Arial"/>
                <a:cs typeface="Arial"/>
              </a:rPr>
              <a:t/>
            </a:r>
            <a:br>
              <a:rPr lang="cs-CZ" sz="2800" dirty="0" smtClean="0">
                <a:latin typeface="Arial"/>
                <a:cs typeface="Arial"/>
              </a:rPr>
            </a:br>
            <a:r>
              <a:rPr lang="cs-CZ" sz="2800" i="1" dirty="0" err="1" smtClean="0">
                <a:solidFill>
                  <a:srgbClr val="000090"/>
                </a:solidFill>
                <a:latin typeface="Arial"/>
                <a:cs typeface="Arial"/>
              </a:rPr>
              <a:t>autobot</a:t>
            </a:r>
            <a:r>
              <a:rPr lang="cs-CZ" sz="2800" dirty="0" smtClean="0">
                <a:latin typeface="Arial"/>
                <a:cs typeface="Arial"/>
              </a:rPr>
              <a:t>: </a:t>
            </a:r>
            <a:r>
              <a:rPr lang="cs-CZ" sz="2800" dirty="0">
                <a:latin typeface="Arial"/>
                <a:cs typeface="Arial"/>
              </a:rPr>
              <a:t>1. ‚robot </a:t>
            </a:r>
            <a:r>
              <a:rPr lang="cs-CZ" sz="2800" dirty="0" err="1">
                <a:latin typeface="Arial"/>
                <a:cs typeface="Arial"/>
              </a:rPr>
              <a:t>přetransformovatelný</a:t>
            </a:r>
            <a:r>
              <a:rPr lang="cs-CZ" sz="2800" dirty="0">
                <a:latin typeface="Arial"/>
                <a:cs typeface="Arial"/>
              </a:rPr>
              <a:t> v libovolný dopravní prostředek</a:t>
            </a:r>
            <a:r>
              <a:rPr lang="cs-CZ" sz="2800" b="1" dirty="0">
                <a:latin typeface="Arial"/>
                <a:cs typeface="Arial"/>
              </a:rPr>
              <a:t>‘</a:t>
            </a:r>
            <a:r>
              <a:rPr lang="cs-CZ" sz="2800" dirty="0">
                <a:latin typeface="Arial"/>
                <a:cs typeface="Arial"/>
              </a:rPr>
              <a:t>, 2. (v užším významu) auto(mobil) + </a:t>
            </a:r>
            <a:r>
              <a:rPr lang="cs-CZ" sz="2800" dirty="0" smtClean="0">
                <a:latin typeface="Arial"/>
                <a:cs typeface="Arial"/>
              </a:rPr>
              <a:t>robot </a:t>
            </a:r>
            <a:br>
              <a:rPr lang="cs-CZ" sz="2800" dirty="0" smtClean="0">
                <a:latin typeface="Arial"/>
                <a:cs typeface="Arial"/>
              </a:rPr>
            </a:br>
            <a:r>
              <a:rPr lang="cs-CZ" sz="2800" dirty="0" smtClean="0">
                <a:latin typeface="Arial"/>
                <a:cs typeface="Arial"/>
              </a:rPr>
              <a:t/>
            </a:r>
            <a:br>
              <a:rPr lang="cs-CZ" sz="2800" dirty="0" smtClean="0">
                <a:latin typeface="Arial"/>
                <a:cs typeface="Arial"/>
              </a:rPr>
            </a:br>
            <a:r>
              <a:rPr lang="cs-CZ" sz="3100" i="1" dirty="0" err="1" smtClean="0">
                <a:solidFill>
                  <a:srgbClr val="000090"/>
                </a:solidFill>
                <a:latin typeface="Arial"/>
                <a:cs typeface="Arial"/>
              </a:rPr>
              <a:t>gastrobot</a:t>
            </a:r>
            <a:r>
              <a:rPr lang="cs-CZ" sz="3100" i="1" dirty="0" smtClean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3100" dirty="0" smtClean="0">
                <a:solidFill>
                  <a:srgbClr val="000090"/>
                </a:solidFill>
                <a:effectLst/>
                <a:latin typeface="Arial"/>
                <a:cs typeface="Arial"/>
              </a:rPr>
              <a:t> </a:t>
            </a:r>
            <a:r>
              <a:rPr lang="cs-CZ" sz="3100" i="1" dirty="0" err="1" smtClean="0">
                <a:solidFill>
                  <a:srgbClr val="000090"/>
                </a:solidFill>
                <a:latin typeface="Arial"/>
                <a:cs typeface="Arial"/>
              </a:rPr>
              <a:t>chatbot</a:t>
            </a:r>
            <a:r>
              <a:rPr lang="cs-CZ" sz="31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3100" i="1" dirty="0" err="1">
                <a:solidFill>
                  <a:srgbClr val="000090"/>
                </a:solidFill>
                <a:latin typeface="Arial"/>
                <a:cs typeface="Arial"/>
              </a:rPr>
              <a:t>dinobot</a:t>
            </a:r>
            <a:r>
              <a:rPr lang="cs-CZ" sz="31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3100" i="1" dirty="0" err="1" smtClean="0">
                <a:solidFill>
                  <a:srgbClr val="000090"/>
                </a:solidFill>
                <a:latin typeface="Arial"/>
                <a:cs typeface="Arial"/>
              </a:rPr>
              <a:t>mobot</a:t>
            </a:r>
            <a:r>
              <a:rPr lang="cs-CZ" sz="3100" i="1" dirty="0" smtClean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3100" i="1" dirty="0" err="1">
                <a:solidFill>
                  <a:srgbClr val="000090"/>
                </a:solidFill>
                <a:latin typeface="Arial"/>
                <a:cs typeface="Arial"/>
              </a:rPr>
              <a:t>vrahobot</a:t>
            </a:r>
            <a:r>
              <a:rPr lang="cs-CZ" sz="31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3100" i="1" dirty="0" err="1">
                <a:solidFill>
                  <a:srgbClr val="000090"/>
                </a:solidFill>
                <a:latin typeface="Arial"/>
                <a:cs typeface="Arial"/>
              </a:rPr>
              <a:t>kočkobot</a:t>
            </a:r>
            <a:r>
              <a:rPr lang="cs-CZ" sz="3100" dirty="0" smtClean="0">
                <a:solidFill>
                  <a:srgbClr val="000090"/>
                </a:solidFill>
                <a:effectLst/>
                <a:latin typeface="Arial"/>
                <a:cs typeface="Arial"/>
              </a:rPr>
              <a:t> </a:t>
            </a:r>
            <a:r>
              <a:rPr lang="cs-CZ" sz="31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endParaRPr lang="en-US" sz="3100" dirty="0">
              <a:solidFill>
                <a:srgbClr val="00009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Stroje stvoření už v roce 1986 uvažoval o malinkých </a:t>
            </a:r>
            <a:r>
              <a:rPr lang="cs-CZ" sz="2000" i="1" dirty="0" err="1">
                <a:solidFill>
                  <a:srgbClr val="000090"/>
                </a:solidFill>
                <a:latin typeface="Arial"/>
                <a:cs typeface="Arial"/>
              </a:rPr>
              <a:t>nanostrojích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 a </a:t>
            </a:r>
            <a:r>
              <a:rPr lang="cs-CZ" sz="2000" b="1" i="1" dirty="0" err="1">
                <a:solidFill>
                  <a:srgbClr val="000090"/>
                </a:solidFill>
                <a:latin typeface="Arial"/>
                <a:cs typeface="Arial"/>
              </a:rPr>
              <a:t>nanorobotech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 - </a:t>
            </a:r>
            <a:r>
              <a:rPr lang="cs-CZ" sz="2000" b="1" i="1" dirty="0" err="1">
                <a:solidFill>
                  <a:srgbClr val="000090"/>
                </a:solidFill>
                <a:latin typeface="Arial"/>
                <a:cs typeface="Arial"/>
              </a:rPr>
              <a:t>nanobotech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 - , kteří by mohli putovat krevním řečištěm člověka, odstraňovat nánosy cholesterolu z vnitřních stěn cév a dopravovat léčivé látky </a:t>
            </a: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do buněk</a:t>
            </a:r>
            <a:r>
              <a:rPr lang="cs-CZ" sz="2000" i="1" dirty="0">
                <a:latin typeface="Arial"/>
                <a:cs typeface="Arial"/>
              </a:rPr>
              <a:t>	</a:t>
            </a:r>
            <a:r>
              <a:rPr lang="cs-CZ" sz="2000" i="1" dirty="0" smtClean="0">
                <a:latin typeface="Arial"/>
                <a:cs typeface="Arial"/>
              </a:rPr>
              <a:t>									</a:t>
            </a:r>
            <a:r>
              <a:rPr lang="cs-CZ" sz="1600" dirty="0" smtClean="0">
                <a:latin typeface="Arial"/>
                <a:cs typeface="Arial"/>
              </a:rPr>
              <a:t>Respekt </a:t>
            </a:r>
            <a:r>
              <a:rPr lang="cs-CZ" sz="1600" dirty="0">
                <a:latin typeface="Arial"/>
                <a:cs typeface="Arial"/>
              </a:rPr>
              <a:t>2005</a:t>
            </a:r>
            <a:r>
              <a:rPr lang="cs-CZ" sz="1600" dirty="0" smtClean="0">
                <a:effectLst/>
                <a:latin typeface="Arial"/>
                <a:cs typeface="Arial"/>
              </a:rPr>
              <a:t> </a:t>
            </a:r>
            <a:br>
              <a:rPr lang="cs-CZ" sz="1600" dirty="0" smtClean="0">
                <a:effectLst/>
                <a:latin typeface="Arial"/>
                <a:cs typeface="Arial"/>
              </a:rPr>
            </a:br>
            <a:r>
              <a:rPr lang="cs-CZ" sz="1600" dirty="0" smtClean="0">
                <a:effectLst/>
                <a:latin typeface="Arial"/>
                <a:cs typeface="Arial"/>
              </a:rPr>
              <a:t/>
            </a:r>
            <a:br>
              <a:rPr lang="cs-CZ" sz="1600" dirty="0" smtClean="0">
                <a:effectLst/>
                <a:latin typeface="Arial"/>
                <a:cs typeface="Arial"/>
              </a:rPr>
            </a:b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Americká 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vesmírná agentura NASA, která výzkum financovala, má však </a:t>
            </a: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s </a:t>
            </a:r>
            <a:r>
              <a:rPr lang="cs-CZ" sz="2000" b="1" i="1" dirty="0" err="1">
                <a:solidFill>
                  <a:srgbClr val="000090"/>
                </a:solidFill>
                <a:latin typeface="Arial"/>
                <a:cs typeface="Arial"/>
              </a:rPr>
              <a:t>bioboty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 daleko větší plány. Podle ní by tato zařízení mohla časem nahradit kosmonauty při obtížných a nebezpečných opravách vně kosmické lodi. Ale takoví "živí roboti" patří spíše do hájemství fantazie </a:t>
            </a: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000" i="1" dirty="0" smtClean="0">
                <a:latin typeface="Arial"/>
                <a:cs typeface="Arial"/>
              </a:rPr>
              <a:t>			</a:t>
            </a:r>
            <a:r>
              <a:rPr lang="cs-CZ" sz="1600" dirty="0" smtClean="0">
                <a:latin typeface="Arial"/>
                <a:cs typeface="Arial"/>
              </a:rPr>
              <a:t>MF </a:t>
            </a:r>
            <a:r>
              <a:rPr lang="cs-CZ" sz="1600" dirty="0">
                <a:latin typeface="Arial"/>
                <a:cs typeface="Arial"/>
              </a:rPr>
              <a:t>DNES 2005 </a:t>
            </a:r>
            <a:r>
              <a:rPr lang="cs-CZ" sz="1600" dirty="0" smtClean="0">
                <a:latin typeface="Arial"/>
                <a:cs typeface="Arial"/>
              </a:rPr>
              <a:t/>
            </a:r>
            <a:br>
              <a:rPr lang="cs-CZ" sz="1600" dirty="0" smtClean="0">
                <a:latin typeface="Arial"/>
                <a:cs typeface="Arial"/>
              </a:rPr>
            </a:br>
            <a:r>
              <a:rPr lang="cs-CZ" sz="1600" dirty="0" smtClean="0">
                <a:latin typeface="Arial"/>
                <a:cs typeface="Arial"/>
              </a:rPr>
              <a:t/>
            </a:r>
            <a:br>
              <a:rPr lang="cs-CZ" sz="1600" dirty="0" smtClean="0">
                <a:latin typeface="Arial"/>
                <a:cs typeface="Arial"/>
              </a:rPr>
            </a:b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Vědci 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pracují na "</a:t>
            </a:r>
            <a:r>
              <a:rPr lang="cs-CZ" sz="2000" b="1" i="1" dirty="0" err="1">
                <a:solidFill>
                  <a:srgbClr val="000090"/>
                </a:solidFill>
                <a:latin typeface="Arial"/>
                <a:cs typeface="Arial"/>
              </a:rPr>
              <a:t>kočkobotu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": robotovi, který poběží jako kočka</a:t>
            </a:r>
            <a:r>
              <a:rPr lang="cs-CZ" sz="2000" i="1" dirty="0">
                <a:latin typeface="Arial"/>
                <a:cs typeface="Arial"/>
              </a:rPr>
              <a:t> </a:t>
            </a:r>
            <a:r>
              <a:rPr lang="cs-CZ" sz="2000" dirty="0" smtClean="0">
                <a:latin typeface="Arial"/>
                <a:cs typeface="Arial"/>
              </a:rPr>
              <a:t>  </a:t>
            </a:r>
            <a:r>
              <a:rPr lang="cs-CZ" sz="1600" dirty="0" err="1">
                <a:latin typeface="Arial"/>
                <a:cs typeface="Arial"/>
              </a:rPr>
              <a:t>Ereb</a:t>
            </a:r>
            <a:r>
              <a:rPr lang="cs-CZ" sz="1600" dirty="0" smtClean="0">
                <a:latin typeface="Arial"/>
                <a:cs typeface="Arial"/>
              </a:rPr>
              <a:t> 2013</a:t>
            </a:r>
            <a:r>
              <a:rPr lang="cs-CZ" sz="1600" dirty="0">
                <a:latin typeface="Arial"/>
                <a:cs typeface="Arial"/>
              </a:rPr>
              <a:t>  </a:t>
            </a:r>
            <a:r>
              <a:rPr lang="cs-CZ" sz="1600" dirty="0" smtClean="0">
                <a:effectLst/>
                <a:latin typeface="Arial"/>
                <a:cs typeface="Arial"/>
              </a:rPr>
              <a:t> </a:t>
            </a:r>
            <a:br>
              <a:rPr lang="cs-CZ" sz="1600" dirty="0" smtClean="0">
                <a:effectLst/>
                <a:latin typeface="Arial"/>
                <a:cs typeface="Arial"/>
              </a:rPr>
            </a:br>
            <a:r>
              <a:rPr lang="cs-CZ" sz="1600" dirty="0" smtClean="0">
                <a:effectLst/>
                <a:latin typeface="Arial"/>
                <a:cs typeface="Arial"/>
              </a:rPr>
              <a:t/>
            </a:r>
            <a:br>
              <a:rPr lang="cs-CZ" sz="1600" dirty="0" smtClean="0">
                <a:effectLst/>
                <a:latin typeface="Arial"/>
                <a:cs typeface="Arial"/>
              </a:rPr>
            </a:b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Lidem 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s vyžraným mozkem pak uprázdněná místa zaplní ziskuchtivost; tak typická pro naše dravčí dvojníky. Naším úkolem, nás z přednášek, je pak omezovat pole působnosti těm s vyžraným mozkem, tedy </a:t>
            </a:r>
            <a:r>
              <a:rPr lang="cs-CZ" sz="2000" b="1" i="1" dirty="0" err="1">
                <a:solidFill>
                  <a:srgbClr val="000090"/>
                </a:solidFill>
                <a:latin typeface="Arial"/>
                <a:cs typeface="Arial"/>
              </a:rPr>
              <a:t>biorobotům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.</a:t>
            </a:r>
            <a:r>
              <a:rPr lang="cs-CZ" sz="2000" i="1" dirty="0">
                <a:latin typeface="Arial"/>
                <a:cs typeface="Arial"/>
              </a:rPr>
              <a:t>		</a:t>
            </a:r>
            <a:r>
              <a:rPr lang="cs-CZ" sz="2000" i="1" dirty="0" smtClean="0">
                <a:latin typeface="Arial"/>
                <a:cs typeface="Arial"/>
              </a:rPr>
              <a:t>														</a:t>
            </a:r>
            <a:r>
              <a:rPr lang="cs-CZ" sz="1600" dirty="0" smtClean="0">
                <a:latin typeface="Arial"/>
                <a:cs typeface="Arial"/>
              </a:rPr>
              <a:t>Pátek </a:t>
            </a:r>
            <a:r>
              <a:rPr lang="cs-CZ" sz="1600" dirty="0">
                <a:latin typeface="Arial"/>
                <a:cs typeface="Arial"/>
              </a:rPr>
              <a:t>LN 2010</a:t>
            </a:r>
            <a:br>
              <a:rPr lang="cs-CZ" sz="1600" dirty="0">
                <a:latin typeface="Arial"/>
                <a:cs typeface="Arial"/>
              </a:rPr>
            </a:br>
            <a:r>
              <a:rPr lang="cs-CZ" sz="1600" dirty="0">
                <a:latin typeface="Arial"/>
                <a:cs typeface="Arial"/>
              </a:rPr>
              <a:t/>
            </a:r>
            <a:br>
              <a:rPr lang="cs-CZ" sz="1600" dirty="0">
                <a:latin typeface="Arial"/>
                <a:cs typeface="Arial"/>
              </a:rPr>
            </a:b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Rameno robota přidrží femur ve správné pozici a umí kost i přisunout </a:t>
            </a: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k 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umělému kloubu, který připevní lékař. </a:t>
            </a: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Odborníci 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předpovídají, že </a:t>
            </a:r>
            <a:r>
              <a:rPr lang="cs-CZ" sz="2000" b="1" i="1" dirty="0" err="1">
                <a:solidFill>
                  <a:srgbClr val="000090"/>
                </a:solidFill>
                <a:latin typeface="Arial"/>
                <a:cs typeface="Arial"/>
              </a:rPr>
              <a:t>robodoktoři</a:t>
            </a:r>
            <a:r>
              <a:rPr lang="cs-CZ" sz="2000" i="1" dirty="0">
                <a:solidFill>
                  <a:srgbClr val="000090"/>
                </a:solidFill>
                <a:latin typeface="Arial"/>
                <a:cs typeface="Arial"/>
              </a:rPr>
              <a:t> mohou při lehčích operacích asistovat v nejbližších deseti letech</a:t>
            </a:r>
            <a:r>
              <a:rPr lang="cs-CZ" sz="2000" i="1" dirty="0" smtClean="0">
                <a:solidFill>
                  <a:srgbClr val="000090"/>
                </a:solidFill>
                <a:latin typeface="Arial"/>
                <a:cs typeface="Arial"/>
              </a:rPr>
              <a:t>.	</a:t>
            </a:r>
            <a:r>
              <a:rPr lang="cs-CZ" sz="2000" i="1" dirty="0" smtClean="0">
                <a:latin typeface="Arial"/>
                <a:cs typeface="Arial"/>
              </a:rPr>
              <a:t>	</a:t>
            </a:r>
            <a:r>
              <a:rPr lang="cs-CZ" sz="1600" dirty="0" smtClean="0">
                <a:latin typeface="Arial"/>
                <a:cs typeface="Arial"/>
              </a:rPr>
              <a:t>100</a:t>
            </a:r>
            <a:r>
              <a:rPr lang="cs-CZ" sz="1600" dirty="0">
                <a:latin typeface="Arial"/>
                <a:cs typeface="Arial"/>
              </a:rPr>
              <a:t>+1, 1997</a:t>
            </a:r>
            <a:br>
              <a:rPr lang="cs-CZ" sz="1600" dirty="0">
                <a:latin typeface="Arial"/>
                <a:cs typeface="Arial"/>
              </a:rPr>
            </a:b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353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cs-CZ" sz="2400" i="1" dirty="0" smtClean="0">
                <a:latin typeface="Arial"/>
                <a:cs typeface="Arial"/>
              </a:rPr>
              <a:t>automat </a:t>
            </a:r>
            <a:r>
              <a:rPr lang="cs-CZ" sz="2400" i="1" dirty="0">
                <a:latin typeface="Arial"/>
                <a:cs typeface="Arial"/>
              </a:rPr>
              <a:t>→ -</a:t>
            </a:r>
            <a:r>
              <a:rPr lang="cs-CZ" sz="2400" i="1" dirty="0" smtClean="0">
                <a:latin typeface="Arial"/>
                <a:cs typeface="Arial"/>
              </a:rPr>
              <a:t>mat</a:t>
            </a:r>
            <a:br>
              <a:rPr lang="cs-CZ" sz="2400" i="1" dirty="0" smtClean="0">
                <a:latin typeface="Arial"/>
                <a:cs typeface="Arial"/>
              </a:rPr>
            </a:br>
            <a:r>
              <a:rPr lang="cs-CZ" sz="2400" i="1" dirty="0" err="1" smtClean="0">
                <a:solidFill>
                  <a:srgbClr val="000090"/>
                </a:solidFill>
                <a:latin typeface="Arial"/>
                <a:cs typeface="Arial"/>
              </a:rPr>
              <a:t>divadloautomat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fotoautomat,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nanoautomat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videoautomat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br>
              <a:rPr lang="cs-CZ" sz="2400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pivoautomat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–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pivomat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loutkoautomat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–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loutkomat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tankautomat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– </a:t>
            </a:r>
            <a:r>
              <a:rPr lang="cs-CZ" sz="2400" i="1" dirty="0" err="1" smtClean="0">
                <a:solidFill>
                  <a:srgbClr val="000090"/>
                </a:solidFill>
                <a:latin typeface="Arial"/>
                <a:cs typeface="Arial"/>
              </a:rPr>
              <a:t>tankomat</a:t>
            </a:r>
            <a:r>
              <a:rPr lang="cs-CZ" sz="24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cs-CZ" sz="2400" dirty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cs-CZ" sz="2400" i="1" dirty="0" err="1" smtClean="0">
                <a:solidFill>
                  <a:srgbClr val="000090"/>
                </a:solidFill>
                <a:latin typeface="Arial"/>
                <a:cs typeface="Arial"/>
              </a:rPr>
              <a:t>kávomat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konvektomat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mlékomat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parkomat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 smtClean="0">
                <a:solidFill>
                  <a:srgbClr val="000090"/>
                </a:solidFill>
                <a:latin typeface="Arial"/>
                <a:cs typeface="Arial"/>
              </a:rPr>
              <a:t>špuntomat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smtClean="0">
                <a:solidFill>
                  <a:srgbClr val="000090"/>
                </a:solidFill>
                <a:latin typeface="Arial"/>
                <a:cs typeface="Arial"/>
              </a:rPr>
              <a:t>tempomat</a:t>
            </a:r>
            <a:r>
              <a:rPr lang="cs-CZ" sz="2400" dirty="0" smtClean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Slevomat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Tarifomat</a:t>
            </a:r>
            <a:r>
              <a:rPr lang="cs-CZ" sz="2400" dirty="0">
                <a:latin typeface="Arial"/>
                <a:cs typeface="Arial"/>
              </a:rPr>
              <a:t> </a:t>
            </a: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Do českých ulic vtrhla světová novinka – </a:t>
            </a:r>
            <a:r>
              <a:rPr lang="cs-CZ" sz="2400" b="1" i="1" dirty="0" err="1">
                <a:solidFill>
                  <a:srgbClr val="000090"/>
                </a:solidFill>
                <a:latin typeface="Arial"/>
                <a:cs typeface="Arial"/>
              </a:rPr>
              <a:t>pivomat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. Ten nám prodá plechovku Plzeňského Prazdroje stejně jednoduše jako jeho "kolega".</a:t>
            </a:r>
            <a:r>
              <a:rPr lang="cs-CZ" sz="2400" i="1" dirty="0">
                <a:latin typeface="Arial"/>
                <a:cs typeface="Arial"/>
              </a:rPr>
              <a:t>			</a:t>
            </a:r>
            <a:r>
              <a:rPr lang="cs-CZ" sz="2400" i="1" dirty="0" smtClean="0">
                <a:latin typeface="Arial"/>
                <a:cs typeface="Arial"/>
              </a:rPr>
              <a:t>											</a:t>
            </a:r>
            <a:r>
              <a:rPr lang="cs-CZ" sz="1600" dirty="0" smtClean="0">
                <a:latin typeface="Arial"/>
                <a:cs typeface="Arial"/>
              </a:rPr>
              <a:t>ŠÍP </a:t>
            </a:r>
            <a:r>
              <a:rPr lang="cs-CZ" sz="1600" dirty="0">
                <a:latin typeface="Arial"/>
                <a:cs typeface="Arial"/>
              </a:rPr>
              <a:t>2007</a:t>
            </a:r>
            <a:br>
              <a:rPr lang="cs-CZ" sz="1600" dirty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> </a:t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i="1" dirty="0" smtClean="0">
                <a:solidFill>
                  <a:srgbClr val="000090"/>
                </a:solidFill>
                <a:latin typeface="Arial"/>
                <a:cs typeface="Arial"/>
              </a:rPr>
              <a:t>rock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-diskotéka/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rockodiskotéka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– </a:t>
            </a:r>
            <a:r>
              <a:rPr lang="cs-CZ" sz="2400" i="1" dirty="0" err="1" smtClean="0">
                <a:solidFill>
                  <a:srgbClr val="000090"/>
                </a:solidFill>
                <a:latin typeface="Arial"/>
                <a:cs typeface="Arial"/>
              </a:rPr>
              <a:t>rockotéka</a:t>
            </a:r>
            <a:r>
              <a:rPr lang="cs-CZ" sz="2400" i="1" dirty="0" smtClean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cs-CZ" sz="2400" i="1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artotéka, cédéčkotéka, DVD-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fototéka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hobytéka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knihotéka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metalotéka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pornotéka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salsatéka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/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salsotéka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, videotéka, vinotéka,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Radiotéka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dirty="0" smtClean="0">
                <a:latin typeface="Arial"/>
                <a:cs typeface="Arial"/>
              </a:rPr>
              <a:t/>
            </a:r>
            <a:br>
              <a:rPr lang="cs-CZ" sz="2400" dirty="0" smtClean="0">
                <a:latin typeface="Arial"/>
                <a:cs typeface="Arial"/>
              </a:rPr>
            </a:br>
            <a:r>
              <a:rPr lang="cs-CZ" sz="2400" i="1" dirty="0" smtClean="0">
                <a:solidFill>
                  <a:srgbClr val="000090"/>
                </a:solidFill>
                <a:latin typeface="Arial"/>
                <a:cs typeface="Arial"/>
              </a:rPr>
              <a:t>Od 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osmi hodin zde </a:t>
            </a:r>
            <a:r>
              <a:rPr lang="cs-CZ" sz="2400" i="1" dirty="0" smtClean="0">
                <a:solidFill>
                  <a:srgbClr val="000090"/>
                </a:solidFill>
                <a:latin typeface="Arial"/>
                <a:cs typeface="Arial"/>
              </a:rPr>
              <a:t>vystoupí 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Tony Ducháček s kapelou </a:t>
            </a:r>
            <a:r>
              <a:rPr lang="cs-CZ" sz="2400" i="1" dirty="0" err="1">
                <a:solidFill>
                  <a:srgbClr val="000090"/>
                </a:solidFill>
                <a:latin typeface="Arial"/>
                <a:cs typeface="Arial"/>
              </a:rPr>
              <a:t>Garage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. Jeho koncert doplní </a:t>
            </a:r>
            <a:r>
              <a:rPr lang="cs-CZ" sz="2400" b="1" i="1" dirty="0" err="1">
                <a:solidFill>
                  <a:srgbClr val="000090"/>
                </a:solidFill>
                <a:latin typeface="Arial"/>
                <a:cs typeface="Arial"/>
              </a:rPr>
              <a:t>rockotéka</a:t>
            </a:r>
            <a:r>
              <a:rPr lang="cs-CZ" sz="2400" i="1" dirty="0">
                <a:solidFill>
                  <a:srgbClr val="000090"/>
                </a:solidFill>
                <a:latin typeface="Arial"/>
                <a:cs typeface="Arial"/>
              </a:rPr>
              <a:t> Toma </a:t>
            </a:r>
            <a:r>
              <a:rPr lang="cs-CZ" sz="2400" i="1" dirty="0" err="1" smtClean="0">
                <a:solidFill>
                  <a:srgbClr val="000090"/>
                </a:solidFill>
                <a:latin typeface="Arial"/>
                <a:cs typeface="Arial"/>
              </a:rPr>
              <a:t>Stabenowa</a:t>
            </a:r>
            <a:r>
              <a:rPr lang="cs-CZ" sz="2800" i="1" dirty="0" smtClean="0">
                <a:solidFill>
                  <a:srgbClr val="000090"/>
                </a:solidFill>
                <a:latin typeface="Arial"/>
                <a:cs typeface="Arial"/>
              </a:rPr>
              <a:t>.  </a:t>
            </a:r>
            <a:r>
              <a:rPr lang="cs-CZ" sz="1600" dirty="0" smtClean="0">
                <a:latin typeface="Arial"/>
                <a:cs typeface="Arial"/>
              </a:rPr>
              <a:t>Deníky </a:t>
            </a:r>
            <a:r>
              <a:rPr lang="cs-CZ" sz="1600" dirty="0">
                <a:latin typeface="Arial"/>
                <a:cs typeface="Arial"/>
              </a:rPr>
              <a:t>Bohemia 2005</a:t>
            </a:r>
            <a:br>
              <a:rPr lang="cs-CZ" sz="1600" dirty="0">
                <a:latin typeface="Arial"/>
                <a:cs typeface="Arial"/>
              </a:rPr>
            </a:b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17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cs-CZ" sz="2000" b="1" dirty="0">
                <a:solidFill>
                  <a:srgbClr val="FF0000"/>
                </a:solidFill>
                <a:latin typeface="Arial"/>
                <a:cs typeface="Arial"/>
              </a:rPr>
              <a:t>Literatura</a:t>
            </a:r>
            <a:r>
              <a:rPr lang="cs-CZ" sz="2000" b="1" dirty="0">
                <a:latin typeface="Arial"/>
                <a:cs typeface="Arial"/>
              </a:rPr>
              <a:t/>
            </a:r>
            <a:br>
              <a:rPr lang="cs-CZ" sz="2000" b="1" dirty="0">
                <a:latin typeface="Arial"/>
                <a:cs typeface="Arial"/>
              </a:rPr>
            </a:br>
            <a:r>
              <a:rPr lang="cs-CZ" sz="2000" b="1" dirty="0" smtClean="0">
                <a:latin typeface="Arial"/>
                <a:cs typeface="Arial"/>
              </a:rPr>
              <a:t/>
            </a:r>
            <a:br>
              <a:rPr lang="cs-CZ" sz="2000" b="1" dirty="0" smtClean="0">
                <a:latin typeface="Arial"/>
                <a:cs typeface="Arial"/>
              </a:rPr>
            </a:br>
            <a:r>
              <a:rPr lang="cs-CZ" sz="2000" dirty="0" smtClean="0">
                <a:latin typeface="Arial"/>
                <a:cs typeface="Arial"/>
              </a:rPr>
              <a:t>Arndt</a:t>
            </a:r>
            <a:r>
              <a:rPr lang="cs-CZ" sz="2000" dirty="0">
                <a:latin typeface="Arial"/>
                <a:cs typeface="Arial"/>
              </a:rPr>
              <a:t>-</a:t>
            </a:r>
            <a:r>
              <a:rPr lang="cs-CZ" sz="2000" dirty="0" err="1" smtClean="0">
                <a:latin typeface="Arial"/>
                <a:cs typeface="Arial"/>
              </a:rPr>
              <a:t>Lappe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(</a:t>
            </a:r>
            <a:r>
              <a:rPr lang="cs-CZ" sz="2000" dirty="0">
                <a:latin typeface="Arial"/>
                <a:cs typeface="Arial"/>
              </a:rPr>
              <a:t>2015</a:t>
            </a:r>
            <a:r>
              <a:rPr lang="cs-CZ" sz="2000" dirty="0" smtClean="0">
                <a:latin typeface="Arial"/>
                <a:cs typeface="Arial"/>
              </a:rPr>
              <a:t>): </a:t>
            </a:r>
            <a:r>
              <a:rPr lang="cs-CZ" sz="2000" dirty="0">
                <a:latin typeface="Arial"/>
                <a:cs typeface="Arial"/>
              </a:rPr>
              <a:t>Arndt-</a:t>
            </a:r>
            <a:r>
              <a:rPr lang="cs-CZ" sz="2000" dirty="0" err="1" smtClean="0">
                <a:latin typeface="Arial"/>
                <a:cs typeface="Arial"/>
              </a:rPr>
              <a:t>Lappe</a:t>
            </a:r>
            <a:r>
              <a:rPr lang="cs-CZ" sz="2000" dirty="0" smtClean="0">
                <a:latin typeface="Arial"/>
                <a:cs typeface="Arial"/>
              </a:rPr>
              <a:t>, S. Word</a:t>
            </a:r>
            <a:r>
              <a:rPr lang="cs-CZ" sz="2000" dirty="0">
                <a:latin typeface="Arial"/>
                <a:cs typeface="Arial"/>
              </a:rPr>
              <a:t>-</a:t>
            </a:r>
            <a:r>
              <a:rPr lang="cs-CZ" sz="2000" dirty="0" err="1">
                <a:latin typeface="Arial"/>
                <a:cs typeface="Arial"/>
              </a:rPr>
              <a:t>formation</a:t>
            </a:r>
            <a:r>
              <a:rPr lang="cs-CZ" sz="2000" dirty="0">
                <a:latin typeface="Arial"/>
                <a:cs typeface="Arial"/>
              </a:rPr>
              <a:t> and analogy. In: Müller, P. </a:t>
            </a:r>
            <a:r>
              <a:rPr lang="cs-CZ" sz="2000" dirty="0" smtClean="0">
                <a:latin typeface="Arial"/>
                <a:cs typeface="Arial"/>
              </a:rPr>
              <a:t> </a:t>
            </a:r>
            <a:r>
              <a:rPr lang="cs-CZ" sz="2000" dirty="0">
                <a:latin typeface="Arial"/>
                <a:cs typeface="Arial"/>
              </a:rPr>
              <a:t>– </a:t>
            </a:r>
            <a:r>
              <a:rPr lang="cs-CZ" sz="2000" dirty="0" err="1">
                <a:latin typeface="Arial"/>
                <a:cs typeface="Arial"/>
              </a:rPr>
              <a:t>Ohnheiser</a:t>
            </a:r>
            <a:r>
              <a:rPr lang="cs-CZ" sz="2000" dirty="0">
                <a:latin typeface="Arial"/>
                <a:cs typeface="Arial"/>
              </a:rPr>
              <a:t>, I. – </a:t>
            </a:r>
            <a:r>
              <a:rPr lang="cs-CZ" sz="2000" dirty="0" err="1">
                <a:latin typeface="Arial"/>
                <a:cs typeface="Arial"/>
              </a:rPr>
              <a:t>Olsen</a:t>
            </a:r>
            <a:r>
              <a:rPr lang="cs-CZ" sz="2000" dirty="0">
                <a:latin typeface="Arial"/>
                <a:cs typeface="Arial"/>
              </a:rPr>
              <a:t>, S. – Rainer, F. (</a:t>
            </a:r>
            <a:r>
              <a:rPr lang="cs-CZ" sz="2000" dirty="0" err="1">
                <a:latin typeface="Arial"/>
                <a:cs typeface="Arial"/>
              </a:rPr>
              <a:t>eds</a:t>
            </a:r>
            <a:r>
              <a:rPr lang="cs-CZ" sz="2000" dirty="0">
                <a:latin typeface="Arial"/>
                <a:cs typeface="Arial"/>
              </a:rPr>
              <a:t>.</a:t>
            </a:r>
            <a:r>
              <a:rPr lang="cs-CZ" sz="2000" dirty="0" smtClean="0">
                <a:latin typeface="Arial"/>
                <a:cs typeface="Arial"/>
              </a:rPr>
              <a:t>). </a:t>
            </a:r>
            <a:r>
              <a:rPr lang="cs-CZ" sz="2000" i="1" dirty="0" smtClean="0">
                <a:latin typeface="Arial"/>
                <a:cs typeface="Arial"/>
              </a:rPr>
              <a:t>Word</a:t>
            </a:r>
            <a:r>
              <a:rPr lang="cs-CZ" sz="2000" i="1" dirty="0">
                <a:latin typeface="Arial"/>
                <a:cs typeface="Arial"/>
              </a:rPr>
              <a:t>-</a:t>
            </a:r>
            <a:r>
              <a:rPr lang="cs-CZ" sz="2000" i="1" dirty="0" err="1">
                <a:latin typeface="Arial"/>
                <a:cs typeface="Arial"/>
              </a:rPr>
              <a:t>Formation</a:t>
            </a:r>
            <a:r>
              <a:rPr lang="cs-CZ" sz="2000" i="1" dirty="0">
                <a:latin typeface="Arial"/>
                <a:cs typeface="Arial"/>
              </a:rPr>
              <a:t>. </a:t>
            </a:r>
            <a:r>
              <a:rPr lang="cs-CZ" sz="2000" i="1" dirty="0" err="1">
                <a:latin typeface="Arial"/>
                <a:cs typeface="Arial"/>
              </a:rPr>
              <a:t>An</a:t>
            </a:r>
            <a:r>
              <a:rPr lang="cs-CZ" sz="2000" i="1" dirty="0">
                <a:latin typeface="Arial"/>
                <a:cs typeface="Arial"/>
              </a:rPr>
              <a:t> International Handbook </a:t>
            </a:r>
            <a:r>
              <a:rPr lang="cs-CZ" sz="2000" i="1" dirty="0" err="1">
                <a:latin typeface="Arial"/>
                <a:cs typeface="Arial"/>
              </a:rPr>
              <a:t>of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the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Languages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of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Europe</a:t>
            </a:r>
            <a:r>
              <a:rPr lang="cs-CZ" sz="2000" dirty="0">
                <a:latin typeface="Arial"/>
                <a:cs typeface="Arial"/>
              </a:rPr>
              <a:t>, </a:t>
            </a:r>
            <a:r>
              <a:rPr lang="cs-CZ" sz="2000" dirty="0" smtClean="0">
                <a:latin typeface="Arial"/>
                <a:cs typeface="Arial"/>
              </a:rPr>
              <a:t>Vol. 2. </a:t>
            </a:r>
            <a:r>
              <a:rPr lang="cs-CZ" sz="2000" dirty="0" err="1">
                <a:latin typeface="Arial"/>
                <a:cs typeface="Arial"/>
              </a:rPr>
              <a:t>Berlin</a:t>
            </a:r>
            <a:r>
              <a:rPr lang="cs-CZ" sz="2000" dirty="0">
                <a:latin typeface="Arial"/>
                <a:cs typeface="Arial"/>
              </a:rPr>
              <a:t>/Boston</a:t>
            </a:r>
            <a:r>
              <a:rPr lang="cs-CZ" sz="2000" dirty="0" smtClean="0">
                <a:latin typeface="Arial"/>
                <a:cs typeface="Arial"/>
              </a:rPr>
              <a:t>, </a:t>
            </a:r>
            <a:r>
              <a:rPr lang="cs-CZ" sz="2000" dirty="0">
                <a:latin typeface="Arial"/>
                <a:cs typeface="Arial"/>
              </a:rPr>
              <a:t>822–841. </a:t>
            </a:r>
            <a:r>
              <a:rPr lang="cs-CZ" sz="2000" dirty="0" smtClean="0">
                <a:latin typeface="Arial"/>
                <a:cs typeface="Arial"/>
              </a:rPr>
              <a:t/>
            </a:r>
            <a:br>
              <a:rPr lang="cs-CZ" sz="2000" dirty="0" smtClean="0">
                <a:latin typeface="Arial"/>
                <a:cs typeface="Arial"/>
              </a:rPr>
            </a:br>
            <a:r>
              <a:rPr lang="cs-CZ" sz="2000" dirty="0" smtClean="0">
                <a:latin typeface="Arial"/>
                <a:cs typeface="Arial"/>
              </a:rPr>
              <a:t>Dokulil (1962): </a:t>
            </a:r>
            <a:r>
              <a:rPr lang="cs-CZ" sz="2000" dirty="0">
                <a:latin typeface="Arial"/>
                <a:cs typeface="Arial"/>
              </a:rPr>
              <a:t>Dokulil, M. </a:t>
            </a:r>
            <a:r>
              <a:rPr lang="cs-CZ" sz="2000" i="1" dirty="0" smtClean="0">
                <a:latin typeface="Arial"/>
                <a:cs typeface="Arial"/>
              </a:rPr>
              <a:t>Tvoření </a:t>
            </a:r>
            <a:r>
              <a:rPr lang="cs-CZ" sz="2000" i="1" dirty="0">
                <a:latin typeface="Arial"/>
                <a:cs typeface="Arial"/>
              </a:rPr>
              <a:t>slov v češtině 1. Teorie odvozování </a:t>
            </a:r>
            <a:r>
              <a:rPr lang="cs-CZ" sz="2000" i="1" dirty="0" smtClean="0">
                <a:latin typeface="Arial"/>
                <a:cs typeface="Arial"/>
              </a:rPr>
              <a:t>slov. </a:t>
            </a:r>
            <a:r>
              <a:rPr lang="cs-CZ" sz="2000" dirty="0" smtClean="0">
                <a:latin typeface="Arial"/>
                <a:cs typeface="Arial"/>
              </a:rPr>
              <a:t>Praha. </a:t>
            </a:r>
            <a:r>
              <a:rPr lang="cs-CZ" sz="2000" dirty="0">
                <a:latin typeface="Arial"/>
                <a:cs typeface="Arial"/>
              </a:rPr>
              <a:t/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dirty="0" err="1" smtClean="0">
                <a:latin typeface="Arial"/>
                <a:cs typeface="Arial"/>
              </a:rPr>
              <a:t>Fradin</a:t>
            </a:r>
            <a:r>
              <a:rPr lang="cs-CZ" sz="2000" dirty="0" smtClean="0">
                <a:latin typeface="Arial"/>
                <a:cs typeface="Arial"/>
              </a:rPr>
              <a:t> (2015): </a:t>
            </a:r>
            <a:r>
              <a:rPr lang="cs-CZ" sz="2000" dirty="0" err="1" smtClean="0">
                <a:latin typeface="Arial"/>
                <a:cs typeface="Arial"/>
              </a:rPr>
              <a:t>Fradin</a:t>
            </a:r>
            <a:r>
              <a:rPr lang="cs-CZ" sz="2000" dirty="0">
                <a:latin typeface="Arial"/>
                <a:cs typeface="Arial"/>
              </a:rPr>
              <a:t>, B</a:t>
            </a:r>
            <a:r>
              <a:rPr lang="cs-CZ" sz="2000" dirty="0" smtClean="0">
                <a:latin typeface="Arial"/>
                <a:cs typeface="Arial"/>
              </a:rPr>
              <a:t>. </a:t>
            </a:r>
            <a:r>
              <a:rPr lang="cs-CZ" sz="2000" dirty="0" err="1">
                <a:latin typeface="Arial"/>
                <a:cs typeface="Arial"/>
              </a:rPr>
              <a:t>Blending</a:t>
            </a:r>
            <a:r>
              <a:rPr lang="cs-CZ" sz="2000" dirty="0">
                <a:latin typeface="Arial"/>
                <a:cs typeface="Arial"/>
              </a:rPr>
              <a:t>. In: Müller, P. O. – </a:t>
            </a:r>
            <a:r>
              <a:rPr lang="cs-CZ" sz="2000" dirty="0" err="1">
                <a:latin typeface="Arial"/>
                <a:cs typeface="Arial"/>
              </a:rPr>
              <a:t>Ohnheiser</a:t>
            </a:r>
            <a:r>
              <a:rPr lang="cs-CZ" sz="2000" dirty="0">
                <a:latin typeface="Arial"/>
                <a:cs typeface="Arial"/>
              </a:rPr>
              <a:t>, I. – </a:t>
            </a:r>
            <a:r>
              <a:rPr lang="cs-CZ" sz="2000" dirty="0" err="1">
                <a:latin typeface="Arial"/>
                <a:cs typeface="Arial"/>
              </a:rPr>
              <a:t>Olsen</a:t>
            </a:r>
            <a:r>
              <a:rPr lang="cs-CZ" sz="2000" dirty="0">
                <a:latin typeface="Arial"/>
                <a:cs typeface="Arial"/>
              </a:rPr>
              <a:t>, S. – Rainer, F. (</a:t>
            </a:r>
            <a:r>
              <a:rPr lang="cs-CZ" sz="2000" dirty="0" err="1">
                <a:latin typeface="Arial"/>
                <a:cs typeface="Arial"/>
              </a:rPr>
              <a:t>eds</a:t>
            </a:r>
            <a:r>
              <a:rPr lang="cs-CZ" sz="2000" dirty="0">
                <a:latin typeface="Arial"/>
                <a:cs typeface="Arial"/>
              </a:rPr>
              <a:t>.</a:t>
            </a:r>
            <a:r>
              <a:rPr lang="cs-CZ" sz="2000" dirty="0" smtClean="0">
                <a:latin typeface="Arial"/>
                <a:cs typeface="Arial"/>
              </a:rPr>
              <a:t>). </a:t>
            </a:r>
            <a:r>
              <a:rPr lang="cs-CZ" sz="2000" i="1" dirty="0" smtClean="0">
                <a:latin typeface="Arial"/>
                <a:cs typeface="Arial"/>
              </a:rPr>
              <a:t>Word</a:t>
            </a:r>
            <a:r>
              <a:rPr lang="cs-CZ" sz="2000" i="1" dirty="0">
                <a:latin typeface="Arial"/>
                <a:cs typeface="Arial"/>
              </a:rPr>
              <a:t>-</a:t>
            </a:r>
            <a:r>
              <a:rPr lang="cs-CZ" sz="2000" i="1" dirty="0" err="1">
                <a:latin typeface="Arial"/>
                <a:cs typeface="Arial"/>
              </a:rPr>
              <a:t>Formation</a:t>
            </a:r>
            <a:r>
              <a:rPr lang="cs-CZ" sz="2000" i="1" dirty="0">
                <a:latin typeface="Arial"/>
                <a:cs typeface="Arial"/>
              </a:rPr>
              <a:t>. </a:t>
            </a:r>
            <a:r>
              <a:rPr lang="cs-CZ" sz="2000" i="1" dirty="0" err="1">
                <a:latin typeface="Arial"/>
                <a:cs typeface="Arial"/>
              </a:rPr>
              <a:t>An</a:t>
            </a:r>
            <a:r>
              <a:rPr lang="cs-CZ" sz="2000" i="1" dirty="0">
                <a:latin typeface="Arial"/>
                <a:cs typeface="Arial"/>
              </a:rPr>
              <a:t> International Handbook </a:t>
            </a:r>
            <a:r>
              <a:rPr lang="cs-CZ" sz="2000" i="1" dirty="0" err="1">
                <a:latin typeface="Arial"/>
                <a:cs typeface="Arial"/>
              </a:rPr>
              <a:t>of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the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Languages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of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Europe</a:t>
            </a:r>
            <a:r>
              <a:rPr lang="cs-CZ" sz="2000" dirty="0">
                <a:latin typeface="Arial"/>
                <a:cs typeface="Arial"/>
              </a:rPr>
              <a:t>, </a:t>
            </a:r>
            <a:r>
              <a:rPr lang="cs-CZ" sz="2000" dirty="0" smtClean="0">
                <a:latin typeface="Arial"/>
                <a:cs typeface="Arial"/>
              </a:rPr>
              <a:t>Vol </a:t>
            </a:r>
            <a:r>
              <a:rPr lang="cs-CZ" sz="2000" dirty="0">
                <a:latin typeface="Arial"/>
                <a:cs typeface="Arial"/>
              </a:rPr>
              <a:t>1</a:t>
            </a:r>
            <a:r>
              <a:rPr lang="cs-CZ" sz="2000" dirty="0" smtClean="0">
                <a:latin typeface="Arial"/>
                <a:cs typeface="Arial"/>
              </a:rPr>
              <a:t>. </a:t>
            </a:r>
            <a:r>
              <a:rPr lang="cs-CZ" sz="2000" dirty="0" err="1" smtClean="0">
                <a:latin typeface="Arial"/>
                <a:cs typeface="Arial"/>
              </a:rPr>
              <a:t>Berlin</a:t>
            </a:r>
            <a:r>
              <a:rPr lang="cs-CZ" sz="2000" dirty="0">
                <a:latin typeface="Arial"/>
                <a:cs typeface="Arial"/>
              </a:rPr>
              <a:t>/Boston, </a:t>
            </a:r>
            <a:r>
              <a:rPr lang="cs-CZ" sz="2000" dirty="0" smtClean="0">
                <a:latin typeface="Arial"/>
                <a:cs typeface="Arial"/>
              </a:rPr>
              <a:t>386</a:t>
            </a:r>
            <a:r>
              <a:rPr lang="cs-CZ" sz="2000" dirty="0">
                <a:latin typeface="Arial"/>
                <a:cs typeface="Arial"/>
              </a:rPr>
              <a:t>–413.</a:t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dirty="0" smtClean="0">
                <a:latin typeface="Arial"/>
                <a:cs typeface="Arial"/>
              </a:rPr>
              <a:t>Heinz (</a:t>
            </a:r>
            <a:r>
              <a:rPr lang="cs-CZ" sz="2000" dirty="0">
                <a:latin typeface="Arial"/>
                <a:cs typeface="Arial"/>
              </a:rPr>
              <a:t>1988</a:t>
            </a:r>
            <a:r>
              <a:rPr lang="cs-CZ" sz="2000" dirty="0" smtClean="0">
                <a:latin typeface="Arial"/>
                <a:cs typeface="Arial"/>
              </a:rPr>
              <a:t>): Heinz</a:t>
            </a:r>
            <a:r>
              <a:rPr lang="cs-CZ" sz="2000" dirty="0">
                <a:latin typeface="Arial"/>
                <a:cs typeface="Arial"/>
              </a:rPr>
              <a:t>, A</a:t>
            </a:r>
            <a:r>
              <a:rPr lang="cs-CZ" sz="2000" dirty="0" smtClean="0">
                <a:latin typeface="Arial"/>
                <a:cs typeface="Arial"/>
              </a:rPr>
              <a:t>. </a:t>
            </a:r>
            <a:r>
              <a:rPr lang="cs-CZ" sz="2000" dirty="0" err="1">
                <a:latin typeface="Arial"/>
                <a:cs typeface="Arial"/>
              </a:rPr>
              <a:t>Starožytny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err="1">
                <a:latin typeface="Arial"/>
                <a:cs typeface="Arial"/>
              </a:rPr>
              <a:t>spór</a:t>
            </a:r>
            <a:r>
              <a:rPr lang="cs-CZ" sz="2000" dirty="0">
                <a:latin typeface="Arial"/>
                <a:cs typeface="Arial"/>
              </a:rPr>
              <a:t> o analogie i </a:t>
            </a:r>
            <a:r>
              <a:rPr lang="cs-CZ" sz="2000" dirty="0" err="1">
                <a:latin typeface="Arial"/>
                <a:cs typeface="Arial"/>
              </a:rPr>
              <a:t>anomalie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err="1">
                <a:latin typeface="Arial"/>
                <a:cs typeface="Arial"/>
              </a:rPr>
              <a:t>w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err="1">
                <a:latin typeface="Arial"/>
                <a:cs typeface="Arial"/>
              </a:rPr>
              <a:t>swietle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err="1">
                <a:latin typeface="Arial"/>
                <a:cs typeface="Arial"/>
              </a:rPr>
              <a:t>jezykoznawstwa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err="1">
                <a:latin typeface="Arial"/>
                <a:cs typeface="Arial"/>
              </a:rPr>
              <a:t>wspólczesnego</a:t>
            </a:r>
            <a:r>
              <a:rPr lang="cs-CZ" sz="2000" dirty="0">
                <a:latin typeface="Arial"/>
                <a:cs typeface="Arial"/>
              </a:rPr>
              <a:t>, In: </a:t>
            </a:r>
            <a:r>
              <a:rPr lang="cs-CZ" sz="2000" dirty="0" err="1" smtClean="0">
                <a:latin typeface="Arial"/>
                <a:cs typeface="Arial"/>
              </a:rPr>
              <a:t>Bednarczuk</a:t>
            </a:r>
            <a:r>
              <a:rPr lang="cs-CZ" sz="2000" dirty="0" smtClean="0">
                <a:latin typeface="Arial"/>
                <a:cs typeface="Arial"/>
              </a:rPr>
              <a:t>, L. </a:t>
            </a:r>
            <a:r>
              <a:rPr lang="cs-CZ" sz="2000" dirty="0">
                <a:latin typeface="Arial"/>
                <a:cs typeface="Arial"/>
              </a:rPr>
              <a:t>(</a:t>
            </a:r>
            <a:r>
              <a:rPr lang="cs-CZ" sz="2000" dirty="0" err="1">
                <a:latin typeface="Arial"/>
                <a:cs typeface="Arial"/>
              </a:rPr>
              <a:t>ed</a:t>
            </a:r>
            <a:r>
              <a:rPr lang="cs-CZ" sz="2000" dirty="0">
                <a:latin typeface="Arial"/>
                <a:cs typeface="Arial"/>
              </a:rPr>
              <a:t>.</a:t>
            </a:r>
            <a:r>
              <a:rPr lang="cs-CZ" sz="2000" dirty="0" smtClean="0">
                <a:latin typeface="Arial"/>
                <a:cs typeface="Arial"/>
              </a:rPr>
              <a:t>). </a:t>
            </a:r>
            <a:r>
              <a:rPr lang="cs-CZ" sz="2000" i="1" dirty="0">
                <a:latin typeface="Arial"/>
                <a:cs typeface="Arial"/>
              </a:rPr>
              <a:t>Jazyk i </a:t>
            </a:r>
            <a:r>
              <a:rPr lang="cs-CZ" sz="2000" i="1" dirty="0" err="1">
                <a:latin typeface="Arial"/>
                <a:cs typeface="Arial"/>
              </a:rPr>
              <a:t>jezykoznawstwo</a:t>
            </a:r>
            <a:r>
              <a:rPr lang="cs-CZ" sz="2000" i="1" dirty="0">
                <a:latin typeface="Arial"/>
                <a:cs typeface="Arial"/>
              </a:rPr>
              <a:t>, </a:t>
            </a:r>
            <a:r>
              <a:rPr lang="cs-CZ" sz="2000" dirty="0" err="1" smtClean="0">
                <a:latin typeface="Arial"/>
                <a:cs typeface="Arial"/>
              </a:rPr>
              <a:t>Warszawa</a:t>
            </a:r>
            <a:r>
              <a:rPr lang="cs-CZ" sz="2000" dirty="0" smtClean="0">
                <a:latin typeface="Arial"/>
                <a:cs typeface="Arial"/>
              </a:rPr>
              <a:t>, </a:t>
            </a:r>
            <a:r>
              <a:rPr lang="cs-CZ" sz="2000" dirty="0">
                <a:latin typeface="Arial"/>
                <a:cs typeface="Arial"/>
              </a:rPr>
              <a:t>26–35</a:t>
            </a:r>
            <a:r>
              <a:rPr lang="cs-CZ" sz="2000" dirty="0" smtClean="0">
                <a:latin typeface="Arial"/>
                <a:cs typeface="Arial"/>
              </a:rPr>
              <a:t>.</a:t>
            </a:r>
            <a:r>
              <a:rPr lang="cs-CZ" sz="2000" dirty="0">
                <a:latin typeface="Arial"/>
                <a:cs typeface="Arial"/>
              </a:rPr>
              <a:t/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dirty="0" smtClean="0">
                <a:latin typeface="Arial"/>
                <a:cs typeface="Arial"/>
              </a:rPr>
              <a:t>Čermák (2002): Čermák</a:t>
            </a:r>
            <a:r>
              <a:rPr lang="cs-CZ" sz="2000" dirty="0">
                <a:latin typeface="Arial"/>
                <a:cs typeface="Arial"/>
              </a:rPr>
              <a:t>, F</a:t>
            </a:r>
            <a:r>
              <a:rPr lang="cs-CZ" sz="2000" dirty="0" smtClean="0">
                <a:latin typeface="Arial"/>
                <a:cs typeface="Arial"/>
              </a:rPr>
              <a:t>. </a:t>
            </a:r>
            <a:r>
              <a:rPr lang="cs-CZ" sz="2000" dirty="0" err="1">
                <a:latin typeface="Arial"/>
                <a:cs typeface="Arial"/>
              </a:rPr>
              <a:t>Anomálnost</a:t>
            </a:r>
            <a:r>
              <a:rPr lang="cs-CZ" sz="2000" dirty="0">
                <a:latin typeface="Arial"/>
                <a:cs typeface="Arial"/>
              </a:rPr>
              <a:t>. In: </a:t>
            </a:r>
            <a:r>
              <a:rPr lang="cs-CZ" sz="2000" i="1" dirty="0">
                <a:latin typeface="Arial"/>
                <a:cs typeface="Arial"/>
              </a:rPr>
              <a:t>Encyklopedický slovník češtiny</a:t>
            </a:r>
            <a:r>
              <a:rPr lang="cs-CZ" sz="2000" dirty="0">
                <a:latin typeface="Arial"/>
                <a:cs typeface="Arial"/>
              </a:rPr>
              <a:t>. </a:t>
            </a:r>
            <a:r>
              <a:rPr lang="cs-CZ" sz="2000" dirty="0" smtClean="0">
                <a:latin typeface="Arial"/>
                <a:cs typeface="Arial"/>
              </a:rPr>
              <a:t>Praha, 40</a:t>
            </a:r>
            <a:r>
              <a:rPr lang="cs-CZ" sz="2000" dirty="0">
                <a:latin typeface="Arial"/>
                <a:cs typeface="Arial"/>
              </a:rPr>
              <a:t>–41. </a:t>
            </a:r>
            <a:r>
              <a:rPr lang="cs-CZ" sz="2000" dirty="0" smtClean="0">
                <a:latin typeface="Arial"/>
                <a:cs typeface="Arial"/>
              </a:rPr>
              <a:t/>
            </a:r>
            <a:br>
              <a:rPr lang="cs-CZ" sz="2000" dirty="0" smtClean="0">
                <a:latin typeface="Arial"/>
                <a:cs typeface="Arial"/>
              </a:rPr>
            </a:br>
            <a:r>
              <a:rPr lang="cs-CZ" sz="2000" dirty="0" smtClean="0">
                <a:latin typeface="Arial"/>
                <a:cs typeface="Arial"/>
              </a:rPr>
              <a:t>Martincová </a:t>
            </a:r>
            <a:r>
              <a:rPr lang="cs-CZ" sz="2000" dirty="0">
                <a:latin typeface="Arial"/>
                <a:cs typeface="Arial"/>
              </a:rPr>
              <a:t>– </a:t>
            </a:r>
            <a:r>
              <a:rPr lang="cs-CZ" sz="2000" dirty="0" err="1" smtClean="0">
                <a:latin typeface="Arial"/>
                <a:cs typeface="Arial"/>
              </a:rPr>
              <a:t>Buzássyová</a:t>
            </a:r>
            <a:r>
              <a:rPr lang="cs-CZ" sz="2000" dirty="0" smtClean="0">
                <a:latin typeface="Arial"/>
                <a:cs typeface="Arial"/>
              </a:rPr>
              <a:t> </a:t>
            </a:r>
            <a:r>
              <a:rPr lang="cs-CZ" sz="2000" dirty="0">
                <a:latin typeface="Arial"/>
                <a:cs typeface="Arial"/>
              </a:rPr>
              <a:t>(2003): Martincová, O. – </a:t>
            </a:r>
            <a:r>
              <a:rPr lang="cs-CZ" sz="2000" dirty="0" err="1">
                <a:latin typeface="Arial"/>
                <a:cs typeface="Arial"/>
              </a:rPr>
              <a:t>Buzássyová</a:t>
            </a:r>
            <a:r>
              <a:rPr lang="cs-CZ" sz="2000" dirty="0">
                <a:latin typeface="Arial"/>
                <a:cs typeface="Arial"/>
              </a:rPr>
              <a:t>, </a:t>
            </a:r>
            <a:r>
              <a:rPr lang="cs-CZ" sz="2000" dirty="0" smtClean="0">
                <a:latin typeface="Arial"/>
                <a:cs typeface="Arial"/>
              </a:rPr>
              <a:t>K. Neuzuální </a:t>
            </a:r>
            <a:r>
              <a:rPr lang="cs-CZ" sz="2000" dirty="0">
                <a:latin typeface="Arial"/>
                <a:cs typeface="Arial"/>
              </a:rPr>
              <a:t>slovotvorba v západoslovanských jazycích. In: </a:t>
            </a:r>
            <a:r>
              <a:rPr lang="cs-CZ" sz="2000" dirty="0" err="1">
                <a:latin typeface="Arial"/>
                <a:cs typeface="Arial"/>
              </a:rPr>
              <a:t>Ohnheiser</a:t>
            </a:r>
            <a:r>
              <a:rPr lang="cs-CZ" sz="2000" dirty="0">
                <a:latin typeface="Arial"/>
                <a:cs typeface="Arial"/>
              </a:rPr>
              <a:t>, I. (</a:t>
            </a:r>
            <a:r>
              <a:rPr lang="cs-CZ" sz="2000" dirty="0" err="1">
                <a:latin typeface="Arial"/>
                <a:cs typeface="Arial"/>
              </a:rPr>
              <a:t>ed</a:t>
            </a:r>
            <a:r>
              <a:rPr lang="cs-CZ" sz="2000" dirty="0">
                <a:latin typeface="Arial"/>
                <a:cs typeface="Arial"/>
              </a:rPr>
              <a:t>.</a:t>
            </a:r>
            <a:r>
              <a:rPr lang="cs-CZ" sz="2000" dirty="0" smtClean="0">
                <a:latin typeface="Arial"/>
                <a:cs typeface="Arial"/>
              </a:rPr>
              <a:t>).  </a:t>
            </a:r>
            <a:r>
              <a:rPr lang="cs-CZ" sz="2000" i="1" dirty="0" err="1">
                <a:latin typeface="Arial"/>
                <a:cs typeface="Arial"/>
              </a:rPr>
              <a:t>Slowotwórstwo</a:t>
            </a:r>
            <a:r>
              <a:rPr lang="cs-CZ" sz="2000" i="1" dirty="0">
                <a:latin typeface="Arial"/>
                <a:cs typeface="Arial"/>
              </a:rPr>
              <a:t>/</a:t>
            </a:r>
            <a:r>
              <a:rPr lang="cs-CZ" sz="2000" i="1" dirty="0" err="1">
                <a:latin typeface="Arial"/>
                <a:cs typeface="Arial"/>
              </a:rPr>
              <a:t>Nominacja</a:t>
            </a:r>
            <a:r>
              <a:rPr lang="cs-CZ" sz="2000" i="1" dirty="0">
                <a:latin typeface="Arial"/>
                <a:cs typeface="Arial"/>
              </a:rPr>
              <a:t>. </a:t>
            </a:r>
            <a:r>
              <a:rPr lang="cs-CZ" sz="2000" i="1" dirty="0" err="1">
                <a:latin typeface="Arial"/>
                <a:cs typeface="Arial"/>
              </a:rPr>
              <a:t>Komparacja</a:t>
            </a:r>
            <a:r>
              <a:rPr lang="cs-CZ" sz="2000" i="1" dirty="0">
                <a:latin typeface="Arial"/>
                <a:cs typeface="Arial"/>
              </a:rPr>
              <a:t> </a:t>
            </a:r>
            <a:r>
              <a:rPr lang="cs-CZ" sz="2000" i="1" dirty="0" err="1">
                <a:latin typeface="Arial"/>
                <a:cs typeface="Arial"/>
              </a:rPr>
              <a:t>wspólszesnych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jezyków</a:t>
            </a:r>
            <a:r>
              <a:rPr lang="cs-CZ" sz="2000" i="1" dirty="0">
                <a:latin typeface="Arial"/>
                <a:cs typeface="Arial"/>
              </a:rPr>
              <a:t> </a:t>
            </a:r>
            <a:r>
              <a:rPr lang="cs-CZ" sz="2000" i="1" dirty="0" err="1">
                <a:latin typeface="Arial"/>
                <a:cs typeface="Arial"/>
              </a:rPr>
              <a:t>slowiańskich</a:t>
            </a:r>
            <a:r>
              <a:rPr lang="cs-CZ" sz="2000" i="1" dirty="0">
                <a:latin typeface="Arial"/>
                <a:cs typeface="Arial"/>
              </a:rPr>
              <a:t> 1</a:t>
            </a:r>
            <a:r>
              <a:rPr lang="cs-CZ" sz="2000" dirty="0">
                <a:latin typeface="Arial"/>
                <a:cs typeface="Arial"/>
              </a:rPr>
              <a:t>, </a:t>
            </a:r>
            <a:r>
              <a:rPr lang="cs-CZ" sz="2000" dirty="0" err="1" smtClean="0">
                <a:latin typeface="Arial"/>
                <a:cs typeface="Arial"/>
              </a:rPr>
              <a:t>Opole</a:t>
            </a:r>
            <a:r>
              <a:rPr lang="cs-CZ" sz="2000" dirty="0" smtClean="0">
                <a:latin typeface="Arial"/>
                <a:cs typeface="Arial"/>
              </a:rPr>
              <a:t>, 249</a:t>
            </a:r>
            <a:r>
              <a:rPr lang="cs-CZ" sz="2000" dirty="0">
                <a:latin typeface="Arial"/>
                <a:cs typeface="Arial"/>
              </a:rPr>
              <a:t>–281. </a:t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dirty="0" smtClean="0">
                <a:latin typeface="Arial"/>
                <a:cs typeface="Arial"/>
              </a:rPr>
              <a:t>Šmilauer (1971): Šmilauer</a:t>
            </a:r>
            <a:r>
              <a:rPr lang="cs-CZ" sz="2000" dirty="0">
                <a:latin typeface="Arial"/>
                <a:cs typeface="Arial"/>
              </a:rPr>
              <a:t>, </a:t>
            </a:r>
            <a:r>
              <a:rPr lang="cs-CZ" sz="2000" dirty="0" smtClean="0">
                <a:latin typeface="Arial"/>
                <a:cs typeface="Arial"/>
              </a:rPr>
              <a:t>V.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i="1" dirty="0" smtClean="0">
                <a:latin typeface="Arial"/>
                <a:cs typeface="Arial"/>
              </a:rPr>
              <a:t>Novočeské </a:t>
            </a:r>
            <a:r>
              <a:rPr lang="cs-CZ" sz="2000" i="1" dirty="0">
                <a:latin typeface="Arial"/>
                <a:cs typeface="Arial"/>
              </a:rPr>
              <a:t>tvoření slov</a:t>
            </a:r>
            <a:r>
              <a:rPr lang="cs-CZ" sz="2000" dirty="0">
                <a:latin typeface="Arial"/>
                <a:cs typeface="Arial"/>
              </a:rPr>
              <a:t>. </a:t>
            </a:r>
            <a:r>
              <a:rPr lang="cs-CZ" sz="2000" dirty="0" smtClean="0">
                <a:latin typeface="Arial"/>
                <a:cs typeface="Arial"/>
              </a:rPr>
              <a:t>Praha.</a:t>
            </a:r>
            <a:r>
              <a:rPr lang="cs-CZ" sz="2000" dirty="0">
                <a:latin typeface="Arial"/>
                <a:cs typeface="Arial"/>
              </a:rPr>
              <a:t/>
            </a:r>
            <a:br>
              <a:rPr lang="cs-CZ" sz="2000" dirty="0">
                <a:latin typeface="Arial"/>
                <a:cs typeface="Arial"/>
              </a:rPr>
            </a:br>
            <a:endParaRPr lang="en-US" sz="2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088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79</Words>
  <Application>Microsoft Macintosh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Ivana Bozděchová (Praha) Ústav českého jazyka a teorie komunikace  FF UK  bozdiaff@ff.cuni.cz   Slovotvorná regulérnost  a anomálie kompozičních prostředků a postupů  v internetových textech  Wortbildung und Internet • Словообразование  и интернет • Tvorba riječi i internet   Graz, 22. 3. 2016  </vt:lpstr>
      <vt:lpstr>1) Úvod  2) Regulérnost a anomálie  3) Kompozice, kvazikompozice a blending  4) Vybrané pojmenovací typy, oblasti, jevy a předměty pojmenování na internetu  5) Závěr </vt:lpstr>
      <vt:lpstr>anomálie = odchylka od jazykového pravidla založeného na analogii (ESČ 2002: 40–41)   Heinz (1988) – analogie :: anomálie = protiklad:  A) proporce :: absence proporce  B) z hlediska vnitřní struktury  a) synchronně: kategoriálnost :: jedinost  b) diachronně: ba) neregulérnost :: regulérnost,       bb) inovace :: archaismus   </vt:lpstr>
      <vt:lpstr>kvazikompozice: kvazičlen / kvazikomponent (prefixoidní nebo sufixoidní radixoid)  mechanické krácení blending (Fradin 2015): tvoření splynutím dvou existujících slov v nový celek, při němž dochází  k jejich krácení   křížení souznačných slov (Dokulil 1962: 26):  neznaboh + bezbožný → beznaboh  spojení segmentů motivujících slov (Martincová – Buzássyová 2003: 266):  polka + valčík →polčík  </vt:lpstr>
      <vt:lpstr>autobots: -bot ← robot softbot, warbot, meatbot, killbot   Autoroboti zkásnou diváky v kinech i potřetí Premiéra Transformers 3 bude 1. července 2011 Los Angeles  Aktuálně.cz, 2009   biorobot, dinorobot, irobot, legorobot, nanorobot, McRobot   Irobot na kolečkách # Může klidně hlídat váš dům, když zrovna nejste doma, anebo se občas skočit podívat na mimino, a vy můžete být kdekoliv jinde, kde je připojení k internetu.  Redhot 2001  autobot: 1. ‚robot přetransformovatelný v libovolný dopravní prostředek‘, 2. (v užším významu) auto(mobil) + robot   gastrobot,  chatbot, dinobot, mobot, vrahobot, kočkobot  </vt:lpstr>
      <vt:lpstr>Stroje stvoření už v roce 1986 uvažoval o malinkých nanostrojích a nanorobotech - nanobotech - , kteří by mohli putovat krevním řečištěm člověka, odstraňovat nánosy cholesterolu z vnitřních stěn cév a dopravovat léčivé látky do buněk          Respekt 2005   Americká vesmírná agentura NASA, která výzkum financovala, má však  s bioboty daleko větší plány. Podle ní by tato zařízení mohla časem nahradit kosmonauty při obtížných a nebezpečných opravách vně kosmické lodi. Ale takoví "živí roboti" patří spíše do hájemství fantazie     MF DNES 2005   Vědci pracují na "kočkobotu": robotovi, který poběží jako kočka   Ereb 2013     Lidem s vyžraným mozkem pak uprázdněná místa zaplní ziskuchtivost; tak typická pro naše dravčí dvojníky. Naším úkolem, nás z přednášek, je pak omezovat pole působnosti těm s vyžraným mozkem, tedy biorobotům.                Pátek LN 2010  Rameno robota přidrží femur ve správné pozici a umí kost i přisunout  k umělému kloubu, který připevní lékař. Odborníci předpovídají, že robodoktoři mohou při lehčích operacích asistovat v nejbližších deseti letech.  100+1, 1997 </vt:lpstr>
      <vt:lpstr>automat → -mat divadloautomat, fotoautomat, nanoautomat, videoautomat   pivoautomat – pivomat, loutkoautomat – loutkomat, tankautomat – tankomat  kávomat, konvektomat, mlékomat, parkomat, špuntomat, tempomat, Slevomat, Tarifomat   Do českých ulic vtrhla světová novinka – pivomat. Ten nám prodá plechovku Plzeňského Prazdroje stejně jednoduše jako jeho "kolega".              ŠÍP 2007   rock-diskotéka/rockodiskotéka – rockotéka artotéka, cédéčkotéka, DVD-téka, fototéka, hobytéka, knihotéka, metalotéka, pornotéka, salsatéka / salsotéka, videotéka, vinotéka, Radiotéka    Od osmi hodin zde vystoupí Tony Ducháček s kapelou Garage. Jeho koncert doplní rockotéka Toma Stabenowa.  Deníky Bohemia 2005 </vt:lpstr>
      <vt:lpstr>Literatura  Arndt-Lappe (2015): Arndt-Lappe, S. Word-formation and analogy. In: Müller, P.  – Ohnheiser, I. – Olsen, S. – Rainer, F. (eds.). Word-Formation. An International Handbook of the Languages of Europe, Vol. 2. Berlin/Boston, 822–841.  Dokulil (1962): Dokulil, M. Tvoření slov v češtině 1. Teorie odvozování slov. Praha.  Fradin (2015): Fradin, B. Blending. In: Müller, P. O. – Ohnheiser, I. – Olsen, S. – Rainer, F. (eds.). Word-Formation. An International Handbook of the Languages of Europe, Vol 1. Berlin/Boston, 386–413. Heinz (1988): Heinz, A. Starožytny spór o analogie i anomalie w swietle jezykoznawstwa wspólczesnego, In: Bednarczuk, L. (ed.). Jazyk i jezykoznawstwo, Warszawa, 26–35. Čermák (2002): Čermák, F. Anomálnost. In: Encyklopedický slovník češtiny. Praha, 40–41.  Martincová – Buzássyová (2003): Martincová, O. – Buzássyová, K. Neuzuální slovotvorba v západoslovanských jazycích. In: Ohnheiser, I. (ed.).  Slowotwórstwo/Nominacja. Komparacja wspólszesnych jezyków slowiańskich 1, Opole, 249–281.  Šmilauer (1971): Šmilauer, V. Novočeské tvoření slov. Praha.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 Bozděchová</dc:creator>
  <cp:lastModifiedBy>Ivana Bozděchová</cp:lastModifiedBy>
  <cp:revision>33</cp:revision>
  <dcterms:created xsi:type="dcterms:W3CDTF">2016-03-11T08:47:22Z</dcterms:created>
  <dcterms:modified xsi:type="dcterms:W3CDTF">2016-03-19T13:08:48Z</dcterms:modified>
</cp:coreProperties>
</file>