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D2CB2FF3-097E-4529-B879-9B09CFCF64FC}" type="datetimeFigureOut">
              <a:rPr lang="en-US" smtClean="0"/>
              <a:t>3/19/2016</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72E65637-4FED-4A9E-A5A4-F509FAA4F85C}" type="slidenum">
              <a:rPr lang="en-US" smtClean="0"/>
              <a:t>‹#›</a:t>
            </a:fld>
            <a:endParaRPr lang="en-US"/>
          </a:p>
        </p:txBody>
      </p:sp>
    </p:spTree>
    <p:extLst>
      <p:ext uri="{BB962C8B-B14F-4D97-AF65-F5344CB8AC3E}">
        <p14:creationId xmlns:p14="http://schemas.microsoft.com/office/powerpoint/2010/main" val="1452687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9C6272-32EE-4273-AF69-25E0058812D4}"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331175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C6272-32EE-4273-AF69-25E0058812D4}"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36761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C6272-32EE-4273-AF69-25E0058812D4}"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54115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C6272-32EE-4273-AF69-25E0058812D4}"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98386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6272-32EE-4273-AF69-25E0058812D4}"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21825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9C6272-32EE-4273-AF69-25E0058812D4}"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68278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9C6272-32EE-4273-AF69-25E0058812D4}" type="datetimeFigureOut">
              <a:rPr lang="en-US" smtClean="0"/>
              <a:t>3/19/2016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71275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9C6272-32EE-4273-AF69-25E0058812D4}" type="datetimeFigureOut">
              <a:rPr lang="en-US" smtClean="0"/>
              <a:t>3/19/2016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295687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9C6272-32EE-4273-AF69-25E0058812D4}" type="datetimeFigureOut">
              <a:rPr lang="en-US" smtClean="0"/>
              <a:t>3/19/2016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145962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C6272-32EE-4273-AF69-25E0058812D4}"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297862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C6272-32EE-4273-AF69-25E0058812D4}"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B4CD2-AD9E-44BA-BEE8-9A7EF75BC625}" type="slidenum">
              <a:rPr lang="en-US" smtClean="0"/>
              <a:t>‹#›</a:t>
            </a:fld>
            <a:endParaRPr lang="en-US"/>
          </a:p>
        </p:txBody>
      </p:sp>
    </p:spTree>
    <p:extLst>
      <p:ext uri="{BB962C8B-B14F-4D97-AF65-F5344CB8AC3E}">
        <p14:creationId xmlns:p14="http://schemas.microsoft.com/office/powerpoint/2010/main" val="263343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C6272-32EE-4273-AF69-25E0058812D4}" type="datetimeFigureOut">
              <a:rPr lang="en-US" smtClean="0"/>
              <a:t>3/19/2016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B4CD2-AD9E-44BA-BEE8-9A7EF75BC625}" type="slidenum">
              <a:rPr lang="en-US" smtClean="0"/>
              <a:t>‹#›</a:t>
            </a:fld>
            <a:endParaRPr lang="en-US"/>
          </a:p>
        </p:txBody>
      </p:sp>
    </p:spTree>
    <p:extLst>
      <p:ext uri="{BB962C8B-B14F-4D97-AF65-F5344CB8AC3E}">
        <p14:creationId xmlns:p14="http://schemas.microsoft.com/office/powerpoint/2010/main" val="298162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it.mk/facebook-go-povleche-svojot-brendiran-telefon-poradi-loshiot-fidbe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24fudbal.com.mk/vesti/13581/venger-site-neutralni-fanovi-sakaat-lester-da-stane-sampion" TargetMode="External"/><Relationship Id="rId2" Type="http://schemas.openxmlformats.org/officeDocument/2006/relationships/hyperlink" Target="http://kurir.mk/scena/tv/slovenija-i-godi-marija-od-bekstejdh-bleska-pokraj-sakaniot-foto/" TargetMode="External"/><Relationship Id="rId1" Type="http://schemas.openxmlformats.org/officeDocument/2006/relationships/slideLayout" Target="../slideLayouts/slideLayout2.xml"/><Relationship Id="rId4" Type="http://schemas.openxmlformats.org/officeDocument/2006/relationships/hyperlink" Target="http://vecer.mk/life/tanga-monokini-tenkini-ili-fensi-bikini"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portmedia.mk/video-galerii/klop-zamolkna-navivach-na-chelsi-zemi-si-tajmaut-video" TargetMode="External"/><Relationship Id="rId2" Type="http://schemas.openxmlformats.org/officeDocument/2006/relationships/hyperlink" Target="http://bi.mk/nov-moden-kancelariski-trend-fensi-trenerki-vo-elegantna-kombincija/" TargetMode="External"/><Relationship Id="rId1" Type="http://schemas.openxmlformats.org/officeDocument/2006/relationships/slideLayout" Target="../slideLayouts/slideLayout2.xml"/><Relationship Id="rId4" Type="http://schemas.openxmlformats.org/officeDocument/2006/relationships/hyperlink" Target="http://daily.mk/vesti/jaka-shtikla-makedonija-nema-vip-faci-za-feshnvi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rnobelo.com/zivot/kariera/22262-dali-ste-multitasking-licnost" TargetMode="External"/><Relationship Id="rId2" Type="http://schemas.openxmlformats.org/officeDocument/2006/relationships/hyperlink" Target="http://daily.mk/vesti/novoto-video-na-najpopularnata-ring-devojk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kd.mk/zabava/domashna/lejt-najt-shoping-vo-siti-mol#1" TargetMode="External"/><Relationship Id="rId2" Type="http://schemas.openxmlformats.org/officeDocument/2006/relationships/hyperlink" Target="http://vecer.mk/skopska/bidi-in-koristi-risajkl-bin0" TargetMode="External"/><Relationship Id="rId1" Type="http://schemas.openxmlformats.org/officeDocument/2006/relationships/slideLayout" Target="../slideLayouts/slideLayout2.xml"/><Relationship Id="rId4" Type="http://schemas.openxmlformats.org/officeDocument/2006/relationships/hyperlink" Target="http://vecer.mk/kultura/so-stendap-komedija-zavrshi-gola-mesechin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tel.com.mk/dodelen-prviot-pasat-od-instant-lozot-srekjni-trkala" TargetMode="External"/><Relationship Id="rId2" Type="http://schemas.openxmlformats.org/officeDocument/2006/relationships/hyperlink" Target="http://lokalno.mk/histerija-1400-novinari-go-chekaat-putin-za-brifing-do-posledno-se-krijat-chasot-i-mestoto/" TargetMode="External"/><Relationship Id="rId1" Type="http://schemas.openxmlformats.org/officeDocument/2006/relationships/slideLayout" Target="../slideLayouts/slideLayout2.xml"/><Relationship Id="rId4" Type="http://schemas.openxmlformats.org/officeDocument/2006/relationships/hyperlink" Target="http://www.utrinski.mk/?ItemID=91161CB7BD50EA4FA465990F8A102A6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ovamakedonija.com.mk/NewsDetal.asp?vest=11291384294&amp;id=49&amp;setIzdanie=23040" TargetMode="External"/><Relationship Id="rId2" Type="http://schemas.openxmlformats.org/officeDocument/2006/relationships/hyperlink" Target="http://on.net.mk/zezalici/14971/gopro-d-best-of" TargetMode="External"/><Relationship Id="rId1" Type="http://schemas.openxmlformats.org/officeDocument/2006/relationships/slideLayout" Target="../slideLayouts/slideLayout2.xml"/><Relationship Id="rId4" Type="http://schemas.openxmlformats.org/officeDocument/2006/relationships/hyperlink" Target="http://www.idividi.com.mk/kolumna/kolumna/857659/index.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idividi.com.mk/kolumna/kolumna/831294/index.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dividi.com.mk/kolumna/kolumna/831294/inde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dividi.com.mk/kolumna/kolumna/831294/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dividi.com.mk/kolumna/kolumna/815311/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dividi.com.mk/kolumna/kolumna/815311/index.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novatv.mk/index.php?navig=8&amp;cat=18&amp;vest=26643" TargetMode="External"/><Relationship Id="rId2" Type="http://schemas.openxmlformats.org/officeDocument/2006/relationships/hyperlink" Target="http://plusinfo.mk/vest/25454/ban-ki-mun--nastanite-da-se-istrazat-na-objektiven-i-transparenten-naci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seeu.edu.mk/mk/future-students/academics/distance-studies" TargetMode="External"/><Relationship Id="rId2" Type="http://schemas.openxmlformats.org/officeDocument/2006/relationships/hyperlink" Target="http://novatv.mk/index.php?navig=8&amp;cat=18&amp;vest=26643" TargetMode="External"/><Relationship Id="rId1" Type="http://schemas.openxmlformats.org/officeDocument/2006/relationships/slideLayout" Target="../slideLayouts/slideLayout2.xml"/><Relationship Id="rId4" Type="http://schemas.openxmlformats.org/officeDocument/2006/relationships/hyperlink" Target="http://vecer.mk/makedonija/tubrkuloza-hospitalizira-nastavnichka-uchenicite-ne-se-zarazeni"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lider.mk/2016/02/07/makedonija-top-destinacija-za-poseta/" TargetMode="External"/><Relationship Id="rId2" Type="http://schemas.openxmlformats.org/officeDocument/2006/relationships/hyperlink" Target="http://bi.mk/microsoft-go-ukinuva-sistemot-za-evaluacija-n/" TargetMode="External"/><Relationship Id="rId1" Type="http://schemas.openxmlformats.org/officeDocument/2006/relationships/slideLayout" Target="../slideLayouts/slideLayout2.xml"/><Relationship Id="rId4" Type="http://schemas.openxmlformats.org/officeDocument/2006/relationships/hyperlink" Target="http://www.utrinski.mk/?ItemID=340BF4C8C3551A4DAAEB8E07D96838A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zazabava.com/ben-stiler-napravi-rekordersko-selfi" TargetMode="External"/><Relationship Id="rId2" Type="http://schemas.openxmlformats.org/officeDocument/2006/relationships/hyperlink" Target="http://www.utrinski.mk/?ItemID=340BF4C8C3551A4DAAEB8E07D96838A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mk-MK" sz="4000" dirty="0" smtClean="0">
                <a:latin typeface="Arial" panose="020B0604020202020204" pitchFamily="34" charset="0"/>
                <a:cs typeface="Arial" panose="020B0604020202020204" pitchFamily="34" charset="0"/>
              </a:rPr>
              <a:t>Лидија Аризанковска</a:t>
            </a:r>
            <a:r>
              <a:rPr lang="en-US" sz="4000" dirty="0" smtClean="0">
                <a:latin typeface="Arial" panose="020B0604020202020204" pitchFamily="34" charset="0"/>
                <a:cs typeface="Arial" panose="020B0604020202020204" pitchFamily="34" charset="0"/>
              </a:rPr>
              <a:t> </a:t>
            </a:r>
            <a:r>
              <a:rPr lang="mk-MK" sz="4000" dirty="0" smtClean="0">
                <a:latin typeface="Arial" panose="020B0604020202020204" pitchFamily="34" charset="0"/>
                <a:cs typeface="Arial" panose="020B0604020202020204" pitchFamily="34" charset="0"/>
              </a:rPr>
              <a:t>(Скопје) </a:t>
            </a:r>
            <a:r>
              <a:rPr lang="mk-MK" dirty="0"/>
              <a:t/>
            </a:r>
            <a:br>
              <a:rPr lang="mk-MK" dirty="0"/>
            </a:br>
            <a:r>
              <a:rPr lang="mk-MK" sz="1800" dirty="0">
                <a:latin typeface="Arial" panose="020B0604020202020204" pitchFamily="34" charset="0"/>
                <a:cs typeface="Arial" panose="020B0604020202020204" pitchFamily="34" charset="0"/>
              </a:rPr>
              <a:t>Филолошки факултет „Блаже Конески“</a:t>
            </a:r>
            <a:br>
              <a:rPr lang="mk-MK" sz="1800" dirty="0">
                <a:latin typeface="Arial" panose="020B0604020202020204" pitchFamily="34" charset="0"/>
                <a:cs typeface="Arial" panose="020B0604020202020204" pitchFamily="34" charset="0"/>
              </a:rPr>
            </a:br>
            <a:r>
              <a:rPr lang="mk-MK" sz="1800" dirty="0">
                <a:latin typeface="Arial" panose="020B0604020202020204" pitchFamily="34" charset="0"/>
                <a:cs typeface="Arial" panose="020B0604020202020204" pitchFamily="34" charset="0"/>
              </a:rPr>
              <a:t>Универзитет „Св. Кирил и Методиј“ во Скопје</a:t>
            </a:r>
            <a:r>
              <a:rPr lang="mk-MK" dirty="0"/>
              <a:t/>
            </a:r>
            <a:br>
              <a:rPr lang="mk-MK" dirty="0"/>
            </a:br>
            <a:r>
              <a:rPr lang="en-US" sz="1600" dirty="0">
                <a:latin typeface="Arial" panose="020B0604020202020204" pitchFamily="34" charset="0"/>
                <a:cs typeface="Arial" panose="020B0604020202020204" pitchFamily="34" charset="0"/>
              </a:rPr>
              <a:t>larizankovska@yahoo.com</a:t>
            </a:r>
            <a:r>
              <a:rPr lang="en-US" dirty="0"/>
              <a:t/>
            </a:r>
            <a:br>
              <a:rPr lang="en-US" dirty="0"/>
            </a:br>
            <a:r>
              <a:rPr lang="en-US" dirty="0"/>
              <a:t/>
            </a:r>
            <a:br>
              <a:rPr lang="en-US" dirty="0"/>
            </a:br>
            <a:endParaRPr lang="en-US" sz="4400" dirty="0"/>
          </a:p>
        </p:txBody>
      </p:sp>
      <p:sp>
        <p:nvSpPr>
          <p:cNvPr id="3" name="Subtitle 2"/>
          <p:cNvSpPr>
            <a:spLocks noGrp="1"/>
          </p:cNvSpPr>
          <p:nvPr>
            <p:ph type="subTitle" idx="1"/>
          </p:nvPr>
        </p:nvSpPr>
        <p:spPr>
          <a:xfrm>
            <a:off x="1639909" y="3068448"/>
            <a:ext cx="9144000" cy="1655762"/>
          </a:xfrm>
        </p:spPr>
        <p:txBody>
          <a:bodyPr>
            <a:normAutofit fontScale="25000" lnSpcReduction="20000"/>
          </a:bodyPr>
          <a:lstStyle/>
          <a:p>
            <a:r>
              <a:rPr lang="mk-MK" sz="16000" dirty="0" smtClean="0">
                <a:latin typeface="Arial" panose="020B0604020202020204" pitchFamily="34" charset="0"/>
                <a:cs typeface="Arial" panose="020B0604020202020204" pitchFamily="34" charset="0"/>
              </a:rPr>
              <a:t>Зборообразувањето и</a:t>
            </a:r>
          </a:p>
          <a:p>
            <a:r>
              <a:rPr lang="mk-MK" sz="16000" smtClean="0">
                <a:latin typeface="Arial" panose="020B0604020202020204" pitchFamily="34" charset="0"/>
                <a:cs typeface="Arial" panose="020B0604020202020204" pitchFamily="34" charset="0"/>
              </a:rPr>
              <a:t>интернет- </a:t>
            </a:r>
            <a:r>
              <a:rPr lang="mk-MK" sz="16000" dirty="0" smtClean="0">
                <a:latin typeface="Arial" panose="020B0604020202020204" pitchFamily="34" charset="0"/>
                <a:cs typeface="Arial" panose="020B0604020202020204" pitchFamily="34" charset="0"/>
              </a:rPr>
              <a:t>комуникацијата </a:t>
            </a:r>
          </a:p>
          <a:p>
            <a:r>
              <a:rPr lang="mk-MK" sz="16000" dirty="0" smtClean="0">
                <a:latin typeface="Arial" panose="020B0604020202020204" pitchFamily="34" charset="0"/>
                <a:cs typeface="Arial" panose="020B0604020202020204" pitchFamily="34" charset="0"/>
              </a:rPr>
              <a:t>(врз примери од македонскиот јазик)</a:t>
            </a:r>
          </a:p>
          <a:p>
            <a:r>
              <a:rPr lang="mk-MK" sz="5600" dirty="0">
                <a:latin typeface="Arial" panose="020B0604020202020204" pitchFamily="34" charset="0"/>
                <a:cs typeface="Arial" panose="020B0604020202020204" pitchFamily="34" charset="0"/>
              </a:rPr>
              <a:t>Грац, 22.-25.3.2016</a:t>
            </a:r>
          </a:p>
          <a:p>
            <a:endParaRPr lang="mk-MK" sz="8700" dirty="0" smtClean="0">
              <a:latin typeface="Arial" panose="020B0604020202020204" pitchFamily="34" charset="0"/>
              <a:cs typeface="Arial" panose="020B0604020202020204" pitchFamily="34" charset="0"/>
            </a:endParaRPr>
          </a:p>
          <a:p>
            <a:endParaRPr lang="mk-MK" sz="4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930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mk-MK" dirty="0">
                <a:latin typeface="Arial" panose="020B0604020202020204" pitchFamily="34" charset="0"/>
                <a:cs typeface="Arial" panose="020B0604020202020204" pitchFamily="34" charset="0"/>
              </a:rPr>
              <a:t>С</a:t>
            </a:r>
            <a:r>
              <a:rPr lang="mk-MK" dirty="0" smtClean="0">
                <a:latin typeface="Arial" panose="020B0604020202020204" pitchFamily="34" charset="0"/>
                <a:cs typeface="Arial" panose="020B0604020202020204" pitchFamily="34" charset="0"/>
              </a:rPr>
              <a:t>уфиксната деривација со </a:t>
            </a:r>
            <a:r>
              <a:rPr lang="mk-MK" dirty="0">
                <a:latin typeface="Arial" panose="020B0604020202020204" pitchFamily="34" charset="0"/>
                <a:cs typeface="Arial" panose="020B0604020202020204" pitchFamily="34" charset="0"/>
              </a:rPr>
              <a:t>следните форманти: </a:t>
            </a:r>
            <a:endParaRPr lang="en-US"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ар</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адресар, коментар, формулар, параметар</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-ач:</a:t>
            </a:r>
            <a:r>
              <a:rPr lang="mk-MK"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читач, бројач, обележувач, покажувач, прикажувач, замачкувач, примач, испорачувач, уредувач, печатач, режач, прелистувач;</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-ер</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адаптер, контролер, блогер, филтер, принтер, аплоудер</a:t>
            </a:r>
            <a:r>
              <a:rPr lang="ru-RU" i="1" dirty="0">
                <a:latin typeface="Arial" panose="020B0604020202020204" pitchFamily="34" charset="0"/>
                <a:cs typeface="Arial" panose="020B0604020202020204" pitchFamily="34" charset="0"/>
              </a:rPr>
              <a:t>,</a:t>
            </a:r>
            <a:r>
              <a:rPr lang="mk-MK" i="1" dirty="0">
                <a:latin typeface="Arial" panose="020B0604020202020204" pitchFamily="34" charset="0"/>
                <a:cs typeface="Arial" panose="020B0604020202020204" pitchFamily="34" charset="0"/>
              </a:rPr>
              <a:t> хакер</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sl-SI" b="1" dirty="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ент</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градиент, документ, елемент</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-ет</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интегритет</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-ец:</a:t>
            </a:r>
            <a:r>
              <a:rPr lang="mk-MK"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Тројанец</a:t>
            </a:r>
            <a:r>
              <a:rPr lang="mk-MK" dirty="0">
                <a:latin typeface="Arial" panose="020B0604020202020204" pitchFamily="34" charset="0"/>
                <a:cs typeface="Arial" panose="020B0604020202020204" pitchFamily="34" charset="0"/>
              </a:rPr>
              <a:t> (‘вид вирус’);</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50630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mk-MK" b="1" dirty="0">
                <a:latin typeface="Arial" panose="020B0604020202020204" pitchFamily="34" charset="0"/>
                <a:cs typeface="Arial" panose="020B0604020202020204" pitchFamily="34" charset="0"/>
              </a:rPr>
              <a:t>-ило</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броило, мерило</a:t>
            </a:r>
            <a:r>
              <a:rPr lang="ru-RU"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иум</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директориум</a:t>
            </a:r>
            <a:r>
              <a:rPr lang="ru-RU"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ник</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бројчаник, изворник, потсетник, записник, корисник, алатник</a:t>
            </a:r>
            <a:r>
              <a:rPr lang="ru-RU" i="1"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волшебник</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-ње:</a:t>
            </a:r>
            <a:r>
              <a:rPr lang="mk-MK"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инсталирање, фотокопирање, скенирање, процесирање, даунлоудирање, конструирање, формулирање, форматирање, кодирање, шифрирање, документирање, дизајнирање, аплицирање, режење, нумерирање, скалирање, аднување;</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-ор</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активатор, табулатор, администратор, оператор, модулатор, идентификатор, конфигуратор, нумератор, процесор, монитор, калкулатор</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150097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mk-MK" b="1" i="1" dirty="0">
                <a:latin typeface="Arial" panose="020B0604020202020204" pitchFamily="34" charset="0"/>
                <a:cs typeface="Arial" panose="020B0604020202020204" pitchFamily="34" charset="0"/>
              </a:rPr>
              <a:t>-ост</a:t>
            </a:r>
            <a:r>
              <a:rPr lang="ru-RU" b="1" i="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латентност, компатибилност</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i="1" dirty="0">
                <a:latin typeface="Arial" panose="020B0604020202020204" pitchFamily="34" charset="0"/>
                <a:cs typeface="Arial" panose="020B0604020202020204" pitchFamily="34" charset="0"/>
              </a:rPr>
              <a:t>-тел</a:t>
            </a:r>
            <a:r>
              <a:rPr lang="ru-RU" b="1" i="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двигател</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i="1" dirty="0">
                <a:latin typeface="Arial" panose="020B0604020202020204" pitchFamily="34" charset="0"/>
                <a:cs typeface="Arial" panose="020B0604020202020204" pitchFamily="34" charset="0"/>
              </a:rPr>
              <a:t>-ура:</a:t>
            </a:r>
            <a:r>
              <a:rPr lang="mk-MK"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текстура, тастатура;</a:t>
            </a:r>
            <a:endParaRPr lang="en-US" dirty="0">
              <a:latin typeface="Arial" panose="020B0604020202020204" pitchFamily="34" charset="0"/>
              <a:cs typeface="Arial" panose="020B0604020202020204" pitchFamily="34" charset="0"/>
            </a:endParaRPr>
          </a:p>
          <a:p>
            <a:r>
              <a:rPr lang="mk-MK" b="1" i="1" dirty="0">
                <a:latin typeface="Arial" panose="020B0604020202020204" pitchFamily="34" charset="0"/>
                <a:cs typeface="Arial" panose="020B0604020202020204" pitchFamily="34" charset="0"/>
              </a:rPr>
              <a:t>-ција:</a:t>
            </a:r>
            <a:r>
              <a:rPr lang="mk-MK"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активација, анимација, администрација, авторизација, селекција, конфигурација, инструкција, дистрибуција, резолуција, документација, гранулација, евиденција, персонализација, пикселизација, публикација, синхронизација, инсталација.</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92970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b="1" dirty="0">
                <a:latin typeface="Arial" panose="020B0604020202020204" pitchFamily="34" charset="0"/>
                <a:cs typeface="Arial" panose="020B0604020202020204" pitchFamily="34" charset="0"/>
              </a:rPr>
              <a:t>Информатичката терминологија во македонскиот јазик од аспект на придавската деривација</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mk-MK" b="1" dirty="0">
                <a:latin typeface="Arial" panose="020B0604020202020204" pitchFamily="34" charset="0"/>
                <a:cs typeface="Arial" panose="020B0604020202020204" pitchFamily="34" charset="0"/>
              </a:rPr>
              <a:t>-ален</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дигитален, текстуален, процедурален</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-елен</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виртуелен, визуелен</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-илен</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компатибилен, мобилен</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-ан</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дизајниран, конструиран, делетиран, копиран, кодиран, илустриран, архивиран, автоматизиран, анимиран</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-ен</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ревоуционерен, репортажен, конфигуративен, мрежен, оперативен, курзивен, инчен, податочен</a:t>
            </a:r>
            <a:r>
              <a:rPr lang="ru-RU"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ски</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параметарски, мониторски</a:t>
            </a:r>
            <a:r>
              <a:rPr lang="ru-RU" i="1" dirty="0" smtClean="0">
                <a:latin typeface="Arial" panose="020B0604020202020204" pitchFamily="34" charset="0"/>
                <a:cs typeface="Arial" panose="020B0604020202020204" pitchFamily="34" charset="0"/>
              </a:rPr>
              <a:t>;</a:t>
            </a:r>
          </a:p>
          <a:p>
            <a:r>
              <a:rPr lang="mk-MK" b="1" dirty="0" smtClean="0">
                <a:latin typeface="Arial" panose="020B0604020202020204" pitchFamily="34" charset="0"/>
                <a:cs typeface="Arial" panose="020B0604020202020204" pitchFamily="34" charset="0"/>
              </a:rPr>
              <a:t>-</a:t>
            </a:r>
            <a:r>
              <a:rPr lang="mk-MK" b="1" dirty="0">
                <a:latin typeface="Arial" panose="020B0604020202020204" pitchFamily="34" charset="0"/>
                <a:cs typeface="Arial" panose="020B0604020202020204" pitchFamily="34" charset="0"/>
              </a:rPr>
              <a:t>чки</a:t>
            </a:r>
            <a:r>
              <a:rPr lang="ru-RU" b="1" dirty="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 </a:t>
            </a:r>
            <a:r>
              <a:rPr lang="mk-MK" i="1" dirty="0">
                <a:latin typeface="Arial" panose="020B0604020202020204" pitchFamily="34" charset="0"/>
                <a:cs typeface="Arial" panose="020B0604020202020204" pitchFamily="34" charset="0"/>
              </a:rPr>
              <a:t>графички.</a:t>
            </a:r>
            <a:endParaRPr lang="en-US" dirty="0">
              <a:latin typeface="Arial" panose="020B0604020202020204" pitchFamily="34" charset="0"/>
              <a:cs typeface="Arial" panose="020B0604020202020204" pitchFamily="34" charset="0"/>
            </a:endParaRPr>
          </a:p>
          <a:p>
            <a:endParaRPr lang="en-US" dirty="0"/>
          </a:p>
          <a:p>
            <a:pPr marL="0" indent="0">
              <a:buNone/>
            </a:pPr>
            <a:endParaRPr lang="en-US" dirty="0"/>
          </a:p>
        </p:txBody>
      </p:sp>
    </p:spTree>
    <p:extLst>
      <p:ext uri="{BB962C8B-B14F-4D97-AF65-F5344CB8AC3E}">
        <p14:creationId xmlns:p14="http://schemas.microsoft.com/office/powerpoint/2010/main" val="1318035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mk-MK" sz="3200" b="1" dirty="0">
                <a:latin typeface="Arial" panose="020B0604020202020204" pitchFamily="34" charset="0"/>
                <a:cs typeface="Arial" panose="020B0604020202020204" pitchFamily="34" charset="0"/>
              </a:rPr>
              <a:t>Лексиката во македонскиот публицистички стил, односно новинарски потстил од зборообразувачки аспект</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mk-MK" dirty="0" smtClean="0">
                <a:latin typeface="Arial" panose="020B0604020202020204" pitchFamily="34" charset="0"/>
                <a:cs typeface="Arial" panose="020B0604020202020204" pitchFamily="34" charset="0"/>
              </a:rPr>
              <a:t>Лексиката </a:t>
            </a:r>
            <a:r>
              <a:rPr lang="mk-MK" dirty="0">
                <a:latin typeface="Arial" panose="020B0604020202020204" pitchFamily="34" charset="0"/>
                <a:cs typeface="Arial" panose="020B0604020202020204" pitchFamily="34" charset="0"/>
              </a:rPr>
              <a:t>во новинарскиот потстил претставена низ </a:t>
            </a:r>
            <a:r>
              <a:rPr lang="mk-MK" dirty="0" smtClean="0">
                <a:latin typeface="Arial" panose="020B0604020202020204" pitchFamily="34" charset="0"/>
                <a:cs typeface="Arial" panose="020B0604020202020204" pitchFamily="34" charset="0"/>
              </a:rPr>
              <a:t>примери:</a:t>
            </a:r>
            <a:endParaRPr lang="mk-MK" dirty="0">
              <a:latin typeface="Arial" panose="020B0604020202020204" pitchFamily="34" charset="0"/>
              <a:cs typeface="Arial" panose="020B0604020202020204" pitchFamily="34" charset="0"/>
            </a:endParaRPr>
          </a:p>
          <a:p>
            <a:r>
              <a:rPr lang="mk-MK" b="1" i="1" dirty="0">
                <a:latin typeface="Arial" panose="020B0604020202020204" pitchFamily="34" charset="0"/>
                <a:cs typeface="Arial" panose="020B0604020202020204" pitchFamily="34" charset="0"/>
              </a:rPr>
              <a:t>Фидбек</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„Го слушавме </a:t>
            </a:r>
            <a:r>
              <a:rPr lang="mk-MK" b="1" i="1" dirty="0">
                <a:latin typeface="Arial" panose="020B0604020202020204" pitchFamily="34" charset="0"/>
                <a:cs typeface="Arial" panose="020B0604020202020204" pitchFamily="34" charset="0"/>
              </a:rPr>
              <a:t>фидбекот</a:t>
            </a:r>
            <a:r>
              <a:rPr lang="mk-MK" dirty="0">
                <a:latin typeface="Arial" panose="020B0604020202020204" pitchFamily="34" charset="0"/>
                <a:cs typeface="Arial" panose="020B0604020202020204" pitchFamily="34" charset="0"/>
              </a:rPr>
              <a:t> од корисниците кои го тестираа </a:t>
            </a:r>
            <a:r>
              <a:rPr lang="en-US" dirty="0">
                <a:latin typeface="Arial" panose="020B0604020202020204" pitchFamily="34" charset="0"/>
                <a:cs typeface="Arial" panose="020B0604020202020204" pitchFamily="34" charset="0"/>
              </a:rPr>
              <a:t>Home</a:t>
            </a:r>
            <a:r>
              <a:rPr lang="ru-RU" dirty="0">
                <a:latin typeface="Arial" panose="020B0604020202020204" pitchFamily="34" charset="0"/>
                <a:cs typeface="Arial" panose="020B0604020202020204" pitchFamily="34" charset="0"/>
              </a:rPr>
              <a:t>.</a:t>
            </a:r>
            <a:r>
              <a:rPr lang="mk-MK" dirty="0">
                <a:latin typeface="Arial" panose="020B0604020202020204" pitchFamily="34" charset="0"/>
                <a:cs typeface="Arial" panose="020B0604020202020204" pitchFamily="34" charset="0"/>
              </a:rPr>
              <a:t> Иако на многу луѓе им се допадна, чувме одличен</a:t>
            </a:r>
            <a:r>
              <a:rPr lang="mk-MK" b="1" i="1" dirty="0">
                <a:latin typeface="Arial" panose="020B0604020202020204" pitchFamily="34" charset="0"/>
                <a:cs typeface="Arial" panose="020B0604020202020204" pitchFamily="34" charset="0"/>
              </a:rPr>
              <a:t> фидбек</a:t>
            </a:r>
            <a:r>
              <a:rPr lang="mk-MK" dirty="0">
                <a:latin typeface="Arial" panose="020B0604020202020204" pitchFamily="34" charset="0"/>
                <a:cs typeface="Arial" panose="020B0604020202020204" pitchFamily="34" charset="0"/>
              </a:rPr>
              <a:t> како да ја подобриме апликацијата. Во следниве неколку месеци ќе се фокусираме да додадеме опции за персонализација според тоа што вас ви се допаѓа“, вели </a:t>
            </a:r>
            <a:r>
              <a:rPr lang="en-US" dirty="0">
                <a:latin typeface="Arial" panose="020B0604020202020204" pitchFamily="34" charset="0"/>
                <a:cs typeface="Arial" panose="020B0604020202020204" pitchFamily="34" charset="0"/>
              </a:rPr>
              <a:t>Facebook</a:t>
            </a:r>
            <a:r>
              <a:rPr lang="ru-RU"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http://it.mk/facebook-go-povleche-svojot-brendiran-telefon-poradi-loshiot-fidbek/</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Твитна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Интересно, повлекувањето на </a:t>
            </a:r>
            <a:r>
              <a:rPr lang="en-US" dirty="0">
                <a:latin typeface="Arial" panose="020B0604020202020204" pitchFamily="34" charset="0"/>
                <a:cs typeface="Arial" panose="020B0604020202020204" pitchFamily="34" charset="0"/>
              </a:rPr>
              <a:t>HTC Fire </a:t>
            </a:r>
            <a:r>
              <a:rPr lang="mk-MK" dirty="0">
                <a:latin typeface="Arial" panose="020B0604020202020204" pitchFamily="34" charset="0"/>
                <a:cs typeface="Arial" panose="020B0604020202020204" pitchFamily="34" charset="0"/>
              </a:rPr>
              <a:t>се поклопува со бројни откази и отпуштање во </a:t>
            </a:r>
            <a:r>
              <a:rPr lang="en-US" dirty="0">
                <a:latin typeface="Arial" panose="020B0604020202020204" pitchFamily="34" charset="0"/>
                <a:cs typeface="Arial" panose="020B0604020202020204" pitchFamily="34" charset="0"/>
              </a:rPr>
              <a:t>HTC</a:t>
            </a:r>
            <a:r>
              <a:rPr lang="ru-RU" dirty="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Околу шест директори ја напуштија компанијата во изминатиот месец, а Ерик Лин, поранешниот директор за продукти во </a:t>
            </a:r>
            <a:r>
              <a:rPr lang="en-US" dirty="0">
                <a:latin typeface="Arial" panose="020B0604020202020204" pitchFamily="34" charset="0"/>
                <a:cs typeface="Arial" panose="020B0604020202020204" pitchFamily="34" charset="0"/>
              </a:rPr>
              <a:t>HTC</a:t>
            </a:r>
            <a:r>
              <a:rPr lang="mk-MK" dirty="0">
                <a:latin typeface="Arial" panose="020B0604020202020204" pitchFamily="34" charset="0"/>
                <a:cs typeface="Arial" panose="020B0604020202020204" pitchFamily="34" charset="0"/>
              </a:rPr>
              <a:t> кој од февруари работи на </a:t>
            </a:r>
            <a:r>
              <a:rPr lang="en-US" dirty="0">
                <a:latin typeface="Arial" panose="020B0604020202020204" pitchFamily="34" charset="0"/>
                <a:cs typeface="Arial" panose="020B0604020202020204" pitchFamily="34" charset="0"/>
              </a:rPr>
              <a:t>Skype</a:t>
            </a:r>
            <a:r>
              <a:rPr lang="sl-SI" dirty="0">
                <a:latin typeface="Arial" panose="020B0604020202020204" pitchFamily="34" charset="0"/>
                <a:cs typeface="Arial" panose="020B0604020202020204" pitchFamily="34" charset="0"/>
              </a:rPr>
              <a:t>,</a:t>
            </a:r>
            <a:r>
              <a:rPr lang="mk-MK" dirty="0">
                <a:latin typeface="Arial" panose="020B0604020202020204" pitchFamily="34" charset="0"/>
                <a:cs typeface="Arial" panose="020B0604020202020204" pitchFamily="34" charset="0"/>
              </a:rPr>
              <a:t> неодамна </a:t>
            </a:r>
            <a:r>
              <a:rPr lang="mk-MK" b="1" i="1" dirty="0">
                <a:latin typeface="Arial" panose="020B0604020202020204" pitchFamily="34" charset="0"/>
                <a:cs typeface="Arial" panose="020B0604020202020204" pitchFamily="34" charset="0"/>
              </a:rPr>
              <a:t>твитна</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http://it.mk/facebook-go-povleche-svojot-brendiran-telefon-poradi-loshiot-fidbek/</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272865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mk-MK" b="1" i="1" dirty="0">
                <a:latin typeface="Arial" panose="020B0604020202020204" pitchFamily="34" charset="0"/>
                <a:cs typeface="Arial" panose="020B0604020202020204" pitchFamily="34" charset="0"/>
              </a:rPr>
              <a:t>Бекстејџ</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Словенија ѝ годи</a:t>
            </a:r>
            <a:r>
              <a:rPr lang="ru-RU" dirty="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Марија од </a:t>
            </a:r>
            <a:r>
              <a:rPr lang="mk-MK" b="1" i="1" dirty="0">
                <a:latin typeface="Arial" panose="020B0604020202020204" pitchFamily="34" charset="0"/>
                <a:cs typeface="Arial" panose="020B0604020202020204" pitchFamily="34" charset="0"/>
              </a:rPr>
              <a:t>Бекстејџ</a:t>
            </a:r>
            <a:r>
              <a:rPr lang="mk-MK" dirty="0">
                <a:latin typeface="Arial" panose="020B0604020202020204" pitchFamily="34" charset="0"/>
                <a:cs typeface="Arial" panose="020B0604020202020204" pitchFamily="34" charset="0"/>
              </a:rPr>
              <a:t> блеска покрај саканиот! (ФОТО)</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http://kurir.mk/scena/tv/slovenija-i-godi-marija-od-bekstejdh-bleska-pokraj-sakaniot-foto/</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Фанови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Венгер</a:t>
            </a:r>
            <a:r>
              <a:rPr lang="ru-RU" dirty="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Сите неутрални </a:t>
            </a:r>
            <a:r>
              <a:rPr lang="mk-MK" b="1" i="1" dirty="0">
                <a:latin typeface="Arial" panose="020B0604020202020204" pitchFamily="34" charset="0"/>
                <a:cs typeface="Arial" panose="020B0604020202020204" pitchFamily="34" charset="0"/>
              </a:rPr>
              <a:t>фанови</a:t>
            </a:r>
            <a:r>
              <a:rPr lang="mk-MK" dirty="0">
                <a:latin typeface="Arial" panose="020B0604020202020204" pitchFamily="34" charset="0"/>
                <a:cs typeface="Arial" panose="020B0604020202020204" pitchFamily="34" charset="0"/>
              </a:rPr>
              <a:t> сакаат Лестер да стане шампион.</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http://24fudbal.com.mk/vesti/13581/venger-site-neutralni-fanovi-sakaat-lester-da-stane-sampion</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Аутфит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Сезоната на костими за капење веќе на големо е почната. Еден од критериумите при изборот на модел, освен оној да стои добро, да е модерен и удобен и да биде привлечен за спротивниот пол. Списанието „Мери Клер“ спровело анкета, а резултатите може да помогнат при изборот на идеален </a:t>
            </a:r>
            <a:r>
              <a:rPr lang="mk-MK" b="1" i="1" dirty="0">
                <a:latin typeface="Arial" panose="020B0604020202020204" pitchFamily="34" charset="0"/>
                <a:cs typeface="Arial" panose="020B0604020202020204" pitchFamily="34" charset="0"/>
              </a:rPr>
              <a:t>аутфит</a:t>
            </a:r>
            <a:r>
              <a:rPr lang="mk-MK" dirty="0">
                <a:latin typeface="Arial" panose="020B0604020202020204" pitchFamily="34" charset="0"/>
                <a:cs typeface="Arial" panose="020B0604020202020204" pitchFamily="34" charset="0"/>
              </a:rPr>
              <a:t> за на море.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http://vecer.mk/life/tanga-monokini-tenkini-ili-fensi-bikini</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9711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mk-MK" b="1" i="1" dirty="0">
                <a:latin typeface="Arial" panose="020B0604020202020204" pitchFamily="34" charset="0"/>
                <a:cs typeface="Arial" panose="020B0604020202020204" pitchFamily="34" charset="0"/>
              </a:rPr>
              <a:t>Фенси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Нов моден канцелариски тренд</a:t>
            </a:r>
            <a:r>
              <a:rPr lang="ru-RU" dirty="0">
                <a:latin typeface="Arial" panose="020B0604020202020204" pitchFamily="34" charset="0"/>
                <a:cs typeface="Arial" panose="020B0604020202020204" pitchFamily="34" charset="0"/>
              </a:rPr>
              <a:t>: </a:t>
            </a:r>
            <a:r>
              <a:rPr lang="mk-MK" b="1" i="1" dirty="0">
                <a:latin typeface="Arial" panose="020B0604020202020204" pitchFamily="34" charset="0"/>
                <a:cs typeface="Arial" panose="020B0604020202020204" pitchFamily="34" charset="0"/>
              </a:rPr>
              <a:t>Фенси</a:t>
            </a:r>
            <a:r>
              <a:rPr lang="mk-MK" dirty="0">
                <a:latin typeface="Arial" panose="020B0604020202020204" pitchFamily="34" charset="0"/>
                <a:cs typeface="Arial" panose="020B0604020202020204" pitchFamily="34" charset="0"/>
              </a:rPr>
              <a:t> тренерки во елегантна комбинација.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http://bi.mk/nov-moden-kancelariski-trend-fensi-trenerki-vo-elegantna-kombincija/</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Тајмаут</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Додека го водеше својот тим Клоп доби коментари од фан на „сините“ кој беше во првите редови, а Клоп се сврте, му се спротивстави, по што тој веднаш седна на своето столче. Новинарот на „Би-Би-Си“, Џејмс Пирс по мечот откри што направил Клоп за да го „седне“навивачот – тој му се обратил со зборовите „земи си </a:t>
            </a:r>
            <a:r>
              <a:rPr lang="mk-MK" b="1" i="1" dirty="0">
                <a:latin typeface="Arial" panose="020B0604020202020204" pitchFamily="34" charset="0"/>
                <a:cs typeface="Arial" panose="020B0604020202020204" pitchFamily="34" charset="0"/>
              </a:rPr>
              <a:t>тајмаут</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http://sportmedia.mk/video-galerii/klop-zamolkna-navivach-na-chelsi-zemi-si-tajmaut-video</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Вип</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Јака штикла</a:t>
            </a:r>
            <a:r>
              <a:rPr lang="ru-RU" dirty="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Македонија нема </a:t>
            </a:r>
            <a:r>
              <a:rPr lang="mk-MK" b="1" i="1" dirty="0">
                <a:latin typeface="Arial" panose="020B0604020202020204" pitchFamily="34" charset="0"/>
                <a:cs typeface="Arial" panose="020B0604020202020204" pitchFamily="34" charset="0"/>
              </a:rPr>
              <a:t>ВИП</a:t>
            </a:r>
            <a:r>
              <a:rPr lang="mk-MK" dirty="0">
                <a:latin typeface="Arial" panose="020B0604020202020204" pitchFamily="34" charset="0"/>
                <a:cs typeface="Arial" panose="020B0604020202020204" pitchFamily="34" charset="0"/>
              </a:rPr>
              <a:t> фаци за Фешнвик.</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http://daily.mk/vesti/jaka-shtikla-makedonija-nema-vip-faci-za-feshnvik</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45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mk-MK" b="1" i="1" dirty="0">
                <a:latin typeface="Arial" panose="020B0604020202020204" pitchFamily="34" charset="0"/>
                <a:cs typeface="Arial" panose="020B0604020202020204" pitchFamily="34" charset="0"/>
              </a:rPr>
              <a:t>Ринг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Новото видео на најпопуларната </a:t>
            </a:r>
            <a:r>
              <a:rPr lang="mk-MK" b="1" i="1" dirty="0">
                <a:latin typeface="Arial" panose="020B0604020202020204" pitchFamily="34" charset="0"/>
                <a:cs typeface="Arial" panose="020B0604020202020204" pitchFamily="34" charset="0"/>
              </a:rPr>
              <a:t>ринг</a:t>
            </a:r>
            <a:r>
              <a:rPr lang="mk-MK" dirty="0">
                <a:latin typeface="Arial" panose="020B0604020202020204" pitchFamily="34" charset="0"/>
                <a:cs typeface="Arial" panose="020B0604020202020204" pitchFamily="34" charset="0"/>
              </a:rPr>
              <a:t> девојка.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http://daily.mk/vesti/novoto-video-na-najpopularnata-ring-devojka</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Мултитаскинг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Многу Често со моите пријатели и колеги разговараме за ефектот на </a:t>
            </a:r>
            <a:r>
              <a:rPr lang="mk-MK" b="1" i="1" dirty="0">
                <a:latin typeface="Arial" panose="020B0604020202020204" pitchFamily="34" charset="0"/>
                <a:cs typeface="Arial" panose="020B0604020202020204" pitchFamily="34" charset="0"/>
              </a:rPr>
              <a:t>„мултитаскингот“</a:t>
            </a:r>
            <a:r>
              <a:rPr lang="mk-MK" dirty="0">
                <a:latin typeface="Arial" panose="020B0604020202020204" pitchFamily="34" charset="0"/>
                <a:cs typeface="Arial" panose="020B0604020202020204" pitchFamily="34" charset="0"/>
              </a:rPr>
              <a:t>, т.е. дали можеме да работиме повеќе работи одеднаш, а тоа да нема негативно влијание врз крајниот резултат на секоја од нив.</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http://www.crnobelo.com/zivot/kariera/22262-dali-ste-multitasking-licnost</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Селебрити стајлинг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Стилистите го донесоа на модните писти, а Холивуд го прифати, па трендот плетена коса неколку сезони царува меѓу фризурите. Од Џесика Алба и Блејк Лајви, па с</a:t>
            </a:r>
            <a:r>
              <a:rPr lang="ru-RU" dirty="0">
                <a:latin typeface="Arial" panose="020B0604020202020204" pitchFamily="34" charset="0"/>
                <a:cs typeface="Arial" panose="020B0604020202020204" pitchFamily="34" charset="0"/>
              </a:rPr>
              <a:t>ѐ</a:t>
            </a:r>
            <a:r>
              <a:rPr lang="mk-MK" dirty="0">
                <a:latin typeface="Arial" panose="020B0604020202020204" pitchFamily="34" charset="0"/>
                <a:cs typeface="Arial" panose="020B0604020202020204" pitchFamily="34" charset="0"/>
              </a:rPr>
              <a:t> до Лорен Конрад, Ријана и Никол Ричи, скоро секој </a:t>
            </a:r>
            <a:r>
              <a:rPr lang="mk-MK" b="1" i="1" dirty="0">
                <a:latin typeface="Arial" panose="020B0604020202020204" pitchFamily="34" charset="0"/>
                <a:cs typeface="Arial" panose="020B0604020202020204" pitchFamily="34" charset="0"/>
              </a:rPr>
              <a:t>селебрити стајлинг</a:t>
            </a:r>
            <a:r>
              <a:rPr lang="mk-MK" dirty="0">
                <a:latin typeface="Arial" panose="020B0604020202020204" pitchFamily="34" charset="0"/>
                <a:cs typeface="Arial" panose="020B0604020202020204" pitchFamily="34" charset="0"/>
              </a:rPr>
              <a:t> во еден или друг момент вклучуваше плетенка.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(http://www.femina.mk/%D1%83%D0%B1%D0%B0%D0%B2%D0%B8%D0%BD%D0%B0-)</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515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mk-MK" dirty="0">
                <a:latin typeface="Arial" panose="020B0604020202020204" pitchFamily="34" charset="0"/>
                <a:cs typeface="Arial" panose="020B0604020202020204" pitchFamily="34" charset="0"/>
              </a:rPr>
              <a:t>Биди </a:t>
            </a:r>
            <a:r>
              <a:rPr lang="mk-MK" b="1" i="1" dirty="0">
                <a:latin typeface="Arial" panose="020B0604020202020204" pitchFamily="34" charset="0"/>
                <a:cs typeface="Arial" panose="020B0604020202020204" pitchFamily="34" charset="0"/>
              </a:rPr>
              <a:t>ин</a:t>
            </a:r>
            <a:r>
              <a:rPr lang="mk-MK" dirty="0">
                <a:latin typeface="Arial" panose="020B0604020202020204" pitchFamily="34" charset="0"/>
                <a:cs typeface="Arial" panose="020B0604020202020204" pitchFamily="34" charset="0"/>
              </a:rPr>
              <a:t>, користи </a:t>
            </a:r>
            <a:r>
              <a:rPr lang="mk-MK" b="1" i="1" dirty="0">
                <a:latin typeface="Arial" panose="020B0604020202020204" pitchFamily="34" charset="0"/>
                <a:cs typeface="Arial" panose="020B0604020202020204" pitchFamily="34" charset="0"/>
              </a:rPr>
              <a:t>рисајкл бин</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http://vecer.mk/skopska/bidi-in-koristi-risajkl-bin0</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Лејт најт шопинг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Ревијата на костими за капење (</a:t>
            </a:r>
            <a:r>
              <a:rPr lang="en-US" dirty="0">
                <a:latin typeface="Arial" panose="020B0604020202020204" pitchFamily="34" charset="0"/>
                <a:cs typeface="Arial" panose="020B0604020202020204" pitchFamily="34" charset="0"/>
              </a:rPr>
              <a:t>Beachwear Fashion Shoe</a:t>
            </a:r>
            <a:r>
              <a:rPr lang="ru-RU" dirty="0">
                <a:latin typeface="Arial" panose="020B0604020202020204" pitchFamily="34" charset="0"/>
                <a:cs typeface="Arial" panose="020B0604020202020204" pitchFamily="34" charset="0"/>
              </a:rPr>
              <a:t>)</a:t>
            </a:r>
            <a:r>
              <a:rPr lang="mk-MK" dirty="0">
                <a:latin typeface="Arial" panose="020B0604020202020204" pitchFamily="34" charset="0"/>
                <a:cs typeface="Arial" panose="020B0604020202020204" pitchFamily="34" charset="0"/>
              </a:rPr>
              <a:t> на отворањето на </a:t>
            </a:r>
            <a:r>
              <a:rPr lang="mk-MK" b="1" i="1" dirty="0">
                <a:latin typeface="Arial" panose="020B0604020202020204" pitchFamily="34" charset="0"/>
                <a:cs typeface="Arial" panose="020B0604020202020204" pitchFamily="34" charset="0"/>
              </a:rPr>
              <a:t>Лејт најт шопинг</a:t>
            </a:r>
            <a:r>
              <a:rPr lang="mk-MK" dirty="0">
                <a:latin typeface="Arial" panose="020B0604020202020204" pitchFamily="34" charset="0"/>
                <a:cs typeface="Arial" panose="020B0604020202020204" pitchFamily="34" charset="0"/>
              </a:rPr>
              <a:t> во Сити мол во Скопје беше полн погодок за сите присутни. Згодните модели ги претставија најновите колекции.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http://www.mkd.mk/zabava/domashna/lejt-najt-shoping-vo-siti-mol#1</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dirty="0">
                <a:latin typeface="Arial" panose="020B0604020202020204" pitchFamily="34" charset="0"/>
                <a:cs typeface="Arial" panose="020B0604020202020204" pitchFamily="34" charset="0"/>
              </a:rPr>
              <a:t> Со</a:t>
            </a:r>
            <a:r>
              <a:rPr lang="mk-MK" b="1" i="1" dirty="0">
                <a:latin typeface="Arial" panose="020B0604020202020204" pitchFamily="34" charset="0"/>
                <a:cs typeface="Arial" panose="020B0604020202020204" pitchFamily="34" charset="0"/>
              </a:rPr>
              <a:t> стендап</a:t>
            </a:r>
            <a:r>
              <a:rPr lang="mk-MK" dirty="0">
                <a:latin typeface="Arial" panose="020B0604020202020204" pitchFamily="34" charset="0"/>
                <a:cs typeface="Arial" panose="020B0604020202020204" pitchFamily="34" charset="0"/>
              </a:rPr>
              <a:t> комедија заврши „Гола месечина“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http://vecer.mk/kultura/so-stendap-komedija-zavrshi-gola-mesechina</a:t>
            </a:r>
            <a:r>
              <a:rPr lang="mk-MK" dirty="0"/>
              <a:t>)</a:t>
            </a:r>
            <a:endParaRPr lang="en-US" dirty="0"/>
          </a:p>
          <a:p>
            <a:pPr marL="0" indent="0">
              <a:buNone/>
            </a:pPr>
            <a:endParaRPr lang="en-US" dirty="0"/>
          </a:p>
        </p:txBody>
      </p:sp>
    </p:spTree>
    <p:extLst>
      <p:ext uri="{BB962C8B-B14F-4D97-AF65-F5344CB8AC3E}">
        <p14:creationId xmlns:p14="http://schemas.microsoft.com/office/powerpoint/2010/main" val="2992219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mk-MK" b="1" i="1" dirty="0">
                <a:latin typeface="Arial" panose="020B0604020202020204" pitchFamily="34" charset="0"/>
                <a:cs typeface="Arial" panose="020B0604020202020204" pitchFamily="34" charset="0"/>
              </a:rPr>
              <a:t>Брифинг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Хистерија! 1400 новинари го чекаат Путин за </a:t>
            </a:r>
            <a:r>
              <a:rPr lang="mk-MK" b="1" i="1" dirty="0">
                <a:latin typeface="Arial" panose="020B0604020202020204" pitchFamily="34" charset="0"/>
                <a:cs typeface="Arial" panose="020B0604020202020204" pitchFamily="34" charset="0"/>
              </a:rPr>
              <a:t>брифинг</a:t>
            </a:r>
            <a:r>
              <a:rPr lang="mk-MK" dirty="0">
                <a:latin typeface="Arial" panose="020B0604020202020204" pitchFamily="34" charset="0"/>
                <a:cs typeface="Arial" panose="020B0604020202020204" pitchFamily="34" charset="0"/>
              </a:rPr>
              <a:t>, до последно се кријат часот и местото!</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http://lokalno.mk/histerija-1400-novinari-go-chekaat-putin-za-brifing-do-posledno-se-krijat-chasot-i-mestoto/</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Инстант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Доделен првиот „пасат“ од </a:t>
            </a:r>
            <a:r>
              <a:rPr lang="mk-MK" b="1" i="1" dirty="0">
                <a:latin typeface="Arial" panose="020B0604020202020204" pitchFamily="34" charset="0"/>
                <a:cs typeface="Arial" panose="020B0604020202020204" pitchFamily="34" charset="0"/>
              </a:rPr>
              <a:t>инстант</a:t>
            </a:r>
            <a:r>
              <a:rPr lang="mk-MK" dirty="0">
                <a:latin typeface="Arial" panose="020B0604020202020204" pitchFamily="34" charset="0"/>
                <a:cs typeface="Arial" panose="020B0604020202020204" pitchFamily="34" charset="0"/>
              </a:rPr>
              <a:t> лозот „Среќни тркала“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http://sitel.com.mk/dodelen-prviot-pasat-od-instant-lozot-srekjni-trkala</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Сервајвер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Охрид – прославениот музичар од охридско потекло, Владимир Четкар, по повод неговиот нов албум „</a:t>
            </a:r>
            <a:r>
              <a:rPr lang="en-US" dirty="0">
                <a:latin typeface="Arial" panose="020B0604020202020204" pitchFamily="34" charset="0"/>
                <a:cs typeface="Arial" panose="020B0604020202020204" pitchFamily="34" charset="0"/>
              </a:rPr>
              <a:t>Heavenly</a:t>
            </a:r>
            <a:r>
              <a:rPr lang="mk-MK" dirty="0">
                <a:latin typeface="Arial" panose="020B0604020202020204" pitchFamily="34" charset="0"/>
                <a:cs typeface="Arial" panose="020B0604020202020204" pitchFamily="34" charset="0"/>
              </a:rPr>
              <a:t>“, се најде на насловната страница на најелитниот британски печатен магазин за соум и фнк-музика „Д-соул </a:t>
            </a:r>
            <a:r>
              <a:rPr lang="mk-MK" b="1" i="1" dirty="0">
                <a:latin typeface="Arial" panose="020B0604020202020204" pitchFamily="34" charset="0"/>
                <a:cs typeface="Arial" panose="020B0604020202020204" pitchFamily="34" charset="0"/>
              </a:rPr>
              <a:t>сервајвер</a:t>
            </a:r>
            <a:r>
              <a:rPr lang="mk-MK" dirty="0">
                <a:latin typeface="Arial" panose="020B0604020202020204" pitchFamily="34" charset="0"/>
                <a:cs typeface="Arial" panose="020B0604020202020204" pitchFamily="34" charset="0"/>
              </a:rPr>
              <a:t> магазин“.</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http://www.utrinski.mk/?ItemID=91161CB7BD50EA4FA465990F8A102A6F</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123029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mk-MK" sz="3600" b="1" dirty="0">
                <a:latin typeface="Arial" panose="020B0604020202020204" pitchFamily="34" charset="0"/>
                <a:cs typeface="Arial" panose="020B0604020202020204" pitchFamily="34" charset="0"/>
              </a:rPr>
              <a:t>Македонскиот јазик како средство за комуникација во глобалниот свет</a:t>
            </a:r>
            <a:r>
              <a:rPr lang="en-US" dirty="0"/>
              <a:t/>
            </a:r>
            <a:br>
              <a:rPr lang="en-US" dirty="0"/>
            </a:br>
            <a:endParaRPr lang="en-US" dirty="0"/>
          </a:p>
        </p:txBody>
      </p:sp>
      <p:sp>
        <p:nvSpPr>
          <p:cNvPr id="3" name="Content Placeholder 2"/>
          <p:cNvSpPr>
            <a:spLocks noGrp="1"/>
          </p:cNvSpPr>
          <p:nvPr>
            <p:ph idx="1"/>
          </p:nvPr>
        </p:nvSpPr>
        <p:spPr/>
        <p:txBody>
          <a:bodyPr/>
          <a:lstStyle/>
          <a:p>
            <a:r>
              <a:rPr lang="mk-MK" dirty="0">
                <a:latin typeface="Arial" panose="020B0604020202020204" pitchFamily="34" charset="0"/>
                <a:cs typeface="Arial" panose="020B0604020202020204" pitchFamily="34" charset="0"/>
              </a:rPr>
              <a:t>Т</a:t>
            </a:r>
            <a:r>
              <a:rPr lang="mk-MK" dirty="0" smtClean="0">
                <a:latin typeface="Arial" panose="020B0604020202020204" pitchFamily="34" charset="0"/>
                <a:cs typeface="Arial" panose="020B0604020202020204" pitchFamily="34" charset="0"/>
              </a:rPr>
              <a:t>ри </a:t>
            </a:r>
            <a:r>
              <a:rPr lang="mk-MK" dirty="0">
                <a:latin typeface="Arial" panose="020B0604020202020204" pitchFamily="34" charset="0"/>
                <a:cs typeface="Arial" panose="020B0604020202020204" pitchFamily="34" charset="0"/>
              </a:rPr>
              <a:t>фази во развојот на речникот на македонскиот </a:t>
            </a:r>
            <a:r>
              <a:rPr lang="mk-MK" dirty="0" smtClean="0">
                <a:latin typeface="Arial" panose="020B0604020202020204" pitchFamily="34" charset="0"/>
                <a:cs typeface="Arial" panose="020B0604020202020204" pitchFamily="34" charset="0"/>
              </a:rPr>
              <a:t>јазик: </a:t>
            </a:r>
          </a:p>
          <a:p>
            <a:r>
              <a:rPr lang="mk-MK" dirty="0" smtClean="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преку контактот со грчкиот </a:t>
            </a:r>
            <a:r>
              <a:rPr lang="mk-MK" dirty="0" smtClean="0">
                <a:latin typeface="Arial" panose="020B0604020202020204" pitchFamily="34" charset="0"/>
                <a:cs typeface="Arial" panose="020B0604020202020204" pitchFamily="34" charset="0"/>
              </a:rPr>
              <a:t>јазик  </a:t>
            </a:r>
          </a:p>
          <a:p>
            <a:r>
              <a:rPr lang="mk-MK" dirty="0" smtClean="0">
                <a:latin typeface="Arial" panose="020B0604020202020204" pitchFamily="34" charset="0"/>
                <a:cs typeface="Arial" panose="020B0604020202020204" pitchFamily="34" charset="0"/>
              </a:rPr>
              <a:t> преку контактот со </a:t>
            </a:r>
            <a:r>
              <a:rPr lang="mk-MK" dirty="0">
                <a:latin typeface="Arial" panose="020B0604020202020204" pitchFamily="34" charset="0"/>
                <a:cs typeface="Arial" panose="020B0604020202020204" pitchFamily="34" charset="0"/>
              </a:rPr>
              <a:t>турскиот </a:t>
            </a:r>
            <a:r>
              <a:rPr lang="mk-MK" dirty="0" smtClean="0">
                <a:latin typeface="Arial" panose="020B0604020202020204" pitchFamily="34" charset="0"/>
                <a:cs typeface="Arial" panose="020B0604020202020204" pitchFamily="34" charset="0"/>
              </a:rPr>
              <a:t>јазик</a:t>
            </a:r>
          </a:p>
          <a:p>
            <a:r>
              <a:rPr lang="mk-MK" dirty="0" smtClean="0">
                <a:latin typeface="Arial" panose="020B0604020202020204" pitchFamily="34" charset="0"/>
                <a:cs typeface="Arial" panose="020B0604020202020204" pitchFamily="34" charset="0"/>
              </a:rPr>
              <a:t> Современа </a:t>
            </a:r>
            <a:r>
              <a:rPr lang="mk-MK" dirty="0">
                <a:latin typeface="Arial" panose="020B0604020202020204" pitchFamily="34" charset="0"/>
                <a:cs typeface="Arial" panose="020B0604020202020204" pitchFamily="34" charset="0"/>
              </a:rPr>
              <a:t>состојба на македонскиот јазик, почнувајќи од деветнаесеттиот век и ,,се карактеризира со приклон кон словенското наследство во зборообразувањето, како и со усвојувањето на оној фонд зборови што спаѓа во интернационалната </a:t>
            </a:r>
            <a:r>
              <a:rPr lang="mk-MK" dirty="0" smtClean="0">
                <a:latin typeface="Arial" panose="020B0604020202020204" pitchFamily="34" charset="0"/>
                <a:cs typeface="Arial" panose="020B0604020202020204" pitchFamily="34" charset="0"/>
              </a:rPr>
              <a:t>лексика.“ (в. Конески Бл. 1986: 210-213)</a:t>
            </a:r>
          </a:p>
        </p:txBody>
      </p:sp>
    </p:spTree>
    <p:extLst>
      <p:ext uri="{BB962C8B-B14F-4D97-AF65-F5344CB8AC3E}">
        <p14:creationId xmlns:p14="http://schemas.microsoft.com/office/powerpoint/2010/main" val="276820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mk-MK" b="1" i="1" dirty="0"/>
              <a:t>Најкул</a:t>
            </a:r>
            <a:endParaRPr lang="en-US" dirty="0"/>
          </a:p>
          <a:p>
            <a:r>
              <a:rPr lang="mk-MK" b="1" i="1" dirty="0"/>
              <a:t>Најкул</a:t>
            </a:r>
            <a:r>
              <a:rPr lang="mk-MK" dirty="0"/>
              <a:t> видеа направени со </a:t>
            </a:r>
            <a:r>
              <a:rPr lang="en-US" dirty="0" err="1"/>
              <a:t>GoPro</a:t>
            </a:r>
            <a:r>
              <a:rPr lang="mk-MK" dirty="0"/>
              <a:t>камера во 2015-та. Кога велиме </a:t>
            </a:r>
            <a:r>
              <a:rPr lang="mk-MK" b="1" i="1" dirty="0"/>
              <a:t>најкул</a:t>
            </a:r>
            <a:r>
              <a:rPr lang="mk-MK" dirty="0"/>
              <a:t>, мислиме </a:t>
            </a:r>
            <a:r>
              <a:rPr lang="mk-MK" b="1" i="1" dirty="0"/>
              <a:t>најкул</a:t>
            </a:r>
            <a:r>
              <a:rPr lang="mk-MK" dirty="0"/>
              <a:t>.</a:t>
            </a:r>
            <a:endParaRPr lang="en-US" dirty="0"/>
          </a:p>
          <a:p>
            <a:r>
              <a:rPr lang="mk-MK" dirty="0"/>
              <a:t>(</a:t>
            </a:r>
            <a:r>
              <a:rPr lang="mk-MK" u="sng" dirty="0">
                <a:hlinkClick r:id="rId2"/>
              </a:rPr>
              <a:t>http://on.net.mk/zezalici/14971/gopro-d-best-of</a:t>
            </a:r>
            <a:r>
              <a:rPr lang="mk-MK" dirty="0"/>
              <a:t>)</a:t>
            </a:r>
            <a:endParaRPr lang="en-US" dirty="0"/>
          </a:p>
          <a:p>
            <a:pPr lvl="0"/>
            <a:r>
              <a:rPr lang="mk-MK" b="1" i="1" dirty="0"/>
              <a:t>Најт аут</a:t>
            </a:r>
            <a:endParaRPr lang="en-US" dirty="0"/>
          </a:p>
          <a:p>
            <a:r>
              <a:rPr lang="mk-MK" dirty="0"/>
              <a:t>Триесет и шест илјади денари се собрани на хуманитарната забава „Брк </a:t>
            </a:r>
            <a:r>
              <a:rPr lang="mk-MK" b="1" i="1" dirty="0"/>
              <a:t>најт аут</a:t>
            </a:r>
            <a:r>
              <a:rPr lang="mk-MK" dirty="0"/>
              <a:t>“, која се одржа завчеравечер во „Сити хол“, за светскиот фонд „Моември“, фондација што инвестира во истражувања поврзани со болести кај мажите.</a:t>
            </a:r>
            <a:endParaRPr lang="en-US" dirty="0"/>
          </a:p>
          <a:p>
            <a:r>
              <a:rPr lang="mk-MK" dirty="0"/>
              <a:t>(</a:t>
            </a:r>
            <a:r>
              <a:rPr lang="mk-MK" u="sng" dirty="0">
                <a:hlinkClick r:id="rId3"/>
              </a:rPr>
              <a:t>http://www.novamakedonija.com.mk/NewsDetal.asp?vest=11291384294&amp;id=49&amp;setIzdanie=23040</a:t>
            </a:r>
            <a:r>
              <a:rPr lang="mk-MK" dirty="0"/>
              <a:t>)</a:t>
            </a:r>
            <a:endParaRPr lang="en-US" dirty="0"/>
          </a:p>
          <a:p>
            <a:pPr lvl="0"/>
            <a:r>
              <a:rPr lang="en-US" b="1" i="1" dirty="0"/>
              <a:t>After-work</a:t>
            </a:r>
            <a:endParaRPr lang="en-US" dirty="0"/>
          </a:p>
          <a:p>
            <a:r>
              <a:rPr lang="mk-MK" dirty="0"/>
              <a:t>Македонските протести се петочни </a:t>
            </a:r>
            <a:r>
              <a:rPr lang="en-US" b="1" i="1" dirty="0"/>
              <a:t>after</a:t>
            </a:r>
            <a:r>
              <a:rPr lang="ru-RU" b="1" i="1" dirty="0"/>
              <a:t>-</a:t>
            </a:r>
            <a:r>
              <a:rPr lang="en-US" b="1" i="1" dirty="0"/>
              <a:t>work</a:t>
            </a:r>
            <a:r>
              <a:rPr lang="en-US" dirty="0"/>
              <a:t> </a:t>
            </a:r>
            <a:r>
              <a:rPr lang="mk-MK" dirty="0"/>
              <a:t>забави?!</a:t>
            </a:r>
            <a:endParaRPr lang="en-US" dirty="0"/>
          </a:p>
          <a:p>
            <a:r>
              <a:rPr lang="mk-MK" dirty="0"/>
              <a:t>(</a:t>
            </a:r>
            <a:r>
              <a:rPr lang="mk-MK" u="sng" dirty="0">
                <a:hlinkClick r:id="rId4"/>
              </a:rPr>
              <a:t>http://www.idividi.com.mk/kolumna/kolumna/857659/index.html</a:t>
            </a:r>
            <a:r>
              <a:rPr lang="mk-MK" dirty="0"/>
              <a:t>)</a:t>
            </a:r>
            <a:endParaRPr lang="en-US" dirty="0"/>
          </a:p>
          <a:p>
            <a:pPr marL="0" indent="0">
              <a:buNone/>
            </a:pPr>
            <a:endParaRPr lang="en-US" dirty="0"/>
          </a:p>
        </p:txBody>
      </p:sp>
    </p:spTree>
    <p:extLst>
      <p:ext uri="{BB962C8B-B14F-4D97-AF65-F5344CB8AC3E}">
        <p14:creationId xmlns:p14="http://schemas.microsoft.com/office/powerpoint/2010/main" val="2811941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mk-MK" b="1" i="1" dirty="0">
                <a:latin typeface="Arial" panose="020B0604020202020204" pitchFamily="34" charset="0"/>
                <a:cs typeface="Arial" panose="020B0604020202020204" pitchFamily="34" charset="0"/>
              </a:rPr>
              <a:t>Демоде</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Секоја година си носи нова мода. Како што се менуваат сезоните така се менуваат и трендовите. Најголем дел од старите парчиња облека стануваат </a:t>
            </a:r>
            <a:r>
              <a:rPr lang="mk-MK" b="1" i="1" dirty="0">
                <a:latin typeface="Arial" panose="020B0604020202020204" pitchFamily="34" charset="0"/>
                <a:cs typeface="Arial" panose="020B0604020202020204" pitchFamily="34" charset="0"/>
              </a:rPr>
              <a:t>демоде</a:t>
            </a:r>
            <a:r>
              <a:rPr lang="mk-MK" dirty="0">
                <a:latin typeface="Arial" panose="020B0604020202020204" pitchFamily="34" charset="0"/>
                <a:cs typeface="Arial" panose="020B0604020202020204" pitchFamily="34" charset="0"/>
              </a:rPr>
              <a:t> и се заменуваат со нови, но има и такви кои фураат сопствен фазон и не се оптоваруваат со тоа што е „ин“, како што се хипстерите и анти-мода приврзаниците. Сепак, ова не се однесува само за светот на модата.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Фураат</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Секоја година си носи нова мода. Како што се менуваат сезоните така се менуваат и трендовите. Најголем дел од старите парчиња облека стануваат демоде и се заменуваат со нови, но има и такви кои </a:t>
            </a:r>
            <a:r>
              <a:rPr lang="mk-MK" b="1" i="1" dirty="0">
                <a:latin typeface="Arial" panose="020B0604020202020204" pitchFamily="34" charset="0"/>
                <a:cs typeface="Arial" panose="020B0604020202020204" pitchFamily="34" charset="0"/>
              </a:rPr>
              <a:t>фураат</a:t>
            </a:r>
            <a:r>
              <a:rPr lang="mk-MK" dirty="0">
                <a:latin typeface="Arial" panose="020B0604020202020204" pitchFamily="34" charset="0"/>
                <a:cs typeface="Arial" panose="020B0604020202020204" pitchFamily="34" charset="0"/>
              </a:rPr>
              <a:t> сопствен фазон и не се оптоваруваат со тоа што е „ин“, како што се хипстерите и анти-мода приврзаниците. Сепак, ова не се однесува само за светот на модата.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081683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mk-MK" b="1" i="1" dirty="0">
                <a:latin typeface="Arial" panose="020B0604020202020204" pitchFamily="34" charset="0"/>
                <a:cs typeface="Arial" panose="020B0604020202020204" pitchFamily="34" charset="0"/>
              </a:rPr>
              <a:t>Ин</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Секоја година си носи нова мода. Како што се менуваат сезоните така се менуваат и трендовите. Најголем дел од старите парчиња облека стануваат демоде и се заменуваат со нови, но има и такви кои фураат сопствен фазон и не се оптоваруваат со тоа што е </a:t>
            </a:r>
            <a:r>
              <a:rPr lang="mk-MK" b="1" i="1" dirty="0">
                <a:latin typeface="Arial" panose="020B0604020202020204" pitchFamily="34" charset="0"/>
                <a:cs typeface="Arial" panose="020B0604020202020204" pitchFamily="34" charset="0"/>
              </a:rPr>
              <a:t>„ин“</a:t>
            </a:r>
            <a:r>
              <a:rPr lang="mk-MK" dirty="0">
                <a:latin typeface="Arial" panose="020B0604020202020204" pitchFamily="34" charset="0"/>
                <a:cs typeface="Arial" panose="020B0604020202020204" pitchFamily="34" charset="0"/>
              </a:rPr>
              <a:t>, како што се хипстерите и анти-мода приврзаниците. Сепак, ова не се однесува само за светот на модата.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Хипстер</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Секоја година си носи нова мода. Како што се менуваат сезоните така се менуваат и трендовите. Најголем дел од старите парчиња облека стануваат демоде и се заменуваат со нови, но има и такви кои фураат сопствен фазон и не се оптоваруваат со тоа што е „ин“, како што се </a:t>
            </a:r>
            <a:r>
              <a:rPr lang="mk-MK" b="1" i="1" dirty="0">
                <a:latin typeface="Arial" panose="020B0604020202020204" pitchFamily="34" charset="0"/>
                <a:cs typeface="Arial" panose="020B0604020202020204" pitchFamily="34" charset="0"/>
              </a:rPr>
              <a:t>хипстерите</a:t>
            </a:r>
            <a:r>
              <a:rPr lang="mk-MK" dirty="0">
                <a:latin typeface="Arial" panose="020B0604020202020204" pitchFamily="34" charset="0"/>
                <a:cs typeface="Arial" panose="020B0604020202020204" pitchFamily="34" charset="0"/>
              </a:rPr>
              <a:t> и анти-мода приврзаниците. Сепак, ова не се однесува само за светот на модата.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191607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mk-MK" b="1" i="1" dirty="0">
                <a:latin typeface="Arial" panose="020B0604020202020204" pitchFamily="34" charset="0"/>
                <a:cs typeface="Arial" panose="020B0604020202020204" pitchFamily="34" charset="0"/>
              </a:rPr>
              <a:t>Потенција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И овие се исто толку канцерогени и штетни како и афлатоксините (за овие последниве не сум баш сигурен дека за некоја година нема да се појави студија која можеби ќе тврди дека го подмладуваат организмот или пак оти се добри за </a:t>
            </a:r>
            <a:r>
              <a:rPr lang="mk-MK" b="1" i="1" dirty="0">
                <a:latin typeface="Arial" panose="020B0604020202020204" pitchFamily="34" charset="0"/>
                <a:cs typeface="Arial" panose="020B0604020202020204" pitchFamily="34" charset="0"/>
              </a:rPr>
              <a:t>потенција</a:t>
            </a:r>
            <a:r>
              <a:rPr lang="mk-MK" dirty="0">
                <a:latin typeface="Arial" panose="020B0604020202020204" pitchFamily="34" charset="0"/>
                <a:cs typeface="Arial" panose="020B0604020202020204" pitchFamily="34" charset="0"/>
              </a:rPr>
              <a:t> или слично), но никој не започна да се шета низ град со гас маски и скафандери.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Скафандер</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И овие се исто толку канцерогени и штетни како и афлатоксините (за овие последниве не сум баш сигурен дека за некоја година нема да се појави студија која можеби ќе тврди дека го подмладуваат организмот или пак оти се добри за потенција или слично), но никој не започна да се шета низ град со гас маски и </a:t>
            </a:r>
            <a:r>
              <a:rPr lang="mk-MK" b="1" i="1" dirty="0">
                <a:latin typeface="Arial" panose="020B0604020202020204" pitchFamily="34" charset="0"/>
                <a:cs typeface="Arial" panose="020B0604020202020204" pitchFamily="34" charset="0"/>
              </a:rPr>
              <a:t>скафандери</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http://www.idividi.com.mk/kolumna/kolumna/831294/index.html</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414454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mk-MK" b="1" i="1" dirty="0" smtClean="0"/>
              <a:t>Промовира </a:t>
            </a:r>
            <a:endParaRPr lang="en-US" dirty="0"/>
          </a:p>
          <a:p>
            <a:r>
              <a:rPr lang="mk-MK" dirty="0"/>
              <a:t>Во последните десетина години, се поголем е бројот на земјите учеснички кои избираат да пеат на англиски, </a:t>
            </a:r>
            <a:r>
              <a:rPr lang="mk-MK" b="1" i="1" dirty="0"/>
              <a:t>промовирајќи</a:t>
            </a:r>
            <a:r>
              <a:rPr lang="mk-MK" dirty="0"/>
              <a:t> комерцијални евтини </a:t>
            </a:r>
            <a:r>
              <a:rPr lang="en-US" dirty="0"/>
              <a:t>MTV</a:t>
            </a:r>
            <a:r>
              <a:rPr lang="mk-MK" dirty="0"/>
              <a:t>-</a:t>
            </a:r>
            <a:r>
              <a:rPr lang="en-US" dirty="0"/>
              <a:t>hits </a:t>
            </a:r>
            <a:r>
              <a:rPr lang="mk-MK" dirty="0"/>
              <a:t>песни, кои набрзо по фестивалот остануваат заборавени, вклучувајќи ги и победничките. Фестивалот стана промоција на кич и невкус, а од „семејно шоу“, веќе нема ни „с“.</a:t>
            </a:r>
            <a:endParaRPr lang="en-US" dirty="0"/>
          </a:p>
          <a:p>
            <a:pPr lvl="0"/>
            <a:r>
              <a:rPr lang="mk-MK" dirty="0"/>
              <a:t>(</a:t>
            </a:r>
            <a:r>
              <a:rPr lang="mk-MK" u="sng" dirty="0" smtClean="0">
                <a:hlinkClick r:id="rId2"/>
              </a:rPr>
              <a:t>http</a:t>
            </a:r>
            <a:r>
              <a:rPr lang="mk-MK" u="sng" dirty="0">
                <a:hlinkClick r:id="rId2"/>
              </a:rPr>
              <a:t>://www.idividi.com.mk/kolumna/kolumna/815311/index.html</a:t>
            </a:r>
            <a:r>
              <a:rPr lang="mk-MK" dirty="0"/>
              <a:t>) </a:t>
            </a:r>
            <a:r>
              <a:rPr lang="mk-MK" b="1" i="1" dirty="0"/>
              <a:t>Комерцијален</a:t>
            </a:r>
            <a:endParaRPr lang="en-US" dirty="0"/>
          </a:p>
          <a:p>
            <a:r>
              <a:rPr lang="mk-MK" dirty="0"/>
              <a:t>Во последните десетина години, се поголем е бројот на земјите учеснички кои избираат да пеат на англиски, промовирајќи </a:t>
            </a:r>
            <a:r>
              <a:rPr lang="mk-MK" b="1" i="1" dirty="0"/>
              <a:t>комерцијални</a:t>
            </a:r>
            <a:r>
              <a:rPr lang="mk-MK" dirty="0"/>
              <a:t> евтини </a:t>
            </a:r>
            <a:r>
              <a:rPr lang="en-US" dirty="0"/>
              <a:t>MTV</a:t>
            </a:r>
            <a:r>
              <a:rPr lang="mk-MK" dirty="0"/>
              <a:t>-</a:t>
            </a:r>
            <a:r>
              <a:rPr lang="en-US" dirty="0"/>
              <a:t>hits </a:t>
            </a:r>
            <a:r>
              <a:rPr lang="mk-MK" dirty="0"/>
              <a:t>песни, кои набрзо по фестивалот остануваат заборавени, вклучувајќи ги и победничките. Фестивалот стана промоција на кич и невкус, а од „семејно шоу“, веќе нема ни „с“.</a:t>
            </a:r>
            <a:endParaRPr lang="en-US" dirty="0"/>
          </a:p>
          <a:p>
            <a:r>
              <a:rPr lang="mk-MK" dirty="0"/>
              <a:t>(</a:t>
            </a:r>
            <a:r>
              <a:rPr lang="mk-MK" u="sng" dirty="0">
                <a:hlinkClick r:id="rId2"/>
              </a:rPr>
              <a:t>http://www.idividi.com.mk/kolumna/kolumna/815311/index.html</a:t>
            </a:r>
            <a:r>
              <a:rPr lang="mk-MK" dirty="0"/>
              <a:t>) </a:t>
            </a:r>
            <a:endParaRPr lang="en-US" dirty="0"/>
          </a:p>
          <a:p>
            <a:pPr marL="0" indent="0">
              <a:buNone/>
            </a:pPr>
            <a:endParaRPr lang="en-US" dirty="0"/>
          </a:p>
        </p:txBody>
      </p:sp>
    </p:spTree>
    <p:extLst>
      <p:ext uri="{BB962C8B-B14F-4D97-AF65-F5344CB8AC3E}">
        <p14:creationId xmlns:p14="http://schemas.microsoft.com/office/powerpoint/2010/main" val="4127575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mk-MK" b="1" i="1" dirty="0">
                <a:latin typeface="Arial" panose="020B0604020202020204" pitchFamily="34" charset="0"/>
                <a:cs typeface="Arial" panose="020B0604020202020204" pitchFamily="34" charset="0"/>
              </a:rPr>
              <a:t>Кич</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Во последните десетина години, се поголем е бројот на земјите учеснички кои избираат да пеат на англиски, промовирајќи комерцијални евтини </a:t>
            </a:r>
            <a:r>
              <a:rPr lang="en-US" dirty="0">
                <a:latin typeface="Arial" panose="020B0604020202020204" pitchFamily="34" charset="0"/>
                <a:cs typeface="Arial" panose="020B0604020202020204" pitchFamily="34" charset="0"/>
              </a:rPr>
              <a:t>MTV</a:t>
            </a:r>
            <a:r>
              <a:rPr lang="mk-MK"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hits </a:t>
            </a:r>
            <a:r>
              <a:rPr lang="mk-MK" dirty="0">
                <a:latin typeface="Arial" panose="020B0604020202020204" pitchFamily="34" charset="0"/>
                <a:cs typeface="Arial" panose="020B0604020202020204" pitchFamily="34" charset="0"/>
              </a:rPr>
              <a:t>песни, кои набрзо по фестивалот остануваат заборавени, вклучувајќи ги и победничките. Фестивалот стана промоција на </a:t>
            </a:r>
            <a:r>
              <a:rPr lang="mk-MK" b="1" i="1" dirty="0">
                <a:latin typeface="Arial" panose="020B0604020202020204" pitchFamily="34" charset="0"/>
                <a:cs typeface="Arial" panose="020B0604020202020204" pitchFamily="34" charset="0"/>
              </a:rPr>
              <a:t>кич</a:t>
            </a:r>
            <a:r>
              <a:rPr lang="mk-MK" dirty="0">
                <a:latin typeface="Arial" panose="020B0604020202020204" pitchFamily="34" charset="0"/>
                <a:cs typeface="Arial" panose="020B0604020202020204" pitchFamily="34" charset="0"/>
              </a:rPr>
              <a:t> и невкус, а од „семејно шоу“, веќе нема ни „с“.</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http://www.idividi.com.mk/kolumna/kolumna/815311/index.html</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Серија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По </a:t>
            </a:r>
            <a:r>
              <a:rPr lang="mk-MK" b="1" i="1" dirty="0">
                <a:latin typeface="Arial" panose="020B0604020202020204" pitchFamily="34" charset="0"/>
                <a:cs typeface="Arial" panose="020B0604020202020204" pitchFamily="34" charset="0"/>
              </a:rPr>
              <a:t>серија</a:t>
            </a:r>
            <a:r>
              <a:rPr lang="mk-MK" dirty="0">
                <a:latin typeface="Arial" panose="020B0604020202020204" pitchFamily="34" charset="0"/>
                <a:cs typeface="Arial" panose="020B0604020202020204" pitchFamily="34" charset="0"/>
              </a:rPr>
              <a:t> катастрофални финансиски и економски потези, Грција очигледно одлучи да направи еден вистински.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http://www.idividi.com.mk/kolumna/kolumna/815311/index.html</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743640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mk-MK" b="1" i="1" dirty="0">
                <a:latin typeface="Arial" panose="020B0604020202020204" pitchFamily="34" charset="0"/>
                <a:cs typeface="Arial" panose="020B0604020202020204" pitchFamily="34" charset="0"/>
              </a:rPr>
              <a:t>Ескалира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Во ова чувствително време, Генералниот секретар ги повикува сите да покажат максимална воздржаност и да не прибегнуваат кон реторика или постапки кои би можеле дополнително да ги </a:t>
            </a:r>
            <a:r>
              <a:rPr lang="mk-MK" b="1" i="1" dirty="0">
                <a:latin typeface="Arial" panose="020B0604020202020204" pitchFamily="34" charset="0"/>
                <a:cs typeface="Arial" panose="020B0604020202020204" pitchFamily="34" charset="0"/>
              </a:rPr>
              <a:t>ескалираат</a:t>
            </a:r>
            <a:r>
              <a:rPr lang="mk-MK" dirty="0">
                <a:latin typeface="Arial" panose="020B0604020202020204" pitchFamily="34" charset="0"/>
                <a:cs typeface="Arial" panose="020B0604020202020204" pitchFamily="34" charset="0"/>
              </a:rPr>
              <a:t> тензиите.</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http://plusinfo.mk/vest/25454/ban-ki-mun--nastanite-da-se-istrazat-na-objektiven-i-transparenten-nacin</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Имплементира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Денешната заедничка изјава на европратениците Вајгл, Ховит и Кукан, дека нема веќе време за трошење и итно треба да се </a:t>
            </a:r>
            <a:r>
              <a:rPr lang="mk-MK" b="1" i="1" dirty="0">
                <a:latin typeface="Arial" panose="020B0604020202020204" pitchFamily="34" charset="0"/>
                <a:cs typeface="Arial" panose="020B0604020202020204" pitchFamily="34" charset="0"/>
              </a:rPr>
              <a:t>имплементира</a:t>
            </a:r>
            <a:r>
              <a:rPr lang="mk-MK" dirty="0">
                <a:latin typeface="Arial" panose="020B0604020202020204" pitchFamily="34" charset="0"/>
                <a:cs typeface="Arial" panose="020B0604020202020204" pitchFamily="34" charset="0"/>
              </a:rPr>
              <a:t> Договорот кореспондира со изјавата на потпретседателот на САД -  Џо Бајден кој соопшти дека на разговорот со Груевски вчера „се согласиле за важноста на континуираната имплементација на Договорот од Пржино и од преземањето на дејствија кои се потребни за да се обезбедат веродостојни избори“.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http://novatv.mk/index.php?navig=8&amp;cat=18&amp;vest=26643</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75832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r>
              <a:rPr lang="mk-MK" b="1" i="1" dirty="0">
                <a:latin typeface="Arial" panose="020B0604020202020204" pitchFamily="34" charset="0"/>
                <a:cs typeface="Arial" panose="020B0604020202020204" pitchFamily="34" charset="0"/>
              </a:rPr>
              <a:t>Кореспондира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Денешната заедничка изјава на европратениците Вајгл, Ховит и Кукан, дека нема веќе време за трошење и итно треба да се имплементира Договорот </a:t>
            </a:r>
            <a:r>
              <a:rPr lang="mk-MK" b="1" i="1" dirty="0">
                <a:latin typeface="Arial" panose="020B0604020202020204" pitchFamily="34" charset="0"/>
                <a:cs typeface="Arial" panose="020B0604020202020204" pitchFamily="34" charset="0"/>
              </a:rPr>
              <a:t>кореспондира</a:t>
            </a:r>
            <a:r>
              <a:rPr lang="mk-MK" dirty="0">
                <a:latin typeface="Arial" panose="020B0604020202020204" pitchFamily="34" charset="0"/>
                <a:cs typeface="Arial" panose="020B0604020202020204" pitchFamily="34" charset="0"/>
              </a:rPr>
              <a:t> со изјавата на потпретседателот на САД -  Џо Бајден кој соопшти дека на разговорот со Груевски вчера „се согласиле за важноста на континуираната имплементација на Договорот од Пржино и од преземањето на дејствија кои се потребни за да се обезбедат веродостојни избори“.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http://novatv.mk/index.php?navig=8&amp;cat=18&amp;vest=26643</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Дистанца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Студии од </a:t>
            </a:r>
            <a:r>
              <a:rPr lang="mk-MK" b="1" i="1" dirty="0">
                <a:latin typeface="Arial" panose="020B0604020202020204" pitchFamily="34" charset="0"/>
                <a:cs typeface="Arial" panose="020B0604020202020204" pitchFamily="34" charset="0"/>
              </a:rPr>
              <a:t>дистанца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http://www.seeu.edu.mk/mk/future-students/academics/distance-studies</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Хоспитализирана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Наставничката повеќе од две недели е </a:t>
            </a:r>
            <a:r>
              <a:rPr lang="mk-MK" b="1" i="1" dirty="0">
                <a:latin typeface="Arial" panose="020B0604020202020204" pitchFamily="34" charset="0"/>
                <a:cs typeface="Arial" panose="020B0604020202020204" pitchFamily="34" charset="0"/>
              </a:rPr>
              <a:t>хоспитализирана</a:t>
            </a:r>
            <a:r>
              <a:rPr lang="mk-MK" dirty="0">
                <a:latin typeface="Arial" panose="020B0604020202020204" pitchFamily="34" charset="0"/>
                <a:cs typeface="Arial" panose="020B0604020202020204" pitchFamily="34" charset="0"/>
              </a:rPr>
              <a:t> на институтот за белодробни заболувања, и е во стабилна состојба,  и добива соодветна терапија.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http://vecer.mk/makedonija/tubrkuloza-hospitalizira-nastavnichka-uchenicite-ne-se-zarazeni</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451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mk-MK" b="1" i="1" dirty="0">
                <a:latin typeface="Arial" panose="020B0604020202020204" pitchFamily="34" charset="0"/>
                <a:cs typeface="Arial" panose="020B0604020202020204" pitchFamily="34" charset="0"/>
              </a:rPr>
              <a:t>Евалуација</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Microsoft </a:t>
            </a:r>
            <a:r>
              <a:rPr lang="mk-MK" dirty="0">
                <a:latin typeface="Arial" panose="020B0604020202020204" pitchFamily="34" charset="0"/>
                <a:cs typeface="Arial" panose="020B0604020202020204" pitchFamily="34" charset="0"/>
              </a:rPr>
              <a:t>го укинува системот за </a:t>
            </a:r>
            <a:r>
              <a:rPr lang="mk-MK" b="1" i="1" dirty="0">
                <a:latin typeface="Arial" panose="020B0604020202020204" pitchFamily="34" charset="0"/>
                <a:cs typeface="Arial" panose="020B0604020202020204" pitchFamily="34" charset="0"/>
              </a:rPr>
              <a:t>евалуација</a:t>
            </a:r>
            <a:r>
              <a:rPr lang="mk-MK" dirty="0">
                <a:latin typeface="Arial" panose="020B0604020202020204" pitchFamily="34" charset="0"/>
                <a:cs typeface="Arial" panose="020B0604020202020204" pitchFamily="34" charset="0"/>
              </a:rPr>
              <a:t> на вработените</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http://bi.mk/microsoft-go-ukinuva-sistemot-za-evaluacija-n/</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Дестинација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Македонија е број еден туристичка </a:t>
            </a:r>
            <a:r>
              <a:rPr lang="mk-MK" b="1" i="1" dirty="0">
                <a:latin typeface="Arial" panose="020B0604020202020204" pitchFamily="34" charset="0"/>
                <a:cs typeface="Arial" panose="020B0604020202020204" pitchFamily="34" charset="0"/>
              </a:rPr>
              <a:t>дестинација</a:t>
            </a:r>
            <a:r>
              <a:rPr lang="mk-MK" dirty="0">
                <a:latin typeface="Arial" panose="020B0604020202020204" pitchFamily="34" charset="0"/>
                <a:cs typeface="Arial" panose="020B0604020202020204" pitchFamily="34" charset="0"/>
              </a:rPr>
              <a:t> која треба да се посети.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http://lider.mk/2016/02/07/makedonija-top-destinacija-za-poseta/</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Постмониторинг</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Неговата посета беше во рамките на </a:t>
            </a:r>
            <a:r>
              <a:rPr lang="mk-MK" b="1" i="1" dirty="0">
                <a:latin typeface="Arial" panose="020B0604020202020204" pitchFamily="34" charset="0"/>
                <a:cs typeface="Arial" panose="020B0604020202020204" pitchFamily="34" charset="0"/>
              </a:rPr>
              <a:t>постмониторинг </a:t>
            </a:r>
            <a:r>
              <a:rPr lang="mk-MK" dirty="0">
                <a:latin typeface="Arial" panose="020B0604020202020204" pitchFamily="34" charset="0"/>
                <a:cs typeface="Arial" panose="020B0604020202020204" pitchFamily="34" charset="0"/>
              </a:rPr>
              <a:t>дијалогот на Македонија со Советот на Европа за преостанатите обврски што ги презеде земјата со членството во организацијата.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4"/>
              </a:rPr>
              <a:t>http://www.utrinski.mk/?ItemID=340BF4C8C3551A4DAAEB8E07D96838A5</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087847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mk-MK" b="1" i="1" dirty="0">
                <a:latin typeface="Arial" panose="020B0604020202020204" pitchFamily="34" charset="0"/>
                <a:cs typeface="Arial" panose="020B0604020202020204" pitchFamily="34" charset="0"/>
              </a:rPr>
              <a:t>Асамблеја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Паневропската </a:t>
            </a:r>
            <a:r>
              <a:rPr lang="mk-MK" b="1" i="1" dirty="0">
                <a:latin typeface="Arial" panose="020B0604020202020204" pitchFamily="34" charset="0"/>
                <a:cs typeface="Arial" panose="020B0604020202020204" pitchFamily="34" charset="0"/>
              </a:rPr>
              <a:t>асамблеја</a:t>
            </a:r>
            <a:r>
              <a:rPr lang="mk-MK" dirty="0">
                <a:latin typeface="Arial" panose="020B0604020202020204" pitchFamily="34" charset="0"/>
                <a:cs typeface="Arial" panose="020B0604020202020204" pitchFamily="34" charset="0"/>
              </a:rPr>
              <a:t> бара конструктивен дијалог во Македонија.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2"/>
              </a:rPr>
              <a:t>http://www.utrinski.mk/?ItemID=340BF4C8C3551A4DAAEB8E07D96838A5</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r>
              <a:rPr lang="mk-MK" b="1" i="1" dirty="0">
                <a:latin typeface="Arial" panose="020B0604020202020204" pitchFamily="34" charset="0"/>
                <a:cs typeface="Arial" panose="020B0604020202020204" pitchFamily="34" charset="0"/>
              </a:rPr>
              <a:t>Селфи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Во низата на рекорди на Гинис, сега се вклучи и оној за најдолг </a:t>
            </a:r>
            <a:r>
              <a:rPr lang="mk-MK" b="1" i="1" dirty="0">
                <a:latin typeface="Arial" panose="020B0604020202020204" pitchFamily="34" charset="0"/>
                <a:cs typeface="Arial" panose="020B0604020202020204" pitchFamily="34" charset="0"/>
              </a:rPr>
              <a:t>селфи</a:t>
            </a:r>
            <a:r>
              <a:rPr lang="mk-MK" dirty="0">
                <a:latin typeface="Arial" panose="020B0604020202020204" pitchFamily="34" charset="0"/>
                <a:cs typeface="Arial" panose="020B0604020202020204" pitchFamily="34" charset="0"/>
              </a:rPr>
              <a:t> стап.</a:t>
            </a:r>
            <a:endParaRPr lang="en-US" dirty="0">
              <a:latin typeface="Arial" panose="020B0604020202020204" pitchFamily="34" charset="0"/>
              <a:cs typeface="Arial" panose="020B0604020202020204" pitchFamily="34" charset="0"/>
            </a:endParaRPr>
          </a:p>
          <a:p>
            <a:r>
              <a:rPr lang="mk-MK" b="1" dirty="0">
                <a:latin typeface="Arial" panose="020B0604020202020204" pitchFamily="34" charset="0"/>
                <a:cs typeface="Arial" panose="020B0604020202020204" pitchFamily="34" charset="0"/>
              </a:rPr>
              <a:t>(</a:t>
            </a:r>
            <a:r>
              <a:rPr lang="mk-MK" u="sng" dirty="0">
                <a:latin typeface="Arial" panose="020B0604020202020204" pitchFamily="34" charset="0"/>
                <a:cs typeface="Arial" panose="020B0604020202020204" pitchFamily="34" charset="0"/>
                <a:hlinkClick r:id="rId3"/>
              </a:rPr>
              <a:t>http://zazabava.com/ben-stiler-napravi-rekordersko-selfi</a:t>
            </a:r>
            <a:r>
              <a:rPr lang="mk-MK"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06994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dirty="0" smtClean="0">
                <a:latin typeface="Arial" panose="020B0604020202020204" pitchFamily="34" charset="0"/>
                <a:cs typeface="Arial" panose="020B0604020202020204" pitchFamily="34" charset="0"/>
              </a:rPr>
              <a:t>Состојбата во 21 век</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mk-MK" sz="3000" dirty="0">
                <a:latin typeface="Arial" panose="020B0604020202020204" pitchFamily="34" charset="0"/>
                <a:cs typeface="Arial" panose="020B0604020202020204" pitchFamily="34" charset="0"/>
              </a:rPr>
              <a:t>зборообразувањето и </a:t>
            </a:r>
            <a:r>
              <a:rPr lang="mk-MK" sz="3000" dirty="0" smtClean="0">
                <a:latin typeface="Arial" panose="020B0604020202020204" pitchFamily="34" charset="0"/>
                <a:cs typeface="Arial" panose="020B0604020202020204" pitchFamily="34" charset="0"/>
              </a:rPr>
              <a:t>интернет-комуникацијата</a:t>
            </a:r>
            <a:r>
              <a:rPr lang="mk-MK" sz="3000" dirty="0">
                <a:latin typeface="Arial" panose="020B0604020202020204" pitchFamily="34" charset="0"/>
                <a:cs typeface="Arial" panose="020B0604020202020204" pitchFamily="34" charset="0"/>
              </a:rPr>
              <a:t>;</a:t>
            </a:r>
            <a:r>
              <a:rPr lang="mk-MK" sz="3000" dirty="0" smtClean="0">
                <a:latin typeface="Arial" panose="020B0604020202020204" pitchFamily="34" charset="0"/>
                <a:cs typeface="Arial" panose="020B0604020202020204" pitchFamily="34" charset="0"/>
              </a:rPr>
              <a:t> </a:t>
            </a:r>
          </a:p>
          <a:p>
            <a:r>
              <a:rPr lang="mk-MK" sz="3000" dirty="0" smtClean="0">
                <a:latin typeface="Arial" panose="020B0604020202020204" pitchFamily="34" charset="0"/>
                <a:cs typeface="Arial" panose="020B0604020202020204" pitchFamily="34" charset="0"/>
              </a:rPr>
              <a:t>влијанието на  интернетот </a:t>
            </a:r>
            <a:r>
              <a:rPr lang="mk-MK" sz="3000" dirty="0">
                <a:latin typeface="Arial" panose="020B0604020202020204" pitchFamily="34" charset="0"/>
                <a:cs typeface="Arial" panose="020B0604020202020204" pitchFamily="34" charset="0"/>
              </a:rPr>
              <a:t>и интернет-комуникацијата </a:t>
            </a:r>
            <a:r>
              <a:rPr lang="mk-MK" sz="3000" dirty="0" smtClean="0">
                <a:latin typeface="Arial" panose="020B0604020202020204" pitchFamily="34" charset="0"/>
                <a:cs typeface="Arial" panose="020B0604020202020204" pitchFamily="34" charset="0"/>
              </a:rPr>
              <a:t>врз </a:t>
            </a:r>
            <a:r>
              <a:rPr lang="mk-MK" sz="3000" dirty="0">
                <a:latin typeface="Arial" panose="020B0604020202020204" pitchFamily="34" charset="0"/>
                <a:cs typeface="Arial" panose="020B0604020202020204" pitchFamily="34" charset="0"/>
              </a:rPr>
              <a:t>процесот на зборообразувањето во македонскиот јазик, </a:t>
            </a:r>
            <a:r>
              <a:rPr lang="mk-MK" sz="3000" dirty="0" smtClean="0">
                <a:latin typeface="Arial" panose="020B0604020202020204" pitchFamily="34" charset="0"/>
                <a:cs typeface="Arial" panose="020B0604020202020204" pitchFamily="34" charset="0"/>
              </a:rPr>
              <a:t>или обратно; </a:t>
            </a:r>
            <a:endParaRPr lang="mk-MK" sz="3000" dirty="0">
              <a:latin typeface="Arial" panose="020B0604020202020204" pitchFamily="34" charset="0"/>
              <a:cs typeface="Arial" panose="020B0604020202020204" pitchFamily="34" charset="0"/>
            </a:endParaRPr>
          </a:p>
          <a:p>
            <a:r>
              <a:rPr lang="mk-MK" sz="3000" dirty="0" smtClean="0">
                <a:latin typeface="Arial" panose="020B0604020202020204" pitchFamily="34" charset="0"/>
                <a:cs typeface="Arial" panose="020B0604020202020204" pitchFamily="34" charset="0"/>
              </a:rPr>
              <a:t>зборообразувачките </a:t>
            </a:r>
            <a:r>
              <a:rPr lang="mk-MK" sz="3000" dirty="0">
                <a:latin typeface="Arial" panose="020B0604020202020204" pitchFamily="34" charset="0"/>
                <a:cs typeface="Arial" panose="020B0604020202020204" pitchFamily="34" charset="0"/>
              </a:rPr>
              <a:t>модели по одделни функционални </a:t>
            </a:r>
            <a:r>
              <a:rPr lang="mk-MK" sz="3000" dirty="0" smtClean="0">
                <a:latin typeface="Arial" panose="020B0604020202020204" pitchFamily="34" charset="0"/>
                <a:cs typeface="Arial" panose="020B0604020202020204" pitchFamily="34" charset="0"/>
              </a:rPr>
              <a:t>стилови; </a:t>
            </a:r>
          </a:p>
          <a:p>
            <a:pPr marL="0" indent="0">
              <a:buNone/>
            </a:pPr>
            <a:r>
              <a:rPr lang="mk-MK" sz="3000" dirty="0">
                <a:latin typeface="Arial" panose="020B0604020202020204" pitchFamily="34" charset="0"/>
                <a:cs typeface="Arial" panose="020B0604020202020204" pitchFamily="34" charset="0"/>
              </a:rPr>
              <a:t>	</a:t>
            </a:r>
            <a:r>
              <a:rPr lang="mk-MK" sz="3000" dirty="0" smtClean="0">
                <a:latin typeface="Arial" panose="020B0604020202020204" pitchFamily="34" charset="0"/>
                <a:cs typeface="Arial" panose="020B0604020202020204" pitchFamily="34" charset="0"/>
              </a:rPr>
              <a:t>- лексиката </a:t>
            </a:r>
            <a:r>
              <a:rPr lang="mk-MK" sz="3000" dirty="0">
                <a:latin typeface="Arial" panose="020B0604020202020204" pitchFamily="34" charset="0"/>
                <a:cs typeface="Arial" panose="020B0604020202020204" pitchFamily="34" charset="0"/>
              </a:rPr>
              <a:t>од информатичката технологија како дел од овој научен стил (вклучително со терминологијата од областа на информатичката наука и информациско-комуникациските технологии); 	</a:t>
            </a:r>
            <a:endParaRPr lang="mk-MK" sz="3000" dirty="0" smtClean="0">
              <a:latin typeface="Arial" panose="020B0604020202020204" pitchFamily="34" charset="0"/>
              <a:cs typeface="Arial" panose="020B0604020202020204" pitchFamily="34" charset="0"/>
            </a:endParaRPr>
          </a:p>
          <a:p>
            <a:pPr marL="0" indent="0">
              <a:buNone/>
            </a:pPr>
            <a:r>
              <a:rPr lang="mk-MK" sz="3000" dirty="0">
                <a:latin typeface="Arial" panose="020B0604020202020204" pitchFamily="34" charset="0"/>
                <a:cs typeface="Arial" panose="020B0604020202020204" pitchFamily="34" charset="0"/>
              </a:rPr>
              <a:t>	</a:t>
            </a:r>
            <a:r>
              <a:rPr lang="mk-MK" sz="3000" dirty="0" smtClean="0">
                <a:latin typeface="Arial" panose="020B0604020202020204" pitchFamily="34" charset="0"/>
                <a:cs typeface="Arial" panose="020B0604020202020204" pitchFamily="34" charset="0"/>
              </a:rPr>
              <a:t>- публицистичкиот </a:t>
            </a:r>
            <a:r>
              <a:rPr lang="mk-MK" sz="3000" dirty="0">
                <a:latin typeface="Arial" panose="020B0604020202020204" pitchFamily="34" charset="0"/>
                <a:cs typeface="Arial" panose="020B0604020202020204" pitchFamily="34" charset="0"/>
              </a:rPr>
              <a:t>стил, односно новинарскиот потстил како дел од овој </a:t>
            </a:r>
            <a:r>
              <a:rPr lang="mk-MK" sz="3000" dirty="0" smtClean="0">
                <a:latin typeface="Arial" panose="020B0604020202020204" pitchFamily="34" charset="0"/>
                <a:cs typeface="Arial" panose="020B0604020202020204" pitchFamily="34" charset="0"/>
              </a:rPr>
              <a:t>стил; </a:t>
            </a:r>
          </a:p>
          <a:p>
            <a:pPr marL="0" indent="0">
              <a:buNone/>
            </a:pPr>
            <a:r>
              <a:rPr lang="mk-MK" sz="3000" dirty="0">
                <a:latin typeface="Arial" panose="020B0604020202020204" pitchFamily="34" charset="0"/>
                <a:cs typeface="Arial" panose="020B0604020202020204" pitchFamily="34" charset="0"/>
              </a:rPr>
              <a:t>	</a:t>
            </a:r>
            <a:r>
              <a:rPr lang="mk-MK" sz="3000" dirty="0" smtClean="0">
                <a:latin typeface="Arial" panose="020B0604020202020204" pitchFamily="34" charset="0"/>
                <a:cs typeface="Arial" panose="020B0604020202020204" pitchFamily="34" charset="0"/>
              </a:rPr>
              <a:t>- интернет-комуникацијата </a:t>
            </a:r>
            <a:r>
              <a:rPr lang="mk-MK" sz="3000" dirty="0">
                <a:latin typeface="Arial" panose="020B0604020202020204" pitchFamily="34" charset="0"/>
                <a:cs typeface="Arial" panose="020B0604020202020204" pitchFamily="34" charset="0"/>
              </a:rPr>
              <a:t>преку социјалните мрежи, </a:t>
            </a:r>
            <a:r>
              <a:rPr lang="mk-MK" sz="3000" dirty="0" smtClean="0">
                <a:latin typeface="Arial" panose="020B0604020202020204" pitchFamily="34" charset="0"/>
                <a:cs typeface="Arial" panose="020B0604020202020204" pitchFamily="34" charset="0"/>
              </a:rPr>
              <a:t>особено кај </a:t>
            </a:r>
            <a:r>
              <a:rPr lang="mk-MK" sz="3000" dirty="0">
                <a:latin typeface="Arial" panose="020B0604020202020204" pitchFamily="34" charset="0"/>
                <a:cs typeface="Arial" panose="020B0604020202020204" pitchFamily="34" charset="0"/>
              </a:rPr>
              <a:t>комуникацијата </a:t>
            </a:r>
            <a:r>
              <a:rPr lang="mk-MK" sz="3000" dirty="0" smtClean="0">
                <a:latin typeface="Arial" panose="020B0604020202020204" pitchFamily="34" charset="0"/>
                <a:cs typeface="Arial" panose="020B0604020202020204" pitchFamily="34" charset="0"/>
              </a:rPr>
              <a:t>помеѓу </a:t>
            </a:r>
            <a:r>
              <a:rPr lang="mk-MK" sz="3000" dirty="0">
                <a:latin typeface="Arial" panose="020B0604020202020204" pitchFamily="34" charset="0"/>
                <a:cs typeface="Arial" panose="020B0604020202020204" pitchFamily="34" charset="0"/>
              </a:rPr>
              <a:t>младата популација.</a:t>
            </a:r>
            <a:endParaRPr lang="en-US" sz="3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55795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b="1" dirty="0">
                <a:latin typeface="Arial" panose="020B0604020202020204" pitchFamily="34" charset="0"/>
                <a:cs typeface="Arial" panose="020B0604020202020204" pitchFamily="34" charset="0"/>
              </a:rPr>
              <a:t>Лексиката во неформалната интернет-комуникација од зборообразувачки аспект</a:t>
            </a:r>
            <a:endParaRPr lang="en-US"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7583894"/>
              </p:ext>
            </p:extLst>
          </p:nvPr>
        </p:nvGraphicFramePr>
        <p:xfrm>
          <a:off x="838200" y="1825625"/>
          <a:ext cx="10515600" cy="530352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арт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аутфит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баб-уле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бај д’ веј</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бањка-ње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бац-увкање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беб-уле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беб-уш</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бекстејџ</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бјути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ветр-е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гласн-ичко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грев-че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гугла-ње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гушк-алче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дејт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дет-уле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душ-ичка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жен-етина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забав-увкај се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интернешнл</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кастинг</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кис-че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кос-иче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кос-ичка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ќофт-енце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крофн-ич</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крцк-алче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крцк-уле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лајк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љубов-че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маж-улинка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мајмун (&lt; my moon)</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малк-уцка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ац-уле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мачк-ица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мејкап</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миж-увкање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муфлон-че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ок-иче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ru-RU" sz="1800" b="1" kern="1200" dirty="0" smtClean="0">
                          <a:solidFill>
                            <a:schemeClr val="lt1"/>
                          </a:solidFill>
                          <a:effectLst/>
                          <a:latin typeface="Arial" panose="020B0604020202020204" pitchFamily="34" charset="0"/>
                          <a:ea typeface="+mn-ea"/>
                          <a:cs typeface="Arial" panose="020B0604020202020204" pitchFamily="34" charset="0"/>
                        </a:rPr>
                        <a:t>о</a:t>
                      </a:r>
                      <a:r>
                        <a:rPr lang="mk-MK" sz="1800" b="1" kern="1200" dirty="0" smtClean="0">
                          <a:solidFill>
                            <a:schemeClr val="lt1"/>
                          </a:solidFill>
                          <a:effectLst/>
                          <a:latin typeface="Arial" panose="020B0604020202020204" pitchFamily="34" charset="0"/>
                          <a:ea typeface="+mn-ea"/>
                          <a:cs typeface="Arial" panose="020B0604020202020204" pitchFamily="34" charset="0"/>
                        </a:rPr>
                        <a:t>нлајн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офлајн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парти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плс</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Пол-екичка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пол-ецка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поук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прас-ич</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пув-че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236436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9177322"/>
              </p:ext>
            </p:extLst>
          </p:nvPr>
        </p:nvGraphicFramePr>
        <p:xfrm>
          <a:off x="838200" y="1825625"/>
          <a:ext cx="10515600" cy="55778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респект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рилејшншип</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руч-кање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саншајн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свињ-ота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секси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селфи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скап-ичко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слатк-иш</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сл-це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смок-че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снепчет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сонц-уш</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среќ-ичка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срц</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срц-уш</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стејџ</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твита-ње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тенкју</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тенкс</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тим-билдинг</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тренд</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тукучка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тунајт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убавич-ок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уживкај</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ултимејт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фајн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фаф</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фенси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фер плеј</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фешн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фидбек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фифти-фифти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френд</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френдшип</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хејтер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хот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џуци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џин-че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џин-џе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џиш џин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шани-мани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шопинг</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ru-RU" sz="1800" b="1" kern="1200" dirty="0" smtClean="0">
                          <a:solidFill>
                            <a:schemeClr val="lt1"/>
                          </a:solidFill>
                          <a:effectLst/>
                          <a:latin typeface="Arial" panose="020B0604020202020204" pitchFamily="34" charset="0"/>
                          <a:ea typeface="+mn-ea"/>
                          <a:cs typeface="Arial" panose="020B0604020202020204" pitchFamily="34" charset="0"/>
                        </a:rPr>
                        <a:t/>
                      </a:r>
                      <a:br>
                        <a:rPr lang="ru-RU" sz="1800" b="1" kern="1200" dirty="0" smtClean="0">
                          <a:solidFill>
                            <a:schemeClr val="lt1"/>
                          </a:solidFill>
                          <a:effectLst/>
                          <a:latin typeface="Arial" panose="020B0604020202020204" pitchFamily="34" charset="0"/>
                          <a:ea typeface="+mn-ea"/>
                          <a:cs typeface="Arial" panose="020B0604020202020204" pitchFamily="34" charset="0"/>
                        </a:rPr>
                      </a:br>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727244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dirty="0" smtClean="0">
                <a:latin typeface="Arial" panose="020B0604020202020204" pitchFamily="34" charset="0"/>
                <a:cs typeface="Arial" panose="020B0604020202020204" pitchFamily="34" charset="0"/>
              </a:rPr>
              <a:t>Скратеници</a:t>
            </a:r>
            <a:endParaRPr lang="en-US" sz="32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5391462"/>
              </p:ext>
            </p:extLst>
          </p:nvPr>
        </p:nvGraphicFramePr>
        <p:xfrm>
          <a:off x="838200" y="1825625"/>
          <a:ext cx="10515600" cy="42062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US" sz="1800" b="1" kern="1200" dirty="0" smtClean="0">
                          <a:solidFill>
                            <a:schemeClr val="lt1"/>
                          </a:solidFill>
                          <a:effectLst/>
                          <a:latin typeface="Arial" panose="020B0604020202020204" pitchFamily="34" charset="0"/>
                          <a:ea typeface="+mn-ea"/>
                          <a:cs typeface="Arial" panose="020B0604020202020204" pitchFamily="34" charset="0"/>
                        </a:rPr>
                        <a:t>AMA (Ask me anything)</a:t>
                      </a:r>
                    </a:p>
                    <a:p>
                      <a:r>
                        <a:rPr lang="en-US" sz="1800" b="1" kern="1200" dirty="0" smtClean="0">
                          <a:solidFill>
                            <a:schemeClr val="lt1"/>
                          </a:solidFill>
                          <a:effectLst/>
                          <a:latin typeface="Arial" panose="020B0604020202020204" pitchFamily="34" charset="0"/>
                          <a:ea typeface="+mn-ea"/>
                          <a:cs typeface="Arial" panose="020B0604020202020204" pitchFamily="34" charset="0"/>
                        </a:rPr>
                        <a:t>BAE (Before anyone else)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BFF (Best friends)</a:t>
                      </a:r>
                    </a:p>
                    <a:p>
                      <a:r>
                        <a:rPr lang="en-US" sz="1800" b="1" kern="1200" dirty="0" smtClean="0">
                          <a:solidFill>
                            <a:schemeClr val="lt1"/>
                          </a:solidFill>
                          <a:effectLst/>
                          <a:latin typeface="Arial" panose="020B0604020202020204" pitchFamily="34" charset="0"/>
                          <a:ea typeface="+mn-ea"/>
                          <a:cs typeface="Arial" panose="020B0604020202020204" pitchFamily="34" charset="0"/>
                        </a:rPr>
                        <a:t>DAE (Dose anyone else)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DM (Direct message)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ELI5 (Explain like I’m 5)</a:t>
                      </a:r>
                    </a:p>
                    <a:p>
                      <a:r>
                        <a:rPr lang="en-US" sz="1800" b="1" kern="1200" dirty="0" smtClean="0">
                          <a:solidFill>
                            <a:schemeClr val="lt1"/>
                          </a:solidFill>
                          <a:effectLst/>
                          <a:latin typeface="Arial" panose="020B0604020202020204" pitchFamily="34" charset="0"/>
                          <a:ea typeface="+mn-ea"/>
                          <a:cs typeface="Arial" panose="020B0604020202020204" pitchFamily="34" charset="0"/>
                        </a:rPr>
                        <a:t>FBF (Flashback Friday)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FML (Fuck my life)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FTFY (Fixed that for you)</a:t>
                      </a:r>
                    </a:p>
                    <a:p>
                      <a:r>
                        <a:rPr lang="en-US" sz="1800" b="1" kern="1200" dirty="0" smtClean="0">
                          <a:solidFill>
                            <a:schemeClr val="lt1"/>
                          </a:solidFill>
                          <a:effectLst/>
                          <a:latin typeface="Arial" panose="020B0604020202020204" pitchFamily="34" charset="0"/>
                          <a:ea typeface="+mn-ea"/>
                          <a:cs typeface="Arial" panose="020B0604020202020204" pitchFamily="34" charset="0"/>
                        </a:rPr>
                        <a:t>FWIS (From where I stand)</a:t>
                      </a:r>
                    </a:p>
                    <a:p>
                      <a:r>
                        <a:rPr lang="en-US" sz="1800" b="1" kern="1200" dirty="0" smtClean="0">
                          <a:solidFill>
                            <a:schemeClr val="lt1"/>
                          </a:solidFill>
                          <a:effectLst/>
                          <a:latin typeface="Arial" panose="020B0604020202020204" pitchFamily="34" charset="0"/>
                          <a:ea typeface="+mn-ea"/>
                          <a:cs typeface="Arial" panose="020B0604020202020204" pitchFamily="34" charset="0"/>
                        </a:rPr>
                        <a:t>Gm (Good morning)</a:t>
                      </a:r>
                    </a:p>
                    <a:p>
                      <a:r>
                        <a:rPr lang="en-US" sz="1800" b="1" kern="1200" dirty="0" err="1" smtClean="0">
                          <a:solidFill>
                            <a:schemeClr val="lt1"/>
                          </a:solidFill>
                          <a:effectLst/>
                          <a:latin typeface="Arial" panose="020B0604020202020204" pitchFamily="34" charset="0"/>
                          <a:ea typeface="+mn-ea"/>
                          <a:cs typeface="Arial" panose="020B0604020202020204" pitchFamily="34" charset="0"/>
                        </a:rPr>
                        <a:t>Gn</a:t>
                      </a:r>
                      <a:r>
                        <a:rPr lang="en-US" sz="1800" b="1" kern="1200" dirty="0" smtClean="0">
                          <a:solidFill>
                            <a:schemeClr val="lt1"/>
                          </a:solidFill>
                          <a:effectLst/>
                          <a:latin typeface="Arial" panose="020B0604020202020204" pitchFamily="34" charset="0"/>
                          <a:ea typeface="+mn-ea"/>
                          <a:cs typeface="Arial" panose="020B0604020202020204" pitchFamily="34" charset="0"/>
                        </a:rPr>
                        <a:t> (Good night)</a:t>
                      </a:r>
                    </a:p>
                    <a:p>
                      <a:r>
                        <a:rPr lang="en-US" sz="1800" b="1" kern="1200" dirty="0" smtClean="0">
                          <a:solidFill>
                            <a:schemeClr val="lt1"/>
                          </a:solidFill>
                          <a:effectLst/>
                          <a:latin typeface="Arial" panose="020B0604020202020204" pitchFamily="34" charset="0"/>
                          <a:ea typeface="+mn-ea"/>
                          <a:cs typeface="Arial" panose="020B0604020202020204" pitchFamily="34" charset="0"/>
                        </a:rPr>
                        <a:t>HB (Happy birthday)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HIFW (How I feel when)</a:t>
                      </a:r>
                    </a:p>
                    <a:p>
                      <a:endParaRPr lang="en-US" dirty="0">
                        <a:latin typeface="Arial" panose="020B0604020202020204" pitchFamily="34" charset="0"/>
                        <a:cs typeface="Arial" panose="020B0604020202020204" pitchFamily="34" charset="0"/>
                      </a:endParaRPr>
                    </a:p>
                  </a:txBody>
                  <a:tcPr/>
                </a:tc>
                <a:tc>
                  <a:txBody>
                    <a:bodyPr/>
                    <a:lstStyle/>
                    <a:p>
                      <a:r>
                        <a:rPr lang="en-US" sz="1800" b="1" kern="1200" dirty="0" smtClean="0">
                          <a:solidFill>
                            <a:schemeClr val="lt1"/>
                          </a:solidFill>
                          <a:effectLst/>
                          <a:latin typeface="Arial" panose="020B0604020202020204" pitchFamily="34" charset="0"/>
                          <a:ea typeface="+mn-ea"/>
                          <a:cs typeface="Arial" panose="020B0604020202020204" pitchFamily="34" charset="0"/>
                        </a:rPr>
                        <a:t>IDGAF (I don’t give a fuck)</a:t>
                      </a:r>
                    </a:p>
                    <a:p>
                      <a:r>
                        <a:rPr lang="en-US" sz="1800" b="1" kern="1200" dirty="0" smtClean="0">
                          <a:solidFill>
                            <a:schemeClr val="lt1"/>
                          </a:solidFill>
                          <a:effectLst/>
                          <a:latin typeface="Arial" panose="020B0604020202020204" pitchFamily="34" charset="0"/>
                          <a:ea typeface="+mn-ea"/>
                          <a:cs typeface="Arial" panose="020B0604020202020204" pitchFamily="34" charset="0"/>
                        </a:rPr>
                        <a:t>IMO (In my opinion)</a:t>
                      </a:r>
                    </a:p>
                    <a:p>
                      <a:r>
                        <a:rPr lang="en-US" sz="1800" b="1" kern="1200" dirty="0" smtClean="0">
                          <a:solidFill>
                            <a:schemeClr val="lt1"/>
                          </a:solidFill>
                          <a:effectLst/>
                          <a:latin typeface="Arial" panose="020B0604020202020204" pitchFamily="34" charset="0"/>
                          <a:ea typeface="+mn-ea"/>
                          <a:cs typeface="Arial" panose="020B0604020202020204" pitchFamily="34" charset="0"/>
                        </a:rPr>
                        <a:t>IRL (In real life)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JSYK (Just so you know)</a:t>
                      </a:r>
                    </a:p>
                    <a:p>
                      <a:r>
                        <a:rPr lang="en-US" sz="1800" b="1" kern="1200" dirty="0" smtClean="0">
                          <a:solidFill>
                            <a:schemeClr val="lt1"/>
                          </a:solidFill>
                          <a:effectLst/>
                          <a:latin typeface="Arial" panose="020B0604020202020204" pitchFamily="34" charset="0"/>
                          <a:ea typeface="+mn-ea"/>
                          <a:cs typeface="Arial" panose="020B0604020202020204" pitchFamily="34" charset="0"/>
                        </a:rPr>
                        <a:t>LY (Love you)</a:t>
                      </a:r>
                    </a:p>
                    <a:p>
                      <a:r>
                        <a:rPr lang="en-US" sz="1800" b="1" kern="1200" dirty="0" smtClean="0">
                          <a:solidFill>
                            <a:schemeClr val="lt1"/>
                          </a:solidFill>
                          <a:effectLst/>
                          <a:latin typeface="Arial" panose="020B0604020202020204" pitchFamily="34" charset="0"/>
                          <a:ea typeface="+mn-ea"/>
                          <a:cs typeface="Arial" panose="020B0604020202020204" pitchFamily="34" charset="0"/>
                        </a:rPr>
                        <a:t>MFW (My face when)</a:t>
                      </a:r>
                    </a:p>
                    <a:p>
                      <a:r>
                        <a:rPr lang="en-US" sz="1800" b="1" kern="1200" dirty="0" smtClean="0">
                          <a:solidFill>
                            <a:schemeClr val="lt1"/>
                          </a:solidFill>
                          <a:effectLst/>
                          <a:latin typeface="Arial" panose="020B0604020202020204" pitchFamily="34" charset="0"/>
                          <a:ea typeface="+mn-ea"/>
                          <a:cs typeface="Arial" panose="020B0604020202020204" pitchFamily="34" charset="0"/>
                        </a:rPr>
                        <a:t>MIRL (Me in real life)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MRW (My reaction when)</a:t>
                      </a:r>
                    </a:p>
                    <a:p>
                      <a:r>
                        <a:rPr lang="en-US" sz="1800" b="1" kern="1200" dirty="0" smtClean="0">
                          <a:solidFill>
                            <a:schemeClr val="lt1"/>
                          </a:solidFill>
                          <a:effectLst/>
                          <a:latin typeface="Arial" panose="020B0604020202020204" pitchFamily="34" charset="0"/>
                          <a:ea typeface="+mn-ea"/>
                          <a:cs typeface="Arial" panose="020B0604020202020204" pitchFamily="34" charset="0"/>
                        </a:rPr>
                        <a:t>OK</a:t>
                      </a:r>
                    </a:p>
                    <a:p>
                      <a:endParaRPr lang="en-US" dirty="0">
                        <a:latin typeface="Arial" panose="020B0604020202020204" pitchFamily="34" charset="0"/>
                        <a:cs typeface="Arial" panose="020B0604020202020204" pitchFamily="34" charset="0"/>
                      </a:endParaRPr>
                    </a:p>
                  </a:txBody>
                  <a:tcPr/>
                </a:tc>
                <a:tc>
                  <a:txBody>
                    <a:bodyPr/>
                    <a:lstStyle/>
                    <a:p>
                      <a:r>
                        <a:rPr lang="en-US" sz="1800" b="1" kern="1200" dirty="0" smtClean="0">
                          <a:solidFill>
                            <a:schemeClr val="lt1"/>
                          </a:solidFill>
                          <a:effectLst/>
                          <a:latin typeface="Arial" panose="020B0604020202020204" pitchFamily="34" charset="0"/>
                          <a:ea typeface="+mn-ea"/>
                          <a:cs typeface="Arial" panose="020B0604020202020204" pitchFamily="34" charset="0"/>
                        </a:rPr>
                        <a:t>OMG (Oh my god)</a:t>
                      </a:r>
                    </a:p>
                    <a:p>
                      <a:r>
                        <a:rPr lang="en-US" sz="1800" b="1" kern="1200" dirty="0" smtClean="0">
                          <a:solidFill>
                            <a:schemeClr val="lt1"/>
                          </a:solidFill>
                          <a:effectLst/>
                          <a:latin typeface="Arial" panose="020B0604020202020204" pitchFamily="34" charset="0"/>
                          <a:ea typeface="+mn-ea"/>
                          <a:cs typeface="Arial" panose="020B0604020202020204" pitchFamily="34" charset="0"/>
                        </a:rPr>
                        <a:t>OOTD (Outfit of the 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POTD  (Photo of the 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RIP (Rest in peace)</a:t>
                      </a:r>
                    </a:p>
                    <a:p>
                      <a:r>
                        <a:rPr lang="en-US" sz="1800" b="1" kern="1200" dirty="0" smtClean="0">
                          <a:solidFill>
                            <a:schemeClr val="lt1"/>
                          </a:solidFill>
                          <a:effectLst/>
                          <a:latin typeface="Arial" panose="020B0604020202020204" pitchFamily="34" charset="0"/>
                          <a:ea typeface="+mn-ea"/>
                          <a:cs typeface="Arial" panose="020B0604020202020204" pitchFamily="34" charset="0"/>
                        </a:rPr>
                        <a:t>TBT (Throwback Thursday)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WIWT (What I wore today)</a:t>
                      </a:r>
                    </a:p>
                    <a:p>
                      <a:r>
                        <a:rPr lang="en-US" sz="1800" b="1" kern="1200" dirty="0" smtClean="0">
                          <a:solidFill>
                            <a:schemeClr val="lt1"/>
                          </a:solidFill>
                          <a:effectLst/>
                          <a:latin typeface="Arial" panose="020B0604020202020204" pitchFamily="34" charset="0"/>
                          <a:ea typeface="+mn-ea"/>
                          <a:cs typeface="Arial" panose="020B0604020202020204" pitchFamily="34" charset="0"/>
                        </a:rPr>
                        <a:t/>
                      </a:r>
                      <a:br>
                        <a:rPr lang="en-US" sz="1800" b="1" kern="1200" dirty="0" smtClean="0">
                          <a:solidFill>
                            <a:schemeClr val="lt1"/>
                          </a:solidFill>
                          <a:effectLst/>
                          <a:latin typeface="Arial" panose="020B0604020202020204" pitchFamily="34" charset="0"/>
                          <a:ea typeface="+mn-ea"/>
                          <a:cs typeface="Arial" panose="020B0604020202020204" pitchFamily="34" charset="0"/>
                        </a:rPr>
                      </a:br>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919991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dirty="0">
                <a:latin typeface="Arial" panose="020B0604020202020204" pitchFamily="34" charset="0"/>
                <a:cs typeface="Arial" panose="020B0604020202020204" pitchFamily="34" charset="0"/>
              </a:rPr>
              <a:t>Примери од </a:t>
            </a:r>
            <a:r>
              <a:rPr lang="mk-MK" sz="3200" dirty="0" smtClean="0">
                <a:latin typeface="Arial" panose="020B0604020202020204" pitchFamily="34" charset="0"/>
                <a:cs typeface="Arial" panose="020B0604020202020204" pitchFamily="34" charset="0"/>
              </a:rPr>
              <a:t>неформалната </a:t>
            </a:r>
            <a:r>
              <a:rPr lang="mk-MK" sz="3200" dirty="0">
                <a:latin typeface="Arial" panose="020B0604020202020204" pitchFamily="34" charset="0"/>
                <a:cs typeface="Arial" panose="020B0604020202020204" pitchFamily="34" charset="0"/>
              </a:rPr>
              <a:t>комуникација преку социјалните мрежи</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mk-MK" dirty="0" smtClean="0">
                <a:latin typeface="Arial" panose="020B0604020202020204" pitchFamily="34" charset="0"/>
                <a:cs typeface="Arial" panose="020B0604020202020204" pitchFamily="34" charset="0"/>
              </a:rPr>
              <a:t>(1) Бев </a:t>
            </a:r>
            <a:r>
              <a:rPr lang="mk-MK" b="1" i="1" dirty="0">
                <a:latin typeface="Arial" panose="020B0604020202020204" pitchFamily="34" charset="0"/>
                <a:cs typeface="Arial" panose="020B0604020202020204" pitchFamily="34" charset="0"/>
              </a:rPr>
              <a:t>офлајн</a:t>
            </a:r>
            <a:r>
              <a:rPr lang="mk-MK" dirty="0">
                <a:latin typeface="Arial" panose="020B0604020202020204" pitchFamily="34" charset="0"/>
                <a:cs typeface="Arial" panose="020B0604020202020204" pitchFamily="34" charset="0"/>
              </a:rPr>
              <a:t>, но следев што има на </a:t>
            </a:r>
            <a:r>
              <a:rPr lang="mk-MK" b="1" i="1" dirty="0">
                <a:latin typeface="Arial" panose="020B0604020202020204" pitchFamily="34" charset="0"/>
                <a:cs typeface="Arial" panose="020B0604020202020204" pitchFamily="34" charset="0"/>
              </a:rPr>
              <a:t>тајмлајнот</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 Таа нема </a:t>
            </a:r>
            <a:r>
              <a:rPr lang="mk-MK" b="1" i="1" dirty="0">
                <a:latin typeface="Arial" panose="020B0604020202020204" pitchFamily="34" charset="0"/>
                <a:cs typeface="Arial" panose="020B0604020202020204" pitchFamily="34" charset="0"/>
              </a:rPr>
              <a:t>респект</a:t>
            </a:r>
            <a:r>
              <a:rPr lang="mk-MK" dirty="0">
                <a:latin typeface="Arial" panose="020B0604020202020204" pitchFamily="34" charset="0"/>
                <a:cs typeface="Arial" panose="020B0604020202020204" pitchFamily="34" charset="0"/>
              </a:rPr>
              <a:t> спрема никој.</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(3) Чупево е во </a:t>
            </a:r>
            <a:r>
              <a:rPr lang="mk-MK" b="1" i="1" dirty="0">
                <a:latin typeface="Arial" panose="020B0604020202020204" pitchFamily="34" charset="0"/>
                <a:cs typeface="Arial" panose="020B0604020202020204" pitchFamily="34" charset="0"/>
              </a:rPr>
              <a:t>рилејшншип</a:t>
            </a:r>
            <a:r>
              <a:rPr lang="mk-MK" dirty="0">
                <a:latin typeface="Arial" panose="020B0604020202020204" pitchFamily="34" charset="0"/>
                <a:cs typeface="Arial" panose="020B0604020202020204" pitchFamily="34" charset="0"/>
              </a:rPr>
              <a:t> моментално.</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(4) </a:t>
            </a:r>
            <a:r>
              <a:rPr lang="mk-MK" b="1" i="1" dirty="0">
                <a:latin typeface="Arial" panose="020B0604020202020204" pitchFamily="34" charset="0"/>
                <a:cs typeface="Arial" panose="020B0604020202020204" pitchFamily="34" charset="0"/>
              </a:rPr>
              <a:t>Изгугла</a:t>
            </a:r>
            <a:r>
              <a:rPr lang="mk-MK" dirty="0">
                <a:latin typeface="Arial" panose="020B0604020202020204" pitchFamily="34" charset="0"/>
                <a:cs typeface="Arial" panose="020B0604020202020204" pitchFamily="34" charset="0"/>
              </a:rPr>
              <a:t> за тоа што ти реков сношти?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(5) Цело време ми</a:t>
            </a:r>
            <a:r>
              <a:rPr lang="mk-MK" b="1" i="1" dirty="0">
                <a:latin typeface="Arial" panose="020B0604020202020204" pitchFamily="34" charset="0"/>
                <a:cs typeface="Arial" panose="020B0604020202020204" pitchFamily="34" charset="0"/>
              </a:rPr>
              <a:t> хејта</a:t>
            </a:r>
            <a:r>
              <a:rPr lang="mk-MK" dirty="0">
                <a:latin typeface="Arial" panose="020B0604020202020204" pitchFamily="34" charset="0"/>
                <a:cs typeface="Arial" panose="020B0604020202020204" pitchFamily="34" charset="0"/>
              </a:rPr>
              <a:t> нешто на Фејсбук. Досаден е типот.</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(6) Почна да ми става </a:t>
            </a:r>
            <a:r>
              <a:rPr lang="mk-MK" b="1" i="1" dirty="0">
                <a:latin typeface="Arial" panose="020B0604020202020204" pitchFamily="34" charset="0"/>
                <a:cs typeface="Arial" panose="020B0604020202020204" pitchFamily="34" charset="0"/>
              </a:rPr>
              <a:t>лајкови</a:t>
            </a:r>
            <a:r>
              <a:rPr lang="mk-MK" dirty="0">
                <a:latin typeface="Arial" panose="020B0604020202020204" pitchFamily="34" charset="0"/>
                <a:cs typeface="Arial" panose="020B0604020202020204" pitchFamily="34" charset="0"/>
              </a:rPr>
              <a:t> на сликите од </a:t>
            </a:r>
            <a:r>
              <a:rPr lang="mk-MK" b="1" i="1" dirty="0">
                <a:latin typeface="Arial" panose="020B0604020202020204" pitchFamily="34" charset="0"/>
                <a:cs typeface="Arial" panose="020B0604020202020204" pitchFamily="34" charset="0"/>
              </a:rPr>
              <a:t>фешн-тв</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(7)</a:t>
            </a:r>
            <a:r>
              <a:rPr lang="mk-MK" b="1" i="1" dirty="0">
                <a:latin typeface="Arial" panose="020B0604020202020204" pitchFamily="34" charset="0"/>
                <a:cs typeface="Arial" panose="020B0604020202020204" pitchFamily="34" charset="0"/>
              </a:rPr>
              <a:t> Срц</a:t>
            </a:r>
            <a:r>
              <a:rPr lang="mk-MK" dirty="0">
                <a:latin typeface="Arial" panose="020B0604020202020204" pitchFamily="34" charset="0"/>
                <a:cs typeface="Arial" panose="020B0604020202020204" pitchFamily="34" charset="0"/>
              </a:rPr>
              <a:t>, ај да одиме во </a:t>
            </a:r>
            <a:r>
              <a:rPr lang="mk-MK" b="1" i="1" dirty="0">
                <a:latin typeface="Arial" panose="020B0604020202020204" pitchFamily="34" charset="0"/>
                <a:cs typeface="Arial" panose="020B0604020202020204" pitchFamily="34" charset="0"/>
              </a:rPr>
              <a:t>Андерграунд</a:t>
            </a:r>
            <a:r>
              <a:rPr lang="mk-MK" dirty="0">
                <a:latin typeface="Arial" panose="020B0604020202020204" pitchFamily="34" charset="0"/>
                <a:cs typeface="Arial" panose="020B0604020202020204" pitchFamily="34" charset="0"/>
              </a:rPr>
              <a:t> вечерва.</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667033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mk-MK" dirty="0"/>
              <a:t>(</a:t>
            </a:r>
            <a:r>
              <a:rPr lang="mk-MK" dirty="0">
                <a:latin typeface="Arial" panose="020B0604020202020204" pitchFamily="34" charset="0"/>
                <a:cs typeface="Arial" panose="020B0604020202020204" pitchFamily="34" charset="0"/>
              </a:rPr>
              <a:t>8) Како беше на забавата? – </a:t>
            </a:r>
            <a:r>
              <a:rPr lang="mk-MK" b="1" i="1" dirty="0">
                <a:latin typeface="Arial" panose="020B0604020202020204" pitchFamily="34" charset="0"/>
                <a:cs typeface="Arial" panose="020B0604020202020204" pitchFamily="34" charset="0"/>
              </a:rPr>
              <a:t>Фајн</a:t>
            </a:r>
            <a:r>
              <a:rPr lang="mk-MK" dirty="0">
                <a:latin typeface="Arial" panose="020B0604020202020204" pitchFamily="34" charset="0"/>
                <a:cs typeface="Arial" panose="020B0604020202020204" pitchFamily="34" charset="0"/>
              </a:rPr>
              <a:t> беше..</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(9) Во </a:t>
            </a:r>
            <a:r>
              <a:rPr lang="mk-MK" b="1" i="1" dirty="0">
                <a:latin typeface="Arial" panose="020B0604020202020204" pitchFamily="34" charset="0"/>
                <a:cs typeface="Arial" panose="020B0604020202020204" pitchFamily="34" charset="0"/>
              </a:rPr>
              <a:t>френдшип</a:t>
            </a:r>
            <a:r>
              <a:rPr lang="mk-MK" dirty="0">
                <a:latin typeface="Arial" panose="020B0604020202020204" pitchFamily="34" charset="0"/>
                <a:cs typeface="Arial" panose="020B0604020202020204" pitchFamily="34" charset="0"/>
              </a:rPr>
              <a:t> сме веќе две години.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(10) Треба да се игра </a:t>
            </a:r>
            <a:r>
              <a:rPr lang="mk-MK" b="1" i="1" dirty="0">
                <a:latin typeface="Arial" panose="020B0604020202020204" pitchFamily="34" charset="0"/>
                <a:cs typeface="Arial" panose="020B0604020202020204" pitchFamily="34" charset="0"/>
              </a:rPr>
              <a:t>фер-плеј</a:t>
            </a:r>
            <a:r>
              <a:rPr lang="mk-MK" dirty="0">
                <a:latin typeface="Arial" panose="020B0604020202020204" pitchFamily="34" charset="0"/>
                <a:cs typeface="Arial" panose="020B0604020202020204" pitchFamily="34" charset="0"/>
              </a:rPr>
              <a:t> за да видиме каква е работата.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(11) Слаткичка е девојката, брат. Доби еден </a:t>
            </a:r>
            <a:r>
              <a:rPr lang="mk-MK" b="1" i="1" dirty="0">
                <a:latin typeface="Arial" panose="020B0604020202020204" pitchFamily="34" charset="0"/>
                <a:cs typeface="Arial" panose="020B0604020202020204" pitchFamily="34" charset="0"/>
              </a:rPr>
              <a:t>поук</a:t>
            </a:r>
            <a:r>
              <a:rPr lang="mk-MK" dirty="0">
                <a:latin typeface="Arial" panose="020B0604020202020204" pitchFamily="34" charset="0"/>
                <a:cs typeface="Arial" panose="020B0604020202020204" pitchFamily="34" charset="0"/>
              </a:rPr>
              <a:t> од мене.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(12) Имаш опција </a:t>
            </a:r>
            <a:r>
              <a:rPr lang="mk-MK" b="1" i="1" dirty="0">
                <a:latin typeface="Arial" panose="020B0604020202020204" pitchFamily="34" charset="0"/>
                <a:cs typeface="Arial" panose="020B0604020202020204" pitchFamily="34" charset="0"/>
              </a:rPr>
              <a:t>фидбек</a:t>
            </a:r>
            <a:r>
              <a:rPr lang="mk-MK" dirty="0">
                <a:latin typeface="Arial" panose="020B0604020202020204" pitchFamily="34" charset="0"/>
                <a:cs typeface="Arial" panose="020B0604020202020204" pitchFamily="34" charset="0"/>
              </a:rPr>
              <a:t>. Искористи ја.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(13) </a:t>
            </a:r>
            <a:r>
              <a:rPr lang="mk-MK" b="1" i="1" dirty="0">
                <a:latin typeface="Arial" panose="020B0604020202020204" pitchFamily="34" charset="0"/>
                <a:cs typeface="Arial" panose="020B0604020202020204" pitchFamily="34" charset="0"/>
              </a:rPr>
              <a:t>Мацулка</a:t>
            </a:r>
            <a:r>
              <a:rPr lang="mk-MK" dirty="0">
                <a:latin typeface="Arial" panose="020B0604020202020204" pitchFamily="34" charset="0"/>
                <a:cs typeface="Arial" panose="020B0604020202020204" pitchFamily="34" charset="0"/>
              </a:rPr>
              <a:t> си на сликата. </a:t>
            </a:r>
            <a:r>
              <a:rPr lang="mk-MK" b="1" i="1" dirty="0">
                <a:latin typeface="Arial" panose="020B0604020202020204" pitchFamily="34" charset="0"/>
                <a:cs typeface="Arial" panose="020B0604020202020204" pitchFamily="34" charset="0"/>
              </a:rPr>
              <a:t>Ај лајк дис фото</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(14) </a:t>
            </a:r>
            <a:r>
              <a:rPr lang="mk-MK" b="1" i="1" dirty="0">
                <a:latin typeface="Arial" panose="020B0604020202020204" pitchFamily="34" charset="0"/>
                <a:cs typeface="Arial" panose="020B0604020202020204" pitchFamily="34" charset="0"/>
              </a:rPr>
              <a:t>Плс</a:t>
            </a:r>
            <a:r>
              <a:rPr lang="mk-MK" b="1" dirty="0">
                <a:latin typeface="Arial" panose="020B0604020202020204" pitchFamily="34" charset="0"/>
                <a:cs typeface="Arial" panose="020B0604020202020204" pitchFamily="34" charset="0"/>
              </a:rPr>
              <a:t>,</a:t>
            </a:r>
            <a:r>
              <a:rPr lang="mk-MK" dirty="0">
                <a:latin typeface="Arial" panose="020B0604020202020204" pitchFamily="34" charset="0"/>
                <a:cs typeface="Arial" panose="020B0604020202020204" pitchFamily="34" charset="0"/>
              </a:rPr>
              <a:t> остај ме на мира.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(15) </a:t>
            </a:r>
            <a:r>
              <a:rPr lang="mk-MK" b="1" i="1" dirty="0">
                <a:latin typeface="Arial" panose="020B0604020202020204" pitchFamily="34" charset="0"/>
                <a:cs typeface="Arial" panose="020B0604020202020204" pitchFamily="34" charset="0"/>
              </a:rPr>
              <a:t>Мејкапот</a:t>
            </a:r>
            <a:r>
              <a:rPr lang="mk-MK" dirty="0">
                <a:latin typeface="Arial" panose="020B0604020202020204" pitchFamily="34" charset="0"/>
                <a:cs typeface="Arial" panose="020B0604020202020204" pitchFamily="34" charset="0"/>
              </a:rPr>
              <a:t> на Марија е гревче, а </a:t>
            </a:r>
            <a:r>
              <a:rPr lang="mk-MK" b="1" i="1" dirty="0">
                <a:latin typeface="Arial" panose="020B0604020202020204" pitchFamily="34" charset="0"/>
                <a:cs typeface="Arial" panose="020B0604020202020204" pitchFamily="34" charset="0"/>
              </a:rPr>
              <a:t>стајлингот</a:t>
            </a:r>
            <a:r>
              <a:rPr lang="mk-MK" dirty="0">
                <a:latin typeface="Arial" panose="020B0604020202020204" pitchFamily="34" charset="0"/>
                <a:cs typeface="Arial" panose="020B0604020202020204" pitchFamily="34" charset="0"/>
              </a:rPr>
              <a:t>, бетер.</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(16) На фб. ми </a:t>
            </a:r>
            <a:r>
              <a:rPr lang="mk-MK" b="1" i="1" dirty="0">
                <a:latin typeface="Arial" panose="020B0604020202020204" pitchFamily="34" charset="0"/>
                <a:cs typeface="Arial" panose="020B0604020202020204" pitchFamily="34" charset="0"/>
              </a:rPr>
              <a:t>мижувка</a:t>
            </a:r>
            <a:r>
              <a:rPr lang="mk-MK" dirty="0">
                <a:latin typeface="Arial" panose="020B0604020202020204" pitchFamily="34" charset="0"/>
                <a:cs typeface="Arial" panose="020B0604020202020204" pitchFamily="34" charset="0"/>
              </a:rPr>
              <a:t> нешто. Почна да се </a:t>
            </a:r>
            <a:r>
              <a:rPr lang="mk-MK" b="1" i="1" dirty="0">
                <a:latin typeface="Arial" panose="020B0604020202020204" pitchFamily="34" charset="0"/>
                <a:cs typeface="Arial" panose="020B0604020202020204" pitchFamily="34" charset="0"/>
              </a:rPr>
              <a:t>пелтечи</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60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mk-MK" dirty="0">
                <a:latin typeface="Arial" panose="020B0604020202020204" pitchFamily="34" charset="0"/>
                <a:cs typeface="Arial" panose="020B0604020202020204" pitchFamily="34" charset="0"/>
              </a:rPr>
              <a:t>Имаш едно </a:t>
            </a:r>
            <a:r>
              <a:rPr lang="mk-MK" b="1" i="1" dirty="0">
                <a:latin typeface="Arial" panose="020B0604020202020204" pitchFamily="34" charset="0"/>
                <a:cs typeface="Arial" panose="020B0604020202020204" pitchFamily="34" charset="0"/>
              </a:rPr>
              <a:t>лајкче</a:t>
            </a:r>
            <a:r>
              <a:rPr lang="mk-MK" dirty="0">
                <a:latin typeface="Arial" panose="020B0604020202020204" pitchFamily="34" charset="0"/>
                <a:cs typeface="Arial" panose="020B0604020202020204" pitchFamily="34" charset="0"/>
              </a:rPr>
              <a:t> од мене и тоа </a:t>
            </a:r>
            <a:r>
              <a:rPr lang="mk-MK" b="1" i="1" dirty="0">
                <a:latin typeface="Arial" panose="020B0604020202020204" pitchFamily="34" charset="0"/>
                <a:cs typeface="Arial" panose="020B0604020202020204" pitchFamily="34" charset="0"/>
              </a:rPr>
              <a:t>слаткичко</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(18) Ќе одиме на </a:t>
            </a:r>
            <a:r>
              <a:rPr lang="mk-MK" b="1" i="1" dirty="0">
                <a:latin typeface="Arial" panose="020B0604020202020204" pitchFamily="34" charset="0"/>
                <a:cs typeface="Arial" panose="020B0604020202020204" pitchFamily="34" charset="0"/>
              </a:rPr>
              <a:t>парти </a:t>
            </a:r>
            <a:r>
              <a:rPr lang="mk-MK" dirty="0">
                <a:latin typeface="Arial" panose="020B0604020202020204" pitchFamily="34" charset="0"/>
                <a:cs typeface="Arial" panose="020B0604020202020204" pitchFamily="34" charset="0"/>
              </a:rPr>
              <a:t>вечерва?</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(19) </a:t>
            </a:r>
            <a:r>
              <a:rPr lang="mk-MK" b="1" i="1" dirty="0">
                <a:latin typeface="Arial" panose="020B0604020202020204" pitchFamily="34" charset="0"/>
                <a:cs typeface="Arial" panose="020B0604020202020204" pitchFamily="34" charset="0"/>
              </a:rPr>
              <a:t>Мај бој мејк ми хепи</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(20) Само </a:t>
            </a:r>
            <a:r>
              <a:rPr lang="mk-MK" b="1" i="1" dirty="0">
                <a:latin typeface="Arial" panose="020B0604020202020204" pitchFamily="34" charset="0"/>
                <a:cs typeface="Arial" panose="020B0604020202020204" pitchFamily="34" charset="0"/>
              </a:rPr>
              <a:t>твитаат</a:t>
            </a:r>
            <a:r>
              <a:rPr lang="mk-MK" dirty="0">
                <a:latin typeface="Arial" panose="020B0604020202020204" pitchFamily="34" charset="0"/>
                <a:cs typeface="Arial" panose="020B0604020202020204" pitchFamily="34" charset="0"/>
              </a:rPr>
              <a:t> нешто </a:t>
            </a:r>
            <a:r>
              <a:rPr lang="mk-MK" b="1" i="1" dirty="0">
                <a:latin typeface="Arial" panose="020B0604020202020204" pitchFamily="34" charset="0"/>
                <a:cs typeface="Arial" panose="020B0604020202020204" pitchFamily="34" charset="0"/>
              </a:rPr>
              <a:t>безвезе</a:t>
            </a:r>
            <a:r>
              <a:rPr lang="mk-MK"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(21) Стварно вечерва си </a:t>
            </a:r>
            <a:r>
              <a:rPr lang="mk-MK" b="1" i="1" dirty="0">
                <a:latin typeface="Arial" panose="020B0604020202020204" pitchFamily="34" charset="0"/>
                <a:cs typeface="Arial" panose="020B0604020202020204" pitchFamily="34" charset="0"/>
              </a:rPr>
              <a:t>топ</a:t>
            </a:r>
            <a:r>
              <a:rPr lang="mk-MK" dirty="0">
                <a:latin typeface="Arial" panose="020B0604020202020204" pitchFamily="34" charset="0"/>
                <a:cs typeface="Arial" panose="020B0604020202020204" pitchFamily="34" charset="0"/>
              </a:rPr>
              <a:t>. Мора да се </a:t>
            </a:r>
            <a:r>
              <a:rPr lang="mk-MK" b="1" i="1" dirty="0">
                <a:latin typeface="Arial" panose="020B0604020202020204" pitchFamily="34" charset="0"/>
                <a:cs typeface="Arial" panose="020B0604020202020204" pitchFamily="34" charset="0"/>
              </a:rPr>
              <a:t>фотнам</a:t>
            </a:r>
            <a:r>
              <a:rPr lang="mk-MK" dirty="0">
                <a:latin typeface="Arial" panose="020B0604020202020204" pitchFamily="34" charset="0"/>
                <a:cs typeface="Arial" panose="020B0604020202020204" pitchFamily="34" charset="0"/>
              </a:rPr>
              <a:t> со тебе.</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(22) </a:t>
            </a:r>
            <a:r>
              <a:rPr lang="mk-MK" b="1" i="1" dirty="0">
                <a:latin typeface="Arial" panose="020B0604020202020204" pitchFamily="34" charset="0"/>
                <a:cs typeface="Arial" panose="020B0604020202020204" pitchFamily="34" charset="0"/>
              </a:rPr>
              <a:t>Љубовче</a:t>
            </a:r>
            <a:r>
              <a:rPr lang="mk-MK" dirty="0">
                <a:latin typeface="Arial" panose="020B0604020202020204" pitchFamily="34" charset="0"/>
                <a:cs typeface="Arial" panose="020B0604020202020204" pitchFamily="34" charset="0"/>
              </a:rPr>
              <a:t> ми си. Те </a:t>
            </a:r>
            <a:r>
              <a:rPr lang="mk-MK" b="1" i="1" dirty="0">
                <a:latin typeface="Arial" panose="020B0604020202020204" pitchFamily="34" charset="0"/>
                <a:cs typeface="Arial" panose="020B0604020202020204" pitchFamily="34" charset="0"/>
              </a:rPr>
              <a:t>сакушкам</a:t>
            </a:r>
            <a:r>
              <a:rPr lang="mk-MK" dirty="0">
                <a:latin typeface="Arial" panose="020B0604020202020204" pitchFamily="34" charset="0"/>
                <a:cs typeface="Arial" panose="020B0604020202020204" pitchFamily="34" charset="0"/>
              </a:rPr>
              <a:t> најмногу.</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(23) </a:t>
            </a:r>
            <a:r>
              <a:rPr lang="mk-MK" b="1" i="1" dirty="0">
                <a:latin typeface="Arial" panose="020B0604020202020204" pitchFamily="34" charset="0"/>
                <a:cs typeface="Arial" panose="020B0604020202020204" pitchFamily="34" charset="0"/>
              </a:rPr>
              <a:t>Бај д’ веј</a:t>
            </a:r>
            <a:r>
              <a:rPr lang="mk-MK" dirty="0">
                <a:latin typeface="Arial" panose="020B0604020202020204" pitchFamily="34" charset="0"/>
                <a:cs typeface="Arial" panose="020B0604020202020204" pitchFamily="34" charset="0"/>
              </a:rPr>
              <a:t> – не ми се искача вечерва, ама ич.</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(24) </a:t>
            </a:r>
            <a:r>
              <a:rPr lang="mk-MK" b="1" i="1" dirty="0">
                <a:latin typeface="Arial" panose="020B0604020202020204" pitchFamily="34" charset="0"/>
                <a:cs typeface="Arial" panose="020B0604020202020204" pitchFamily="34" charset="0"/>
              </a:rPr>
              <a:t>Кисче</a:t>
            </a:r>
            <a:r>
              <a:rPr lang="mk-MK" dirty="0">
                <a:latin typeface="Arial" panose="020B0604020202020204" pitchFamily="34" charset="0"/>
                <a:cs typeface="Arial" panose="020B0604020202020204" pitchFamily="34" charset="0"/>
              </a:rPr>
              <a:t> ти пратив преку </a:t>
            </a:r>
            <a:r>
              <a:rPr lang="mk-MK" b="1" i="1" dirty="0">
                <a:latin typeface="Arial" panose="020B0604020202020204" pitchFamily="34" charset="0"/>
                <a:cs typeface="Arial" panose="020B0604020202020204" pitchFamily="34" charset="0"/>
              </a:rPr>
              <a:t>СМС</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(25) </a:t>
            </a:r>
            <a:r>
              <a:rPr lang="mk-MK" b="1" i="1" dirty="0">
                <a:latin typeface="Arial" panose="020B0604020202020204" pitchFamily="34" charset="0"/>
                <a:cs typeface="Arial" panose="020B0604020202020204" pitchFamily="34" charset="0"/>
              </a:rPr>
              <a:t>Невер гив ап</a:t>
            </a:r>
            <a:r>
              <a:rPr lang="mk-MK" dirty="0">
                <a:latin typeface="Arial" panose="020B0604020202020204" pitchFamily="34" charset="0"/>
                <a:cs typeface="Arial" panose="020B0604020202020204" pitchFamily="34" charset="0"/>
              </a:rPr>
              <a:t>, драга Емили.</a:t>
            </a:r>
            <a:endParaRPr lang="en-US" dirty="0">
              <a:latin typeface="Arial" panose="020B0604020202020204" pitchFamily="34" charset="0"/>
              <a:cs typeface="Arial" panose="020B0604020202020204" pitchFamily="34" charset="0"/>
            </a:endParaRPr>
          </a:p>
          <a:p>
            <a:r>
              <a:rPr lang="mk-MK" dirty="0">
                <a:latin typeface="Arial" panose="020B0604020202020204" pitchFamily="34" charset="0"/>
                <a:cs typeface="Arial" panose="020B0604020202020204" pitchFamily="34" charset="0"/>
              </a:rPr>
              <a:t>(26) Не знам шо му е на типов. Цело време </a:t>
            </a:r>
            <a:r>
              <a:rPr lang="mk-MK" b="1" i="1" dirty="0">
                <a:latin typeface="Arial" panose="020B0604020202020204" pitchFamily="34" charset="0"/>
                <a:cs typeface="Arial" panose="020B0604020202020204" pitchFamily="34" charset="0"/>
              </a:rPr>
              <a:t>шерува</a:t>
            </a:r>
            <a:r>
              <a:rPr lang="mk-MK" dirty="0">
                <a:latin typeface="Arial" panose="020B0604020202020204" pitchFamily="34" charset="0"/>
                <a:cs typeface="Arial" panose="020B0604020202020204" pitchFamily="34" charset="0"/>
              </a:rPr>
              <a:t> некои глупости.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505253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b="1" dirty="0" smtClean="0">
                <a:latin typeface="Arial" panose="020B0604020202020204" pitchFamily="34" charset="0"/>
                <a:cs typeface="Arial" panose="020B0604020202020204" pitchFamily="34" charset="0"/>
              </a:rPr>
              <a:t>Заклучок</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54320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mk-MK" dirty="0" smtClean="0"/>
          </a:p>
          <a:p>
            <a:endParaRPr lang="mk-MK" dirty="0"/>
          </a:p>
          <a:p>
            <a:pPr marL="0" indent="0">
              <a:buNone/>
            </a:pPr>
            <a:r>
              <a:rPr lang="mk-MK" sz="4000" b="1" i="1" dirty="0" smtClean="0"/>
              <a:t>		</a:t>
            </a:r>
            <a:r>
              <a:rPr lang="mk-MK" sz="3200" b="1" i="1" dirty="0" smtClean="0">
                <a:latin typeface="Arial" panose="020B0604020202020204" pitchFamily="34" charset="0"/>
                <a:cs typeface="Arial" panose="020B0604020202020204" pitchFamily="34" charset="0"/>
              </a:rPr>
              <a:t>БЛАГОДАРАМ ЗА ВНИМАНИЕТО!</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192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b="1" dirty="0">
                <a:latin typeface="Arial" panose="020B0604020202020204" pitchFamily="34" charset="0"/>
                <a:cs typeface="Arial" panose="020B0604020202020204" pitchFamily="34" charset="0"/>
              </a:rPr>
              <a:t>Лексика од информатичката технологија</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mk-MK" dirty="0" smtClean="0"/>
          </a:p>
          <a:p>
            <a:r>
              <a:rPr lang="mk-MK" dirty="0" smtClean="0">
                <a:latin typeface="Arial" panose="020B0604020202020204" pitchFamily="34" charset="0"/>
                <a:cs typeface="Arial" panose="020B0604020202020204" pitchFamily="34" charset="0"/>
              </a:rPr>
              <a:t>Локализација </a:t>
            </a:r>
            <a:r>
              <a:rPr lang="mk-MK" dirty="0">
                <a:latin typeface="Arial" panose="020B0604020202020204" pitchFamily="34" charset="0"/>
                <a:cs typeface="Arial" panose="020B0604020202020204" pitchFamily="34" charset="0"/>
              </a:rPr>
              <a:t>на </a:t>
            </a:r>
            <a:r>
              <a:rPr lang="sl-SI" dirty="0">
                <a:latin typeface="Arial" panose="020B0604020202020204" pitchFamily="34" charset="0"/>
                <a:cs typeface="Arial" panose="020B0604020202020204" pitchFamily="34" charset="0"/>
              </a:rPr>
              <a:t>Office 2007 </a:t>
            </a:r>
            <a:r>
              <a:rPr lang="mk-MK" dirty="0">
                <a:latin typeface="Arial" panose="020B0604020202020204" pitchFamily="34" charset="0"/>
                <a:cs typeface="Arial" panose="020B0604020202020204" pitchFamily="34" charset="0"/>
              </a:rPr>
              <a:t>и </a:t>
            </a:r>
            <a:r>
              <a:rPr lang="sl-SI" dirty="0">
                <a:latin typeface="Arial" panose="020B0604020202020204" pitchFamily="34" charset="0"/>
                <a:cs typeface="Arial" panose="020B0604020202020204" pitchFamily="34" charset="0"/>
              </a:rPr>
              <a:t>Windows Vista </a:t>
            </a:r>
            <a:r>
              <a:rPr lang="mk-MK" dirty="0">
                <a:latin typeface="Arial" panose="020B0604020202020204" pitchFamily="34" charset="0"/>
                <a:cs typeface="Arial" panose="020B0604020202020204" pitchFamily="34" charset="0"/>
              </a:rPr>
              <a:t>за корпорацијата </a:t>
            </a:r>
            <a:r>
              <a:rPr lang="sl-SI" dirty="0" smtClean="0">
                <a:latin typeface="Arial" panose="020B0604020202020204" pitchFamily="34" charset="0"/>
                <a:cs typeface="Arial" panose="020B0604020202020204" pitchFamily="34" charset="0"/>
              </a:rPr>
              <a:t>Microsoft</a:t>
            </a:r>
            <a:r>
              <a:rPr lang="mk-MK" dirty="0" smtClean="0">
                <a:latin typeface="Arial" panose="020B0604020202020204" pitchFamily="34" charset="0"/>
                <a:cs typeface="Arial" panose="020B0604020202020204" pitchFamily="34" charset="0"/>
              </a:rPr>
              <a:t>, </a:t>
            </a:r>
            <a:r>
              <a:rPr lang="mk-MK" dirty="0">
                <a:latin typeface="Arial" panose="020B0604020202020204" pitchFamily="34" charset="0"/>
                <a:cs typeface="Arial" panose="020B0604020202020204" pitchFamily="34" charset="0"/>
              </a:rPr>
              <a:t>2006-2007 </a:t>
            </a:r>
          </a:p>
          <a:p>
            <a:r>
              <a:rPr lang="mk-MK" dirty="0" smtClean="0">
                <a:latin typeface="Arial" panose="020B0604020202020204" pitchFamily="34" charset="0"/>
                <a:cs typeface="Arial" panose="020B0604020202020204" pitchFamily="34" charset="0"/>
              </a:rPr>
              <a:t>Поимник </a:t>
            </a:r>
            <a:r>
              <a:rPr lang="mk-MK" dirty="0">
                <a:latin typeface="Arial" panose="020B0604020202020204" pitchFamily="34" charset="0"/>
                <a:cs typeface="Arial" panose="020B0604020202020204" pitchFamily="34" charset="0"/>
              </a:rPr>
              <a:t>на македонски зборови од областа на информатиката </a:t>
            </a:r>
            <a:r>
              <a:rPr lang="mk-MK" dirty="0" smtClean="0">
                <a:latin typeface="Arial" panose="020B0604020202020204" pitchFamily="34" charset="0"/>
                <a:cs typeface="Arial" panose="020B0604020202020204" pitchFamily="34" charset="0"/>
              </a:rPr>
              <a:t>технологија </a:t>
            </a:r>
            <a:r>
              <a:rPr lang="mk-MK" dirty="0">
                <a:latin typeface="Arial" panose="020B0604020202020204" pitchFamily="34" charset="0"/>
                <a:cs typeface="Arial" panose="020B0604020202020204" pitchFamily="34" charset="0"/>
              </a:rPr>
              <a:t>(англиско-македонски</a:t>
            </a:r>
            <a:r>
              <a:rPr lang="mk-MK" dirty="0" smtClean="0">
                <a:latin typeface="Arial" panose="020B0604020202020204" pitchFamily="34" charset="0"/>
                <a:cs typeface="Arial" panose="020B0604020202020204" pitchFamily="34" charset="0"/>
              </a:rPr>
              <a:t>)</a:t>
            </a:r>
          </a:p>
          <a:p>
            <a:pPr marL="0" indent="0">
              <a:buNone/>
            </a:pPr>
            <a:r>
              <a:rPr lang="mk-MK" dirty="0">
                <a:latin typeface="Arial" panose="020B0604020202020204" pitchFamily="34" charset="0"/>
                <a:cs typeface="Arial" panose="020B0604020202020204" pitchFamily="34" charset="0"/>
              </a:rPr>
              <a:t> </a:t>
            </a:r>
            <a:r>
              <a:rPr lang="mk-MK" dirty="0" smtClean="0">
                <a:latin typeface="Arial" panose="020B0604020202020204" pitchFamily="34" charset="0"/>
                <a:cs typeface="Arial" panose="020B0604020202020204" pitchFamily="34" charset="0"/>
              </a:rPr>
              <a:t>   www.mio.gov.mk</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1920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sz="3200" dirty="0" smtClean="0"/>
              <a:t> </a:t>
            </a:r>
            <a:r>
              <a:rPr lang="mk-MK" sz="3200" dirty="0">
                <a:latin typeface="Arial" panose="020B0604020202020204" pitchFamily="34" charset="0"/>
                <a:cs typeface="Arial" panose="020B0604020202020204" pitchFamily="34" charset="0"/>
              </a:rPr>
              <a:t>Избор на пофреквентна лексика од областа на информатичката терминологија. </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mk-MK" sz="2700" dirty="0">
                <a:latin typeface="Arial" panose="020B0604020202020204" pitchFamily="34" charset="0"/>
                <a:cs typeface="Arial" panose="020B0604020202020204" pitchFamily="34" charset="0"/>
              </a:rPr>
              <a:t>Преземено од: www.mio.gov.mk</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974058161"/>
              </p:ext>
            </p:extLst>
          </p:nvPr>
        </p:nvGraphicFramePr>
        <p:xfrm>
          <a:off x="838200" y="1825625"/>
          <a:ext cx="10515600" cy="42062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access – пристап</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accessibility – пристапност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accessory – додаток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account – сметка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action – дејство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activate – активирање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adapter – приспособувач</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agent – вршител</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allow – дозволи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anonymous – анонимен, неименуван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attention – внимание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back up – осигурува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backdoor – заден влез</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backup – сигурносен, резервен, заштитен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browse – истражува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bug – грешка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busy – зафатен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CD player – ЦД-уред</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chat</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разговор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check</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проверка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choose</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избор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confirm – </a:t>
                      </a:r>
                      <a:r>
                        <a:rPr lang="mk-MK" sz="1800" b="1" kern="1200" dirty="0" smtClean="0">
                          <a:solidFill>
                            <a:schemeClr val="lt1"/>
                          </a:solidFill>
                          <a:effectLst/>
                          <a:latin typeface="Arial" panose="020B0604020202020204" pitchFamily="34" charset="0"/>
                          <a:ea typeface="+mn-ea"/>
                          <a:cs typeface="Arial" panose="020B0604020202020204" pitchFamily="34" charset="0"/>
                        </a:rPr>
                        <a:t>потврди!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connect – </a:t>
                      </a:r>
                      <a:r>
                        <a:rPr lang="mk-MK" sz="1800" b="1" kern="1200" dirty="0" smtClean="0">
                          <a:solidFill>
                            <a:schemeClr val="lt1"/>
                          </a:solidFill>
                          <a:effectLst/>
                          <a:latin typeface="Arial" panose="020B0604020202020204" pitchFamily="34" charset="0"/>
                          <a:ea typeface="+mn-ea"/>
                          <a:cs typeface="Arial" panose="020B0604020202020204" pitchFamily="34" charset="0"/>
                        </a:rPr>
                        <a:t>поврзи!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content –</a:t>
                      </a:r>
                      <a:r>
                        <a:rPr lang="mk-MK" sz="1800" b="1" kern="1200" dirty="0" smtClean="0">
                          <a:solidFill>
                            <a:schemeClr val="lt1"/>
                          </a:solidFill>
                          <a:effectLst/>
                          <a:latin typeface="Arial" panose="020B0604020202020204" pitchFamily="34" charset="0"/>
                          <a:ea typeface="+mn-ea"/>
                          <a:cs typeface="Arial" panose="020B0604020202020204" pitchFamily="34" charset="0"/>
                        </a:rPr>
                        <a:t> содржина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cut – отсечи!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delete – избриши!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desktop – работна површина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device – уред</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disconnect – исклучи!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display – прикажи екран!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drive – податочна единица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edit – </a:t>
                      </a:r>
                      <a:r>
                        <a:rPr lang="mk-MK" sz="1800" b="1" kern="1200" dirty="0" smtClean="0">
                          <a:solidFill>
                            <a:schemeClr val="lt1"/>
                          </a:solidFill>
                          <a:effectLst/>
                          <a:latin typeface="Arial" panose="020B0604020202020204" pitchFamily="34" charset="0"/>
                          <a:ea typeface="+mn-ea"/>
                          <a:cs typeface="Arial" panose="020B0604020202020204" pitchFamily="34" charset="0"/>
                        </a:rPr>
                        <a:t>уреди!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e-mail – е-пошта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event – настан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file – дадотека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flyer – леток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folder – папка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footer - подножје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full screen - цел екран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7259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3653272"/>
              </p:ext>
            </p:extLst>
          </p:nvPr>
        </p:nvGraphicFramePr>
        <p:xfrm>
          <a:off x="838200" y="1825625"/>
          <a:ext cx="10515600" cy="420624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gadget – џиџе, украсен уред, украсна програма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game – игра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hard disc – тврд диск; тврд диск, диск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heder - заглавие </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help – помош</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homepage – почетна страница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host – домаќин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hot spot</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пристапно место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image</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слика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job</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работа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en-US" sz="1800" b="1" kern="1200" dirty="0" smtClean="0">
                          <a:solidFill>
                            <a:schemeClr val="lt1"/>
                          </a:solidFill>
                          <a:effectLst/>
                          <a:latin typeface="Arial" panose="020B0604020202020204" pitchFamily="34" charset="0"/>
                          <a:ea typeface="+mn-ea"/>
                          <a:cs typeface="Arial" panose="020B0604020202020204" pitchFamily="34" charset="0"/>
                        </a:rPr>
                        <a:t>keyword</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клучен збор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en-US" sz="1800" b="1" kern="1200" dirty="0" smtClean="0">
                          <a:solidFill>
                            <a:schemeClr val="lt1"/>
                          </a:solidFill>
                          <a:effectLst/>
                          <a:latin typeface="Arial" panose="020B0604020202020204" pitchFamily="34" charset="0"/>
                          <a:ea typeface="+mn-ea"/>
                          <a:cs typeface="Arial" panose="020B0604020202020204" pitchFamily="34" charset="0"/>
                        </a:rPr>
                        <a:t>label</a:t>
                      </a:r>
                      <a:r>
                        <a:rPr lang="ru-RU" sz="1800" b="1" kern="1200" dirty="0" smtClean="0">
                          <a:solidFill>
                            <a:schemeClr val="lt1"/>
                          </a:solidFill>
                          <a:effectLst/>
                          <a:latin typeface="Arial" panose="020B0604020202020204" pitchFamily="34" charset="0"/>
                          <a:ea typeface="+mn-ea"/>
                          <a:cs typeface="Arial" panose="020B0604020202020204" pitchFamily="34" charset="0"/>
                        </a:rPr>
                        <a:t> – </a:t>
                      </a:r>
                      <a:r>
                        <a:rPr lang="mk-MK" sz="1800" b="1" kern="1200" dirty="0" smtClean="0">
                          <a:solidFill>
                            <a:schemeClr val="lt1"/>
                          </a:solidFill>
                          <a:effectLst/>
                          <a:latin typeface="Arial" panose="020B0604020202020204" pitchFamily="34" charset="0"/>
                          <a:ea typeface="+mn-ea"/>
                          <a:cs typeface="Arial" panose="020B0604020202020204" pitchFamily="34" charset="0"/>
                        </a:rPr>
                        <a:t>ознака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laptop – пренослив компјутер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level – ниво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locked – заклучен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mirror – огледало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mouse – глувче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mouse click – клик на глувчето</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NET </a:t>
                      </a:r>
                      <a:r>
                        <a:rPr lang="sl-SI" sz="1800" b="1" kern="1200" dirty="0" smtClean="0">
                          <a:solidFill>
                            <a:schemeClr val="lt1"/>
                          </a:solidFill>
                          <a:effectLst/>
                          <a:latin typeface="Arial" panose="020B0604020202020204" pitchFamily="34" charset="0"/>
                          <a:ea typeface="+mn-ea"/>
                          <a:cs typeface="Arial" panose="020B0604020202020204" pitchFamily="34" charset="0"/>
                        </a:rPr>
                        <a:t>f</a:t>
                      </a:r>
                      <a:r>
                        <a:rPr lang="mk-MK" sz="1800" b="1" kern="1200" dirty="0" smtClean="0">
                          <a:solidFill>
                            <a:schemeClr val="lt1"/>
                          </a:solidFill>
                          <a:effectLst/>
                          <a:latin typeface="Arial" panose="020B0604020202020204" pitchFamily="34" charset="0"/>
                          <a:ea typeface="+mn-ea"/>
                          <a:cs typeface="Arial" panose="020B0604020202020204" pitchFamily="34" charset="0"/>
                        </a:rPr>
                        <a:t>ramework – НЕТ-рамка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network – мрежа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nickname – прекар</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notification – известување</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offline – исклучен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online – вклучен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package – пакет</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pad – подлога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page – страница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password – лозинка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protect -  заштити!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random – случаен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rating – оцена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save – зачувај!</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select – избери!</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window – прозорец</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wireless – бежичен</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wizard – волшебник</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
                      </a:r>
                      <a:br>
                        <a:rPr lang="mk-MK" sz="1800" b="1" kern="1200" dirty="0" smtClean="0">
                          <a:solidFill>
                            <a:schemeClr val="lt1"/>
                          </a:solidFill>
                          <a:effectLst/>
                          <a:latin typeface="Arial" panose="020B0604020202020204" pitchFamily="34" charset="0"/>
                          <a:ea typeface="+mn-ea"/>
                          <a:cs typeface="Arial" panose="020B0604020202020204" pitchFamily="34" charset="0"/>
                        </a:rPr>
                      </a:br>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22022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3200" b="1" dirty="0">
                <a:latin typeface="Arial" panose="020B0604020202020204" pitchFamily="34" charset="0"/>
                <a:cs typeface="Arial" panose="020B0604020202020204" pitchFamily="34" charset="0"/>
              </a:rPr>
              <a:t>Лексиката од информатичката технологија од </a:t>
            </a:r>
            <a:r>
              <a:rPr lang="mk-MK" sz="3200" b="1" dirty="0">
                <a:latin typeface="Arial" panose="020B0604020202020204" pitchFamily="34" charset="0"/>
                <a:cs typeface="Arial" panose="020B0604020202020204" pitchFamily="34" charset="0"/>
              </a:rPr>
              <a:t>зборообразувачки </a:t>
            </a:r>
            <a:r>
              <a:rPr lang="mk-MK" sz="3200" b="1" dirty="0" smtClean="0">
                <a:latin typeface="Arial" panose="020B0604020202020204" pitchFamily="34" charset="0"/>
                <a:cs typeface="Arial" panose="020B0604020202020204" pitchFamily="34" charset="0"/>
              </a:rPr>
              <a:t>аспект</a:t>
            </a:r>
            <a:br>
              <a:rPr lang="mk-MK" sz="3200" b="1" dirty="0" smtClean="0">
                <a:latin typeface="Arial" panose="020B0604020202020204" pitchFamily="34" charset="0"/>
                <a:cs typeface="Arial" panose="020B0604020202020204" pitchFamily="34" charset="0"/>
              </a:rPr>
            </a:br>
            <a:r>
              <a:rPr lang="mk-MK" sz="2700" dirty="0" smtClean="0">
                <a:latin typeface="Arial" panose="020B0604020202020204" pitchFamily="34" charset="0"/>
                <a:cs typeface="Arial" panose="020B0604020202020204" pitchFamily="34" charset="0"/>
              </a:rPr>
              <a:t>Глаголски деривати во македонскиот јазик образувани со суфиксот </a:t>
            </a:r>
            <a:br>
              <a:rPr lang="mk-MK" sz="2700" dirty="0" smtClean="0">
                <a:latin typeface="Arial" panose="020B0604020202020204" pitchFamily="34" charset="0"/>
                <a:cs typeface="Arial" panose="020B0604020202020204" pitchFamily="34" charset="0"/>
              </a:rPr>
            </a:br>
            <a:r>
              <a:rPr lang="mk-MK" sz="2700" b="1" dirty="0" smtClean="0">
                <a:latin typeface="Arial" panose="020B0604020202020204" pitchFamily="34" charset="0"/>
                <a:cs typeface="Arial" panose="020B0604020202020204" pitchFamily="34" charset="0"/>
              </a:rPr>
              <a:t>-ира</a:t>
            </a:r>
            <a:r>
              <a:rPr lang="ru-RU" sz="2700" dirty="0" smtClean="0">
                <a:latin typeface="Arial" panose="020B0604020202020204" pitchFamily="34" charset="0"/>
                <a:cs typeface="Arial" panose="020B0604020202020204" pitchFamily="34" charset="0"/>
              </a:rPr>
              <a:t>:</a:t>
            </a:r>
            <a:r>
              <a:rPr lang="en-US" sz="2700" dirty="0" smtClean="0">
                <a:latin typeface="Arial" panose="020B0604020202020204" pitchFamily="34" charset="0"/>
                <a:cs typeface="Arial" panose="020B0604020202020204" pitchFamily="34" charset="0"/>
              </a:rPr>
              <a:t/>
            </a:r>
            <a:br>
              <a:rPr lang="en-US" sz="2700" dirty="0" smtClean="0">
                <a:latin typeface="Arial" panose="020B0604020202020204" pitchFamily="34" charset="0"/>
                <a:cs typeface="Arial" panose="020B0604020202020204" pitchFamily="34" charset="0"/>
              </a:rPr>
            </a:br>
            <a:endParaRPr lang="en-US" sz="27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3908661"/>
              </p:ext>
            </p:extLst>
          </p:nvPr>
        </p:nvGraphicFramePr>
        <p:xfrm>
          <a:off x="838200" y="1825625"/>
          <a:ext cx="10515600" cy="50292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адаптира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администрира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адресира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акаунтира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анимира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аплицира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блокира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визуализира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даунлаудира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делетира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дизајнира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дистрибуира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документира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едитира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елиминира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зумира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инсталира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интегрира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интервенира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кодира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колоризира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компарира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компилира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конектира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координира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конфигурира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конфирмира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логира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локализира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маргинализира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меморира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mk-MK"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c>
                  <a:txBody>
                    <a:bodyPr/>
                    <a:lstStyle/>
                    <a:p>
                      <a:r>
                        <a:rPr lang="mk-MK" sz="1800" b="1" kern="1200" dirty="0" smtClean="0">
                          <a:solidFill>
                            <a:schemeClr val="lt1"/>
                          </a:solidFill>
                          <a:effectLst/>
                          <a:latin typeface="Arial" panose="020B0604020202020204" pitchFamily="34" charset="0"/>
                          <a:ea typeface="+mn-ea"/>
                          <a:cs typeface="Arial" panose="020B0604020202020204" pitchFamily="34" charset="0"/>
                        </a:rPr>
                        <a:t>мобилизира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модулира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нормализира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организира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патентира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персонализира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процесира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реализира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ротира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селектира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сервисира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скенира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сертифицира </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темпира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r>
                        <a:rPr lang="mk-MK" sz="1800" b="1" kern="1200" dirty="0" smtClean="0">
                          <a:solidFill>
                            <a:schemeClr val="lt1"/>
                          </a:solidFill>
                          <a:effectLst/>
                          <a:latin typeface="Arial" panose="020B0604020202020204" pitchFamily="34" charset="0"/>
                          <a:ea typeface="+mn-ea"/>
                          <a:cs typeface="Arial" panose="020B0604020202020204" pitchFamily="34" charset="0"/>
                        </a:rPr>
                        <a:t>чекира</a:t>
                      </a:r>
                      <a:endParaRPr lang="en-US" sz="1800" b="1" kern="1200" dirty="0" smtClean="0">
                        <a:solidFill>
                          <a:schemeClr val="lt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10482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mk-MK" dirty="0" smtClean="0">
                <a:latin typeface="Arial" panose="020B0604020202020204" pitchFamily="34" charset="0"/>
                <a:cs typeface="Arial" panose="020B0604020202020204" pitchFamily="34" charset="0"/>
              </a:rPr>
              <a:t>Со префиксација:</a:t>
            </a:r>
          </a:p>
          <a:p>
            <a:r>
              <a:rPr lang="mk-MK" dirty="0" smtClean="0">
                <a:latin typeface="Arial" panose="020B0604020202020204" pitchFamily="34" charset="0"/>
                <a:cs typeface="Arial" panose="020B0604020202020204" pitchFamily="34" charset="0"/>
              </a:rPr>
              <a:t>фреквентни </a:t>
            </a:r>
            <a:r>
              <a:rPr lang="mk-MK" dirty="0">
                <a:latin typeface="Arial" panose="020B0604020202020204" pitchFamily="34" charset="0"/>
                <a:cs typeface="Arial" panose="020B0604020202020204" pitchFamily="34" charset="0"/>
              </a:rPr>
              <a:t>се префиксите: </a:t>
            </a:r>
            <a:r>
              <a:rPr lang="mk-MK" b="1" dirty="0">
                <a:latin typeface="Arial" panose="020B0604020202020204" pitchFamily="34" charset="0"/>
                <a:cs typeface="Arial" panose="020B0604020202020204" pitchFamily="34" charset="0"/>
              </a:rPr>
              <a:t>де-, дис-, из-, од-, пре, ре-</a:t>
            </a:r>
            <a:r>
              <a:rPr lang="ru-RU" dirty="0">
                <a:latin typeface="Arial" panose="020B0604020202020204" pitchFamily="34" charset="0"/>
                <a:cs typeface="Arial" panose="020B0604020202020204" pitchFamily="34" charset="0"/>
              </a:rPr>
              <a:t>, кои се додаваат на веќе формираните деривати со суфиксот </a:t>
            </a:r>
            <a:endParaRPr lang="ru-RU" dirty="0" smtClean="0">
              <a:latin typeface="Arial" panose="020B0604020202020204" pitchFamily="34" charset="0"/>
              <a:cs typeface="Arial" panose="020B0604020202020204" pitchFamily="34" charset="0"/>
            </a:endParaRPr>
          </a:p>
          <a:p>
            <a:pPr marL="0" indent="0">
              <a:buNone/>
            </a:pPr>
            <a:r>
              <a:rPr lang="ru-RU" i="1" dirty="0">
                <a:latin typeface="Arial" panose="020B0604020202020204" pitchFamily="34" charset="0"/>
                <a:cs typeface="Arial" panose="020B0604020202020204" pitchFamily="34" charset="0"/>
              </a:rPr>
              <a:t> </a:t>
            </a:r>
            <a:r>
              <a:rPr lang="ru-RU" i="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ира: </a:t>
            </a:r>
            <a:r>
              <a:rPr lang="mk-MK" i="1" dirty="0">
                <a:latin typeface="Arial" panose="020B0604020202020204" pitchFamily="34" charset="0"/>
                <a:cs typeface="Arial" panose="020B0604020202020204" pitchFamily="34" charset="0"/>
              </a:rPr>
              <a:t>деблокира, деинсталира, декодира, дисконектира, изделетира, излогира, измодулира, одлогира, прелогира, преорганизира, редизајнира</a:t>
            </a:r>
            <a:r>
              <a:rPr lang="mk-MK" dirty="0">
                <a:latin typeface="Arial" panose="020B0604020202020204" pitchFamily="34" charset="0"/>
                <a:cs typeface="Arial" panose="020B0604020202020204" pitchFamily="34" charset="0"/>
              </a:rPr>
              <a:t> итн. </a:t>
            </a:r>
            <a:endParaRPr lang="mk-MK" dirty="0" smtClean="0">
              <a:latin typeface="Arial" panose="020B0604020202020204" pitchFamily="34" charset="0"/>
              <a:cs typeface="Arial" panose="020B0604020202020204" pitchFamily="34" charset="0"/>
            </a:endParaRPr>
          </a:p>
          <a:p>
            <a:r>
              <a:rPr lang="mk-MK" dirty="0" smtClean="0">
                <a:latin typeface="Arial" panose="020B0604020202020204" pitchFamily="34" charset="0"/>
                <a:cs typeface="Arial" panose="020B0604020202020204" pitchFamily="34" charset="0"/>
              </a:rPr>
              <a:t>Или:</a:t>
            </a:r>
            <a:endParaRPr lang="en-US" dirty="0">
              <a:latin typeface="Arial" panose="020B0604020202020204" pitchFamily="34" charset="0"/>
              <a:cs typeface="Arial" panose="020B0604020202020204" pitchFamily="34" charset="0"/>
            </a:endParaRPr>
          </a:p>
          <a:p>
            <a:r>
              <a:rPr lang="mk-MK" i="1" dirty="0" smtClean="0">
                <a:latin typeface="Arial" panose="020B0604020202020204" pitchFamily="34" charset="0"/>
                <a:cs typeface="Arial" panose="020B0604020202020204" pitchFamily="34" charset="0"/>
              </a:rPr>
              <a:t>гугла</a:t>
            </a:r>
            <a:r>
              <a:rPr lang="mk-MK" i="1" dirty="0">
                <a:latin typeface="Arial" panose="020B0604020202020204" pitchFamily="34" charset="0"/>
                <a:cs typeface="Arial" panose="020B0604020202020204" pitchFamily="34" charset="0"/>
              </a:rPr>
              <a:t>, клика, принта, рента, </a:t>
            </a:r>
            <a:r>
              <a:rPr lang="mk-MK" i="1" dirty="0" smtClean="0">
                <a:latin typeface="Arial" panose="020B0604020202020204" pitchFamily="34" charset="0"/>
                <a:cs typeface="Arial" panose="020B0604020202020204" pitchFamily="34" charset="0"/>
              </a:rPr>
              <a:t>сурфа</a:t>
            </a:r>
            <a:r>
              <a:rPr lang="mk-MK" i="1" dirty="0">
                <a:latin typeface="Arial" panose="020B0604020202020204" pitchFamily="34" charset="0"/>
                <a:cs typeface="Arial" panose="020B0604020202020204" pitchFamily="34" charset="0"/>
              </a:rPr>
              <a:t>;</a:t>
            </a:r>
            <a:endParaRPr lang="mk-MK" i="1" dirty="0" smtClean="0">
              <a:latin typeface="Arial" panose="020B0604020202020204" pitchFamily="34" charset="0"/>
              <a:cs typeface="Arial" panose="020B0604020202020204" pitchFamily="34" charset="0"/>
            </a:endParaRPr>
          </a:p>
          <a:p>
            <a:r>
              <a:rPr lang="mk-MK" b="1" smtClean="0">
                <a:latin typeface="Arial" panose="020B0604020202020204" pitchFamily="34" charset="0"/>
                <a:cs typeface="Arial" panose="020B0604020202020204" pitchFamily="34" charset="0"/>
              </a:rPr>
              <a:t>-ува: </a:t>
            </a:r>
            <a:r>
              <a:rPr lang="mk-MK" i="1" smtClean="0">
                <a:latin typeface="Arial" panose="020B0604020202020204" pitchFamily="34" charset="0"/>
                <a:cs typeface="Arial" panose="020B0604020202020204" pitchFamily="34" charset="0"/>
              </a:rPr>
              <a:t>лајкува</a:t>
            </a:r>
            <a:r>
              <a:rPr lang="mk-MK" i="1" dirty="0">
                <a:latin typeface="Arial" panose="020B0604020202020204" pitchFamily="34" charset="0"/>
                <a:cs typeface="Arial" panose="020B0604020202020204" pitchFamily="34" charset="0"/>
              </a:rPr>
              <a:t>, френдува, чатува, шерува</a:t>
            </a:r>
            <a:r>
              <a:rPr lang="mk-MK"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40855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mk-MK" sz="3200" b="1" dirty="0">
                <a:latin typeface="Arial" panose="020B0604020202020204" pitchFamily="34" charset="0"/>
                <a:cs typeface="Arial" panose="020B0604020202020204" pitchFamily="34" charset="0"/>
              </a:rPr>
              <a:t>Информатичката терминологија во македонскиот јазик од аспект на именската деривација</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mk-MK" dirty="0" smtClean="0">
                <a:latin typeface="Arial" panose="020B0604020202020204" pitchFamily="34" charset="0"/>
                <a:cs typeface="Arial" panose="020B0604020202020204" pitchFamily="34" charset="0"/>
              </a:rPr>
              <a:t>Сложени зборови:</a:t>
            </a:r>
          </a:p>
          <a:p>
            <a:r>
              <a:rPr lang="mk-MK" i="1" dirty="0">
                <a:latin typeface="Arial" panose="020B0604020202020204" pitchFamily="34" charset="0"/>
                <a:cs typeface="Arial" panose="020B0604020202020204" pitchFamily="34" charset="0"/>
              </a:rPr>
              <a:t>аудиореклама, бар-код, бит-мапа, бит-спецификација, блок-дијаграм, веб-сајт, веб-содржина, гигабајт, грејс-период, дисплеј, е-сертификација, интернет-адреса, интероперабилност, интерфејс, килобајт, компакт-диск, мегабајт, микропроцесор, мултимедиум, мултитаскинг, сликоред, табла-компјутер, столб-плакат, столб-реклама, радар-дијаграм, фотоалбум, фејсбук-манија, ХД-филм, ЦД-режач </a:t>
            </a:r>
            <a:r>
              <a:rPr lang="mk-MK" dirty="0">
                <a:latin typeface="Arial" panose="020B0604020202020204" pitchFamily="34" charset="0"/>
                <a:cs typeface="Arial" panose="020B0604020202020204" pitchFamily="34" charset="0"/>
              </a:rPr>
              <a:t>и др.</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754657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3255</Words>
  <Application>Microsoft Office PowerPoint</Application>
  <PresentationFormat>Widescreen</PresentationFormat>
  <Paragraphs>455</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Лидија Аризанковска (Скопје)  Филолошки факултет „Блаже Конески“ Универзитет „Св. Кирил и Методиј“ во Скопје larizankovska@yahoo.com  </vt:lpstr>
      <vt:lpstr>Македонскиот јазик како средство за комуникација во глобалниот свет </vt:lpstr>
      <vt:lpstr>Состојбата во 21 век</vt:lpstr>
      <vt:lpstr>Лексика од информатичката технологија</vt:lpstr>
      <vt:lpstr> Избор на пофреквентна лексика од областа на информатичката терминологија.  Преземено од: www.mio.gov.mk </vt:lpstr>
      <vt:lpstr>PowerPoint Presentation</vt:lpstr>
      <vt:lpstr>Лексиката од информатичката технологија од зборообразувачки аспект Глаголски деривати во македонскиот јазик образувани со суфиксот  -ира: </vt:lpstr>
      <vt:lpstr>PowerPoint Presentation</vt:lpstr>
      <vt:lpstr>Информатичката терминологија во македонскиот јазик од аспект на именската деривација </vt:lpstr>
      <vt:lpstr>PowerPoint Presentation</vt:lpstr>
      <vt:lpstr>PowerPoint Presentation</vt:lpstr>
      <vt:lpstr>PowerPoint Presentation</vt:lpstr>
      <vt:lpstr>Информатичката терминологија во македонскиот јазик од аспект на придавската деривација</vt:lpstr>
      <vt:lpstr>Лексиката во македонскиот публицистички стил, односно новинарски потстил од зборообразувачки аспект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Лексиката во неформалната интернет-комуникација од зборообразувачки аспект</vt:lpstr>
      <vt:lpstr>PowerPoint Presentation</vt:lpstr>
      <vt:lpstr>Скратеници</vt:lpstr>
      <vt:lpstr>Примери од неформалната комуникација преку социјалните мрежи</vt:lpstr>
      <vt:lpstr>PowerPoint Presentation</vt:lpstr>
      <vt:lpstr>PowerPoint Presentation</vt:lpstr>
      <vt:lpstr>Заклучок</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Lidija</dc:creator>
  <cp:lastModifiedBy>Lidija</cp:lastModifiedBy>
  <cp:revision>80</cp:revision>
  <cp:lastPrinted>2016-03-11T13:14:03Z</cp:lastPrinted>
  <dcterms:created xsi:type="dcterms:W3CDTF">2016-03-11T11:54:48Z</dcterms:created>
  <dcterms:modified xsi:type="dcterms:W3CDTF">2016-03-19T11:12:45Z</dcterms:modified>
</cp:coreProperties>
</file>