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56" r:id="rId2"/>
    <p:sldId id="264" r:id="rId3"/>
    <p:sldId id="258" r:id="rId4"/>
    <p:sldId id="259" r:id="rId5"/>
    <p:sldId id="260" r:id="rId6"/>
    <p:sldId id="261" r:id="rId7"/>
    <p:sldId id="265" r:id="rId8"/>
    <p:sldId id="262" r:id="rId9"/>
    <p:sldId id="268" r:id="rId10"/>
    <p:sldId id="270" r:id="rId11"/>
    <p:sldId id="266" r:id="rId12"/>
    <p:sldId id="269" r:id="rId13"/>
    <p:sldId id="273" r:id="rId14"/>
    <p:sldId id="267" r:id="rId15"/>
    <p:sldId id="263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Perpetua" pitchFamily="18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Perpetua" pitchFamily="18" charset="0"/>
              </a:defRPr>
            </a:lvl1pPr>
          </a:lstStyle>
          <a:p>
            <a:pPr>
              <a:defRPr/>
            </a:pPr>
            <a:fld id="{67343306-F4B8-4FA8-89EE-D12D0ABC1EB3}" type="datetimeFigureOut">
              <a:rPr lang="sr-Latn-CS"/>
              <a:pPr>
                <a:defRPr/>
              </a:pPr>
              <a:t>20.3.2016</a:t>
            </a:fld>
            <a:endParaRPr lang="sr-Latn-C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noProof="0" smtClean="0"/>
              <a:t>Click to edit Master text styles</a:t>
            </a:r>
          </a:p>
          <a:p>
            <a:pPr lvl="1"/>
            <a:r>
              <a:rPr lang="sr-Latn-CS" noProof="0" smtClean="0"/>
              <a:t>Second level</a:t>
            </a:r>
          </a:p>
          <a:p>
            <a:pPr lvl="2"/>
            <a:r>
              <a:rPr lang="sr-Latn-CS" noProof="0" smtClean="0"/>
              <a:t>Third level</a:t>
            </a:r>
          </a:p>
          <a:p>
            <a:pPr lvl="3"/>
            <a:r>
              <a:rPr lang="sr-Latn-CS" noProof="0" smtClean="0"/>
              <a:t>Fourth level</a:t>
            </a:r>
          </a:p>
          <a:p>
            <a:pPr lvl="4"/>
            <a:r>
              <a:rPr lang="sr-Latn-C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Perpetua" pitchFamily="18" charset="0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Perpetua" pitchFamily="18" charset="0"/>
              </a:defRPr>
            </a:lvl1pPr>
          </a:lstStyle>
          <a:p>
            <a:pPr>
              <a:defRPr/>
            </a:pPr>
            <a:fld id="{529F02F6-A306-45DC-BE8F-CDCE1D52F5BA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r-Latn-C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6324F-69C5-45D1-B430-D51E9D57F19F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4F7FE4D-E89D-4F16-B50A-A5F192805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D56CA-A1FC-484A-9005-A0F72350AF53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F59BA-F672-4730-826D-565120670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CCEE2-013A-4CE4-9DFD-0A74B0BC5189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4A9C-800B-42EB-98C1-26C651836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2EDAF-338A-47B5-8C02-CA6391748BC1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540A5-FE7F-43AE-8AD8-B407E687B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DE43E-6F89-438B-BB7F-672760666440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A9CBB-EC90-4A45-826D-242CBAE7F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8E0B3-A74E-4103-8C57-9DDE9E7E087F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AB071-8124-4239-8AD2-9901C96A8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3804E-E823-47F0-B328-767F9408F391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E6F53-3A6A-43A8-8870-7D5E14685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8572B-79AD-42C4-8E65-60B8C3DDB036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12529-88B0-4FA9-8822-E95A73D2E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DDE15-EBB1-4DB1-8F4C-8CBAB16E18FB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B7094-4BBB-49D7-9010-055D05464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F2DEE-9BE1-44B4-A0C8-A4EE9F4A2D95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8229E-D68C-4062-BFC7-4117FB65B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44E70-237B-4794-8EBB-EDBD08F7331E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763B0-F2E8-4977-82BB-90C94371B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831594-A785-4347-8BB4-DF4E805277FB}" type="datetimeFigureOut">
              <a:rPr lang="en-US"/>
              <a:pPr>
                <a:defRPr/>
              </a:pPr>
              <a:t>3/20/2016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88B94C16-1F96-4C1D-963B-195D4F0D8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9" r:id="rId2"/>
    <p:sldLayoutId id="2147483781" r:id="rId3"/>
    <p:sldLayoutId id="2147483778" r:id="rId4"/>
    <p:sldLayoutId id="2147483777" r:id="rId5"/>
    <p:sldLayoutId id="2147483776" r:id="rId6"/>
    <p:sldLayoutId id="2147483775" r:id="rId7"/>
    <p:sldLayoutId id="2147483782" r:id="rId8"/>
    <p:sldLayoutId id="2147483783" r:id="rId9"/>
    <p:sldLayoutId id="2147483774" r:id="rId10"/>
    <p:sldLayoutId id="21474837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r-Latn-CS" sz="3200" b="1" smtClean="0"/>
              <a:t>Именице с обележјем [особа +] у језику младих корисника интернета</a:t>
            </a:r>
            <a:endParaRPr lang="en-US" sz="320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mtClean="0"/>
              <a:t/>
            </a:r>
            <a:br>
              <a:rPr lang="sr-Cyrl-CS" smtClean="0"/>
            </a:br>
            <a:r>
              <a:rPr lang="sr-Cyrl-CS" smtClean="0"/>
              <a:t/>
            </a:r>
            <a:br>
              <a:rPr lang="sr-Cyrl-CS" smtClean="0"/>
            </a:br>
            <a:r>
              <a:rPr lang="sr-Cyrl-CS" sz="3100" smtClean="0"/>
              <a:t>Милан </a:t>
            </a:r>
            <a:r>
              <a:rPr lang="sr-Cyrl-CS" sz="3100"/>
              <a:t>Ајџановић (Нови Сад)</a:t>
            </a:r>
            <a:r>
              <a:rPr/>
              <a:t/>
            </a:r>
            <a:br>
              <a:rPr/>
            </a:br>
            <a:r>
              <a:rPr lang="sr-Cyrl-CS" b="1"/>
              <a:t> </a:t>
            </a:r>
            <a:r>
              <a:rPr/>
              <a:t/>
            </a:r>
            <a:br>
              <a:rPr/>
            </a:br>
            <a:r>
              <a:rPr/>
              <a:t/>
            </a:r>
            <a:br>
              <a:rPr/>
            </a:b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3277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sr-Latn-CS" smtClean="0"/>
              <a:t>Суфикс  </a:t>
            </a:r>
            <a:r>
              <a:rPr lang="sr-Latn-CS" b="1" smtClean="0"/>
              <a:t>-уша</a:t>
            </a:r>
            <a:r>
              <a:rPr lang="sr-Latn-CS" smtClean="0"/>
              <a:t>: најчешће пејоративан, а у мовирању скоро увек (грађа: </a:t>
            </a:r>
            <a:r>
              <a:rPr lang="sr-Latn-CS" i="1" smtClean="0"/>
              <a:t>фрикуша</a:t>
            </a:r>
            <a:r>
              <a:rPr lang="sr-Latn-CS" smtClean="0"/>
              <a:t>; </a:t>
            </a:r>
            <a:r>
              <a:rPr lang="sr-Cyrl-CS" i="1" smtClean="0"/>
              <a:t>прљавуша</a:t>
            </a:r>
            <a:r>
              <a:rPr lang="sr-Cyrl-CS" smtClean="0"/>
              <a:t>, </a:t>
            </a:r>
            <a:r>
              <a:rPr lang="sr-Cyrl-CS" i="1" smtClean="0"/>
              <a:t>распандркуша</a:t>
            </a:r>
            <a:r>
              <a:rPr lang="sr-Cyrl-CS" smtClean="0"/>
              <a:t>, </a:t>
            </a:r>
            <a:r>
              <a:rPr lang="sr-Cyrl-CS" i="1" smtClean="0"/>
              <a:t>скрнавуша</a:t>
            </a:r>
            <a:r>
              <a:rPr lang="sr-Latn-CS" smtClean="0"/>
              <a:t>). Међутим, </a:t>
            </a:r>
            <a:r>
              <a:rPr lang="sr-Latn-CS" i="1" smtClean="0"/>
              <a:t>ликуша</a:t>
            </a:r>
            <a:r>
              <a:rPr lang="sr-Latn-CS" smtClean="0"/>
              <a:t> је </a:t>
            </a:r>
            <a:r>
              <a:rPr lang="sr-Cyrl-CS" smtClean="0"/>
              <a:t>пре свега</a:t>
            </a:r>
            <a:r>
              <a:rPr lang="sr-Cyrl-CS" smtClean="0">
                <a:latin typeface="Arial" charset="0"/>
              </a:rPr>
              <a:t> </a:t>
            </a:r>
            <a:r>
              <a:rPr lang="sr-Latn-CS" smtClean="0"/>
              <a:t>позитивна етикета.</a:t>
            </a:r>
          </a:p>
          <a:p>
            <a:pPr algn="just" eaLnBrk="1" hangingPunct="1"/>
            <a:r>
              <a:rPr lang="sr-Latn-CS" smtClean="0"/>
              <a:t>Суфикс </a:t>
            </a:r>
            <a:r>
              <a:rPr lang="sr-Latn-CS" b="1" smtClean="0"/>
              <a:t>-чина</a:t>
            </a:r>
            <a:r>
              <a:rPr lang="sr-Latn-CS" smtClean="0"/>
              <a:t>: продуктиван једнозначан суфикс, често са значењем пејоративности (грађа: </a:t>
            </a:r>
            <a:r>
              <a:rPr lang="sr-Latn-CS" i="1" smtClean="0"/>
              <a:t>дебилчина</a:t>
            </a:r>
            <a:r>
              <a:rPr lang="sr-Latn-CS" smtClean="0"/>
              <a:t>, </a:t>
            </a:r>
            <a:r>
              <a:rPr lang="sr-Latn-CS" i="1" smtClean="0"/>
              <a:t>морончина</a:t>
            </a:r>
            <a:r>
              <a:rPr lang="sr-Latn-CS" smtClean="0"/>
              <a:t>). Облик  </a:t>
            </a:r>
            <a:r>
              <a:rPr lang="sr-Latn-CS" i="1" smtClean="0"/>
              <a:t>фујчина</a:t>
            </a:r>
            <a:r>
              <a:rPr lang="sr-Latn-CS" smtClean="0"/>
              <a:t> представља творбену новину. </a:t>
            </a: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3481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sr-Latn-CS" smtClean="0"/>
              <a:t>в) </a:t>
            </a:r>
            <a:r>
              <a:rPr lang="sr-Latn-CS" smtClean="0">
                <a:solidFill>
                  <a:srgbClr val="FF0000"/>
                </a:solidFill>
              </a:rPr>
              <a:t>семантичка деривација </a:t>
            </a:r>
            <a:r>
              <a:rPr lang="sr-Latn-CS" b="1" smtClean="0"/>
              <a:t>(15)</a:t>
            </a:r>
            <a:r>
              <a:rPr lang="sr-Latn-CS" smtClean="0"/>
              <a:t>: </a:t>
            </a:r>
            <a:r>
              <a:rPr lang="sr-Cyrl-CS" i="1" smtClean="0"/>
              <a:t>боготац</a:t>
            </a:r>
            <a:r>
              <a:rPr lang="sr-Cyrl-CS" smtClean="0"/>
              <a:t>, </a:t>
            </a:r>
            <a:r>
              <a:rPr lang="sr-Cyrl-CS" i="1" smtClean="0"/>
              <a:t>воњ</a:t>
            </a:r>
            <a:r>
              <a:rPr lang="sr-Cyrl-CS" smtClean="0"/>
              <a:t>, </a:t>
            </a:r>
            <a:r>
              <a:rPr lang="sr-Cyrl-CS" i="1" smtClean="0"/>
              <a:t>гуска</a:t>
            </a:r>
            <a:r>
              <a:rPr lang="sr-Cyrl-CS" smtClean="0"/>
              <a:t>, </a:t>
            </a:r>
            <a:r>
              <a:rPr lang="sr-Cyrl-CS" i="1" smtClean="0"/>
              <a:t>даска</a:t>
            </a:r>
            <a:r>
              <a:rPr lang="sr-Cyrl-CS" smtClean="0"/>
              <a:t>, </a:t>
            </a:r>
            <a:r>
              <a:rPr lang="sr-Cyrl-CS" i="1" smtClean="0"/>
              <a:t>ђубре</a:t>
            </a:r>
            <a:r>
              <a:rPr lang="sr-Cyrl-CS" smtClean="0"/>
              <a:t>, </a:t>
            </a:r>
            <a:r>
              <a:rPr lang="sr-Cyrl-CS" i="1" smtClean="0"/>
              <a:t>кева</a:t>
            </a:r>
            <a:r>
              <a:rPr lang="sr-Cyrl-CS" smtClean="0"/>
              <a:t>, </a:t>
            </a:r>
            <a:r>
              <a:rPr lang="sr-Cyrl-CS" i="1" smtClean="0"/>
              <a:t>краљ</a:t>
            </a:r>
            <a:r>
              <a:rPr lang="sr-Cyrl-CS" smtClean="0"/>
              <a:t>, </a:t>
            </a:r>
            <a:r>
              <a:rPr lang="sr-Cyrl-CS" i="1" smtClean="0"/>
              <a:t>мачка</a:t>
            </a:r>
            <a:r>
              <a:rPr lang="sr-Cyrl-CS" smtClean="0"/>
              <a:t>, </a:t>
            </a:r>
            <a:r>
              <a:rPr lang="sr-Cyrl-CS" i="1" smtClean="0"/>
              <a:t>пајсер</a:t>
            </a:r>
            <a:r>
              <a:rPr lang="sr-Cyrl-CS" smtClean="0"/>
              <a:t>, </a:t>
            </a:r>
            <a:r>
              <a:rPr lang="sr-Cyrl-CS" i="1" smtClean="0"/>
              <a:t>пањ</a:t>
            </a:r>
            <a:r>
              <a:rPr lang="sr-Cyrl-CS" smtClean="0"/>
              <a:t>, </a:t>
            </a:r>
            <a:r>
              <a:rPr lang="sr-Cyrl-CS" i="1" smtClean="0"/>
              <a:t>риба</a:t>
            </a:r>
            <a:r>
              <a:rPr lang="sr-Cyrl-CS" smtClean="0"/>
              <a:t>, </a:t>
            </a:r>
            <a:r>
              <a:rPr lang="sr-Cyrl-CS" i="1" smtClean="0"/>
              <a:t>тарзан</a:t>
            </a:r>
            <a:r>
              <a:rPr lang="sr-Cyrl-CS" smtClean="0"/>
              <a:t>, </a:t>
            </a:r>
            <a:r>
              <a:rPr lang="sr-Cyrl-CS" i="1" smtClean="0"/>
              <a:t>чка</a:t>
            </a:r>
            <a:r>
              <a:rPr lang="sr-Cyrl-CS" smtClean="0"/>
              <a:t>, </a:t>
            </a:r>
            <a:r>
              <a:rPr lang="sr-Cyrl-CS" i="1" smtClean="0"/>
              <a:t>цар</a:t>
            </a:r>
            <a:r>
              <a:rPr lang="sr-Cyrl-CS" smtClean="0"/>
              <a:t>, </a:t>
            </a:r>
            <a:r>
              <a:rPr lang="sr-Cyrl-CS" i="1" smtClean="0"/>
              <a:t>шабан.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sr-Cyrl-CS" smtClean="0"/>
              <a:t>Зооними само фемининуми: </a:t>
            </a:r>
            <a:r>
              <a:rPr lang="sr-Cyrl-CS" i="1" smtClean="0"/>
              <a:t>мачка</a:t>
            </a:r>
            <a:r>
              <a:rPr lang="sr-Cyrl-CS" smtClean="0"/>
              <a:t>, </a:t>
            </a:r>
            <a:r>
              <a:rPr lang="sr-Cyrl-CS" i="1" smtClean="0"/>
              <a:t>риба </a:t>
            </a:r>
            <a:r>
              <a:rPr lang="sr-Cyrl-CS" smtClean="0"/>
              <a:t>(</a:t>
            </a:r>
            <a:r>
              <a:rPr lang="sr-Cyrl-CS" i="1" smtClean="0"/>
              <a:t>изгорела</a:t>
            </a:r>
            <a:r>
              <a:rPr lang="sr-Cyrl-CS" smtClean="0"/>
              <a:t>)</a:t>
            </a:r>
            <a:r>
              <a:rPr lang="sr-Cyrl-CS" i="1" smtClean="0"/>
              <a:t> </a:t>
            </a:r>
            <a:r>
              <a:rPr lang="sr-Cyrl-CS" smtClean="0"/>
              <a:t>‘атрактивна жена’; </a:t>
            </a:r>
            <a:r>
              <a:rPr lang="sr-Cyrl-CS" i="1" smtClean="0"/>
              <a:t>гуска</a:t>
            </a:r>
            <a:r>
              <a:rPr lang="sr-Cyrl-CS" smtClean="0"/>
              <a:t> ‘ограничена, глупа жена’.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sr-Cyrl-CS" smtClean="0"/>
              <a:t>Умно ограничени мушкарци означени су друкчијим дериватима (</a:t>
            </a:r>
            <a:r>
              <a:rPr lang="sr-Cyrl-CS" i="1" smtClean="0"/>
              <a:t>ментол</a:t>
            </a:r>
            <a:r>
              <a:rPr lang="sr-Cyrl-CS" smtClean="0"/>
              <a:t>, </a:t>
            </a:r>
            <a:r>
              <a:rPr lang="sr-Cyrl-CS" i="1" smtClean="0"/>
              <a:t>пајсер</a:t>
            </a:r>
            <a:r>
              <a:rPr lang="sr-Cyrl-CS" smtClean="0"/>
              <a:t>, </a:t>
            </a:r>
            <a:r>
              <a:rPr lang="sr-Cyrl-CS" i="1" smtClean="0"/>
              <a:t>пањ</a:t>
            </a:r>
            <a:r>
              <a:rPr lang="sr-Cyrl-CS" smtClean="0"/>
              <a:t>).</a:t>
            </a:r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866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14400"/>
            <a:ext cx="7772400" cy="5257800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Latn-CS" sz="2400" b="1" smtClean="0">
                <a:solidFill>
                  <a:schemeClr val="accent1"/>
                </a:solidFill>
              </a:rPr>
              <a:t>2. </a:t>
            </a:r>
            <a:r>
              <a:rPr lang="sr-Latn-CS" sz="2400" b="1" smtClean="0"/>
              <a:t>Тип номинације:</a:t>
            </a:r>
          </a:p>
          <a:p>
            <a:pPr marL="514350" indent="-514350" eaLnBrk="1" hangingPunct="1">
              <a:lnSpc>
                <a:spcPct val="80000"/>
              </a:lnSpc>
            </a:pPr>
            <a:r>
              <a:rPr lang="sr-Cyrl-CS" sz="2400" b="1" smtClean="0">
                <a:solidFill>
                  <a:schemeClr val="accent1"/>
                </a:solidFill>
              </a:rPr>
              <a:t>негативна</a:t>
            </a:r>
            <a:r>
              <a:rPr lang="sr-Cyrl-CS" sz="2400" smtClean="0">
                <a:solidFill>
                  <a:schemeClr val="accent1"/>
                </a:solidFill>
              </a:rPr>
              <a:t> (50)</a:t>
            </a:r>
            <a:endParaRPr lang="en-US" sz="2400" smtClean="0">
              <a:solidFill>
                <a:schemeClr val="accent1"/>
              </a:solidFill>
            </a:endParaRPr>
          </a:p>
          <a:p>
            <a:pPr marL="514350" indent="-514350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z="2400" smtClean="0"/>
              <a:t>	</a:t>
            </a:r>
            <a:r>
              <a:rPr lang="sr-Cyrl-CS" sz="2400" b="1" smtClean="0"/>
              <a:t>мушки</a:t>
            </a:r>
            <a:r>
              <a:rPr lang="sr-Cyrl-CS" sz="2400" smtClean="0"/>
              <a:t> (21): ганци, дебилчина, дркаџија, курајбер, 		лерди, љомбер, млакоња, пајсер, пањ, 			папучар, смарач, спамер, сталкер, тарзан, 		ћоман, фрик, цугер,  чка,  џибер, шабан, 			шоња</a:t>
            </a:r>
          </a:p>
          <a:p>
            <a:pPr marL="514350" indent="-514350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z="2400" smtClean="0"/>
              <a:t>	</a:t>
            </a:r>
            <a:r>
              <a:rPr lang="sr-Cyrl-CS" sz="2400" b="1" smtClean="0"/>
              <a:t>женски</a:t>
            </a:r>
            <a:r>
              <a:rPr lang="sr-Cyrl-CS" sz="2400" smtClean="0"/>
              <a:t> (19): алапача,  </a:t>
            </a:r>
            <a:r>
              <a:rPr lang="sr-Latn-CS" sz="2400" smtClean="0"/>
              <a:t>глибуља </a:t>
            </a:r>
            <a:r>
              <a:rPr lang="sr-Cyrl-CS" sz="2400" smtClean="0"/>
              <a:t>, гусарка, гуска, 			даска, дронфуља, крампача,  крупара,  			прљавуша, рава, распандркача, 				распандркуша, редаљка, скрнавуша, 			спамерка, сталкерка, фрикуша, џиберка,  		шљункара</a:t>
            </a:r>
            <a:endParaRPr lang="en-US" sz="2400" smtClean="0"/>
          </a:p>
          <a:p>
            <a:pPr marL="514350" indent="-514350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z="2400" smtClean="0"/>
              <a:t>	</a:t>
            </a:r>
            <a:r>
              <a:rPr lang="sr-Cyrl-CS" sz="2400" b="1" smtClean="0"/>
              <a:t>мушки и женски </a:t>
            </a:r>
            <a:r>
              <a:rPr lang="sr-Cyrl-CS" sz="2400" smtClean="0"/>
              <a:t>(10): багра, воњ, друкара, 			ђонара,  ђубре, кримос, ментол, 				морончина, руља, сељана</a:t>
            </a:r>
          </a:p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None/>
            </a:pPr>
            <a:endParaRPr lang="sr-Cyrl-CS" sz="2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Latn-CS" sz="2400" smtClean="0"/>
              <a:t> </a:t>
            </a:r>
            <a:r>
              <a:rPr lang="sr-Cyrl-CS" sz="2400" b="1" smtClean="0">
                <a:solidFill>
                  <a:schemeClr val="accent1"/>
                </a:solidFill>
              </a:rPr>
              <a:t>позитивна</a:t>
            </a:r>
            <a:r>
              <a:rPr lang="sr-Cyrl-CS" sz="2400" smtClean="0">
                <a:solidFill>
                  <a:schemeClr val="accent1"/>
                </a:solidFill>
              </a:rPr>
              <a:t> (18): 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z="2400" smtClean="0"/>
              <a:t>	</a:t>
            </a:r>
            <a:r>
              <a:rPr lang="sr-Cyrl-CS" sz="2400" b="1" smtClean="0"/>
              <a:t>мушки</a:t>
            </a:r>
            <a:r>
              <a:rPr lang="sr-Cyrl-CS" sz="2400" smtClean="0"/>
              <a:t> (10): баја, бака, боготац, буки, буразенгија, 			краљ, пајташ, прика, тебрица, цар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z="2400" smtClean="0"/>
              <a:t>	</a:t>
            </a:r>
            <a:r>
              <a:rPr lang="sr-Cyrl-CS" sz="2400" b="1" smtClean="0"/>
              <a:t>женски</a:t>
            </a:r>
            <a:r>
              <a:rPr lang="sr-Cyrl-CS" sz="2400" smtClean="0"/>
              <a:t> (6): кева, ликуша, мачка, риба, цава,   чка   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z="2400" smtClean="0"/>
              <a:t>	</a:t>
            </a:r>
            <a:r>
              <a:rPr lang="sr-Cyrl-CS" sz="2400" b="1" smtClean="0"/>
              <a:t>мушки и женски </a:t>
            </a:r>
            <a:r>
              <a:rPr lang="sr-Cyrl-CS" sz="2400" smtClean="0"/>
              <a:t>(2): доца, кумара</a:t>
            </a: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sr-Cyrl-CS" sz="2400" b="1" smtClean="0">
                <a:solidFill>
                  <a:schemeClr val="accent1"/>
                </a:solidFill>
              </a:rPr>
              <a:t>неутрална</a:t>
            </a:r>
            <a:r>
              <a:rPr lang="sr-Cyrl-CS" sz="2400" smtClean="0">
                <a:solidFill>
                  <a:schemeClr val="accent1"/>
                </a:solidFill>
              </a:rPr>
              <a:t> (8)</a:t>
            </a:r>
            <a:endParaRPr lang="en-US" sz="24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z="2400" smtClean="0"/>
              <a:t>	</a:t>
            </a:r>
            <a:r>
              <a:rPr lang="sr-Cyrl-CS" sz="2400" b="1" smtClean="0"/>
              <a:t>мушки</a:t>
            </a:r>
            <a:r>
              <a:rPr lang="sr-Cyrl-CS" sz="2400" smtClean="0"/>
              <a:t> (6): блејач, гари, лик, тебра, тип, хипстер</a:t>
            </a:r>
            <a:endParaRPr lang="en-US" sz="2400" smtClean="0"/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z="2400" smtClean="0"/>
              <a:t>	</a:t>
            </a:r>
            <a:r>
              <a:rPr lang="sr-Cyrl-CS" sz="2400" b="1" smtClean="0"/>
              <a:t>женски</a:t>
            </a:r>
            <a:r>
              <a:rPr lang="sr-Cyrl-CS" sz="2400" smtClean="0"/>
              <a:t> (2): типуша, хипстерка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z="900" smtClean="0"/>
              <a:t>	</a:t>
            </a:r>
            <a:endParaRPr lang="en-US" sz="900" smtClean="0"/>
          </a:p>
          <a:p>
            <a:pPr eaLnBrk="1" hangingPunct="1">
              <a:buFont typeface="Wingdings 2" pitchFamily="18" charset="2"/>
              <a:buNone/>
            </a:pPr>
            <a:endParaRPr lang="sr-Latn-C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4096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Latn-CS" b="1" smtClean="0">
                <a:solidFill>
                  <a:schemeClr val="accent1"/>
                </a:solidFill>
              </a:rPr>
              <a:t>3. </a:t>
            </a:r>
            <a:r>
              <a:rPr lang="sr-Latn-CS" b="1" smtClean="0"/>
              <a:t>Модели: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Latn-CS" smtClean="0"/>
              <a:t>а) добијање нових значења семантичким деривирањем: </a:t>
            </a:r>
            <a:r>
              <a:rPr lang="sr-Latn-CS" i="1" smtClean="0"/>
              <a:t>пајсер</a:t>
            </a:r>
            <a:r>
              <a:rPr lang="sr-Latn-CS" smtClean="0"/>
              <a:t> </a:t>
            </a:r>
            <a:r>
              <a:rPr lang="sr-Cyrl-CS" smtClean="0"/>
              <a:t>‘приглуп, сиров човек’;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smtClean="0"/>
              <a:t>б) позајмљивање страних речи: </a:t>
            </a:r>
            <a:r>
              <a:rPr lang="sr-Cyrl-CS" i="1" smtClean="0"/>
              <a:t>сталкер</a:t>
            </a:r>
            <a:r>
              <a:rPr lang="sr-Cyrl-CS" smtClean="0"/>
              <a:t> &lt; енгл. </a:t>
            </a:r>
            <a:r>
              <a:rPr lang="en-US" i="1" smtClean="0">
                <a:latin typeface="Cambria" pitchFamily="18" charset="0"/>
              </a:rPr>
              <a:t>stalker</a:t>
            </a:r>
            <a:r>
              <a:rPr lang="en-US" i="1" smtClean="0"/>
              <a:t> </a:t>
            </a:r>
            <a:r>
              <a:rPr lang="sr-Cyrl-CS" smtClean="0"/>
              <a:t>‛онај који неког уходи, вреба, пре свега на друштвеним мрежамаʼ;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smtClean="0"/>
              <a:t>в) пермутација слогова (</a:t>
            </a:r>
            <a:r>
              <a:rPr lang="sr-Cyrl-CS" i="1" smtClean="0"/>
              <a:t>лерди </a:t>
            </a:r>
            <a:r>
              <a:rPr lang="ru-RU" i="1" smtClean="0"/>
              <a:t>&lt; дилер</a:t>
            </a:r>
            <a:r>
              <a:rPr lang="sr-Cyrl-CS" smtClean="0"/>
              <a:t>, </a:t>
            </a:r>
            <a:r>
              <a:rPr lang="sr-Cyrl-CS" i="1" smtClean="0"/>
              <a:t>тебра </a:t>
            </a:r>
            <a:r>
              <a:rPr lang="ru-RU" i="1" smtClean="0"/>
              <a:t>&lt; </a:t>
            </a:r>
            <a:r>
              <a:rPr lang="ru-RU" smtClean="0"/>
              <a:t>вок. </a:t>
            </a:r>
            <a:r>
              <a:rPr lang="ru-RU" i="1" smtClean="0"/>
              <a:t>брате</a:t>
            </a:r>
            <a:r>
              <a:rPr lang="sr-Cyrl-CS" smtClean="0"/>
              <a:t>);</a:t>
            </a:r>
          </a:p>
          <a:p>
            <a:pPr algn="just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sr-Cyrl-CS" smtClean="0"/>
              <a:t>г) изостављање почетних слогова речи, понекад праћено и префонологизацијом (</a:t>
            </a:r>
            <a:r>
              <a:rPr lang="sr-Cyrl-CS" i="1" smtClean="0"/>
              <a:t>љомбер &lt; сељомбер</a:t>
            </a:r>
            <a:r>
              <a:rPr lang="sr-Cyrl-CS" smtClean="0"/>
              <a:t>; </a:t>
            </a:r>
            <a:r>
              <a:rPr lang="sr-Cyrl-CS" i="1" smtClean="0"/>
              <a:t>ћоман &lt; коман &lt; наркоман</a:t>
            </a:r>
            <a:r>
              <a:rPr lang="sr-Cyrl-CS" smtClean="0"/>
              <a:t>);</a:t>
            </a:r>
            <a:endParaRPr lang="sr-Latn-CS" smtClean="0"/>
          </a:p>
          <a:p>
            <a:pPr algn="just"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4301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sr-Cyrl-CS" smtClean="0"/>
              <a:t>д) редукција творбене основе приликом деривације (</a:t>
            </a:r>
            <a:r>
              <a:rPr lang="sr-Cyrl-CS" i="1" smtClean="0"/>
              <a:t>буки &lt; </a:t>
            </a:r>
            <a:r>
              <a:rPr lang="sr-Cyrl-CS" smtClean="0"/>
              <a:t>бу[разер]</a:t>
            </a:r>
            <a:r>
              <a:rPr lang="sr-Cyrl-CS" i="1" smtClean="0"/>
              <a:t> </a:t>
            </a:r>
            <a:r>
              <a:rPr lang="sr-Cyrl-CS" smtClean="0"/>
              <a:t>+</a:t>
            </a:r>
            <a:r>
              <a:rPr lang="sr-Cyrl-CS" i="1" smtClean="0"/>
              <a:t> -</a:t>
            </a:r>
            <a:r>
              <a:rPr lang="sr-Cyrl-CS" b="1" smtClean="0"/>
              <a:t>ки</a:t>
            </a:r>
            <a:r>
              <a:rPr lang="sr-Cyrl-CS" smtClean="0"/>
              <a:t>), понекад ради поистовећивања с већ постојећим речима и добијања шаљивог призвука (</a:t>
            </a:r>
            <a:r>
              <a:rPr lang="sr-Cyrl-CS" i="1" smtClean="0"/>
              <a:t>крупара &lt; </a:t>
            </a:r>
            <a:r>
              <a:rPr lang="sr-Cyrl-CS" smtClean="0"/>
              <a:t>круп[ан]</a:t>
            </a:r>
            <a:r>
              <a:rPr lang="sr-Cyrl-CS" i="1" smtClean="0"/>
              <a:t> </a:t>
            </a:r>
            <a:r>
              <a:rPr lang="sr-Cyrl-CS" smtClean="0"/>
              <a:t>+</a:t>
            </a:r>
            <a:r>
              <a:rPr lang="sr-Cyrl-CS" i="1" smtClean="0"/>
              <a:t> -</a:t>
            </a:r>
            <a:r>
              <a:rPr lang="sr-Cyrl-CS" b="1" smtClean="0"/>
              <a:t>ара </a:t>
            </a:r>
            <a:r>
              <a:rPr lang="sr-Cyrl-CS" sz="2400" smtClean="0"/>
              <a:t>‛крупна женаʼ</a:t>
            </a:r>
            <a:r>
              <a:rPr lang="sr-Cyrl-CS" smtClean="0"/>
              <a:t>);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sr-Cyrl-CS" smtClean="0"/>
              <a:t>ђ) несистемска промена творбене основе ради свесног обличког и значењског повезивања с другим речима (</a:t>
            </a:r>
            <a:r>
              <a:rPr lang="sr-Cyrl-CS" i="1" smtClean="0"/>
              <a:t>распандркача</a:t>
            </a:r>
            <a:r>
              <a:rPr lang="sr-Cyrl-CS" smtClean="0"/>
              <a:t>, </a:t>
            </a:r>
            <a:r>
              <a:rPr lang="sr-Cyrl-CS" i="1" smtClean="0"/>
              <a:t>распандркуша</a:t>
            </a:r>
            <a:r>
              <a:rPr lang="sr-Cyrl-CS" smtClean="0"/>
              <a:t>);</a:t>
            </a:r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45058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sr-Cyrl-CS" smtClean="0"/>
              <a:t>е) неуобичајена употреба већ постојећих суфикса (</a:t>
            </a:r>
            <a:r>
              <a:rPr lang="sr-Cyrl-CS" i="1" smtClean="0"/>
              <a:t>ликуша</a:t>
            </a:r>
            <a:r>
              <a:rPr lang="sr-Cyrl-CS" smtClean="0"/>
              <a:t>);</a:t>
            </a:r>
            <a:endParaRPr lang="en-US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sr-Latn-CS" smtClean="0"/>
              <a:t>ж) </a:t>
            </a:r>
            <a:r>
              <a:rPr lang="sr-Cyrl-CS" smtClean="0"/>
              <a:t>појава (шаљиве) народне етимологије: </a:t>
            </a:r>
            <a:r>
              <a:rPr lang="sr-Cyrl-CS" i="1" smtClean="0"/>
              <a:t>дронфуља</a:t>
            </a:r>
            <a:r>
              <a:rPr lang="sr-Cyrl-CS" smtClean="0"/>
              <a:t> &lt; дро[ља] + фу[кса] + [бу]ља; </a:t>
            </a:r>
            <a:r>
              <a:rPr lang="sr-Cyrl-CS" i="1" smtClean="0"/>
              <a:t>крампача</a:t>
            </a:r>
            <a:r>
              <a:rPr lang="sr-Cyrl-CS" smtClean="0"/>
              <a:t> &lt; крамп + [глуп]ача; </a:t>
            </a:r>
            <a:r>
              <a:rPr lang="sr-Cyrl-CS" i="1" smtClean="0"/>
              <a:t>ментол</a:t>
            </a:r>
            <a:r>
              <a:rPr lang="sr-Cyrl-CS" smtClean="0"/>
              <a:t> &lt; енгл. </a:t>
            </a:r>
            <a:r>
              <a:rPr lang="en-US" smtClean="0">
                <a:latin typeface="Cambria" pitchFamily="18" charset="0"/>
              </a:rPr>
              <a:t>man</a:t>
            </a:r>
            <a:r>
              <a:rPr lang="sr-Cyrl-CS" smtClean="0"/>
              <a:t> + </a:t>
            </a:r>
            <a:r>
              <a:rPr lang="en-US" smtClean="0">
                <a:latin typeface="Cambria" pitchFamily="18" charset="0"/>
              </a:rPr>
              <a:t>tall</a:t>
            </a:r>
            <a:r>
              <a:rPr lang="sr-Cyrl-CS" smtClean="0"/>
              <a:t>;</a:t>
            </a:r>
          </a:p>
          <a:p>
            <a:pPr eaLnBrk="1" hangingPunct="1">
              <a:buFont typeface="Wingdings 2" pitchFamily="18" charset="2"/>
              <a:buNone/>
            </a:pPr>
            <a:r>
              <a:rPr lang="sr-Latn-CS" smtClean="0"/>
              <a:t>з) </a:t>
            </a:r>
            <a:r>
              <a:rPr lang="sr-Cyrl-CS" smtClean="0"/>
              <a:t>висока контекстуална условљеност значења (</a:t>
            </a:r>
            <a:r>
              <a:rPr lang="sr-Cyrl-CS" i="1" smtClean="0"/>
              <a:t>кумара</a:t>
            </a:r>
            <a:r>
              <a:rPr lang="sr-Cyrl-CS" smtClean="0"/>
              <a:t>,</a:t>
            </a:r>
            <a:r>
              <a:rPr lang="sr-Cyrl-CS" i="1" smtClean="0"/>
              <a:t> чка</a:t>
            </a:r>
            <a:r>
              <a:rPr lang="sr-Cyrl-CS" smtClean="0"/>
              <a:t>).</a:t>
            </a:r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4710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sr-Cyrl-CS" smtClean="0"/>
              <a:t>И на оваквом узорку јасно виде специфичности анализираних образовања: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mtClean="0"/>
              <a:t>1) Млади се не ограничавају на постојећи лексикон већ по потреби творе нове речи или придају нова значења добропознатим речима. 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mtClean="0"/>
              <a:t>2) Најрадије се користе творбеном деривацијом (суфиксацијом), али им није страна ни семантичка деривација, у чијој је основи превасходно метафора.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mtClean="0"/>
              <a:t>3) Новодобијене речи одликују се експресивношћу и емоционалном обојеношћу.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mtClean="0"/>
              <a:t>4) Поред шаљивих приметна су и опсцена образовања.</a:t>
            </a:r>
            <a:endParaRPr lang="en-US" smtClean="0"/>
          </a:p>
          <a:p>
            <a:pPr eaLnBrk="1" hangingPunct="1">
              <a:lnSpc>
                <a:spcPct val="80000"/>
              </a:lnSpc>
            </a:pP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491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sr-Cyrl-CS" smtClean="0"/>
          </a:p>
          <a:p>
            <a:pPr algn="ctr" eaLnBrk="1" hangingPunct="1">
              <a:buFont typeface="Wingdings 2" pitchFamily="18" charset="2"/>
              <a:buNone/>
            </a:pPr>
            <a:endParaRPr lang="sr-Cyrl-CS" smtClean="0"/>
          </a:p>
          <a:p>
            <a:pPr algn="ctr" eaLnBrk="1" hangingPunct="1">
              <a:buFont typeface="Wingdings 2" pitchFamily="18" charset="2"/>
              <a:buNone/>
            </a:pPr>
            <a:endParaRPr lang="sr-Cyrl-CS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sr-Cyrl-CS" sz="3200" smtClean="0"/>
              <a:t>Најлепша вам хвала на пажњи!</a:t>
            </a:r>
            <a:endParaRPr lang="sr-Latn-CS" sz="3200" smtClean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1638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sr-Cyrl-CS" smtClean="0"/>
              <a:t>Од самих својих почетака интернет је посебно популаран међу младим носиоцима језика.</a:t>
            </a:r>
          </a:p>
          <a:p>
            <a:pPr algn="just" eaLnBrk="1" hangingPunct="1"/>
            <a:r>
              <a:rPr lang="sr-Cyrl-CS" smtClean="0"/>
              <a:t>Једна од особености идиома младих јесу различита образовања с особом као денотатом, често веома маштовита те захвална за творбену анализу.</a:t>
            </a:r>
          </a:p>
          <a:p>
            <a:pPr algn="just" eaLnBrk="1" hangingPunct="1"/>
            <a:r>
              <a:rPr lang="sr-Cyrl-CS" smtClean="0"/>
              <a:t>Највећи део оваквих образовања припада жаргону, односно, прецизније, сленгу.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sr-Cyrl-CS" b="1" smtClean="0"/>
              <a:t>Предмет</a:t>
            </a:r>
            <a:r>
              <a:rPr lang="sr-Cyrl-CS" smtClean="0"/>
              <a:t> </a:t>
            </a:r>
            <a:r>
              <a:rPr lang="sr-Cyrl-CS" b="1" smtClean="0"/>
              <a:t>истраживања:</a:t>
            </a:r>
            <a:r>
              <a:rPr lang="sr-Cyrl-CS" smtClean="0"/>
              <a:t> лексеме којима се на интернету на различите начине означавају особе с обзиром на неку </a:t>
            </a:r>
            <a:r>
              <a:rPr lang="sr-Latn-CS" smtClean="0"/>
              <a:t>своју</a:t>
            </a:r>
            <a:r>
              <a:rPr lang="sr-Cyrl-CS" smtClean="0"/>
              <a:t> доминантну особину, склоност, професију и сл.</a:t>
            </a:r>
            <a:endParaRPr lang="en-US" smtClean="0"/>
          </a:p>
          <a:p>
            <a:pPr algn="just" eaLnBrk="1" hangingPunct="1">
              <a:lnSpc>
                <a:spcPct val="90000"/>
              </a:lnSpc>
            </a:pPr>
            <a:r>
              <a:rPr lang="sr-Cyrl-CS" b="1" smtClean="0"/>
              <a:t>Пресупозиција:  </a:t>
            </a:r>
            <a:r>
              <a:rPr lang="sr-Cyrl-CS" smtClean="0"/>
              <a:t>оваква образовања биће честа, при чему ће унутар њих доминантна бити она којима се особе описују с обзиром на неку своју негативну карактеристику</a:t>
            </a:r>
            <a:r>
              <a:rPr lang="sr-Latn-CS" smtClean="0"/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sr-Latn-CS" b="1" smtClean="0"/>
              <a:t>Прикупљање грађе: </a:t>
            </a:r>
            <a:r>
              <a:rPr lang="sr-Latn-CS" smtClean="0"/>
              <a:t>анкетирање студената па провера гра</a:t>
            </a:r>
            <a:r>
              <a:rPr lang="sr-Cyrl-CS" smtClean="0">
                <a:latin typeface="Times New Roman" pitchFamily="18" charset="0"/>
              </a:rPr>
              <a:t>ђ</a:t>
            </a:r>
            <a:r>
              <a:rPr lang="sr-Latn-CS" smtClean="0"/>
              <a:t>е на интернетским порталима </a:t>
            </a:r>
            <a:r>
              <a:rPr lang="sr-Latn-CS" i="1" smtClean="0"/>
              <a:t>Вукајлија</a:t>
            </a:r>
            <a:r>
              <a:rPr lang="sr-Latn-CS" smtClean="0"/>
              <a:t> (www.</a:t>
            </a:r>
            <a:r>
              <a:rPr lang="en-US" smtClean="0"/>
              <a:t>vukajlija.com</a:t>
            </a:r>
            <a:r>
              <a:rPr lang="sr-Latn-CS" smtClean="0"/>
              <a:t>) и </a:t>
            </a:r>
            <a:r>
              <a:rPr lang="sr-Latn-CS" i="1" smtClean="0"/>
              <a:t>Крстарица</a:t>
            </a:r>
            <a:r>
              <a:rPr lang="sr-Latn-CS" smtClean="0"/>
              <a:t> (</a:t>
            </a:r>
            <a:r>
              <a:rPr lang="en-US" smtClean="0"/>
              <a:t>www.krstarica.com</a:t>
            </a:r>
            <a:r>
              <a:rPr lang="sr-Latn-CS" smtClean="0"/>
              <a:t>).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7772400" cy="5410200"/>
          </a:xfrm>
        </p:spPr>
        <p:txBody>
          <a:bodyPr/>
          <a:lstStyle/>
          <a:p>
            <a:pPr eaLnBrk="1" hangingPunct="1"/>
            <a:r>
              <a:rPr lang="sr-Latn-CS" sz="2500" b="1" smtClean="0"/>
              <a:t>Корпус за анализу (75 лексема):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sr-Cyrl-CS" sz="2500" i="1" smtClean="0"/>
              <a:t>	алапача</a:t>
            </a:r>
            <a:r>
              <a:rPr lang="sr-Cyrl-CS" sz="2500" smtClean="0"/>
              <a:t>,</a:t>
            </a:r>
            <a:r>
              <a:rPr lang="sr-Cyrl-CS" sz="2500" i="1" smtClean="0"/>
              <a:t> багра</a:t>
            </a:r>
            <a:r>
              <a:rPr lang="sr-Cyrl-CS" sz="2500" smtClean="0"/>
              <a:t>,</a:t>
            </a:r>
            <a:r>
              <a:rPr lang="sr-Cyrl-CS" sz="2500" i="1" smtClean="0"/>
              <a:t> баја</a:t>
            </a:r>
            <a:r>
              <a:rPr lang="sr-Cyrl-CS" sz="2500" smtClean="0"/>
              <a:t>,</a:t>
            </a:r>
            <a:r>
              <a:rPr lang="sr-Cyrl-CS" sz="2500" i="1" smtClean="0"/>
              <a:t> бака</a:t>
            </a:r>
            <a:r>
              <a:rPr lang="sr-Cyrl-CS" sz="2500" smtClean="0"/>
              <a:t>,</a:t>
            </a:r>
            <a:r>
              <a:rPr lang="sr-Cyrl-CS" sz="2500" i="1" smtClean="0"/>
              <a:t> блејач</a:t>
            </a:r>
            <a:r>
              <a:rPr lang="sr-Cyrl-CS" sz="2500" smtClean="0"/>
              <a:t>,</a:t>
            </a:r>
            <a:r>
              <a:rPr lang="sr-Cyrl-CS" sz="2500" i="1" smtClean="0"/>
              <a:t> боготац</a:t>
            </a:r>
            <a:r>
              <a:rPr lang="sr-Cyrl-CS" sz="2500" smtClean="0"/>
              <a:t>,</a:t>
            </a:r>
            <a:r>
              <a:rPr lang="sr-Cyrl-CS" sz="2500" i="1" smtClean="0"/>
              <a:t> буки</a:t>
            </a:r>
            <a:r>
              <a:rPr lang="sr-Cyrl-CS" sz="2500" smtClean="0"/>
              <a:t>,</a:t>
            </a:r>
            <a:r>
              <a:rPr lang="sr-Cyrl-CS" sz="2500" i="1" smtClean="0"/>
              <a:t> буразенгија</a:t>
            </a:r>
            <a:r>
              <a:rPr lang="sr-Cyrl-CS" sz="2500" smtClean="0"/>
              <a:t>,</a:t>
            </a:r>
            <a:r>
              <a:rPr lang="sr-Cyrl-CS" sz="2500" i="1" smtClean="0"/>
              <a:t> воњ</a:t>
            </a:r>
            <a:r>
              <a:rPr lang="sr-Cyrl-CS" sz="2500" smtClean="0"/>
              <a:t>,</a:t>
            </a:r>
            <a:r>
              <a:rPr lang="sr-Cyrl-CS" sz="2500" i="1" smtClean="0"/>
              <a:t> ганци</a:t>
            </a:r>
            <a:r>
              <a:rPr lang="sr-Cyrl-CS" sz="2500" smtClean="0"/>
              <a:t>,</a:t>
            </a:r>
            <a:r>
              <a:rPr lang="sr-Cyrl-CS" sz="2500" i="1" smtClean="0"/>
              <a:t> гари</a:t>
            </a:r>
            <a:r>
              <a:rPr lang="sr-Cyrl-CS" sz="2500" smtClean="0"/>
              <a:t>,</a:t>
            </a:r>
            <a:r>
              <a:rPr lang="sr-Cyrl-CS" sz="2500" i="1" smtClean="0"/>
              <a:t> глибуља</a:t>
            </a:r>
            <a:r>
              <a:rPr lang="sr-Cyrl-CS" sz="2500" smtClean="0"/>
              <a:t>,</a:t>
            </a:r>
            <a:r>
              <a:rPr lang="sr-Cyrl-CS" sz="2500" i="1" smtClean="0"/>
              <a:t> гусарка</a:t>
            </a:r>
            <a:r>
              <a:rPr lang="sr-Cyrl-CS" sz="2500" smtClean="0"/>
              <a:t>,</a:t>
            </a:r>
            <a:r>
              <a:rPr lang="sr-Cyrl-CS" sz="2500" i="1" smtClean="0"/>
              <a:t> гуска</a:t>
            </a:r>
            <a:r>
              <a:rPr lang="sr-Cyrl-CS" sz="2500" smtClean="0"/>
              <a:t>,</a:t>
            </a:r>
            <a:r>
              <a:rPr lang="sr-Cyrl-CS" sz="2500" i="1" smtClean="0"/>
              <a:t> даска</a:t>
            </a:r>
            <a:r>
              <a:rPr lang="sr-Cyrl-CS" sz="2500" smtClean="0"/>
              <a:t>,</a:t>
            </a:r>
            <a:r>
              <a:rPr lang="sr-Cyrl-CS" sz="2500" i="1" smtClean="0"/>
              <a:t> дебилчина</a:t>
            </a:r>
            <a:r>
              <a:rPr lang="sr-Cyrl-CS" sz="2500" smtClean="0"/>
              <a:t>,</a:t>
            </a:r>
            <a:r>
              <a:rPr lang="sr-Cyrl-CS" sz="2500" i="1" smtClean="0"/>
              <a:t> доца</a:t>
            </a:r>
            <a:r>
              <a:rPr lang="sr-Cyrl-CS" sz="2500" smtClean="0"/>
              <a:t>,</a:t>
            </a:r>
            <a:r>
              <a:rPr lang="sr-Cyrl-CS" sz="2500" i="1" smtClean="0"/>
              <a:t> дркаџија</a:t>
            </a:r>
            <a:r>
              <a:rPr lang="sr-Cyrl-CS" sz="2500" smtClean="0"/>
              <a:t>,</a:t>
            </a:r>
            <a:r>
              <a:rPr lang="sr-Cyrl-CS" sz="2500" i="1" smtClean="0"/>
              <a:t> дронфуља</a:t>
            </a:r>
            <a:r>
              <a:rPr lang="sr-Cyrl-CS" sz="2500" smtClean="0"/>
              <a:t>,</a:t>
            </a:r>
            <a:r>
              <a:rPr lang="sr-Cyrl-CS" sz="2500" i="1" smtClean="0"/>
              <a:t> друкара</a:t>
            </a:r>
            <a:r>
              <a:rPr lang="sr-Cyrl-CS" sz="2500" smtClean="0"/>
              <a:t>,</a:t>
            </a:r>
            <a:r>
              <a:rPr lang="sr-Cyrl-CS" sz="2500" i="1" smtClean="0"/>
              <a:t> ђонара</a:t>
            </a:r>
            <a:r>
              <a:rPr lang="sr-Cyrl-CS" sz="2500" smtClean="0"/>
              <a:t>,</a:t>
            </a:r>
            <a:r>
              <a:rPr lang="sr-Cyrl-CS" sz="2500" i="1" smtClean="0"/>
              <a:t> ђубре</a:t>
            </a:r>
            <a:r>
              <a:rPr lang="sr-Cyrl-CS" sz="2500" smtClean="0"/>
              <a:t>,</a:t>
            </a:r>
            <a:r>
              <a:rPr lang="sr-Cyrl-CS" sz="2500" i="1" smtClean="0"/>
              <a:t> кева</a:t>
            </a:r>
            <a:r>
              <a:rPr lang="sr-Cyrl-CS" sz="2500" smtClean="0"/>
              <a:t>,</a:t>
            </a:r>
            <a:r>
              <a:rPr lang="sr-Cyrl-CS" sz="2500" i="1" smtClean="0"/>
              <a:t> краљ</a:t>
            </a:r>
            <a:r>
              <a:rPr lang="sr-Cyrl-CS" sz="2500" smtClean="0"/>
              <a:t>,</a:t>
            </a:r>
            <a:r>
              <a:rPr lang="sr-Cyrl-CS" sz="2500" i="1" smtClean="0"/>
              <a:t> крампача</a:t>
            </a:r>
            <a:r>
              <a:rPr lang="sr-Cyrl-CS" sz="2500" smtClean="0"/>
              <a:t>,</a:t>
            </a:r>
            <a:r>
              <a:rPr lang="sr-Cyrl-CS" sz="2500" i="1" smtClean="0"/>
              <a:t> кримос</a:t>
            </a:r>
            <a:r>
              <a:rPr lang="sr-Cyrl-CS" sz="2500" smtClean="0"/>
              <a:t>,</a:t>
            </a:r>
            <a:r>
              <a:rPr lang="sr-Cyrl-CS" sz="2500" i="1" smtClean="0"/>
              <a:t> крупара</a:t>
            </a:r>
            <a:r>
              <a:rPr lang="sr-Cyrl-CS" sz="2500" smtClean="0"/>
              <a:t>,</a:t>
            </a:r>
            <a:r>
              <a:rPr lang="sr-Cyrl-CS" sz="2500" i="1" smtClean="0"/>
              <a:t> кумара</a:t>
            </a:r>
            <a:r>
              <a:rPr lang="sr-Cyrl-CS" sz="2500" smtClean="0"/>
              <a:t>,</a:t>
            </a:r>
            <a:r>
              <a:rPr lang="sr-Cyrl-CS" sz="2500" i="1" smtClean="0"/>
              <a:t> курајбер</a:t>
            </a:r>
            <a:r>
              <a:rPr lang="sr-Cyrl-CS" sz="2500" smtClean="0"/>
              <a:t>,</a:t>
            </a:r>
            <a:r>
              <a:rPr lang="sr-Cyrl-CS" sz="2500" i="1" smtClean="0"/>
              <a:t> лерди</a:t>
            </a:r>
            <a:r>
              <a:rPr lang="sr-Cyrl-CS" sz="2500" smtClean="0"/>
              <a:t>,</a:t>
            </a:r>
            <a:r>
              <a:rPr lang="sr-Cyrl-CS" sz="2500" i="1" smtClean="0"/>
              <a:t> лик</a:t>
            </a:r>
            <a:r>
              <a:rPr lang="sr-Cyrl-CS" sz="2500" smtClean="0"/>
              <a:t>,</a:t>
            </a:r>
            <a:r>
              <a:rPr lang="sr-Cyrl-CS" sz="2500" i="1" smtClean="0"/>
              <a:t> ликуша</a:t>
            </a:r>
            <a:r>
              <a:rPr lang="sr-Cyrl-CS" sz="2500" smtClean="0"/>
              <a:t>,</a:t>
            </a:r>
            <a:r>
              <a:rPr lang="sr-Cyrl-CS" sz="2500" i="1" smtClean="0"/>
              <a:t> љомбер</a:t>
            </a:r>
            <a:r>
              <a:rPr lang="sr-Cyrl-CS" sz="2500" smtClean="0"/>
              <a:t>,</a:t>
            </a:r>
            <a:r>
              <a:rPr lang="sr-Cyrl-CS" sz="2500" i="1" smtClean="0"/>
              <a:t> мачка</a:t>
            </a:r>
            <a:r>
              <a:rPr lang="sr-Cyrl-CS" sz="2500" smtClean="0"/>
              <a:t>,</a:t>
            </a:r>
            <a:r>
              <a:rPr lang="sr-Cyrl-CS" sz="2500" i="1" smtClean="0"/>
              <a:t> ментол</a:t>
            </a:r>
            <a:r>
              <a:rPr lang="sr-Cyrl-CS" sz="2500" smtClean="0"/>
              <a:t>,</a:t>
            </a:r>
            <a:r>
              <a:rPr lang="sr-Cyrl-CS" sz="2500" i="1" smtClean="0"/>
              <a:t> млакоња</a:t>
            </a:r>
            <a:r>
              <a:rPr lang="sr-Cyrl-CS" sz="2500" smtClean="0"/>
              <a:t>,</a:t>
            </a:r>
            <a:r>
              <a:rPr lang="sr-Cyrl-CS" sz="2500" i="1" smtClean="0"/>
              <a:t> морончина</a:t>
            </a:r>
            <a:r>
              <a:rPr lang="sr-Cyrl-CS" sz="2500" smtClean="0"/>
              <a:t>,</a:t>
            </a:r>
            <a:r>
              <a:rPr lang="sr-Cyrl-CS" sz="2500" i="1" smtClean="0"/>
              <a:t> пајсер</a:t>
            </a:r>
            <a:r>
              <a:rPr lang="sr-Cyrl-CS" sz="2500" smtClean="0"/>
              <a:t>,</a:t>
            </a:r>
            <a:r>
              <a:rPr lang="sr-Cyrl-CS" sz="2500" i="1" smtClean="0"/>
              <a:t> пајташ</a:t>
            </a:r>
            <a:r>
              <a:rPr lang="sr-Cyrl-CS" sz="2500" smtClean="0"/>
              <a:t>,</a:t>
            </a:r>
            <a:r>
              <a:rPr lang="sr-Cyrl-CS" sz="2500" i="1" smtClean="0"/>
              <a:t> пањ</a:t>
            </a:r>
            <a:r>
              <a:rPr lang="sr-Cyrl-CS" sz="2500" smtClean="0"/>
              <a:t>,</a:t>
            </a:r>
            <a:r>
              <a:rPr lang="sr-Cyrl-CS" sz="2500" i="1" smtClean="0"/>
              <a:t> папучар</a:t>
            </a:r>
            <a:r>
              <a:rPr lang="sr-Cyrl-CS" sz="2500" smtClean="0"/>
              <a:t>,</a:t>
            </a:r>
            <a:r>
              <a:rPr lang="sr-Cyrl-CS" sz="2500" i="1" smtClean="0"/>
              <a:t> прика</a:t>
            </a:r>
            <a:r>
              <a:rPr lang="sr-Cyrl-CS" sz="2500" smtClean="0"/>
              <a:t>,</a:t>
            </a:r>
            <a:r>
              <a:rPr lang="sr-Cyrl-CS" sz="2500" i="1" smtClean="0"/>
              <a:t> прљавуша</a:t>
            </a:r>
            <a:r>
              <a:rPr lang="sr-Cyrl-CS" sz="2500" smtClean="0"/>
              <a:t>,</a:t>
            </a:r>
            <a:r>
              <a:rPr lang="sr-Cyrl-CS" sz="2500" i="1" smtClean="0"/>
              <a:t> рава</a:t>
            </a:r>
            <a:r>
              <a:rPr lang="sr-Cyrl-CS" sz="2500" smtClean="0"/>
              <a:t>,</a:t>
            </a:r>
            <a:r>
              <a:rPr lang="sr-Cyrl-CS" sz="2500" i="1" smtClean="0"/>
              <a:t> распандркача</a:t>
            </a:r>
            <a:r>
              <a:rPr lang="sr-Cyrl-CS" sz="2500" smtClean="0"/>
              <a:t>,</a:t>
            </a:r>
            <a:r>
              <a:rPr lang="sr-Cyrl-CS" sz="2500" i="1" smtClean="0"/>
              <a:t> распандркуша</a:t>
            </a:r>
            <a:r>
              <a:rPr lang="sr-Cyrl-CS" sz="2500" smtClean="0"/>
              <a:t>,</a:t>
            </a:r>
            <a:r>
              <a:rPr lang="sr-Cyrl-CS" sz="2500" i="1" smtClean="0"/>
              <a:t> редаљка</a:t>
            </a:r>
            <a:r>
              <a:rPr lang="sr-Cyrl-CS" sz="2500" smtClean="0"/>
              <a:t>,</a:t>
            </a:r>
            <a:r>
              <a:rPr lang="sr-Cyrl-CS" sz="2500" i="1" smtClean="0"/>
              <a:t> риба</a:t>
            </a:r>
            <a:r>
              <a:rPr lang="sr-Cyrl-CS" sz="2500" smtClean="0"/>
              <a:t>,</a:t>
            </a:r>
            <a:r>
              <a:rPr lang="sr-Cyrl-CS" sz="2500" i="1" smtClean="0"/>
              <a:t> руља</a:t>
            </a:r>
            <a:r>
              <a:rPr lang="sr-Cyrl-CS" sz="2500" smtClean="0"/>
              <a:t>,</a:t>
            </a:r>
            <a:r>
              <a:rPr lang="sr-Cyrl-CS" sz="2500" i="1" smtClean="0"/>
              <a:t> сељана</a:t>
            </a:r>
            <a:r>
              <a:rPr lang="sr-Cyrl-CS" sz="2500" smtClean="0"/>
              <a:t>,</a:t>
            </a:r>
            <a:r>
              <a:rPr lang="sr-Cyrl-CS" sz="2500" i="1" smtClean="0"/>
              <a:t> скрнавуша</a:t>
            </a:r>
            <a:r>
              <a:rPr lang="sr-Cyrl-CS" sz="2500" smtClean="0"/>
              <a:t>,</a:t>
            </a:r>
            <a:r>
              <a:rPr lang="sr-Cyrl-CS" sz="2500" i="1" smtClean="0"/>
              <a:t> смарач</a:t>
            </a:r>
            <a:r>
              <a:rPr lang="sr-Cyrl-CS" sz="2500" smtClean="0"/>
              <a:t>,</a:t>
            </a:r>
            <a:r>
              <a:rPr lang="sr-Cyrl-CS" sz="2500" i="1" smtClean="0"/>
              <a:t> спамер</a:t>
            </a:r>
            <a:r>
              <a:rPr lang="sr-Cyrl-CS" sz="2500" smtClean="0"/>
              <a:t>,</a:t>
            </a:r>
            <a:r>
              <a:rPr lang="sr-Cyrl-CS" sz="2500" i="1" smtClean="0"/>
              <a:t> спамерка</a:t>
            </a:r>
            <a:r>
              <a:rPr lang="sr-Cyrl-CS" sz="2500" smtClean="0"/>
              <a:t>, </a:t>
            </a:r>
            <a:r>
              <a:rPr lang="sr-Cyrl-CS" sz="2500" i="1" smtClean="0"/>
              <a:t>сталкер</a:t>
            </a:r>
            <a:r>
              <a:rPr lang="sr-Cyrl-CS" sz="2500" smtClean="0"/>
              <a:t>,</a:t>
            </a:r>
            <a:r>
              <a:rPr lang="sr-Cyrl-CS" sz="2500" i="1" smtClean="0"/>
              <a:t> сталкерка</a:t>
            </a:r>
            <a:r>
              <a:rPr lang="sr-Cyrl-CS" sz="2500" smtClean="0"/>
              <a:t>, </a:t>
            </a:r>
            <a:r>
              <a:rPr lang="sr-Cyrl-CS" sz="2500" i="1" smtClean="0"/>
              <a:t>тарзан</a:t>
            </a:r>
            <a:r>
              <a:rPr lang="sr-Cyrl-CS" sz="2500" smtClean="0"/>
              <a:t>,</a:t>
            </a:r>
            <a:r>
              <a:rPr lang="sr-Cyrl-CS" sz="2500" i="1" smtClean="0"/>
              <a:t> тебра</a:t>
            </a:r>
            <a:r>
              <a:rPr lang="sr-Cyrl-CS" sz="2500" smtClean="0"/>
              <a:t>,</a:t>
            </a:r>
            <a:r>
              <a:rPr lang="sr-Cyrl-CS" sz="2500" i="1" smtClean="0"/>
              <a:t> тебрица</a:t>
            </a:r>
            <a:r>
              <a:rPr lang="sr-Cyrl-CS" sz="2500" smtClean="0"/>
              <a:t>,</a:t>
            </a:r>
            <a:r>
              <a:rPr lang="sr-Cyrl-CS" sz="2500" i="1" smtClean="0"/>
              <a:t> тип</a:t>
            </a:r>
            <a:r>
              <a:rPr lang="sr-Cyrl-CS" sz="2500" smtClean="0"/>
              <a:t>,</a:t>
            </a:r>
            <a:r>
              <a:rPr lang="sr-Cyrl-CS" sz="2500" i="1" smtClean="0"/>
              <a:t> типуша</a:t>
            </a:r>
            <a:r>
              <a:rPr lang="sr-Cyrl-CS" sz="2500" smtClean="0"/>
              <a:t>,</a:t>
            </a:r>
            <a:r>
              <a:rPr lang="sr-Cyrl-CS" sz="2500" i="1" smtClean="0"/>
              <a:t> ћоман</a:t>
            </a:r>
            <a:r>
              <a:rPr lang="sr-Cyrl-CS" sz="2500" smtClean="0"/>
              <a:t>,</a:t>
            </a:r>
            <a:r>
              <a:rPr lang="sr-Cyrl-CS" sz="2500" i="1" smtClean="0"/>
              <a:t> фрик</a:t>
            </a:r>
            <a:r>
              <a:rPr lang="sr-Cyrl-CS" sz="2500" smtClean="0"/>
              <a:t>,</a:t>
            </a:r>
            <a:r>
              <a:rPr lang="sr-Cyrl-CS" sz="2500" i="1" smtClean="0"/>
              <a:t> фрикуша</a:t>
            </a:r>
            <a:r>
              <a:rPr lang="sr-Cyrl-CS" sz="2500" smtClean="0"/>
              <a:t>,</a:t>
            </a:r>
            <a:r>
              <a:rPr lang="sr-Cyrl-CS" sz="2500" i="1" smtClean="0"/>
              <a:t> хипстер</a:t>
            </a:r>
            <a:r>
              <a:rPr lang="sr-Cyrl-CS" sz="2500" smtClean="0"/>
              <a:t>,</a:t>
            </a:r>
            <a:r>
              <a:rPr lang="sr-Cyrl-CS" sz="2500" i="1" smtClean="0"/>
              <a:t> хипстерка</a:t>
            </a:r>
            <a:r>
              <a:rPr lang="sr-Cyrl-CS" sz="2500" smtClean="0"/>
              <a:t>,</a:t>
            </a:r>
            <a:r>
              <a:rPr lang="sr-Cyrl-CS" sz="2500" i="1" smtClean="0"/>
              <a:t> цава</a:t>
            </a:r>
            <a:r>
              <a:rPr lang="sr-Cyrl-CS" sz="2500" smtClean="0"/>
              <a:t>,</a:t>
            </a:r>
            <a:r>
              <a:rPr lang="sr-Cyrl-CS" sz="2500" i="1" smtClean="0"/>
              <a:t> цар</a:t>
            </a:r>
            <a:r>
              <a:rPr lang="sr-Cyrl-CS" sz="2500" smtClean="0"/>
              <a:t>,</a:t>
            </a:r>
            <a:r>
              <a:rPr lang="sr-Cyrl-CS" sz="2500" i="1" smtClean="0"/>
              <a:t> цугер</a:t>
            </a:r>
            <a:r>
              <a:rPr lang="sr-Cyrl-CS" sz="2500" smtClean="0"/>
              <a:t>,</a:t>
            </a:r>
            <a:r>
              <a:rPr lang="sr-Cyrl-CS" sz="2500" i="1" smtClean="0"/>
              <a:t> чка</a:t>
            </a:r>
            <a:r>
              <a:rPr lang="sr-Cyrl-CS" sz="2500" smtClean="0"/>
              <a:t>,</a:t>
            </a:r>
            <a:r>
              <a:rPr lang="sr-Cyrl-CS" sz="2500" i="1" smtClean="0"/>
              <a:t> џибер</a:t>
            </a:r>
            <a:r>
              <a:rPr lang="sr-Cyrl-CS" sz="2500" smtClean="0"/>
              <a:t>,</a:t>
            </a:r>
            <a:r>
              <a:rPr lang="sr-Cyrl-CS" sz="2500" i="1" smtClean="0"/>
              <a:t> џиберка</a:t>
            </a:r>
            <a:r>
              <a:rPr lang="sr-Cyrl-CS" sz="2500" smtClean="0"/>
              <a:t>,</a:t>
            </a:r>
            <a:r>
              <a:rPr lang="sr-Cyrl-CS" sz="2500" i="1" smtClean="0"/>
              <a:t> шабан</a:t>
            </a:r>
            <a:r>
              <a:rPr lang="sr-Cyrl-CS" sz="2500" smtClean="0"/>
              <a:t>,</a:t>
            </a:r>
            <a:r>
              <a:rPr lang="sr-Cyrl-CS" sz="2500" i="1" smtClean="0"/>
              <a:t> шљункара</a:t>
            </a:r>
            <a:r>
              <a:rPr lang="sr-Cyrl-CS" sz="2500" smtClean="0"/>
              <a:t>,</a:t>
            </a:r>
            <a:r>
              <a:rPr lang="sr-Cyrl-CS" sz="2500" i="1" smtClean="0"/>
              <a:t> шоња. </a:t>
            </a:r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2253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sr-Latn-CS" smtClean="0"/>
              <a:t>П</a:t>
            </a:r>
            <a:r>
              <a:rPr lang="sr-Cyrl-CS" smtClean="0"/>
              <a:t>рикупљене лексеме једне другима супротстављају се пореклом (домаће–стране), творбеном стуктуром (немотивисане–мотивисане: творбена деривација, семантичка деривација), односно типом номинације (позитивна–негативна: физичка, психичка, карактерна и др.).</a:t>
            </a:r>
            <a:endParaRPr lang="sr-Cyrl-CS" b="1" smtClean="0"/>
          </a:p>
          <a:p>
            <a:pPr algn="just" eaLnBrk="1" hangingPunct="1"/>
            <a:r>
              <a:rPr lang="sr-Cyrl-CS" b="1" smtClean="0"/>
              <a:t>Циљ истраживања</a:t>
            </a:r>
            <a:r>
              <a:rPr lang="sr-Latn-CS" b="1" smtClean="0"/>
              <a:t>:</a:t>
            </a:r>
            <a:r>
              <a:rPr lang="sr-Latn-CS" smtClean="0"/>
              <a:t> </a:t>
            </a:r>
            <a:r>
              <a:rPr lang="sr-Cyrl-CS" smtClean="0"/>
              <a:t>класификација и опис прикупљене грађе с обзиром на творбену структуру, творбене моделе и тип номинације.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AutoNum type="arabicParenR"/>
            </a:pPr>
            <a:r>
              <a:rPr lang="sr-Latn-CS" sz="2400" b="1" smtClean="0"/>
              <a:t>Творбена структура: </a:t>
            </a:r>
          </a:p>
          <a:p>
            <a:pPr marL="514350" indent="-514350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Latn-CS" sz="2400" smtClean="0"/>
              <a:t>а) </a:t>
            </a:r>
            <a:r>
              <a:rPr lang="sr-Latn-CS" sz="2400" smtClean="0">
                <a:solidFill>
                  <a:srgbClr val="FF0000"/>
                </a:solidFill>
              </a:rPr>
              <a:t>афиксална творба</a:t>
            </a:r>
            <a:r>
              <a:rPr lang="sr-Latn-CS" sz="2400" smtClean="0"/>
              <a:t>, искључиво суфиксација </a:t>
            </a:r>
            <a:r>
              <a:rPr lang="sr-Latn-CS" sz="2400" b="1" smtClean="0"/>
              <a:t>(41)</a:t>
            </a:r>
            <a:r>
              <a:rPr lang="sr-Latn-CS" sz="2400" smtClean="0"/>
              <a:t>: </a:t>
            </a:r>
            <a:r>
              <a:rPr lang="sr-Cyrl-CS" sz="2400" i="1" smtClean="0"/>
              <a:t>алапача</a:t>
            </a:r>
            <a:r>
              <a:rPr lang="sr-Cyrl-CS" sz="2400" smtClean="0"/>
              <a:t>, </a:t>
            </a:r>
            <a:r>
              <a:rPr lang="sr-Cyrl-CS" sz="2400" i="1" smtClean="0"/>
              <a:t>баја</a:t>
            </a:r>
            <a:r>
              <a:rPr lang="sr-Cyrl-CS" sz="2400" smtClean="0"/>
              <a:t>,</a:t>
            </a:r>
            <a:r>
              <a:rPr lang="sr-Cyrl-CS" sz="2400" i="1" smtClean="0"/>
              <a:t> блејач</a:t>
            </a:r>
            <a:r>
              <a:rPr lang="sr-Cyrl-CS" sz="2400" smtClean="0"/>
              <a:t>,</a:t>
            </a:r>
            <a:r>
              <a:rPr lang="sr-Cyrl-CS" sz="2400" i="1" smtClean="0"/>
              <a:t> буки</a:t>
            </a:r>
            <a:r>
              <a:rPr lang="sr-Cyrl-CS" sz="2400" smtClean="0"/>
              <a:t>,</a:t>
            </a:r>
            <a:r>
              <a:rPr lang="sr-Cyrl-CS" sz="2400" i="1" smtClean="0"/>
              <a:t> буразенгија</a:t>
            </a:r>
            <a:r>
              <a:rPr lang="sr-Cyrl-CS" sz="2400" smtClean="0"/>
              <a:t>,</a:t>
            </a:r>
            <a:r>
              <a:rPr lang="sr-Cyrl-CS" sz="2400" i="1" smtClean="0"/>
              <a:t> глибуља</a:t>
            </a:r>
            <a:r>
              <a:rPr lang="sr-Cyrl-CS" sz="2400" smtClean="0"/>
              <a:t>,</a:t>
            </a:r>
            <a:r>
              <a:rPr lang="sr-Cyrl-CS" sz="2400" i="1" smtClean="0"/>
              <a:t> гусарка</a:t>
            </a:r>
            <a:r>
              <a:rPr lang="sr-Cyrl-CS" sz="2400" smtClean="0"/>
              <a:t>,</a:t>
            </a:r>
            <a:r>
              <a:rPr lang="sr-Cyrl-CS" sz="2400" i="1" smtClean="0"/>
              <a:t> дебилчина</a:t>
            </a:r>
            <a:r>
              <a:rPr lang="sr-Cyrl-CS" sz="2400" smtClean="0"/>
              <a:t>,</a:t>
            </a:r>
            <a:r>
              <a:rPr lang="sr-Cyrl-CS" sz="2400" i="1" smtClean="0"/>
              <a:t> доца</a:t>
            </a:r>
            <a:r>
              <a:rPr lang="sr-Cyrl-CS" sz="2400" smtClean="0"/>
              <a:t>,</a:t>
            </a:r>
            <a:r>
              <a:rPr lang="sr-Cyrl-CS" sz="2400" i="1" smtClean="0"/>
              <a:t> дркаџија</a:t>
            </a:r>
            <a:r>
              <a:rPr lang="sr-Cyrl-CS" sz="2400" smtClean="0"/>
              <a:t>,</a:t>
            </a:r>
            <a:r>
              <a:rPr lang="sr-Cyrl-CS" sz="2400" i="1" smtClean="0"/>
              <a:t> дронфуља</a:t>
            </a:r>
            <a:r>
              <a:rPr lang="sr-Cyrl-CS" sz="2400" smtClean="0"/>
              <a:t>,</a:t>
            </a:r>
            <a:r>
              <a:rPr lang="sr-Cyrl-CS" sz="2400" i="1" smtClean="0"/>
              <a:t> друкара</a:t>
            </a:r>
            <a:r>
              <a:rPr lang="sr-Cyrl-CS" sz="2400" smtClean="0"/>
              <a:t>,</a:t>
            </a:r>
            <a:r>
              <a:rPr lang="sr-Cyrl-CS" sz="2400" i="1" smtClean="0"/>
              <a:t> ђонара</a:t>
            </a:r>
            <a:r>
              <a:rPr lang="sr-Cyrl-CS" sz="2400" smtClean="0"/>
              <a:t>, </a:t>
            </a:r>
            <a:r>
              <a:rPr lang="sr-Cyrl-CS" sz="2400" i="1" smtClean="0"/>
              <a:t>крампача</a:t>
            </a:r>
            <a:r>
              <a:rPr lang="sr-Cyrl-CS" sz="2400" smtClean="0"/>
              <a:t>,</a:t>
            </a:r>
            <a:r>
              <a:rPr lang="sr-Cyrl-CS" sz="2400" i="1" smtClean="0"/>
              <a:t> кримос</a:t>
            </a:r>
            <a:r>
              <a:rPr lang="sr-Cyrl-CS" sz="2400" smtClean="0"/>
              <a:t>,</a:t>
            </a:r>
            <a:r>
              <a:rPr lang="sr-Cyrl-CS" sz="2400" i="1" smtClean="0"/>
              <a:t> крупара</a:t>
            </a:r>
            <a:r>
              <a:rPr lang="sr-Cyrl-CS" sz="2400" smtClean="0"/>
              <a:t>,</a:t>
            </a:r>
            <a:r>
              <a:rPr lang="sr-Cyrl-CS" sz="2400" i="1" smtClean="0"/>
              <a:t> кумара</a:t>
            </a:r>
            <a:r>
              <a:rPr lang="sr-Cyrl-CS" sz="2400" smtClean="0"/>
              <a:t>,</a:t>
            </a:r>
            <a:r>
              <a:rPr lang="sr-Cyrl-CS" sz="2400" i="1" smtClean="0"/>
              <a:t> курајбер</a:t>
            </a:r>
            <a:r>
              <a:rPr lang="sr-Cyrl-CS" sz="2400" smtClean="0"/>
              <a:t>,</a:t>
            </a:r>
            <a:r>
              <a:rPr lang="sr-Cyrl-CS" sz="2400" i="1" smtClean="0"/>
              <a:t> ликуша</a:t>
            </a:r>
            <a:r>
              <a:rPr lang="sr-Cyrl-CS" sz="2400" smtClean="0"/>
              <a:t>,</a:t>
            </a:r>
            <a:r>
              <a:rPr lang="sr-Cyrl-CS" sz="2400" i="1" smtClean="0"/>
              <a:t> љомбер</a:t>
            </a:r>
            <a:r>
              <a:rPr lang="sr-Cyrl-CS" sz="2400" smtClean="0"/>
              <a:t>,</a:t>
            </a:r>
            <a:r>
              <a:rPr lang="sr-Cyrl-CS" sz="2400" i="1" smtClean="0"/>
              <a:t> млакоња</a:t>
            </a:r>
            <a:r>
              <a:rPr lang="sr-Cyrl-CS" sz="2400" smtClean="0"/>
              <a:t>,</a:t>
            </a:r>
            <a:r>
              <a:rPr lang="sr-Cyrl-CS" sz="2400" i="1" smtClean="0"/>
              <a:t> морончина</a:t>
            </a:r>
            <a:r>
              <a:rPr lang="sr-Cyrl-CS" sz="2400" smtClean="0"/>
              <a:t>,</a:t>
            </a:r>
            <a:r>
              <a:rPr lang="sr-Cyrl-CS" sz="2400" i="1" smtClean="0"/>
              <a:t> папучар</a:t>
            </a:r>
            <a:r>
              <a:rPr lang="sr-Cyrl-CS" sz="2400" smtClean="0"/>
              <a:t>,</a:t>
            </a:r>
            <a:r>
              <a:rPr lang="sr-Cyrl-CS" sz="2400" i="1" smtClean="0"/>
              <a:t> прика</a:t>
            </a:r>
            <a:r>
              <a:rPr lang="sr-Cyrl-CS" sz="2400" smtClean="0"/>
              <a:t>,</a:t>
            </a:r>
            <a:r>
              <a:rPr lang="sr-Cyrl-CS" sz="2400" i="1" smtClean="0"/>
              <a:t> прљавуша</a:t>
            </a:r>
            <a:r>
              <a:rPr lang="sr-Cyrl-CS" sz="2400" smtClean="0"/>
              <a:t>,</a:t>
            </a:r>
            <a:r>
              <a:rPr lang="sr-Cyrl-CS" sz="2400" i="1" smtClean="0"/>
              <a:t> распандркача</a:t>
            </a:r>
            <a:r>
              <a:rPr lang="sr-Cyrl-CS" sz="2400" smtClean="0"/>
              <a:t>,</a:t>
            </a:r>
            <a:r>
              <a:rPr lang="sr-Cyrl-CS" sz="2400" i="1" smtClean="0"/>
              <a:t> распандркуша</a:t>
            </a:r>
            <a:r>
              <a:rPr lang="sr-Cyrl-CS" sz="2400" smtClean="0"/>
              <a:t>,</a:t>
            </a:r>
            <a:r>
              <a:rPr lang="sr-Cyrl-CS" sz="2400" i="1" smtClean="0"/>
              <a:t> редаљка</a:t>
            </a:r>
            <a:r>
              <a:rPr lang="sr-Cyrl-CS" sz="2400" smtClean="0"/>
              <a:t>,</a:t>
            </a:r>
            <a:r>
              <a:rPr lang="sr-Cyrl-CS" sz="2400" i="1" smtClean="0"/>
              <a:t> сељана</a:t>
            </a:r>
            <a:r>
              <a:rPr lang="sr-Cyrl-CS" sz="2400" smtClean="0"/>
              <a:t>,</a:t>
            </a:r>
            <a:r>
              <a:rPr lang="sr-Cyrl-CS" sz="2400" i="1" smtClean="0"/>
              <a:t> скрнавуша</a:t>
            </a:r>
            <a:r>
              <a:rPr lang="sr-Cyrl-CS" sz="2400" smtClean="0"/>
              <a:t>,</a:t>
            </a:r>
            <a:r>
              <a:rPr lang="sr-Cyrl-CS" sz="2400" i="1" smtClean="0"/>
              <a:t> смарач</a:t>
            </a:r>
            <a:r>
              <a:rPr lang="sr-Cyrl-CS" sz="2400" smtClean="0"/>
              <a:t>,</a:t>
            </a:r>
            <a:r>
              <a:rPr lang="sr-Cyrl-CS" sz="2400" i="1" smtClean="0"/>
              <a:t> спамерка</a:t>
            </a:r>
            <a:r>
              <a:rPr lang="sr-Cyrl-CS" sz="2400" smtClean="0"/>
              <a:t>, </a:t>
            </a:r>
            <a:r>
              <a:rPr lang="sr-Cyrl-CS" sz="2400" i="1" smtClean="0"/>
              <a:t> сталкерка</a:t>
            </a:r>
            <a:r>
              <a:rPr lang="sr-Cyrl-CS" sz="2400" smtClean="0"/>
              <a:t>, </a:t>
            </a:r>
            <a:r>
              <a:rPr lang="sr-Cyrl-CS" sz="2400" i="1" smtClean="0"/>
              <a:t> тебра</a:t>
            </a:r>
            <a:r>
              <a:rPr lang="sr-Cyrl-CS" sz="2400" smtClean="0"/>
              <a:t>,</a:t>
            </a:r>
            <a:r>
              <a:rPr lang="sr-Cyrl-CS" sz="2400" i="1" smtClean="0"/>
              <a:t> тебрица</a:t>
            </a:r>
            <a:r>
              <a:rPr lang="sr-Cyrl-CS" sz="2400" smtClean="0"/>
              <a:t>,</a:t>
            </a:r>
            <a:r>
              <a:rPr lang="sr-Cyrl-CS" sz="2400" i="1" smtClean="0"/>
              <a:t> типуша</a:t>
            </a:r>
            <a:r>
              <a:rPr lang="sr-Cyrl-CS" sz="2400" smtClean="0"/>
              <a:t>,</a:t>
            </a:r>
            <a:r>
              <a:rPr lang="sr-Cyrl-CS" sz="2400" i="1" smtClean="0"/>
              <a:t> фрикуша</a:t>
            </a:r>
            <a:r>
              <a:rPr lang="sr-Cyrl-CS" sz="2400" smtClean="0"/>
              <a:t>, </a:t>
            </a:r>
            <a:r>
              <a:rPr lang="sr-Cyrl-CS" sz="2400" i="1" smtClean="0"/>
              <a:t>хипстерка</a:t>
            </a:r>
            <a:r>
              <a:rPr lang="sr-Cyrl-CS" sz="2400" smtClean="0"/>
              <a:t>,</a:t>
            </a:r>
            <a:r>
              <a:rPr lang="sr-Cyrl-CS" sz="2400" i="1" smtClean="0"/>
              <a:t> цугер</a:t>
            </a:r>
            <a:r>
              <a:rPr lang="sr-Cyrl-CS" sz="2400" smtClean="0"/>
              <a:t>,</a:t>
            </a:r>
            <a:r>
              <a:rPr lang="sr-Cyrl-CS" sz="2400" i="1" smtClean="0"/>
              <a:t> џиберка</a:t>
            </a:r>
            <a:r>
              <a:rPr lang="sr-Cyrl-CS" sz="2400" smtClean="0"/>
              <a:t>,</a:t>
            </a:r>
            <a:r>
              <a:rPr lang="sr-Cyrl-CS" sz="2400" i="1" smtClean="0"/>
              <a:t> шљункара</a:t>
            </a:r>
            <a:r>
              <a:rPr lang="sr-Cyrl-CS" sz="2400" smtClean="0"/>
              <a:t>. </a:t>
            </a:r>
          </a:p>
          <a:p>
            <a:pPr marL="514350" indent="-514350" algn="just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sr-Cyrl-CS" sz="2400" smtClean="0"/>
              <a:t>б) </a:t>
            </a:r>
            <a:r>
              <a:rPr lang="sr-Cyrl-CS" sz="2400" smtClean="0">
                <a:solidFill>
                  <a:srgbClr val="FF0000"/>
                </a:solidFill>
              </a:rPr>
              <a:t>композиција</a:t>
            </a:r>
            <a:r>
              <a:rPr lang="sr-Cyrl-CS" sz="2400" smtClean="0"/>
              <a:t> </a:t>
            </a:r>
            <a:r>
              <a:rPr lang="sr-Cyrl-CS" sz="2400" b="1" smtClean="0"/>
              <a:t>(1)</a:t>
            </a:r>
            <a:r>
              <a:rPr lang="sr-Cyrl-CS" sz="2400" smtClean="0"/>
              <a:t>: боготац (&lt; Бог </a:t>
            </a:r>
            <a:r>
              <a:rPr lang="sr-Latn-CS" sz="2400" smtClean="0">
                <a:latin typeface="Cambria" pitchFamily="18" charset="0"/>
              </a:rPr>
              <a:t>O</a:t>
            </a:r>
            <a:r>
              <a:rPr lang="sr-Cyrl-CS" sz="2400" smtClean="0"/>
              <a:t>тац) (калк?: </a:t>
            </a:r>
            <a:r>
              <a:rPr lang="en-US" sz="2400" i="1" smtClean="0">
                <a:latin typeface="Cambria" pitchFamily="18" charset="0"/>
              </a:rPr>
              <a:t>godfather</a:t>
            </a:r>
            <a:r>
              <a:rPr lang="en-US" sz="2400" smtClean="0">
                <a:latin typeface="Cambria" pitchFamily="18" charset="0"/>
              </a:rPr>
              <a:t> </a:t>
            </a:r>
            <a:r>
              <a:rPr lang="sr-Cyrl-CS" sz="2400" smtClean="0"/>
              <a:t>&gt; </a:t>
            </a:r>
            <a:r>
              <a:rPr lang="en-US" sz="2400" i="1" smtClean="0">
                <a:latin typeface="Cambria" pitchFamily="18" charset="0"/>
              </a:rPr>
              <a:t>god </a:t>
            </a:r>
            <a:r>
              <a:rPr lang="sr-Cyrl-CS" sz="2400" smtClean="0"/>
              <a:t>+</a:t>
            </a:r>
            <a:r>
              <a:rPr lang="sr-Cyrl-CS" sz="2400" i="1" smtClean="0"/>
              <a:t> </a:t>
            </a:r>
            <a:r>
              <a:rPr lang="en-US" sz="2400" i="1" smtClean="0">
                <a:latin typeface="Cambria" pitchFamily="18" charset="0"/>
              </a:rPr>
              <a:t>father</a:t>
            </a:r>
            <a:r>
              <a:rPr lang="sr-Cyrl-CS" sz="2400" i="1" smtClean="0"/>
              <a:t> &gt; бог </a:t>
            </a:r>
            <a:r>
              <a:rPr lang="sr-Cyrl-CS" sz="2400" smtClean="0"/>
              <a:t>+ </a:t>
            </a:r>
            <a:r>
              <a:rPr lang="sr-Cyrl-CS" sz="2400" i="1" smtClean="0"/>
              <a:t>отац &gt; боготац </a:t>
            </a:r>
            <a:r>
              <a:rPr lang="sr-Cyrl-CS" sz="2400" smtClean="0"/>
              <a:t>‘онај који је најбољи у нечем; онај који је кум за нешто’).</a:t>
            </a:r>
            <a:endParaRPr lang="en-US" sz="2400" smtClean="0"/>
          </a:p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AutoNum type="arabicParenR"/>
            </a:pPr>
            <a:endParaRPr lang="en-US" sz="2400" b="1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x-none" dirty="0" smtClean="0">
                <a:solidFill>
                  <a:srgbClr val="FF0000"/>
                </a:solidFill>
              </a:rPr>
              <a:t>суфикси</a:t>
            </a:r>
            <a:r>
              <a:rPr lang="x-none" dirty="0" smtClean="0"/>
              <a:t> (19): 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x-none" dirty="0" smtClean="0"/>
              <a:t>	</a:t>
            </a:r>
            <a:r>
              <a:rPr lang="sr-Cyrl-CS" dirty="0" smtClean="0"/>
              <a:t>-</a:t>
            </a:r>
            <a:r>
              <a:rPr lang="sr-Cyrl-CS" b="1" dirty="0" smtClean="0"/>
              <a:t>а </a:t>
            </a:r>
            <a:r>
              <a:rPr lang="sr-Cyrl-CS" dirty="0" smtClean="0"/>
              <a:t>(</a:t>
            </a:r>
            <a:r>
              <a:rPr lang="sr-Cyrl-CS" i="1" dirty="0" smtClean="0"/>
              <a:t>шоња</a:t>
            </a:r>
            <a:r>
              <a:rPr lang="sr-Cyrl-CS" dirty="0" smtClean="0"/>
              <a:t>), -</a:t>
            </a:r>
            <a:r>
              <a:rPr lang="sr-Cyrl-CS" b="1" dirty="0" smtClean="0"/>
              <a:t>аљка </a:t>
            </a:r>
            <a:r>
              <a:rPr lang="sr-Cyrl-CS" dirty="0" smtClean="0"/>
              <a:t>(</a:t>
            </a:r>
            <a:r>
              <a:rPr lang="sr-Cyrl-CS" i="1" dirty="0" smtClean="0"/>
              <a:t>редаљка</a:t>
            </a:r>
            <a:r>
              <a:rPr lang="sr-Cyrl-CS" dirty="0" smtClean="0"/>
              <a:t>), -</a:t>
            </a:r>
            <a:r>
              <a:rPr lang="sr-Cyrl-CS" b="1" dirty="0" smtClean="0"/>
              <a:t>ара</a:t>
            </a:r>
            <a:r>
              <a:rPr lang="sr-Cyrl-CS" dirty="0" smtClean="0"/>
              <a:t> (</a:t>
            </a:r>
            <a:r>
              <a:rPr lang="sr-Cyrl-CS" i="1" dirty="0" smtClean="0"/>
              <a:t>друкара</a:t>
            </a:r>
            <a:r>
              <a:rPr lang="sr-Cyrl-CS" dirty="0" smtClean="0"/>
              <a:t>, </a:t>
            </a:r>
            <a:r>
              <a:rPr lang="sr-Cyrl-CS" i="1" dirty="0" smtClean="0"/>
              <a:t>ђонара</a:t>
            </a:r>
            <a:r>
              <a:rPr lang="sr-Cyrl-CS" dirty="0" smtClean="0"/>
              <a:t>, </a:t>
            </a:r>
            <a:r>
              <a:rPr lang="sr-Cyrl-CS" i="1" dirty="0" smtClean="0"/>
              <a:t>крупара</a:t>
            </a:r>
            <a:r>
              <a:rPr lang="sr-Cyrl-CS" dirty="0" smtClean="0"/>
              <a:t>, </a:t>
            </a:r>
            <a:r>
              <a:rPr lang="sr-Cyrl-CS" i="1" dirty="0" smtClean="0"/>
              <a:t>кумара</a:t>
            </a:r>
            <a:r>
              <a:rPr lang="sr-Cyrl-CS" dirty="0" smtClean="0"/>
              <a:t>, </a:t>
            </a:r>
            <a:r>
              <a:rPr lang="sr-Cyrl-CS" i="1" dirty="0" smtClean="0"/>
              <a:t>шљункара</a:t>
            </a:r>
            <a:r>
              <a:rPr lang="sr-Cyrl-CS" dirty="0" smtClean="0"/>
              <a:t>), -</a:t>
            </a:r>
            <a:r>
              <a:rPr lang="sr-Cyrl-CS" b="1" dirty="0" smtClean="0"/>
              <a:t>ач </a:t>
            </a:r>
            <a:r>
              <a:rPr lang="sr-Cyrl-CS" dirty="0" smtClean="0"/>
              <a:t>(</a:t>
            </a:r>
            <a:r>
              <a:rPr lang="sr-Cyrl-CS" i="1" dirty="0" smtClean="0"/>
              <a:t>блејач</a:t>
            </a:r>
            <a:r>
              <a:rPr lang="sr-Cyrl-CS" dirty="0" smtClean="0"/>
              <a:t>, </a:t>
            </a:r>
            <a:r>
              <a:rPr lang="sr-Cyrl-CS" i="1" dirty="0" smtClean="0"/>
              <a:t>смарач</a:t>
            </a:r>
            <a:r>
              <a:rPr lang="sr-Cyrl-CS" dirty="0" smtClean="0"/>
              <a:t>), -</a:t>
            </a:r>
            <a:r>
              <a:rPr lang="sr-Cyrl-CS" b="1" dirty="0" smtClean="0"/>
              <a:t>ача </a:t>
            </a:r>
            <a:r>
              <a:rPr lang="sr-Cyrl-CS" dirty="0" smtClean="0"/>
              <a:t>(</a:t>
            </a:r>
            <a:r>
              <a:rPr lang="sr-Cyrl-CS" i="1" dirty="0" smtClean="0"/>
              <a:t>алапача</a:t>
            </a:r>
            <a:r>
              <a:rPr lang="sr-Cyrl-CS" dirty="0" smtClean="0"/>
              <a:t>, </a:t>
            </a:r>
            <a:r>
              <a:rPr lang="sr-Cyrl-CS" i="1" dirty="0" smtClean="0"/>
              <a:t>крампача</a:t>
            </a:r>
            <a:r>
              <a:rPr lang="sr-Cyrl-CS" dirty="0" smtClean="0"/>
              <a:t>, </a:t>
            </a:r>
            <a:r>
              <a:rPr lang="sr-Cyrl-CS" i="1" dirty="0" smtClean="0"/>
              <a:t>распандркача</a:t>
            </a:r>
            <a:r>
              <a:rPr lang="sr-Cyrl-CS" dirty="0" smtClean="0"/>
              <a:t>), -</a:t>
            </a:r>
            <a:r>
              <a:rPr lang="sr-Cyrl-CS" b="1" dirty="0" smtClean="0"/>
              <a:t>енгија </a:t>
            </a:r>
            <a:r>
              <a:rPr lang="sr-Cyrl-CS" dirty="0" smtClean="0"/>
              <a:t>(</a:t>
            </a:r>
            <a:r>
              <a:rPr lang="sr-Cyrl-CS" i="1" dirty="0" smtClean="0"/>
              <a:t>буразенгија</a:t>
            </a:r>
            <a:r>
              <a:rPr lang="sr-Cyrl-CS" dirty="0" smtClean="0"/>
              <a:t>), -</a:t>
            </a:r>
            <a:r>
              <a:rPr lang="sr-Cyrl-CS" b="1" dirty="0" smtClean="0"/>
              <a:t>ер </a:t>
            </a:r>
            <a:r>
              <a:rPr lang="sr-Cyrl-CS" dirty="0" smtClean="0"/>
              <a:t>(</a:t>
            </a:r>
            <a:r>
              <a:rPr lang="sr-Cyrl-CS" i="1" dirty="0" smtClean="0"/>
              <a:t>цугер</a:t>
            </a:r>
            <a:r>
              <a:rPr lang="sr-Cyrl-CS" dirty="0" smtClean="0"/>
              <a:t>), -</a:t>
            </a:r>
            <a:r>
              <a:rPr lang="sr-Cyrl-CS" b="1" dirty="0" smtClean="0"/>
              <a:t>ица </a:t>
            </a:r>
            <a:r>
              <a:rPr lang="sr-Cyrl-CS" dirty="0" smtClean="0"/>
              <a:t>(</a:t>
            </a:r>
            <a:r>
              <a:rPr lang="sr-Cyrl-CS" i="1" dirty="0" smtClean="0"/>
              <a:t>тебрица</a:t>
            </a:r>
            <a:r>
              <a:rPr lang="sr-Cyrl-CS" dirty="0" smtClean="0"/>
              <a:t>), -</a:t>
            </a:r>
            <a:r>
              <a:rPr lang="sr-Cyrl-CS" b="1" dirty="0" smtClean="0"/>
              <a:t>ја </a:t>
            </a:r>
            <a:r>
              <a:rPr lang="sr-Cyrl-CS" dirty="0" smtClean="0"/>
              <a:t>(</a:t>
            </a:r>
            <a:r>
              <a:rPr lang="sr-Cyrl-CS" i="1" dirty="0" smtClean="0"/>
              <a:t>баја</a:t>
            </a:r>
            <a:r>
              <a:rPr lang="sr-Cyrl-CS" dirty="0" smtClean="0"/>
              <a:t>), -</a:t>
            </a:r>
            <a:r>
              <a:rPr lang="sr-Cyrl-CS" b="1" dirty="0" smtClean="0"/>
              <a:t>ка </a:t>
            </a:r>
            <a:r>
              <a:rPr lang="sr-Cyrl-CS" dirty="0" smtClean="0"/>
              <a:t>(</a:t>
            </a:r>
            <a:r>
              <a:rPr lang="sr-Cyrl-CS" i="1" dirty="0" smtClean="0"/>
              <a:t>гусарка</a:t>
            </a:r>
            <a:r>
              <a:rPr lang="sr-Cyrl-CS" dirty="0" smtClean="0"/>
              <a:t>, </a:t>
            </a:r>
            <a:r>
              <a:rPr lang="sr-Cyrl-CS" i="1" dirty="0" smtClean="0"/>
              <a:t>прика</a:t>
            </a:r>
            <a:r>
              <a:rPr lang="sr-Cyrl-CS" dirty="0" smtClean="0"/>
              <a:t>, </a:t>
            </a:r>
            <a:r>
              <a:rPr lang="sr-Cyrl-CS" i="1" dirty="0" smtClean="0"/>
              <a:t>спамерка</a:t>
            </a:r>
            <a:r>
              <a:rPr lang="sr-Cyrl-CS" dirty="0" smtClean="0"/>
              <a:t>, </a:t>
            </a:r>
            <a:r>
              <a:rPr lang="sr-Cyrl-CS" i="1" dirty="0" smtClean="0"/>
              <a:t>сталкерка</a:t>
            </a:r>
            <a:r>
              <a:rPr lang="sr-Cyrl-CS" dirty="0" smtClean="0"/>
              <a:t>, </a:t>
            </a:r>
            <a:r>
              <a:rPr lang="sr-Cyrl-CS" i="1" dirty="0" smtClean="0"/>
              <a:t>хипстерка</a:t>
            </a:r>
            <a:r>
              <a:rPr lang="sr-Cyrl-CS" dirty="0" smtClean="0"/>
              <a:t>, </a:t>
            </a:r>
            <a:r>
              <a:rPr lang="sr-Cyrl-CS" i="1" dirty="0" smtClean="0"/>
              <a:t>џиберка</a:t>
            </a:r>
            <a:r>
              <a:rPr lang="sr-Cyrl-CS" dirty="0" smtClean="0"/>
              <a:t>), -</a:t>
            </a:r>
            <a:r>
              <a:rPr lang="sr-Cyrl-CS" b="1" dirty="0" smtClean="0"/>
              <a:t>ки </a:t>
            </a:r>
            <a:r>
              <a:rPr lang="sr-Cyrl-CS" dirty="0" smtClean="0"/>
              <a:t>(</a:t>
            </a:r>
            <a:r>
              <a:rPr lang="sr-Cyrl-CS" i="1" dirty="0" smtClean="0"/>
              <a:t>буки</a:t>
            </a:r>
            <a:r>
              <a:rPr lang="sr-Cyrl-CS" dirty="0" smtClean="0"/>
              <a:t>), -</a:t>
            </a:r>
            <a:r>
              <a:rPr lang="sr-Cyrl-CS" b="1" dirty="0" smtClean="0"/>
              <a:t>омбер </a:t>
            </a:r>
            <a:r>
              <a:rPr lang="sr-Cyrl-CS" dirty="0" smtClean="0"/>
              <a:t>(</a:t>
            </a:r>
            <a:r>
              <a:rPr lang="sr-Cyrl-CS" i="1" dirty="0" smtClean="0"/>
              <a:t>сељомбер</a:t>
            </a:r>
            <a:r>
              <a:rPr lang="sr-Cyrl-CS" dirty="0" smtClean="0"/>
              <a:t>), -</a:t>
            </a:r>
            <a:r>
              <a:rPr lang="sr-Cyrl-CS" b="1" dirty="0" smtClean="0"/>
              <a:t>оња </a:t>
            </a:r>
            <a:r>
              <a:rPr lang="sr-Cyrl-CS" dirty="0" smtClean="0"/>
              <a:t>(</a:t>
            </a:r>
            <a:r>
              <a:rPr lang="sr-Cyrl-CS" i="1" dirty="0" smtClean="0"/>
              <a:t>млакоња</a:t>
            </a:r>
            <a:r>
              <a:rPr lang="sr-Cyrl-CS" dirty="0" smtClean="0"/>
              <a:t>), -</a:t>
            </a:r>
            <a:r>
              <a:rPr lang="sr-Cyrl-CS" b="1" dirty="0" smtClean="0"/>
              <a:t>ос </a:t>
            </a:r>
            <a:r>
              <a:rPr lang="sr-Cyrl-CS" dirty="0" smtClean="0"/>
              <a:t>(</a:t>
            </a:r>
            <a:r>
              <a:rPr lang="sr-Cyrl-CS" i="1" dirty="0" smtClean="0"/>
              <a:t>кримос</a:t>
            </a:r>
            <a:r>
              <a:rPr lang="sr-Cyrl-CS" dirty="0" smtClean="0"/>
              <a:t>), -</a:t>
            </a:r>
            <a:r>
              <a:rPr lang="sr-Cyrl-CS" b="1" dirty="0" smtClean="0"/>
              <a:t>уља </a:t>
            </a:r>
            <a:r>
              <a:rPr lang="sr-Cyrl-CS" dirty="0" smtClean="0"/>
              <a:t>(</a:t>
            </a:r>
            <a:r>
              <a:rPr lang="sr-Cyrl-CS" i="1" dirty="0" smtClean="0"/>
              <a:t>глибуља</a:t>
            </a:r>
            <a:r>
              <a:rPr lang="sr-Cyrl-CS" dirty="0" smtClean="0"/>
              <a:t>, </a:t>
            </a:r>
            <a:r>
              <a:rPr lang="sr-Cyrl-CS" i="1" dirty="0" smtClean="0"/>
              <a:t>дронфуља</a:t>
            </a:r>
            <a:r>
              <a:rPr lang="sr-Cyrl-CS" dirty="0" smtClean="0"/>
              <a:t>), -</a:t>
            </a:r>
            <a:r>
              <a:rPr lang="sr-Cyrl-CS" b="1" dirty="0" smtClean="0"/>
              <a:t>уша </a:t>
            </a:r>
            <a:r>
              <a:rPr lang="sr-Cyrl-CS" dirty="0" smtClean="0"/>
              <a:t>(</a:t>
            </a:r>
            <a:r>
              <a:rPr lang="sr-Cyrl-CS" i="1" dirty="0" smtClean="0"/>
              <a:t>ликуша</a:t>
            </a:r>
            <a:r>
              <a:rPr lang="sr-Cyrl-CS" dirty="0" smtClean="0"/>
              <a:t>, </a:t>
            </a:r>
            <a:r>
              <a:rPr lang="sr-Cyrl-CS" i="1" dirty="0" smtClean="0"/>
              <a:t>прљавуша</a:t>
            </a:r>
            <a:r>
              <a:rPr lang="sr-Cyrl-CS" dirty="0" smtClean="0"/>
              <a:t>, </a:t>
            </a:r>
            <a:r>
              <a:rPr lang="sr-Cyrl-CS" i="1" dirty="0" smtClean="0"/>
              <a:t>распандркуша</a:t>
            </a:r>
            <a:r>
              <a:rPr lang="sr-Cyrl-CS" dirty="0" smtClean="0"/>
              <a:t>, </a:t>
            </a:r>
            <a:r>
              <a:rPr lang="sr-Cyrl-CS" i="1" dirty="0" smtClean="0"/>
              <a:t>скрнавуша</a:t>
            </a:r>
            <a:r>
              <a:rPr lang="sr-Cyrl-CS" dirty="0" smtClean="0"/>
              <a:t>, </a:t>
            </a:r>
            <a:r>
              <a:rPr lang="sr-Cyrl-CS" i="1" dirty="0" smtClean="0"/>
              <a:t>типуша</a:t>
            </a:r>
            <a:r>
              <a:rPr lang="sr-Cyrl-CS" dirty="0" smtClean="0"/>
              <a:t>, </a:t>
            </a:r>
            <a:r>
              <a:rPr lang="sr-Cyrl-CS" i="1" dirty="0" smtClean="0"/>
              <a:t>фрикуша</a:t>
            </a:r>
            <a:r>
              <a:rPr lang="sr-Cyrl-CS" dirty="0" smtClean="0"/>
              <a:t>), -</a:t>
            </a:r>
            <a:r>
              <a:rPr lang="sr-Cyrl-CS" b="1" dirty="0" smtClean="0"/>
              <a:t>ца </a:t>
            </a:r>
            <a:r>
              <a:rPr lang="sr-Cyrl-CS" dirty="0" smtClean="0"/>
              <a:t>(</a:t>
            </a:r>
            <a:r>
              <a:rPr lang="sr-Cyrl-CS" i="1" dirty="0" smtClean="0"/>
              <a:t>доца</a:t>
            </a:r>
            <a:r>
              <a:rPr lang="sr-Cyrl-CS" dirty="0" smtClean="0"/>
              <a:t>), -</a:t>
            </a:r>
            <a:r>
              <a:rPr lang="sr-Cyrl-CS" b="1" dirty="0" smtClean="0"/>
              <a:t>чина </a:t>
            </a:r>
            <a:r>
              <a:rPr lang="sr-Cyrl-CS" dirty="0" smtClean="0"/>
              <a:t>(</a:t>
            </a:r>
            <a:r>
              <a:rPr lang="sr-Cyrl-CS" i="1" dirty="0" smtClean="0"/>
              <a:t>дебилчина</a:t>
            </a:r>
            <a:r>
              <a:rPr lang="sr-Cyrl-CS" dirty="0" smtClean="0"/>
              <a:t>, </a:t>
            </a:r>
            <a:r>
              <a:rPr lang="sr-Cyrl-CS" i="1" dirty="0" smtClean="0"/>
              <a:t>морончина</a:t>
            </a:r>
            <a:r>
              <a:rPr lang="sr-Cyrl-CS" dirty="0" smtClean="0"/>
              <a:t>), -</a:t>
            </a:r>
            <a:r>
              <a:rPr lang="sr-Cyrl-CS" b="1" dirty="0" smtClean="0"/>
              <a:t>џија </a:t>
            </a:r>
            <a:r>
              <a:rPr lang="sr-Cyrl-CS" dirty="0" smtClean="0"/>
              <a:t>(</a:t>
            </a:r>
            <a:r>
              <a:rPr lang="sr-Cyrl-CS" i="1" dirty="0" smtClean="0"/>
              <a:t>дркаџија</a:t>
            </a:r>
            <a:r>
              <a:rPr lang="sr-Cyrl-CS" dirty="0" smtClean="0"/>
              <a:t>).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sr-Cyrl-C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2867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sr-Latn-CS" sz="2400" smtClean="0">
                <a:solidFill>
                  <a:srgbClr val="FF3300"/>
                </a:solidFill>
              </a:rPr>
              <a:t>творбена основа</a:t>
            </a:r>
            <a:r>
              <a:rPr lang="sr-Latn-CS" sz="2400" smtClean="0"/>
              <a:t>: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sr-Latn-CS" sz="2400" b="1" smtClean="0"/>
              <a:t>именичка</a:t>
            </a:r>
            <a:r>
              <a:rPr lang="sr-Latn-CS" sz="2400" smtClean="0"/>
              <a:t> (</a:t>
            </a:r>
            <a:r>
              <a:rPr lang="sr-Cyrl-CS" sz="2400" i="1" smtClean="0"/>
              <a:t>баја</a:t>
            </a:r>
            <a:r>
              <a:rPr lang="sr-Cyrl-CS" sz="2400" smtClean="0"/>
              <a:t>,</a:t>
            </a:r>
            <a:r>
              <a:rPr lang="sr-Cyrl-CS" sz="2400" i="1" smtClean="0"/>
              <a:t> буки</a:t>
            </a:r>
            <a:r>
              <a:rPr lang="sr-Cyrl-CS" sz="2400" smtClean="0"/>
              <a:t>,</a:t>
            </a:r>
            <a:r>
              <a:rPr lang="sr-Cyrl-CS" sz="2400" i="1" smtClean="0"/>
              <a:t> буразенгија</a:t>
            </a:r>
            <a:r>
              <a:rPr lang="sr-Cyrl-CS" sz="2400" smtClean="0"/>
              <a:t>,</a:t>
            </a:r>
            <a:r>
              <a:rPr lang="sr-Cyrl-CS" sz="2400" i="1" smtClean="0"/>
              <a:t> глибуља</a:t>
            </a:r>
            <a:r>
              <a:rPr lang="sr-Cyrl-CS" sz="2400" smtClean="0"/>
              <a:t>,</a:t>
            </a:r>
            <a:r>
              <a:rPr lang="sr-Cyrl-CS" sz="2400" i="1" smtClean="0"/>
              <a:t> гусарка</a:t>
            </a:r>
            <a:r>
              <a:rPr lang="sr-Cyrl-CS" sz="2400" smtClean="0"/>
              <a:t>,</a:t>
            </a:r>
            <a:r>
              <a:rPr lang="sr-Cyrl-CS" sz="2400" i="1" smtClean="0"/>
              <a:t> дебилчина</a:t>
            </a:r>
            <a:r>
              <a:rPr lang="sr-Cyrl-CS" sz="2400" smtClean="0"/>
              <a:t>,</a:t>
            </a:r>
            <a:r>
              <a:rPr lang="sr-Cyrl-CS" sz="2400" i="1" smtClean="0"/>
              <a:t> доца</a:t>
            </a:r>
            <a:r>
              <a:rPr lang="sr-Cyrl-CS" sz="2400" smtClean="0"/>
              <a:t>,</a:t>
            </a:r>
            <a:r>
              <a:rPr lang="sr-Cyrl-CS" sz="2400" i="1" smtClean="0"/>
              <a:t> ђонара</a:t>
            </a:r>
            <a:r>
              <a:rPr lang="sr-Cyrl-CS" sz="2400" smtClean="0"/>
              <a:t>,</a:t>
            </a:r>
            <a:r>
              <a:rPr lang="sr-Cyrl-CS" sz="2400" i="1" smtClean="0"/>
              <a:t> крампача</a:t>
            </a:r>
            <a:r>
              <a:rPr lang="sr-Cyrl-CS" sz="2400" smtClean="0"/>
              <a:t>,</a:t>
            </a:r>
            <a:r>
              <a:rPr lang="sr-Cyrl-CS" sz="2400" i="1" smtClean="0"/>
              <a:t> кримос</a:t>
            </a:r>
            <a:r>
              <a:rPr lang="sr-Cyrl-CS" sz="2400" smtClean="0"/>
              <a:t>,</a:t>
            </a:r>
            <a:r>
              <a:rPr lang="sr-Cyrl-CS" sz="2400" i="1" smtClean="0"/>
              <a:t> кумара</a:t>
            </a:r>
            <a:r>
              <a:rPr lang="sr-Cyrl-CS" sz="2400" smtClean="0"/>
              <a:t>,</a:t>
            </a:r>
            <a:r>
              <a:rPr lang="sr-Cyrl-CS" sz="2400" i="1" smtClean="0"/>
              <a:t> ликуша</a:t>
            </a:r>
            <a:r>
              <a:rPr lang="sr-Cyrl-CS" sz="2400" smtClean="0"/>
              <a:t>,</a:t>
            </a:r>
            <a:r>
              <a:rPr lang="sr-Cyrl-CS" sz="2400" i="1" smtClean="0"/>
              <a:t> љомбер</a:t>
            </a:r>
            <a:r>
              <a:rPr lang="sr-Cyrl-CS" sz="2400" smtClean="0"/>
              <a:t>,</a:t>
            </a:r>
            <a:r>
              <a:rPr lang="sr-Cyrl-CS" sz="2400" i="1" smtClean="0"/>
              <a:t> морончина</a:t>
            </a:r>
            <a:r>
              <a:rPr lang="sr-Cyrl-CS" sz="2400" smtClean="0"/>
              <a:t>,</a:t>
            </a:r>
            <a:r>
              <a:rPr lang="sr-Cyrl-CS" sz="2400" i="1" smtClean="0"/>
              <a:t> папучар</a:t>
            </a:r>
            <a:r>
              <a:rPr lang="sr-Cyrl-CS" sz="2400" smtClean="0"/>
              <a:t>,</a:t>
            </a:r>
            <a:r>
              <a:rPr lang="sr-Cyrl-CS" sz="2400" i="1" smtClean="0"/>
              <a:t> прика</a:t>
            </a:r>
            <a:r>
              <a:rPr lang="sr-Cyrl-CS" sz="2400" smtClean="0"/>
              <a:t>,</a:t>
            </a:r>
            <a:r>
              <a:rPr lang="sr-Cyrl-CS" sz="2400" i="1" smtClean="0"/>
              <a:t> сељана</a:t>
            </a:r>
            <a:r>
              <a:rPr lang="sr-Cyrl-CS" sz="2400" smtClean="0"/>
              <a:t>,</a:t>
            </a:r>
            <a:r>
              <a:rPr lang="sr-Cyrl-CS" sz="2400" i="1" smtClean="0"/>
              <a:t> спамерка</a:t>
            </a:r>
            <a:r>
              <a:rPr lang="sr-Cyrl-CS" sz="2400" smtClean="0"/>
              <a:t>,</a:t>
            </a:r>
            <a:r>
              <a:rPr lang="sr-Cyrl-CS" sz="2400" i="1" smtClean="0"/>
              <a:t> сталкерка</a:t>
            </a:r>
            <a:r>
              <a:rPr lang="sr-Cyrl-CS" sz="2400" smtClean="0"/>
              <a:t>,</a:t>
            </a:r>
            <a:r>
              <a:rPr lang="sr-Cyrl-CS" sz="2400" i="1" smtClean="0"/>
              <a:t> тебрица</a:t>
            </a:r>
            <a:r>
              <a:rPr lang="sr-Cyrl-CS" sz="2400" smtClean="0"/>
              <a:t>,</a:t>
            </a:r>
            <a:r>
              <a:rPr lang="sr-Cyrl-CS" sz="2400" i="1" smtClean="0"/>
              <a:t> типуша</a:t>
            </a:r>
            <a:r>
              <a:rPr lang="sr-Cyrl-CS" sz="2400" smtClean="0"/>
              <a:t>,</a:t>
            </a:r>
            <a:r>
              <a:rPr lang="sr-Cyrl-CS" sz="2400" i="1" smtClean="0"/>
              <a:t> фрикуша</a:t>
            </a:r>
            <a:r>
              <a:rPr lang="sr-Cyrl-CS" sz="2400" smtClean="0"/>
              <a:t>, </a:t>
            </a:r>
            <a:r>
              <a:rPr lang="sr-Cyrl-CS" sz="2400" i="1" smtClean="0"/>
              <a:t>хипстерка</a:t>
            </a:r>
            <a:r>
              <a:rPr lang="sr-Cyrl-CS" sz="2400" smtClean="0"/>
              <a:t>,</a:t>
            </a:r>
            <a:r>
              <a:rPr lang="sr-Cyrl-CS" sz="2400" i="1" smtClean="0"/>
              <a:t> џиберка</a:t>
            </a:r>
            <a:r>
              <a:rPr lang="sr-Cyrl-CS" sz="2400" smtClean="0"/>
              <a:t>,</a:t>
            </a:r>
            <a:r>
              <a:rPr lang="sr-Cyrl-CS" sz="2400" i="1" smtClean="0"/>
              <a:t> шљункара</a:t>
            </a:r>
            <a:r>
              <a:rPr lang="sr-Latn-CS" sz="2400" smtClean="0"/>
              <a:t>);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sr-Latn-CS" sz="2400" b="1" smtClean="0"/>
              <a:t>глаголска</a:t>
            </a:r>
            <a:r>
              <a:rPr lang="sr-Latn-CS" sz="2400" smtClean="0"/>
              <a:t> (</a:t>
            </a:r>
            <a:r>
              <a:rPr lang="sr-Cyrl-CS" sz="2400" i="1" smtClean="0"/>
              <a:t>блејач</a:t>
            </a:r>
            <a:r>
              <a:rPr lang="sr-Cyrl-CS" sz="2400" smtClean="0"/>
              <a:t>,</a:t>
            </a:r>
            <a:r>
              <a:rPr lang="sr-Cyrl-CS" sz="2400" i="1" smtClean="0"/>
              <a:t> дркаџија</a:t>
            </a:r>
            <a:r>
              <a:rPr lang="sr-Cyrl-CS" sz="2400" smtClean="0"/>
              <a:t>,</a:t>
            </a:r>
            <a:r>
              <a:rPr lang="sr-Cyrl-CS" sz="2400" i="1" smtClean="0"/>
              <a:t> друкара</a:t>
            </a:r>
            <a:r>
              <a:rPr lang="sr-Cyrl-CS" sz="2400" smtClean="0"/>
              <a:t>,</a:t>
            </a:r>
            <a:r>
              <a:rPr lang="sr-Cyrl-CS" sz="2400" i="1" smtClean="0"/>
              <a:t> распандркача</a:t>
            </a:r>
            <a:r>
              <a:rPr lang="sr-Cyrl-CS" sz="2400" smtClean="0"/>
              <a:t>,</a:t>
            </a:r>
            <a:r>
              <a:rPr lang="sr-Cyrl-CS" sz="2400" i="1" smtClean="0"/>
              <a:t> распандркуша</a:t>
            </a:r>
            <a:r>
              <a:rPr lang="sr-Cyrl-CS" sz="2400" smtClean="0"/>
              <a:t>,</a:t>
            </a:r>
            <a:r>
              <a:rPr lang="sr-Cyrl-CS" sz="2400" i="1" smtClean="0"/>
              <a:t> редаљка</a:t>
            </a:r>
            <a:r>
              <a:rPr lang="sr-Cyrl-CS" sz="2400" smtClean="0"/>
              <a:t>,</a:t>
            </a:r>
            <a:r>
              <a:rPr lang="sr-Cyrl-CS" sz="2400" i="1" smtClean="0"/>
              <a:t> смарач</a:t>
            </a:r>
            <a:r>
              <a:rPr lang="sr-Cyrl-CS" sz="2400" smtClean="0"/>
              <a:t>,</a:t>
            </a:r>
            <a:r>
              <a:rPr lang="sr-Cyrl-CS" sz="2400" i="1" smtClean="0"/>
              <a:t> цугер</a:t>
            </a:r>
            <a:r>
              <a:rPr lang="sr-Latn-CS" sz="2400" smtClean="0"/>
              <a:t>);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sr-Latn-CS" sz="2400" b="1" smtClean="0"/>
              <a:t>придевска</a:t>
            </a:r>
            <a:r>
              <a:rPr lang="sr-Latn-CS" sz="2400" smtClean="0"/>
              <a:t> (</a:t>
            </a:r>
            <a:r>
              <a:rPr lang="sr-Cyrl-CS" sz="2400" i="1" smtClean="0"/>
              <a:t>крупара</a:t>
            </a:r>
            <a:r>
              <a:rPr lang="sr-Cyrl-CS" sz="2400" smtClean="0"/>
              <a:t>, </a:t>
            </a:r>
            <a:r>
              <a:rPr lang="sr-Cyrl-CS" sz="2400" i="1" smtClean="0"/>
              <a:t>млакоња</a:t>
            </a:r>
            <a:r>
              <a:rPr lang="sr-Cyrl-CS" sz="2400" smtClean="0"/>
              <a:t>, </a:t>
            </a:r>
            <a:r>
              <a:rPr lang="sr-Cyrl-CS" sz="2400" i="1" smtClean="0"/>
              <a:t>прљавуша</a:t>
            </a:r>
            <a:r>
              <a:rPr lang="sr-Cyrl-CS" sz="2400" smtClean="0"/>
              <a:t>, </a:t>
            </a:r>
            <a:r>
              <a:rPr lang="sr-Cyrl-CS" sz="2400" i="1" smtClean="0"/>
              <a:t>скрнавуша</a:t>
            </a:r>
            <a:r>
              <a:rPr lang="sr-Cyrl-CS" sz="2400" smtClean="0"/>
              <a:t>, </a:t>
            </a:r>
            <a:r>
              <a:rPr lang="sr-Cyrl-CS" sz="2400" i="1" smtClean="0"/>
              <a:t>шоња</a:t>
            </a:r>
            <a:r>
              <a:rPr lang="sr-Latn-CS" sz="2400" smtClean="0"/>
              <a:t>).</a:t>
            </a:r>
            <a:endParaRPr lang="en-US" sz="2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3072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sr-Latn-CS" smtClean="0"/>
              <a:t>Суфикс </a:t>
            </a:r>
            <a:r>
              <a:rPr lang="sr-Latn-CS" b="1" smtClean="0"/>
              <a:t>-ача</a:t>
            </a:r>
            <a:r>
              <a:rPr lang="sr-Latn-CS" smtClean="0"/>
              <a:t>: у стандарду изузетно редак за творбу деноминала </a:t>
            </a:r>
            <a:r>
              <a:rPr lang="sr-Latn-CS" sz="2800" smtClean="0"/>
              <a:t>с обележјем [особа +]</a:t>
            </a:r>
            <a:r>
              <a:rPr lang="sr-Latn-CS" smtClean="0"/>
              <a:t> (</a:t>
            </a:r>
            <a:r>
              <a:rPr lang="sr-Latn-CS" i="1" smtClean="0"/>
              <a:t>мушкарача  </a:t>
            </a:r>
            <a:r>
              <a:rPr lang="sr-Cyrl-CS" smtClean="0"/>
              <a:t>‘женска особа која личи на мушкарца, која се понаша као мушкарац’</a:t>
            </a:r>
            <a:r>
              <a:rPr lang="sr-Latn-CS" smtClean="0"/>
              <a:t>). Међутим, у грађи се даје и </a:t>
            </a:r>
            <a:r>
              <a:rPr lang="sr-Latn-CS" i="1" smtClean="0"/>
              <a:t>крампача </a:t>
            </a:r>
            <a:r>
              <a:rPr lang="sr-Cyrl-CS" smtClean="0"/>
              <a:t>‘ограничена, глупа женска особа’ (потврђена и у Ристић 2004)</a:t>
            </a:r>
            <a:r>
              <a:rPr lang="sr-Latn-CS" smtClean="0">
                <a:latin typeface="Arial" charset="0"/>
              </a:rPr>
              <a:t>, </a:t>
            </a:r>
            <a:r>
              <a:rPr lang="sr-Latn-CS" smtClean="0">
                <a:latin typeface="Cambria" pitchFamily="18" charset="0"/>
              </a:rPr>
              <a:t>a</a:t>
            </a:r>
            <a:r>
              <a:rPr lang="sr-Latn-CS" smtClean="0">
                <a:latin typeface="Arial" charset="0"/>
              </a:rPr>
              <a:t> </a:t>
            </a:r>
            <a:r>
              <a:rPr lang="sr-Cyrl-CS" smtClean="0"/>
              <a:t>у Бугарски 2006 још и: </a:t>
            </a:r>
            <a:r>
              <a:rPr lang="sr-Cyrl-CS" i="1" smtClean="0"/>
              <a:t>дропљача</a:t>
            </a:r>
            <a:r>
              <a:rPr lang="sr-Cyrl-CS" smtClean="0"/>
              <a:t> ‘проститутка’, </a:t>
            </a:r>
            <a:r>
              <a:rPr lang="sr-Cyrl-CS" i="1" smtClean="0"/>
              <a:t>сексача </a:t>
            </a:r>
            <a:r>
              <a:rPr lang="sr-Cyrl-CS" smtClean="0"/>
              <a:t>‘нимфоманка’.</a:t>
            </a:r>
            <a:r>
              <a:rPr lang="sr-Latn-CS" i="1" smtClean="0"/>
              <a:t> </a:t>
            </a:r>
          </a:p>
          <a:p>
            <a:pPr algn="just" eaLnBrk="1" hangingPunct="1"/>
            <a:endParaRPr lang="en-US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168</TotalTime>
  <Words>845</Words>
  <Application>Microsoft Office PowerPoint</Application>
  <PresentationFormat>On-screen Show (4:3)</PresentationFormat>
  <Paragraphs>60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Franklin Gothic Book</vt:lpstr>
      <vt:lpstr>Perpetua</vt:lpstr>
      <vt:lpstr>Wingdings 2</vt:lpstr>
      <vt:lpstr>Calibri</vt:lpstr>
      <vt:lpstr>Cambria</vt:lpstr>
      <vt:lpstr>Times New Roman</vt:lpstr>
      <vt:lpstr>Equity</vt:lpstr>
      <vt:lpstr>Equity</vt:lpstr>
      <vt:lpstr>Equity</vt:lpstr>
      <vt:lpstr>Equity</vt:lpstr>
      <vt:lpstr>Equity</vt:lpstr>
      <vt:lpstr>  Милан Ајџановић (Нови Сад)  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Милан Ајџановић (Нови Сад)</dc:title>
  <dc:creator>Korisnik</dc:creator>
  <cp:lastModifiedBy>Natasa i Milan</cp:lastModifiedBy>
  <cp:revision>48</cp:revision>
  <dcterms:created xsi:type="dcterms:W3CDTF">2016-03-17T10:44:09Z</dcterms:created>
  <dcterms:modified xsi:type="dcterms:W3CDTF">2016-03-20T07:48:00Z</dcterms:modified>
</cp:coreProperties>
</file>