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81" r:id="rId5"/>
    <p:sldId id="259" r:id="rId6"/>
    <p:sldId id="260" r:id="rId7"/>
    <p:sldId id="261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2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99FF"/>
    <a:srgbClr val="800000"/>
    <a:srgbClr val="FFFFCC"/>
    <a:srgbClr val="CC9900"/>
    <a:srgbClr val="FFFFFF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4" autoAdjust="0"/>
  </p:normalViewPr>
  <p:slideViewPr>
    <p:cSldViewPr>
      <p:cViewPr varScale="1">
        <p:scale>
          <a:sx n="101" d="100"/>
          <a:sy n="101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pPr>
              <a:defRPr/>
            </a:pPr>
            <a:endParaRPr lang="de-AT" altLang="sr-Latn-R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pPr>
              <a:defRPr/>
            </a:pPr>
            <a:endParaRPr lang="de-AT" altLang="sr-Latn-R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pPr>
              <a:defRPr/>
            </a:pPr>
            <a:r>
              <a:rPr lang="en-US" altLang="sr-Latn-RS"/>
              <a:t>Бранко Тошович</a:t>
            </a: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pPr>
              <a:defRPr/>
            </a:pPr>
            <a:fld id="{A3EDE361-0447-4903-8754-1D15FC4B6C08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14692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pPr>
              <a:defRPr/>
            </a:pPr>
            <a:endParaRPr lang="de-AT" altLang="sr-Latn-R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pPr>
              <a:defRPr/>
            </a:pPr>
            <a:endParaRPr lang="de-AT" altLang="sr-Latn-R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/>
            </a:lvl1pPr>
          </a:lstStyle>
          <a:p>
            <a:pPr>
              <a:defRPr/>
            </a:pPr>
            <a:r>
              <a:rPr lang="en-US" altLang="sr-Latn-RS"/>
              <a:t>Бранко Тошович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/>
            </a:lvl1pPr>
          </a:lstStyle>
          <a:p>
            <a:pPr>
              <a:defRPr/>
            </a:pPr>
            <a:fld id="{B814272B-6D54-4262-98A1-E30824554810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0657717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1200" u="none" smtClean="0"/>
              <a:t>Бранко Тошович</a:t>
            </a:r>
          </a:p>
        </p:txBody>
      </p:sp>
      <p:sp>
        <p:nvSpPr>
          <p:cNvPr id="399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1B2B16B-8A0C-4740-9ABB-07CFBFAAB930}" type="slidenum">
              <a:rPr lang="en-US" altLang="sr-Latn-RS" sz="1200" u="none" smtClean="0"/>
              <a:pPr eaLnBrk="1" hangingPunct="1"/>
              <a:t>1</a:t>
            </a:fld>
            <a:endParaRPr lang="en-US" altLang="sr-Latn-RS" sz="1200" u="none" smtClean="0"/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sr-Latn-R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71CBA-44BE-4381-8FA9-9E3AE216D506}" type="datetime1">
              <a:rPr lang="sr-Latn-BA" altLang="sr-Latn-RS"/>
              <a:pPr>
                <a:defRPr/>
              </a:pPr>
              <a:t>15.4.2015</a:t>
            </a:fld>
            <a:endParaRPr lang="en-US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685F-8D17-43A0-AD96-DCC2BAAA9279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69824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C1678-6766-4216-B12B-770CD291D8F2}" type="datetime1">
              <a:rPr lang="sr-Latn-BA" altLang="sr-Latn-RS"/>
              <a:pPr>
                <a:defRPr/>
              </a:pPr>
              <a:t>15.4.2015</a:t>
            </a:fld>
            <a:endParaRPr lang="en-US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0DBCC-01CF-4476-9CF3-E4434F5F4F7B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905946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85A32-5F1F-4F3C-A8B6-46CFB1270642}" type="datetime1">
              <a:rPr lang="sr-Latn-BA" altLang="sr-Latn-RS"/>
              <a:pPr>
                <a:defRPr/>
              </a:pPr>
              <a:t>15.4.2015</a:t>
            </a:fld>
            <a:endParaRPr lang="en-US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C8E3E-5946-4C68-B350-F7349A894653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84114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90FBA-BEFD-44B6-A1AE-188D453DB7FF}" type="datetime1">
              <a:rPr lang="sr-Latn-BA" altLang="sr-Latn-RS"/>
              <a:pPr>
                <a:defRPr/>
              </a:pPr>
              <a:t>15.4.2015</a:t>
            </a:fld>
            <a:endParaRPr lang="en-US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DFDE2-1478-440C-9C69-34395B8FE2BD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3132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ABB4D-D499-4CCD-BABE-3815946E7BF2}" type="datetime1">
              <a:rPr lang="sr-Latn-BA" altLang="sr-Latn-RS"/>
              <a:pPr>
                <a:defRPr/>
              </a:pPr>
              <a:t>15.4.2015</a:t>
            </a:fld>
            <a:endParaRPr lang="en-US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BA4B6-845A-4A25-AEE8-D908016FD828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232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3C858-7B67-447F-9F8F-6EAF79FCC870}" type="datetime1">
              <a:rPr lang="sr-Latn-BA" altLang="sr-Latn-RS"/>
              <a:pPr>
                <a:defRPr/>
              </a:pPr>
              <a:t>15.4.2015</a:t>
            </a:fld>
            <a:endParaRPr lang="en-US" altLang="sr-Latn-R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E5E40-CBE8-4687-89FF-58269E891E43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12429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BF86B-7D81-4828-A316-70C6072146F1}" type="datetime1">
              <a:rPr lang="sr-Latn-BA" altLang="sr-Latn-RS"/>
              <a:pPr>
                <a:defRPr/>
              </a:pPr>
              <a:t>15.4.2015</a:t>
            </a:fld>
            <a:endParaRPr lang="en-US" altLang="sr-Latn-R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29B7C-325F-427F-AF5A-60C12A9591DB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0601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02874-6946-4BDB-9DA9-A9B5B08CD31A}" type="datetime1">
              <a:rPr lang="sr-Latn-BA" altLang="sr-Latn-RS"/>
              <a:pPr>
                <a:defRPr/>
              </a:pPr>
              <a:t>15.4.2015</a:t>
            </a:fld>
            <a:endParaRPr lang="en-US" altLang="sr-Latn-R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09741-C042-4F60-BFF1-CFCCCB4A3CD8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98821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B0C2E9-3E93-4458-8695-A9CE133044E8}" type="datetime1">
              <a:rPr lang="sr-Latn-BA" altLang="sr-Latn-RS"/>
              <a:pPr>
                <a:defRPr/>
              </a:pPr>
              <a:t>15.4.2015</a:t>
            </a:fld>
            <a:endParaRPr lang="en-US" altLang="sr-Latn-R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DD48A-1C1D-4B98-93BB-A9A88D61BAB8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35984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ECA29-FB24-4109-8B4B-FBD2002B08F8}" type="datetime1">
              <a:rPr lang="sr-Latn-BA" altLang="sr-Latn-RS"/>
              <a:pPr>
                <a:defRPr/>
              </a:pPr>
              <a:t>15.4.2015</a:t>
            </a:fld>
            <a:endParaRPr lang="en-US" altLang="sr-Latn-R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93D33-9BCC-4BEF-9A31-20FB97EAF047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93787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09C61-A72A-4CF4-9538-EFC1611501F3}" type="datetime1">
              <a:rPr lang="sr-Latn-BA" altLang="sr-Latn-RS"/>
              <a:pPr>
                <a:defRPr/>
              </a:pPr>
              <a:t>15.4.2015</a:t>
            </a:fld>
            <a:endParaRPr lang="en-US" altLang="sr-Latn-R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5CD0A-D2DA-467A-83E8-926C3A22F955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34474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50000">
              <a:srgbClr val="FFFFD9"/>
            </a:gs>
            <a:gs pos="100000">
              <a:srgbClr val="66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/>
            </a:lvl1pPr>
          </a:lstStyle>
          <a:p>
            <a:pPr>
              <a:defRPr/>
            </a:pPr>
            <a:fld id="{EA29E834-4C77-4FF6-8889-AB9A4BF46A20}" type="datetime1">
              <a:rPr lang="sr-Latn-BA" altLang="sr-Latn-RS"/>
              <a:pPr>
                <a:defRPr/>
              </a:pPr>
              <a:t>15.4.2015</a:t>
            </a:fld>
            <a:endParaRPr lang="en-US" altLang="sr-Latn-R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/>
            </a:lvl1pPr>
          </a:lstStyle>
          <a:p>
            <a:pPr>
              <a:defRPr/>
            </a:pPr>
            <a:fld id="{E5B790A4-A6C2-4563-9656-3031578C3EDE}" type="slidenum">
              <a:rPr lang="en-US" altLang="sr-Latn-RS"/>
              <a:pPr>
                <a:defRPr/>
              </a:pPr>
              <a:t>‹Nr.›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spect="1" noChangeArrowheads="1"/>
          </p:cNvSpPr>
          <p:nvPr>
            <p:ph type="ctrTitle"/>
          </p:nvPr>
        </p:nvSpPr>
        <p:spPr>
          <a:xfrm>
            <a:off x="250701" y="3501008"/>
            <a:ext cx="8713787" cy="1656184"/>
          </a:xfrm>
        </p:spPr>
        <p:txBody>
          <a:bodyPr/>
          <a:lstStyle/>
          <a:p>
            <a:r>
              <a:rPr lang="de-AT" altLang="sr-Latn-RS" sz="1400" dirty="0" smtClean="0"/>
              <a:t/>
            </a:r>
            <a:br>
              <a:rPr lang="de-AT" altLang="sr-Latn-RS" sz="1400" dirty="0" smtClean="0"/>
            </a:br>
            <a:r>
              <a:rPr lang="pl-PL" altLang="sr-Latn-RS" sz="2000" b="1" dirty="0" smtClean="0"/>
              <a:t/>
            </a:r>
            <a:br>
              <a:rPr lang="pl-PL" altLang="sr-Latn-RS" sz="2000" b="1" dirty="0" smtClean="0"/>
            </a:br>
            <a:r>
              <a:rPr lang="ru-RU" altLang="sr-Latn-RS" sz="4000" b="1" dirty="0">
                <a:solidFill>
                  <a:srgbClr val="FF0000"/>
                </a:solidFill>
              </a:rPr>
              <a:t>Основные понятия и категории интернет-стилистики</a:t>
            </a:r>
            <a:br>
              <a:rPr lang="ru-RU" altLang="sr-Latn-RS" sz="4000" b="1" dirty="0">
                <a:solidFill>
                  <a:srgbClr val="FF0000"/>
                </a:solidFill>
              </a:rPr>
            </a:br>
            <a:r>
              <a:rPr lang="sr-Latn-RS" sz="4000" b="1" dirty="0" smtClean="0">
                <a:solidFill>
                  <a:srgbClr val="FF0000"/>
                </a:solidFill>
              </a:rPr>
              <a:t/>
            </a:r>
            <a:br>
              <a:rPr lang="sr-Latn-RS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/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>
                <a:solidFill>
                  <a:srgbClr val="FF0000"/>
                </a:solidFill>
              </a:rPr>
              <a:t/>
            </a:r>
            <a:br>
              <a:rPr lang="ru-RU" sz="4000" b="1" dirty="0">
                <a:solidFill>
                  <a:srgbClr val="FF0000"/>
                </a:solidFill>
              </a:rPr>
            </a:br>
            <a:r>
              <a:rPr lang="de-AT" altLang="sr-Latn-RS" sz="18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/>
            </a:r>
            <a:br>
              <a:rPr lang="de-AT" altLang="sr-Latn-RS" sz="18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</a:br>
            <a:endParaRPr lang="en-US" altLang="sr-Latn-RS" sz="1800" b="1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pic>
        <p:nvPicPr>
          <p:cNvPr id="205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713" y="477093"/>
            <a:ext cx="1355725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590103" y="620688"/>
            <a:ext cx="8374385" cy="1368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sr-Latn-RS" b="1" u="none" dirty="0">
                <a:solidFill>
                  <a:schemeClr val="tx2"/>
                </a:solidFill>
              </a:rPr>
              <a:t>Branko </a:t>
            </a:r>
            <a:r>
              <a:rPr lang="de-DE" altLang="sr-Latn-RS" b="1" u="none" dirty="0" err="1">
                <a:solidFill>
                  <a:schemeClr val="tx2"/>
                </a:solidFill>
              </a:rPr>
              <a:t>Tošović</a:t>
            </a:r>
            <a:r>
              <a:rPr lang="ru-RU" altLang="sr-Latn-RS" b="1" u="none" dirty="0">
                <a:solidFill>
                  <a:schemeClr val="tx2"/>
                </a:solidFill>
              </a:rPr>
              <a:t> </a:t>
            </a:r>
            <a:r>
              <a:rPr lang="pl-PL" altLang="sr-Latn-RS" u="none" dirty="0">
                <a:solidFill>
                  <a:schemeClr val="tx2"/>
                </a:solidFill>
              </a:rPr>
              <a:t> </a:t>
            </a:r>
            <a:r>
              <a:rPr lang="pl-PL" altLang="sr-Latn-RS" sz="4400" u="none" dirty="0">
                <a:solidFill>
                  <a:schemeClr val="tx2"/>
                </a:solidFill>
              </a:rPr>
              <a:t/>
            </a:r>
            <a:br>
              <a:rPr lang="pl-PL" altLang="sr-Latn-RS" sz="4400" u="none" dirty="0">
                <a:solidFill>
                  <a:schemeClr val="tx2"/>
                </a:solidFill>
              </a:rPr>
            </a:br>
            <a:r>
              <a:rPr lang="pl-PL" altLang="sr-Latn-RS" sz="2000" b="1" u="none" dirty="0">
                <a:solidFill>
                  <a:schemeClr val="tx2"/>
                </a:solidFill>
              </a:rPr>
              <a:t>Institut für Slawistik </a:t>
            </a:r>
            <a:br>
              <a:rPr lang="pl-PL" altLang="sr-Latn-RS" sz="2000" b="1" u="none" dirty="0">
                <a:solidFill>
                  <a:schemeClr val="tx2"/>
                </a:solidFill>
              </a:rPr>
            </a:br>
            <a:r>
              <a:rPr lang="pl-PL" altLang="sr-Latn-RS" sz="2000" b="1" u="none" dirty="0">
                <a:solidFill>
                  <a:schemeClr val="tx2"/>
                </a:solidFill>
              </a:rPr>
              <a:t>der </a:t>
            </a:r>
            <a:r>
              <a:rPr lang="de-AT" altLang="sr-Latn-RS" sz="2000" b="1" u="none" dirty="0">
                <a:solidFill>
                  <a:schemeClr val="tx2"/>
                </a:solidFill>
              </a:rPr>
              <a:t>Karl-Franzens </a:t>
            </a:r>
            <a:r>
              <a:rPr lang="pl-PL" altLang="sr-Latn-RS" sz="2000" b="1" u="none" dirty="0">
                <a:solidFill>
                  <a:schemeClr val="tx2"/>
                </a:solidFill>
              </a:rPr>
              <a:t>Universität Graz</a:t>
            </a:r>
            <a:r>
              <a:rPr lang="de-AT" altLang="sr-Latn-RS" sz="2000" b="1" u="none" dirty="0">
                <a:solidFill>
                  <a:schemeClr val="tx2"/>
                </a:solidFill>
              </a:rPr>
              <a:t/>
            </a:r>
            <a:br>
              <a:rPr lang="de-AT" altLang="sr-Latn-RS" sz="2000" b="1" u="none" dirty="0">
                <a:solidFill>
                  <a:schemeClr val="tx2"/>
                </a:solidFill>
              </a:rPr>
            </a:br>
            <a:r>
              <a:rPr lang="pl-PL" altLang="sr-Latn-RS" sz="1800" b="1" u="none" dirty="0">
                <a:solidFill>
                  <a:schemeClr val="tx2"/>
                </a:solidFill>
              </a:rPr>
              <a:t>http://www-gewi.kfunigraz.ac.at/gralis</a:t>
            </a:r>
            <a:r>
              <a:rPr lang="de-AT" altLang="sr-Latn-RS" sz="1800" b="1" u="none" dirty="0">
                <a:solidFill>
                  <a:schemeClr val="tx2"/>
                </a:solidFill>
              </a:rPr>
              <a:t/>
            </a:r>
            <a:br>
              <a:rPr lang="de-AT" altLang="sr-Latn-RS" sz="1800" b="1" u="none" dirty="0">
                <a:solidFill>
                  <a:schemeClr val="tx2"/>
                </a:solidFill>
              </a:rPr>
            </a:br>
            <a:r>
              <a:rPr lang="de-DE" altLang="sr-Latn-RS" sz="1800" b="1" u="none" dirty="0">
                <a:solidFill>
                  <a:schemeClr val="tx2"/>
                </a:solidFill>
              </a:rPr>
              <a:t>branko.tosovic@uni-graz.at</a:t>
            </a:r>
            <a:endParaRPr lang="de-AT" altLang="sr-Latn-RS" sz="1800" b="1" u="none" dirty="0">
              <a:solidFill>
                <a:schemeClr val="tx2"/>
              </a:solidFill>
            </a:endParaRPr>
          </a:p>
        </p:txBody>
      </p:sp>
      <p:sp>
        <p:nvSpPr>
          <p:cNvPr id="2056" name="Rechteck 1"/>
          <p:cNvSpPr>
            <a:spLocks noChangeArrowheads="1"/>
          </p:cNvSpPr>
          <p:nvPr/>
        </p:nvSpPr>
        <p:spPr bwMode="auto">
          <a:xfrm>
            <a:off x="813617" y="4892967"/>
            <a:ext cx="779083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sz="2400" b="1" u="none" dirty="0">
                <a:cs typeface="Arial" charset="0"/>
              </a:rPr>
              <a:t>Вторая конференция Комиссии по стилистике </a:t>
            </a:r>
            <a:r>
              <a:rPr lang="sr-Latn-CS" sz="2400" b="1" u="none" dirty="0">
                <a:cs typeface="Arial" charset="0"/>
              </a:rPr>
              <a:t/>
            </a:r>
            <a:br>
              <a:rPr lang="sr-Latn-CS" sz="2400" b="1" u="none" dirty="0">
                <a:cs typeface="Arial" charset="0"/>
              </a:rPr>
            </a:br>
            <a:r>
              <a:rPr lang="ru-RU" sz="2400" b="1" u="none" dirty="0">
                <a:cs typeface="Arial" charset="0"/>
              </a:rPr>
              <a:t>Международного комитета </a:t>
            </a:r>
            <a:r>
              <a:rPr lang="ru-RU" sz="2400" b="1" u="none" dirty="0" smtClean="0">
                <a:cs typeface="Arial" charset="0"/>
              </a:rPr>
              <a:t>славистов</a:t>
            </a:r>
            <a:r>
              <a:rPr lang="sr-Latn-CS" sz="2400" b="1" u="none" dirty="0">
                <a:cs typeface="Arial" charset="0"/>
              </a:rPr>
              <a:t/>
            </a:r>
            <a:br>
              <a:rPr lang="sr-Latn-CS" sz="2400" b="1" u="none" dirty="0">
                <a:cs typeface="Arial" charset="0"/>
              </a:rPr>
            </a:br>
            <a:r>
              <a:rPr lang="hr-HR" altLang="sr-Latn-RS" sz="2400" b="1" u="none" dirty="0">
                <a:cs typeface="Arial" charset="0"/>
              </a:rPr>
              <a:t> </a:t>
            </a:r>
            <a:r>
              <a:rPr lang="ru-RU" altLang="sr-Latn-RS" sz="2400" b="1" u="none" dirty="0" err="1">
                <a:cs typeface="Arial" charset="0"/>
              </a:rPr>
              <a:t>Грац</a:t>
            </a:r>
            <a:r>
              <a:rPr lang="hr-HR" altLang="sr-Latn-RS" sz="2400" b="1" u="none" dirty="0">
                <a:cs typeface="Arial" charset="0"/>
              </a:rPr>
              <a:t>, </a:t>
            </a:r>
            <a:r>
              <a:rPr lang="ru-RU" altLang="sr-Latn-RS" sz="2400" b="1" u="none" dirty="0">
                <a:cs typeface="Arial" charset="0"/>
              </a:rPr>
              <a:t>1</a:t>
            </a:r>
            <a:r>
              <a:rPr lang="de-AT" altLang="sr-Latn-RS" sz="2400" b="1" u="none" dirty="0">
                <a:cs typeface="Arial" charset="0"/>
              </a:rPr>
              <a:t>6</a:t>
            </a:r>
            <a:r>
              <a:rPr lang="sr-Latn-CS" altLang="zh-CN" sz="2400" b="1" u="none" dirty="0">
                <a:cs typeface="Arial" charset="0"/>
              </a:rPr>
              <a:t>–</a:t>
            </a:r>
            <a:r>
              <a:rPr lang="ru-RU" altLang="zh-CN" sz="2400" b="1" u="none" dirty="0">
                <a:cs typeface="Arial" charset="0"/>
              </a:rPr>
              <a:t>1</a:t>
            </a:r>
            <a:r>
              <a:rPr lang="de-AT" altLang="zh-CN" sz="2400" b="1" u="none" dirty="0">
                <a:cs typeface="Arial" charset="0"/>
              </a:rPr>
              <a:t>8</a:t>
            </a:r>
            <a:r>
              <a:rPr lang="hr-HR" altLang="sr-Latn-RS" sz="2400" b="1" u="none" dirty="0">
                <a:cs typeface="Arial" charset="0"/>
              </a:rPr>
              <a:t> </a:t>
            </a:r>
            <a:r>
              <a:rPr lang="ru-RU" altLang="sr-Latn-RS" sz="2400" b="1" u="none" dirty="0">
                <a:cs typeface="Arial" charset="0"/>
              </a:rPr>
              <a:t>апреля</a:t>
            </a:r>
            <a:r>
              <a:rPr lang="hr-HR" altLang="sr-Latn-RS" sz="2400" b="1" u="none" dirty="0">
                <a:cs typeface="Arial" charset="0"/>
              </a:rPr>
              <a:t> 20</a:t>
            </a:r>
            <a:r>
              <a:rPr lang="de-AT" altLang="sr-Latn-RS" sz="2400" b="1" u="none" dirty="0">
                <a:cs typeface="Arial" charset="0"/>
              </a:rPr>
              <a:t>1</a:t>
            </a:r>
            <a:r>
              <a:rPr lang="ru-RU" altLang="sr-Latn-RS" sz="2400" b="1" u="none" dirty="0" smtClean="0">
                <a:cs typeface="Arial" charset="0"/>
              </a:rPr>
              <a:t>5 г</a:t>
            </a:r>
            <a:r>
              <a:rPr lang="sr-Latn-CS" sz="2400" b="1" u="none" dirty="0" smtClean="0">
                <a:cs typeface="Arial" charset="0"/>
              </a:rPr>
              <a:t>.</a:t>
            </a:r>
            <a:endParaRPr lang="sr-Latn-BA" altLang="sr-Latn-RS" sz="2400" b="1" u="none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Сетевой </a:t>
            </a:r>
            <a:r>
              <a:rPr lang="ru-RU" b="1" dirty="0"/>
              <a:t>вертикальный</a:t>
            </a:r>
            <a:r>
              <a:rPr lang="ru-RU" dirty="0"/>
              <a:t> </a:t>
            </a:r>
            <a:r>
              <a:rPr lang="ru-RU" dirty="0" err="1"/>
              <a:t>корреляционал</a:t>
            </a:r>
            <a:r>
              <a:rPr lang="ru-RU" dirty="0"/>
              <a:t> (С-</a:t>
            </a:r>
            <a:r>
              <a:rPr lang="ru-RU" dirty="0" err="1"/>
              <a:t>верт</a:t>
            </a:r>
            <a:r>
              <a:rPr lang="ru-RU" dirty="0"/>
              <a:t>) </a:t>
            </a:r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Интракорреляционал</a:t>
            </a:r>
            <a:r>
              <a:rPr lang="ru-RU" dirty="0" smtClean="0"/>
              <a:t> </a:t>
            </a:r>
            <a:r>
              <a:rPr lang="ru-RU" dirty="0"/>
              <a:t>(С-</a:t>
            </a:r>
            <a:r>
              <a:rPr lang="ru-RU" dirty="0" err="1"/>
              <a:t>верт</a:t>
            </a:r>
            <a:r>
              <a:rPr lang="ru-RU" dirty="0"/>
              <a:t>-</a:t>
            </a:r>
            <a:r>
              <a:rPr lang="ru-RU" dirty="0" err="1"/>
              <a:t>Интра</a:t>
            </a:r>
            <a:r>
              <a:rPr lang="ru-RU" dirty="0" smtClean="0"/>
              <a:t>) </a:t>
            </a:r>
          </a:p>
          <a:p>
            <a:r>
              <a:rPr lang="ru-RU" dirty="0" err="1" smtClean="0"/>
              <a:t>Интеркорреляционал</a:t>
            </a:r>
            <a:r>
              <a:rPr lang="ru-RU" dirty="0" smtClean="0"/>
              <a:t> </a:t>
            </a:r>
            <a:r>
              <a:rPr lang="ru-RU" dirty="0"/>
              <a:t>(С-</a:t>
            </a:r>
            <a:r>
              <a:rPr lang="ru-RU" dirty="0" err="1"/>
              <a:t>верт</a:t>
            </a:r>
            <a:r>
              <a:rPr lang="ru-RU" dirty="0"/>
              <a:t>-</a:t>
            </a:r>
            <a:r>
              <a:rPr lang="ru-RU" dirty="0" err="1"/>
              <a:t>Интер</a:t>
            </a:r>
            <a:r>
              <a:rPr lang="ru-RU" dirty="0" smtClean="0"/>
              <a:t>) </a:t>
            </a:r>
          </a:p>
          <a:p>
            <a:r>
              <a:rPr lang="ru-RU" dirty="0" err="1" smtClean="0"/>
              <a:t>Супракорреляционал</a:t>
            </a:r>
            <a:r>
              <a:rPr lang="ru-RU" dirty="0" smtClean="0"/>
              <a:t> </a:t>
            </a:r>
            <a:r>
              <a:rPr lang="ru-RU" dirty="0"/>
              <a:t>(С-</a:t>
            </a:r>
            <a:r>
              <a:rPr lang="ru-RU" dirty="0" err="1"/>
              <a:t>верт</a:t>
            </a:r>
            <a:r>
              <a:rPr lang="ru-RU" dirty="0"/>
              <a:t>-</a:t>
            </a:r>
            <a:r>
              <a:rPr lang="ru-RU" dirty="0" err="1"/>
              <a:t>Супра</a:t>
            </a:r>
            <a:r>
              <a:rPr lang="ru-RU" dirty="0" smtClean="0"/>
              <a:t>) </a:t>
            </a:r>
          </a:p>
          <a:p>
            <a:r>
              <a:rPr lang="ru-RU" dirty="0" err="1" smtClean="0"/>
              <a:t>Суперкорреляционал</a:t>
            </a:r>
            <a:r>
              <a:rPr lang="ru-RU" dirty="0" smtClean="0"/>
              <a:t> </a:t>
            </a:r>
            <a:r>
              <a:rPr lang="ru-RU" dirty="0"/>
              <a:t>(С-</a:t>
            </a:r>
            <a:r>
              <a:rPr lang="ru-RU" dirty="0" err="1"/>
              <a:t>верт</a:t>
            </a:r>
            <a:r>
              <a:rPr lang="ru-RU" dirty="0"/>
              <a:t>-Супер</a:t>
            </a:r>
            <a:r>
              <a:rPr lang="ru-RU" dirty="0" smtClean="0"/>
              <a:t>) </a:t>
            </a:r>
          </a:p>
          <a:p>
            <a:r>
              <a:rPr lang="ru-RU" dirty="0" err="1" smtClean="0"/>
              <a:t>Экстракорреляционал</a:t>
            </a:r>
            <a:r>
              <a:rPr lang="ru-RU" dirty="0" smtClean="0"/>
              <a:t> </a:t>
            </a:r>
            <a:r>
              <a:rPr lang="ru-RU" dirty="0"/>
              <a:t>(С-</a:t>
            </a:r>
            <a:r>
              <a:rPr lang="ru-RU" dirty="0" err="1"/>
              <a:t>верт</a:t>
            </a:r>
            <a:r>
              <a:rPr lang="ru-RU" dirty="0"/>
              <a:t>-Экстра</a:t>
            </a:r>
            <a:r>
              <a:rPr lang="ru-RU" dirty="0" smtClean="0"/>
              <a:t>) </a:t>
            </a:r>
          </a:p>
          <a:p>
            <a:r>
              <a:rPr lang="ru-RU" dirty="0" err="1" smtClean="0"/>
              <a:t>Паракорреляционал</a:t>
            </a:r>
            <a:r>
              <a:rPr lang="ru-RU" dirty="0" smtClean="0"/>
              <a:t> </a:t>
            </a:r>
            <a:r>
              <a:rPr lang="ru-RU" dirty="0"/>
              <a:t>(С-</a:t>
            </a:r>
            <a:r>
              <a:rPr lang="ru-RU" dirty="0" err="1"/>
              <a:t>верт</a:t>
            </a:r>
            <a:r>
              <a:rPr lang="ru-RU" dirty="0"/>
              <a:t>-Пара) 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Категориал</a:t>
            </a:r>
            <a:r>
              <a:rPr lang="ru-RU" dirty="0" smtClean="0"/>
              <a:t> </a:t>
            </a:r>
            <a:r>
              <a:rPr lang="ru-RU" dirty="0"/>
              <a:t>(С-</a:t>
            </a:r>
            <a:r>
              <a:rPr lang="ru-RU" dirty="0" err="1"/>
              <a:t>верт</a:t>
            </a:r>
            <a:r>
              <a:rPr lang="ru-RU" dirty="0"/>
              <a:t>-</a:t>
            </a:r>
            <a:r>
              <a:rPr lang="ru-RU" dirty="0" err="1"/>
              <a:t>Категориал</a:t>
            </a:r>
            <a:r>
              <a:rPr lang="ru-RU" dirty="0" smtClean="0"/>
              <a:t>)</a:t>
            </a:r>
            <a:endParaRPr lang="sr-Latn-CS" dirty="0"/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10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08837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Сетевой </a:t>
            </a:r>
            <a:r>
              <a:rPr lang="ru-RU" b="1" dirty="0"/>
              <a:t>горизонтальный</a:t>
            </a:r>
            <a:r>
              <a:rPr lang="ru-RU" dirty="0"/>
              <a:t> </a:t>
            </a:r>
            <a:r>
              <a:rPr lang="ru-RU" dirty="0" err="1"/>
              <a:t>корреляционал</a:t>
            </a:r>
            <a:r>
              <a:rPr lang="ru-RU" dirty="0"/>
              <a:t> (С-гор) </a:t>
            </a:r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Интракорреляционал</a:t>
            </a:r>
            <a:r>
              <a:rPr lang="ru-RU" dirty="0" smtClean="0"/>
              <a:t> </a:t>
            </a:r>
            <a:r>
              <a:rPr lang="ru-RU" dirty="0"/>
              <a:t>(С-гор-</a:t>
            </a:r>
            <a:r>
              <a:rPr lang="ru-RU" dirty="0" err="1"/>
              <a:t>Интра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Интеркорреляционал</a:t>
            </a:r>
            <a:r>
              <a:rPr lang="ru-RU" dirty="0" smtClean="0"/>
              <a:t> </a:t>
            </a:r>
            <a:r>
              <a:rPr lang="ru-RU" dirty="0"/>
              <a:t>(С-гор-</a:t>
            </a:r>
            <a:r>
              <a:rPr lang="ru-RU" dirty="0" err="1"/>
              <a:t>Интер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Супракорреляционал</a:t>
            </a:r>
            <a:r>
              <a:rPr lang="ru-RU" dirty="0" smtClean="0"/>
              <a:t> </a:t>
            </a:r>
            <a:r>
              <a:rPr lang="ru-RU" dirty="0"/>
              <a:t>(С-гор-</a:t>
            </a:r>
            <a:r>
              <a:rPr lang="ru-RU" dirty="0" err="1"/>
              <a:t>Супра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Суперкорреляционал</a:t>
            </a:r>
            <a:r>
              <a:rPr lang="ru-RU" dirty="0" smtClean="0"/>
              <a:t> </a:t>
            </a:r>
            <a:r>
              <a:rPr lang="ru-RU" dirty="0"/>
              <a:t>(С-гор-Супер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Экстракорреляционал</a:t>
            </a:r>
            <a:r>
              <a:rPr lang="ru-RU" dirty="0" smtClean="0"/>
              <a:t> </a:t>
            </a:r>
            <a:r>
              <a:rPr lang="ru-RU" dirty="0"/>
              <a:t>(С-гор-Экс­тра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Паракорреляционал</a:t>
            </a:r>
            <a:r>
              <a:rPr lang="ru-RU" dirty="0" smtClean="0"/>
              <a:t> </a:t>
            </a:r>
            <a:r>
              <a:rPr lang="ru-RU" dirty="0"/>
              <a:t>(С-гор-Пара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Категориал</a:t>
            </a:r>
            <a:r>
              <a:rPr lang="ru-RU" dirty="0" smtClean="0"/>
              <a:t> </a:t>
            </a:r>
            <a:r>
              <a:rPr lang="ru-RU" dirty="0"/>
              <a:t>(С-гор-</a:t>
            </a:r>
            <a:r>
              <a:rPr lang="ru-RU" dirty="0" err="1"/>
              <a:t>Категориал</a:t>
            </a:r>
            <a:r>
              <a:rPr lang="ru-RU" dirty="0"/>
              <a:t>)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11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51755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Сетевой </a:t>
            </a:r>
            <a:r>
              <a:rPr lang="ru-RU" b="1" dirty="0"/>
              <a:t>социальный</a:t>
            </a:r>
            <a:r>
              <a:rPr lang="ru-RU" dirty="0"/>
              <a:t> </a:t>
            </a:r>
            <a:r>
              <a:rPr lang="ru-RU" dirty="0" err="1"/>
              <a:t>корреляционал</a:t>
            </a:r>
            <a:r>
              <a:rPr lang="ru-RU" dirty="0"/>
              <a:t> (С-</a:t>
            </a:r>
            <a:r>
              <a:rPr lang="ru-RU" dirty="0" err="1"/>
              <a:t>Соц</a:t>
            </a:r>
            <a:r>
              <a:rPr lang="ru-RU" dirty="0"/>
              <a:t>) </a:t>
            </a:r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Интракорреляционал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smtClean="0"/>
              <a:t>С-</a:t>
            </a:r>
            <a:r>
              <a:rPr lang="ru-RU" dirty="0" err="1" smtClean="0"/>
              <a:t>соц</a:t>
            </a:r>
            <a:r>
              <a:rPr lang="ru-RU" dirty="0" smtClean="0"/>
              <a:t>-</a:t>
            </a:r>
            <a:r>
              <a:rPr lang="ru-RU" dirty="0" err="1" smtClean="0"/>
              <a:t>Интра</a:t>
            </a:r>
            <a:r>
              <a:rPr lang="ru-RU" dirty="0" smtClean="0"/>
              <a:t>)</a:t>
            </a:r>
          </a:p>
          <a:p>
            <a:r>
              <a:rPr lang="ru-RU" dirty="0" err="1"/>
              <a:t>И</a:t>
            </a:r>
            <a:r>
              <a:rPr lang="ru-RU" dirty="0" err="1" smtClean="0"/>
              <a:t>нтеркорреляционал</a:t>
            </a:r>
            <a:r>
              <a:rPr lang="ru-RU" dirty="0" smtClean="0"/>
              <a:t> </a:t>
            </a:r>
            <a:r>
              <a:rPr lang="ru-RU" dirty="0"/>
              <a:t>(С-</a:t>
            </a:r>
            <a:r>
              <a:rPr lang="ru-RU" dirty="0" err="1"/>
              <a:t>соц</a:t>
            </a:r>
            <a:r>
              <a:rPr lang="ru-RU" dirty="0"/>
              <a:t>-</a:t>
            </a:r>
            <a:r>
              <a:rPr lang="ru-RU" dirty="0" err="1"/>
              <a:t>Интер</a:t>
            </a:r>
            <a:r>
              <a:rPr lang="ru-RU" dirty="0" smtClean="0"/>
              <a:t>)</a:t>
            </a:r>
          </a:p>
          <a:p>
            <a:r>
              <a:rPr lang="ru-RU" dirty="0" err="1"/>
              <a:t>С</a:t>
            </a:r>
            <a:r>
              <a:rPr lang="ru-RU" dirty="0" err="1" smtClean="0"/>
              <a:t>упракорреляционал</a:t>
            </a:r>
            <a:r>
              <a:rPr lang="ru-RU" dirty="0" smtClean="0"/>
              <a:t> </a:t>
            </a:r>
            <a:r>
              <a:rPr lang="ru-RU" dirty="0"/>
              <a:t>(С-</a:t>
            </a:r>
            <a:r>
              <a:rPr lang="ru-RU" dirty="0" err="1"/>
              <a:t>соц</a:t>
            </a:r>
            <a:r>
              <a:rPr lang="ru-RU" dirty="0"/>
              <a:t>-</a:t>
            </a:r>
            <a:r>
              <a:rPr lang="ru-RU" dirty="0" err="1"/>
              <a:t>Супра</a:t>
            </a:r>
            <a:r>
              <a:rPr lang="ru-RU" dirty="0" smtClean="0"/>
              <a:t>)</a:t>
            </a:r>
          </a:p>
          <a:p>
            <a:r>
              <a:rPr lang="ru-RU" dirty="0" err="1"/>
              <a:t>С</a:t>
            </a:r>
            <a:r>
              <a:rPr lang="ru-RU" dirty="0" err="1" smtClean="0"/>
              <a:t>уперкорреляционал</a:t>
            </a:r>
            <a:r>
              <a:rPr lang="ru-RU" dirty="0" smtClean="0"/>
              <a:t> </a:t>
            </a:r>
            <a:r>
              <a:rPr lang="ru-RU" dirty="0"/>
              <a:t>(С-</a:t>
            </a:r>
            <a:r>
              <a:rPr lang="ru-RU" dirty="0" err="1"/>
              <a:t>соц</a:t>
            </a:r>
            <a:r>
              <a:rPr lang="ru-RU" dirty="0"/>
              <a:t>-Супер</a:t>
            </a:r>
            <a:r>
              <a:rPr lang="ru-RU" dirty="0" smtClean="0"/>
              <a:t>)</a:t>
            </a:r>
          </a:p>
          <a:p>
            <a:r>
              <a:rPr lang="ru-RU" dirty="0" err="1"/>
              <a:t>Э</a:t>
            </a:r>
            <a:r>
              <a:rPr lang="ru-RU" dirty="0" err="1" smtClean="0"/>
              <a:t>кстракорреляционал</a:t>
            </a:r>
            <a:r>
              <a:rPr lang="ru-RU" dirty="0" smtClean="0"/>
              <a:t> </a:t>
            </a:r>
            <a:r>
              <a:rPr lang="ru-RU" dirty="0"/>
              <a:t>(С-</a:t>
            </a:r>
            <a:r>
              <a:rPr lang="ru-RU" dirty="0" err="1"/>
              <a:t>соц</a:t>
            </a:r>
            <a:r>
              <a:rPr lang="ru-RU" dirty="0"/>
              <a:t>-Экстра</a:t>
            </a:r>
            <a:r>
              <a:rPr lang="ru-RU" dirty="0" smtClean="0"/>
              <a:t>)</a:t>
            </a:r>
          </a:p>
          <a:p>
            <a:r>
              <a:rPr lang="ru-RU" dirty="0" err="1"/>
              <a:t>П</a:t>
            </a:r>
            <a:r>
              <a:rPr lang="ru-RU" dirty="0" err="1" smtClean="0"/>
              <a:t>аракорреляционал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smtClean="0"/>
              <a:t>С-</a:t>
            </a:r>
            <a:r>
              <a:rPr lang="ru-RU" dirty="0" err="1" smtClean="0"/>
              <a:t>соц</a:t>
            </a:r>
            <a:r>
              <a:rPr lang="ru-RU" dirty="0" smtClean="0"/>
              <a:t>-Пара)</a:t>
            </a:r>
          </a:p>
          <a:p>
            <a:r>
              <a:rPr lang="ru-RU" dirty="0" err="1"/>
              <a:t>К</a:t>
            </a:r>
            <a:r>
              <a:rPr lang="ru-RU" dirty="0" err="1" smtClean="0"/>
              <a:t>атегориал</a:t>
            </a:r>
            <a:r>
              <a:rPr lang="ru-RU" dirty="0" smtClean="0"/>
              <a:t> </a:t>
            </a:r>
            <a:r>
              <a:rPr lang="ru-RU" dirty="0"/>
              <a:t>(С-</a:t>
            </a:r>
            <a:r>
              <a:rPr lang="ru-RU" dirty="0" err="1"/>
              <a:t>соц</a:t>
            </a:r>
            <a:r>
              <a:rPr lang="ru-RU" dirty="0"/>
              <a:t>-</a:t>
            </a:r>
            <a:r>
              <a:rPr lang="ru-RU" dirty="0" err="1"/>
              <a:t>Категориал</a:t>
            </a:r>
            <a:r>
              <a:rPr lang="ru-RU" dirty="0"/>
              <a:t>). 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1772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Сетевой </a:t>
            </a:r>
            <a:r>
              <a:rPr lang="ru-RU" b="1" dirty="0"/>
              <a:t>языковой</a:t>
            </a:r>
            <a:r>
              <a:rPr lang="ru-RU" dirty="0"/>
              <a:t> </a:t>
            </a:r>
            <a:r>
              <a:rPr lang="ru-RU" dirty="0" err="1"/>
              <a:t>корреляционал</a:t>
            </a:r>
            <a:r>
              <a:rPr lang="ru-RU" dirty="0"/>
              <a:t> (</a:t>
            </a:r>
            <a:r>
              <a:rPr lang="ru-RU" dirty="0" smtClean="0"/>
              <a:t>С-</a:t>
            </a:r>
            <a:r>
              <a:rPr lang="ru-RU" dirty="0" err="1" smtClean="0"/>
              <a:t>яз</a:t>
            </a:r>
            <a:r>
              <a:rPr lang="ru-RU" dirty="0"/>
              <a:t>)</a:t>
            </a:r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Интракорреляционал</a:t>
            </a:r>
            <a:r>
              <a:rPr lang="ru-RU" dirty="0" smtClean="0"/>
              <a:t> </a:t>
            </a:r>
            <a:r>
              <a:rPr lang="ru-RU" dirty="0"/>
              <a:t>(С-</a:t>
            </a:r>
            <a:r>
              <a:rPr lang="ru-RU" dirty="0" err="1"/>
              <a:t>яз</a:t>
            </a:r>
            <a:r>
              <a:rPr lang="ru-RU" dirty="0"/>
              <a:t>-</a:t>
            </a:r>
            <a:r>
              <a:rPr lang="ru-RU" dirty="0" err="1"/>
              <a:t>Интра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Интеркорреляционал</a:t>
            </a:r>
            <a:r>
              <a:rPr lang="ru-RU" dirty="0" smtClean="0"/>
              <a:t> </a:t>
            </a:r>
            <a:r>
              <a:rPr lang="ru-RU" dirty="0"/>
              <a:t>(С-</a:t>
            </a:r>
            <a:r>
              <a:rPr lang="ru-RU" dirty="0" err="1"/>
              <a:t>яз</a:t>
            </a:r>
            <a:r>
              <a:rPr lang="ru-RU" dirty="0"/>
              <a:t>-</a:t>
            </a:r>
            <a:r>
              <a:rPr lang="ru-RU" dirty="0" err="1"/>
              <a:t>Интер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Супракорреляционал</a:t>
            </a:r>
            <a:r>
              <a:rPr lang="ru-RU" dirty="0" smtClean="0"/>
              <a:t> </a:t>
            </a:r>
            <a:r>
              <a:rPr lang="ru-RU" dirty="0"/>
              <a:t>(С-</a:t>
            </a:r>
            <a:r>
              <a:rPr lang="ru-RU" dirty="0" err="1"/>
              <a:t>яз</a:t>
            </a:r>
            <a:r>
              <a:rPr lang="ru-RU" dirty="0"/>
              <a:t>-</a:t>
            </a:r>
            <a:r>
              <a:rPr lang="ru-RU" dirty="0" err="1"/>
              <a:t>Супра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Суперкорреляционал</a:t>
            </a:r>
            <a:r>
              <a:rPr lang="ru-RU" dirty="0" smtClean="0"/>
              <a:t> </a:t>
            </a:r>
            <a:r>
              <a:rPr lang="ru-RU" dirty="0"/>
              <a:t>(С-</a:t>
            </a:r>
            <a:r>
              <a:rPr lang="ru-RU" dirty="0" err="1"/>
              <a:t>яз</a:t>
            </a:r>
            <a:r>
              <a:rPr lang="ru-RU" dirty="0"/>
              <a:t>-Супер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Экстракорреляционал</a:t>
            </a:r>
            <a:r>
              <a:rPr lang="ru-RU" dirty="0" smtClean="0"/>
              <a:t> </a:t>
            </a:r>
            <a:r>
              <a:rPr lang="ru-RU" dirty="0"/>
              <a:t>(С-</a:t>
            </a:r>
            <a:r>
              <a:rPr lang="ru-RU" dirty="0" err="1"/>
              <a:t>яз</a:t>
            </a:r>
            <a:r>
              <a:rPr lang="ru-RU" dirty="0"/>
              <a:t>-Экстра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Паракорреляционал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smtClean="0"/>
              <a:t>С-</a:t>
            </a:r>
            <a:r>
              <a:rPr lang="ru-RU" dirty="0" err="1" smtClean="0"/>
              <a:t>яз</a:t>
            </a:r>
            <a:r>
              <a:rPr lang="ru-RU" dirty="0" smtClean="0"/>
              <a:t>-Пара)</a:t>
            </a:r>
          </a:p>
          <a:p>
            <a:r>
              <a:rPr lang="ru-RU" dirty="0" err="1" smtClean="0"/>
              <a:t>Категориал</a:t>
            </a:r>
            <a:r>
              <a:rPr lang="ru-RU" dirty="0" smtClean="0"/>
              <a:t> </a:t>
            </a:r>
            <a:r>
              <a:rPr lang="ru-RU" dirty="0"/>
              <a:t>(С-</a:t>
            </a:r>
            <a:r>
              <a:rPr lang="ru-RU" dirty="0" err="1"/>
              <a:t>яз</a:t>
            </a:r>
            <a:r>
              <a:rPr lang="ru-RU" dirty="0"/>
              <a:t>-</a:t>
            </a:r>
            <a:r>
              <a:rPr lang="ru-RU" dirty="0" err="1"/>
              <a:t>Категориал</a:t>
            </a:r>
            <a:r>
              <a:rPr lang="ru-RU" dirty="0"/>
              <a:t>)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1637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Сетевой </a:t>
            </a:r>
            <a:r>
              <a:rPr lang="ru-RU" b="1" dirty="0"/>
              <a:t>стилистический</a:t>
            </a:r>
            <a:r>
              <a:rPr lang="ru-RU" dirty="0"/>
              <a:t> </a:t>
            </a:r>
            <a:r>
              <a:rPr lang="ru-RU" dirty="0" err="1"/>
              <a:t>корреляционал</a:t>
            </a:r>
            <a:r>
              <a:rPr lang="ru-RU" dirty="0"/>
              <a:t> (С-</a:t>
            </a:r>
            <a:r>
              <a:rPr lang="ru-RU" dirty="0" err="1"/>
              <a:t>Стил</a:t>
            </a:r>
            <a:r>
              <a:rPr lang="ru-RU" dirty="0"/>
              <a:t>) </a:t>
            </a:r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Интракорреляционал</a:t>
            </a:r>
            <a:r>
              <a:rPr lang="ru-RU" dirty="0" smtClean="0"/>
              <a:t> </a:t>
            </a:r>
            <a:r>
              <a:rPr lang="ru-RU" dirty="0"/>
              <a:t>(С-стиль-</a:t>
            </a:r>
            <a:r>
              <a:rPr lang="ru-RU" dirty="0" err="1"/>
              <a:t>Интра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Интеркорреляционал</a:t>
            </a:r>
            <a:r>
              <a:rPr lang="ru-RU" dirty="0" smtClean="0"/>
              <a:t> </a:t>
            </a:r>
            <a:r>
              <a:rPr lang="ru-RU" dirty="0"/>
              <a:t>(С-стиль-</a:t>
            </a:r>
            <a:r>
              <a:rPr lang="ru-RU" dirty="0" err="1"/>
              <a:t>Интер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Супракорреляционал</a:t>
            </a:r>
            <a:r>
              <a:rPr lang="ru-RU" dirty="0" smtClean="0"/>
              <a:t> </a:t>
            </a:r>
            <a:r>
              <a:rPr lang="ru-RU" dirty="0"/>
              <a:t>(С-стиль-</a:t>
            </a:r>
            <a:r>
              <a:rPr lang="ru-RU" dirty="0" err="1"/>
              <a:t>Супра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Суперкорреляционал</a:t>
            </a:r>
            <a:r>
              <a:rPr lang="ru-RU" dirty="0" smtClean="0"/>
              <a:t> </a:t>
            </a:r>
            <a:r>
              <a:rPr lang="ru-RU" dirty="0"/>
              <a:t>(С-стиль-Супер</a:t>
            </a:r>
            <a:r>
              <a:rPr lang="ru-RU" dirty="0" smtClean="0"/>
              <a:t>)</a:t>
            </a:r>
          </a:p>
          <a:p>
            <a:r>
              <a:rPr lang="ru-RU" dirty="0" err="1"/>
              <a:t>Э</a:t>
            </a:r>
            <a:r>
              <a:rPr lang="ru-RU" dirty="0" err="1" smtClean="0"/>
              <a:t>кстракорреляционал</a:t>
            </a:r>
            <a:r>
              <a:rPr lang="ru-RU" dirty="0" smtClean="0"/>
              <a:t> </a:t>
            </a:r>
            <a:r>
              <a:rPr lang="ru-RU" dirty="0"/>
              <a:t>С-стиль-Экстра</a:t>
            </a:r>
            <a:r>
              <a:rPr lang="ru-RU" dirty="0" smtClean="0"/>
              <a:t>)</a:t>
            </a:r>
          </a:p>
          <a:p>
            <a:r>
              <a:rPr lang="ru-RU" dirty="0" err="1"/>
              <a:t>П</a:t>
            </a:r>
            <a:r>
              <a:rPr lang="ru-RU" dirty="0" err="1" smtClean="0"/>
              <a:t>аракорреляционал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smtClean="0"/>
              <a:t>С-стиль-Пара)</a:t>
            </a:r>
          </a:p>
          <a:p>
            <a:r>
              <a:rPr lang="ru-RU" dirty="0" err="1"/>
              <a:t>К</a:t>
            </a:r>
            <a:r>
              <a:rPr lang="ru-RU" dirty="0" err="1" smtClean="0"/>
              <a:t>атегориал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С-стиль-Катего­риал</a:t>
            </a:r>
            <a:r>
              <a:rPr lang="ru-RU" dirty="0"/>
              <a:t>)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58704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 err="1" smtClean="0"/>
              <a:t>Основн</a:t>
            </a:r>
            <a:r>
              <a:rPr lang="ru-RU" dirty="0" err="1" smtClean="0"/>
              <a:t>ые</a:t>
            </a:r>
            <a:r>
              <a:rPr lang="de-AT" dirty="0" smtClean="0"/>
              <a:t> </a:t>
            </a:r>
            <a:r>
              <a:rPr lang="de-AT" b="1" dirty="0" err="1"/>
              <a:t>маркерами</a:t>
            </a:r>
            <a:r>
              <a:rPr lang="de-AT" dirty="0"/>
              <a:t> </a:t>
            </a:r>
            <a:r>
              <a:rPr lang="de-AT" dirty="0" err="1"/>
              <a:t>стилистического</a:t>
            </a:r>
            <a:r>
              <a:rPr lang="de-AT" dirty="0"/>
              <a:t> </a:t>
            </a:r>
            <a:r>
              <a:rPr lang="de-AT" dirty="0" err="1"/>
              <a:t>потенциала</a:t>
            </a:r>
            <a:r>
              <a:rPr lang="de-AT" dirty="0"/>
              <a:t> </a:t>
            </a:r>
            <a:r>
              <a:rPr lang="de-AT" dirty="0" err="1"/>
              <a:t>интернета</a:t>
            </a:r>
            <a:r>
              <a:rPr lang="de-AT" dirty="0"/>
              <a:t> </a:t>
            </a:r>
            <a:endParaRPr lang="ru-RU" dirty="0" smtClean="0"/>
          </a:p>
          <a:p>
            <a:r>
              <a:rPr lang="ru-RU" dirty="0" smtClean="0"/>
              <a:t>Э</a:t>
            </a:r>
            <a:r>
              <a:rPr lang="de-AT" dirty="0" err="1" smtClean="0"/>
              <a:t>кспрессивность</a:t>
            </a:r>
            <a:r>
              <a:rPr lang="de-AT" dirty="0" smtClean="0"/>
              <a:t> </a:t>
            </a:r>
            <a:endParaRPr lang="ru-RU" dirty="0" smtClean="0"/>
          </a:p>
          <a:p>
            <a:r>
              <a:rPr lang="ru-RU" dirty="0" smtClean="0"/>
              <a:t>С</a:t>
            </a:r>
            <a:r>
              <a:rPr lang="de-AT" dirty="0" err="1" smtClean="0"/>
              <a:t>тилевое</a:t>
            </a:r>
            <a:r>
              <a:rPr lang="de-AT" dirty="0" smtClean="0"/>
              <a:t> </a:t>
            </a:r>
            <a:r>
              <a:rPr lang="de-AT" dirty="0" err="1"/>
              <a:t>расслоение</a:t>
            </a:r>
            <a:r>
              <a:rPr lang="de-AT" dirty="0"/>
              <a:t> </a:t>
            </a:r>
            <a:r>
              <a:rPr lang="de-AT" dirty="0" smtClean="0"/>
              <a:t> </a:t>
            </a:r>
            <a:endParaRPr lang="ru-RU" dirty="0" smtClean="0"/>
          </a:p>
          <a:p>
            <a:r>
              <a:rPr lang="ru-RU" dirty="0" smtClean="0"/>
              <a:t>С</a:t>
            </a:r>
            <a:r>
              <a:rPr lang="de-AT" dirty="0" err="1" smtClean="0"/>
              <a:t>тилистическая</a:t>
            </a:r>
            <a:r>
              <a:rPr lang="de-AT" dirty="0" smtClean="0"/>
              <a:t> </a:t>
            </a:r>
            <a:r>
              <a:rPr lang="de-AT" dirty="0" err="1"/>
              <a:t>уровневая</a:t>
            </a:r>
            <a:r>
              <a:rPr lang="de-AT" dirty="0"/>
              <a:t> </a:t>
            </a:r>
            <a:r>
              <a:rPr lang="de-AT" dirty="0" err="1" smtClean="0"/>
              <a:t>структура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15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93249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Постмодернизм</a:t>
            </a:r>
          </a:p>
          <a:p>
            <a:pPr lvl="0"/>
            <a:r>
              <a:rPr lang="ru-RU" dirty="0" smtClean="0"/>
              <a:t>Делинеаризация </a:t>
            </a:r>
            <a:r>
              <a:rPr lang="ru-RU" dirty="0"/>
              <a:t>(нелинейное повествование</a:t>
            </a:r>
            <a:r>
              <a:rPr lang="ru-RU" dirty="0" smtClean="0"/>
              <a:t>)</a:t>
            </a:r>
          </a:p>
          <a:p>
            <a:pPr lvl="0"/>
            <a:r>
              <a:rPr lang="ru-RU" dirty="0" err="1" smtClean="0"/>
              <a:t>Гипертекстуализация</a:t>
            </a:r>
            <a:r>
              <a:rPr lang="ru-RU" dirty="0"/>
              <a:t>, интерактивность, </a:t>
            </a:r>
            <a:r>
              <a:rPr lang="ru-RU" dirty="0" err="1" smtClean="0"/>
              <a:t>комбинаторность</a:t>
            </a:r>
            <a:endParaRPr lang="ru-RU" dirty="0" smtClean="0"/>
          </a:p>
          <a:p>
            <a:pPr lvl="0"/>
            <a:r>
              <a:rPr lang="ru-RU" dirty="0" smtClean="0"/>
              <a:t>Устранение </a:t>
            </a:r>
            <a:r>
              <a:rPr lang="ru-RU" dirty="0" err="1"/>
              <a:t>предзаданной</a:t>
            </a:r>
            <a:r>
              <a:rPr lang="ru-RU" dirty="0"/>
              <a:t> </a:t>
            </a:r>
            <a:r>
              <a:rPr lang="ru-RU" dirty="0" smtClean="0"/>
              <a:t>фабулы </a:t>
            </a:r>
          </a:p>
          <a:p>
            <a:pPr lvl="0"/>
            <a:r>
              <a:rPr lang="ru-RU" dirty="0" err="1" smtClean="0"/>
              <a:t>Многовариантность</a:t>
            </a:r>
            <a:r>
              <a:rPr lang="ru-RU" dirty="0" smtClean="0"/>
              <a:t> сюжета</a:t>
            </a:r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16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02993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Вовлечение </a:t>
            </a:r>
            <a:r>
              <a:rPr lang="ru-RU" dirty="0"/>
              <a:t>читателя в творческий процесс (возможность самому читателю встраивать собственный текст</a:t>
            </a:r>
            <a:r>
              <a:rPr lang="ru-RU" dirty="0" smtClean="0"/>
              <a:t>)</a:t>
            </a:r>
            <a:endParaRPr lang="ru-RU" dirty="0"/>
          </a:p>
          <a:p>
            <a:pPr lvl="0"/>
            <a:r>
              <a:rPr lang="ru-RU" dirty="0" smtClean="0"/>
              <a:t>Приоритет </a:t>
            </a:r>
            <a:r>
              <a:rPr lang="ru-RU" dirty="0"/>
              <a:t>игрового </a:t>
            </a:r>
            <a:r>
              <a:rPr lang="ru-RU" dirty="0" smtClean="0"/>
              <a:t>элемента</a:t>
            </a:r>
          </a:p>
          <a:p>
            <a:pPr lvl="0"/>
            <a:r>
              <a:rPr lang="ru-RU" dirty="0" smtClean="0"/>
              <a:t>Динамичность</a:t>
            </a:r>
            <a:endParaRPr lang="ru-RU" dirty="0"/>
          </a:p>
          <a:p>
            <a:pPr lvl="0"/>
            <a:r>
              <a:rPr lang="ru-RU" dirty="0" smtClean="0"/>
              <a:t>Мозаичность</a:t>
            </a:r>
            <a:endParaRPr lang="ru-RU" dirty="0"/>
          </a:p>
          <a:p>
            <a:pPr lvl="0"/>
            <a:r>
              <a:rPr lang="ru-RU" dirty="0" err="1" smtClean="0"/>
              <a:t>Гибридность</a:t>
            </a:r>
            <a:endParaRPr lang="ru-RU" dirty="0"/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17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59185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Неоднородность </a:t>
            </a:r>
            <a:r>
              <a:rPr lang="ru-RU" dirty="0"/>
              <a:t>прочтения и </a:t>
            </a:r>
            <a:r>
              <a:rPr lang="ru-RU" dirty="0" smtClean="0"/>
              <a:t>интерпретации</a:t>
            </a:r>
            <a:endParaRPr lang="ru-RU" dirty="0"/>
          </a:p>
          <a:p>
            <a:pPr lvl="0"/>
            <a:r>
              <a:rPr lang="ru-RU" dirty="0" smtClean="0"/>
              <a:t>Нейтрализация </a:t>
            </a:r>
            <a:r>
              <a:rPr lang="ru-RU" dirty="0"/>
              <a:t>границ между искусством и повседневной жизнью, </a:t>
            </a:r>
            <a:r>
              <a:rPr lang="ru-RU" dirty="0" smtClean="0"/>
              <a:t>литературой, наукой </a:t>
            </a:r>
            <a:r>
              <a:rPr lang="ru-RU" dirty="0"/>
              <a:t>и </a:t>
            </a:r>
            <a:r>
              <a:rPr lang="ru-RU" dirty="0" smtClean="0"/>
              <a:t>философией</a:t>
            </a:r>
          </a:p>
          <a:p>
            <a:pPr lvl="0"/>
            <a:r>
              <a:rPr lang="ru-RU" dirty="0" smtClean="0"/>
              <a:t> Экспериментирование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18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035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Онлайн </a:t>
            </a:r>
            <a:r>
              <a:rPr lang="ru-RU" dirty="0" smtClean="0"/>
              <a:t>стилистика</a:t>
            </a:r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</a:t>
            </a:r>
            <a:r>
              <a:rPr lang="de-AT" dirty="0" err="1" smtClean="0"/>
              <a:t>тилистик</a:t>
            </a:r>
            <a:r>
              <a:rPr lang="ru-RU" dirty="0" smtClean="0"/>
              <a:t>а</a:t>
            </a:r>
            <a:r>
              <a:rPr lang="de-AT" dirty="0" smtClean="0"/>
              <a:t>, </a:t>
            </a:r>
            <a:endParaRPr lang="ru-RU" dirty="0" smtClean="0"/>
          </a:p>
          <a:p>
            <a:pPr marL="0" indent="0">
              <a:buNone/>
            </a:pPr>
            <a:r>
              <a:rPr lang="de-AT" dirty="0" smtClean="0"/>
              <a:t>(</a:t>
            </a:r>
            <a:r>
              <a:rPr lang="de-AT" dirty="0"/>
              <a:t>а) </a:t>
            </a:r>
            <a:r>
              <a:rPr lang="de-AT" dirty="0" err="1" smtClean="0"/>
              <a:t>сложивш</a:t>
            </a:r>
            <a:r>
              <a:rPr lang="ru-RU" dirty="0" err="1" smtClean="0"/>
              <a:t>аяс</a:t>
            </a:r>
            <a:r>
              <a:rPr lang="de-AT" dirty="0" smtClean="0"/>
              <a:t>я </a:t>
            </a:r>
            <a:r>
              <a:rPr lang="de-AT" dirty="0"/>
              <a:t>в </a:t>
            </a:r>
            <a:r>
              <a:rPr lang="de-AT" dirty="0" err="1"/>
              <a:t>начале</a:t>
            </a:r>
            <a:r>
              <a:rPr lang="de-AT" dirty="0"/>
              <a:t> XXI </a:t>
            </a:r>
            <a:r>
              <a:rPr lang="de-AT" dirty="0" err="1"/>
              <a:t>столетия</a:t>
            </a:r>
            <a:r>
              <a:rPr lang="de-AT" dirty="0"/>
              <a:t>, </a:t>
            </a:r>
            <a:endParaRPr lang="ru-RU" dirty="0" smtClean="0"/>
          </a:p>
          <a:p>
            <a:pPr marL="0" indent="0">
              <a:buNone/>
            </a:pPr>
            <a:r>
              <a:rPr lang="de-AT" dirty="0" smtClean="0"/>
              <a:t>(</a:t>
            </a:r>
            <a:r>
              <a:rPr lang="de-AT" dirty="0"/>
              <a:t>б) </a:t>
            </a:r>
            <a:r>
              <a:rPr lang="de-AT" dirty="0" err="1" smtClean="0"/>
              <a:t>ориентированн</a:t>
            </a:r>
            <a:r>
              <a:rPr lang="ru-RU" dirty="0" err="1" smtClean="0"/>
              <a:t>ая</a:t>
            </a:r>
            <a:r>
              <a:rPr lang="de-AT" dirty="0" smtClean="0"/>
              <a:t> </a:t>
            </a:r>
            <a:r>
              <a:rPr lang="de-AT" dirty="0" err="1"/>
              <a:t>на</a:t>
            </a:r>
            <a:r>
              <a:rPr lang="de-AT" dirty="0"/>
              <a:t> </a:t>
            </a:r>
            <a:r>
              <a:rPr lang="de-AT" dirty="0" err="1"/>
              <a:t>изучение</a:t>
            </a:r>
            <a:r>
              <a:rPr lang="de-AT" dirty="0"/>
              <a:t> </a:t>
            </a:r>
            <a:r>
              <a:rPr lang="de-AT" dirty="0" err="1"/>
              <a:t>стилистических</a:t>
            </a:r>
            <a:r>
              <a:rPr lang="de-AT" dirty="0"/>
              <a:t> </a:t>
            </a:r>
            <a:r>
              <a:rPr lang="de-AT" dirty="0" err="1"/>
              <a:t>феноменов</a:t>
            </a:r>
            <a:r>
              <a:rPr lang="de-AT" dirty="0"/>
              <a:t> в </a:t>
            </a:r>
            <a:r>
              <a:rPr lang="de-AT" dirty="0" err="1"/>
              <a:t>условиях</a:t>
            </a:r>
            <a:r>
              <a:rPr lang="de-AT" dirty="0"/>
              <a:t> </a:t>
            </a:r>
            <a:r>
              <a:rPr lang="de-AT" dirty="0" err="1"/>
              <a:t>революции</a:t>
            </a:r>
            <a:r>
              <a:rPr lang="de-AT" dirty="0"/>
              <a:t> в </a:t>
            </a:r>
            <a:r>
              <a:rPr lang="de-AT" dirty="0" err="1"/>
              <a:t>общении</a:t>
            </a:r>
            <a:r>
              <a:rPr lang="de-AT" dirty="0"/>
              <a:t>, </a:t>
            </a:r>
            <a:endParaRPr lang="ru-RU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19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72168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</a:t>
            </a:r>
            <a:r>
              <a:rPr lang="de-AT" dirty="0" err="1" smtClean="0"/>
              <a:t>ериод</a:t>
            </a:r>
            <a:r>
              <a:rPr lang="de-AT" dirty="0" smtClean="0"/>
              <a:t> </a:t>
            </a:r>
            <a:r>
              <a:rPr lang="de-AT" dirty="0" err="1"/>
              <a:t>античной</a:t>
            </a:r>
            <a:r>
              <a:rPr lang="de-AT" dirty="0"/>
              <a:t> </a:t>
            </a:r>
            <a:r>
              <a:rPr lang="de-AT" dirty="0" err="1" smtClean="0"/>
              <a:t>стилистики</a:t>
            </a:r>
            <a:r>
              <a:rPr lang="de-AT" dirty="0" smtClean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Пе</a:t>
            </a:r>
            <a:r>
              <a:rPr lang="de-AT" dirty="0" err="1" smtClean="0"/>
              <a:t>риод</a:t>
            </a:r>
            <a:r>
              <a:rPr lang="de-AT" dirty="0" smtClean="0"/>
              <a:t> </a:t>
            </a:r>
            <a:r>
              <a:rPr lang="de-AT" dirty="0"/>
              <a:t>«</a:t>
            </a:r>
            <a:r>
              <a:rPr lang="de-AT" dirty="0" err="1"/>
              <a:t>риторической</a:t>
            </a:r>
            <a:r>
              <a:rPr lang="de-AT" dirty="0"/>
              <a:t>» </a:t>
            </a:r>
            <a:r>
              <a:rPr lang="de-AT" dirty="0" err="1" smtClean="0"/>
              <a:t>стилистики</a:t>
            </a:r>
            <a:r>
              <a:rPr lang="de-AT" dirty="0" smtClean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Пе</a:t>
            </a:r>
            <a:r>
              <a:rPr lang="de-AT" dirty="0" err="1" smtClean="0"/>
              <a:t>риод</a:t>
            </a:r>
            <a:r>
              <a:rPr lang="de-AT" dirty="0" smtClean="0"/>
              <a:t> </a:t>
            </a:r>
            <a:r>
              <a:rPr lang="de-AT" dirty="0" err="1"/>
              <a:t>стилистики</a:t>
            </a:r>
            <a:r>
              <a:rPr lang="de-AT" dirty="0"/>
              <a:t> ХХ </a:t>
            </a:r>
            <a:r>
              <a:rPr lang="de-AT" dirty="0" err="1" smtClean="0"/>
              <a:t>столетия</a:t>
            </a:r>
            <a:r>
              <a:rPr lang="de-AT" dirty="0" smtClean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</a:t>
            </a:r>
            <a:r>
              <a:rPr lang="de-AT" dirty="0" err="1" smtClean="0"/>
              <a:t>ериод</a:t>
            </a:r>
            <a:r>
              <a:rPr lang="de-AT" dirty="0" smtClean="0"/>
              <a:t> </a:t>
            </a:r>
            <a:r>
              <a:rPr lang="de-AT" dirty="0" err="1"/>
              <a:t>интернет-стилистики</a:t>
            </a:r>
            <a:r>
              <a:rPr lang="de-AT" dirty="0"/>
              <a:t> XXI </a:t>
            </a:r>
            <a:r>
              <a:rPr lang="de-AT" dirty="0" err="1" smtClean="0"/>
              <a:t>века</a:t>
            </a:r>
            <a:r>
              <a:rPr lang="de-AT" dirty="0" smtClean="0"/>
              <a:t> 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19547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(в) </a:t>
            </a:r>
            <a:r>
              <a:rPr lang="de-AT" dirty="0" err="1" smtClean="0"/>
              <a:t>рассматривающ</a:t>
            </a:r>
            <a:r>
              <a:rPr lang="ru-RU" dirty="0" err="1" smtClean="0"/>
              <a:t>ая</a:t>
            </a:r>
            <a:r>
              <a:rPr lang="de-AT" dirty="0" smtClean="0"/>
              <a:t> </a:t>
            </a:r>
            <a:r>
              <a:rPr lang="de-AT" dirty="0" err="1"/>
              <a:t>стилистические</a:t>
            </a:r>
            <a:r>
              <a:rPr lang="de-AT" dirty="0"/>
              <a:t> </a:t>
            </a:r>
            <a:r>
              <a:rPr lang="de-AT" dirty="0" err="1"/>
              <a:t>феномены</a:t>
            </a:r>
            <a:r>
              <a:rPr lang="de-AT" dirty="0"/>
              <a:t> в </a:t>
            </a:r>
            <a:r>
              <a:rPr lang="de-AT" dirty="0" err="1"/>
              <a:t>новых</a:t>
            </a:r>
            <a:r>
              <a:rPr lang="de-AT" dirty="0"/>
              <a:t> </a:t>
            </a:r>
            <a:r>
              <a:rPr lang="de-AT" dirty="0" err="1"/>
              <a:t>видах</a:t>
            </a:r>
            <a:r>
              <a:rPr lang="de-AT" dirty="0"/>
              <a:t> </a:t>
            </a:r>
            <a:r>
              <a:rPr lang="de-AT" dirty="0" err="1"/>
              <a:t>коммуникативного</a:t>
            </a:r>
            <a:r>
              <a:rPr lang="de-AT" dirty="0"/>
              <a:t> </a:t>
            </a:r>
            <a:r>
              <a:rPr lang="de-AT" dirty="0" err="1"/>
              <a:t>пространства</a:t>
            </a:r>
            <a:r>
              <a:rPr lang="de-AT" dirty="0"/>
              <a:t>, </a:t>
            </a:r>
            <a:endParaRPr lang="ru-RU" dirty="0" smtClean="0"/>
          </a:p>
          <a:p>
            <a:pPr marL="0" indent="0">
              <a:buNone/>
            </a:pPr>
            <a:r>
              <a:rPr lang="de-AT" dirty="0" smtClean="0"/>
              <a:t>(</a:t>
            </a:r>
            <a:r>
              <a:rPr lang="de-AT" dirty="0"/>
              <a:t>г) </a:t>
            </a:r>
            <a:r>
              <a:rPr lang="de-AT" dirty="0" err="1" smtClean="0"/>
              <a:t>учитывающ</a:t>
            </a:r>
            <a:r>
              <a:rPr lang="ru-RU" dirty="0" err="1" smtClean="0"/>
              <a:t>ая</a:t>
            </a:r>
            <a:r>
              <a:rPr lang="de-AT" dirty="0" smtClean="0"/>
              <a:t> </a:t>
            </a:r>
            <a:r>
              <a:rPr lang="de-AT" dirty="0" err="1"/>
              <a:t>новаторские</a:t>
            </a:r>
            <a:r>
              <a:rPr lang="de-AT" dirty="0"/>
              <a:t> </a:t>
            </a:r>
            <a:r>
              <a:rPr lang="de-AT" dirty="0" err="1"/>
              <a:t>научные</a:t>
            </a:r>
            <a:r>
              <a:rPr lang="de-AT" dirty="0"/>
              <a:t> </a:t>
            </a:r>
            <a:r>
              <a:rPr lang="de-AT" dirty="0" err="1"/>
              <a:t>разработки</a:t>
            </a:r>
            <a:r>
              <a:rPr lang="de-AT" dirty="0"/>
              <a:t>, </a:t>
            </a:r>
            <a:endParaRPr lang="ru-RU" dirty="0" smtClean="0"/>
          </a:p>
          <a:p>
            <a:pPr marL="0" indent="0">
              <a:buNone/>
            </a:pPr>
            <a:r>
              <a:rPr lang="de-AT" dirty="0" smtClean="0"/>
              <a:t>(</a:t>
            </a:r>
            <a:r>
              <a:rPr lang="de-AT" dirty="0"/>
              <a:t>д) </a:t>
            </a:r>
            <a:r>
              <a:rPr lang="de-AT" dirty="0" err="1" smtClean="0"/>
              <a:t>изучающ</a:t>
            </a:r>
            <a:r>
              <a:rPr lang="ru-RU" dirty="0" err="1" smtClean="0"/>
              <a:t>ая</a:t>
            </a:r>
            <a:r>
              <a:rPr lang="de-AT" dirty="0" smtClean="0"/>
              <a:t> </a:t>
            </a:r>
            <a:r>
              <a:rPr lang="de-AT" dirty="0" err="1"/>
              <a:t>гипертекст</a:t>
            </a:r>
            <a:r>
              <a:rPr lang="de-AT" dirty="0"/>
              <a:t> </a:t>
            </a:r>
            <a:r>
              <a:rPr lang="de-AT" dirty="0" err="1"/>
              <a:t>как</a:t>
            </a:r>
            <a:r>
              <a:rPr lang="de-AT" dirty="0"/>
              <a:t> </a:t>
            </a:r>
            <a:r>
              <a:rPr lang="de-AT" dirty="0" err="1"/>
              <a:t>основную</a:t>
            </a:r>
            <a:r>
              <a:rPr lang="de-AT" dirty="0"/>
              <a:t> </a:t>
            </a:r>
            <a:r>
              <a:rPr lang="de-AT" dirty="0" err="1"/>
              <a:t>форму</a:t>
            </a:r>
            <a:r>
              <a:rPr lang="de-AT" dirty="0"/>
              <a:t> </a:t>
            </a:r>
            <a:r>
              <a:rPr lang="de-AT" dirty="0" err="1"/>
              <a:t>организации</a:t>
            </a:r>
            <a:r>
              <a:rPr lang="de-AT" dirty="0"/>
              <a:t>.</a:t>
            </a:r>
            <a:endParaRPr lang="sr-Latn-CS" dirty="0"/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20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9893756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 err="1" smtClean="0"/>
              <a:t>Основн</a:t>
            </a:r>
            <a:r>
              <a:rPr lang="ru-RU" dirty="0" smtClean="0"/>
              <a:t>ой</a:t>
            </a:r>
            <a:r>
              <a:rPr lang="de-AT" dirty="0" smtClean="0"/>
              <a:t> </a:t>
            </a:r>
            <a:r>
              <a:rPr lang="de-AT" dirty="0" err="1" smtClean="0"/>
              <a:t>предмет</a:t>
            </a:r>
            <a:r>
              <a:rPr lang="de-AT" dirty="0" smtClean="0"/>
              <a:t> </a:t>
            </a:r>
            <a:r>
              <a:rPr lang="de-AT" dirty="0" err="1"/>
              <a:t>интернет-стилистики</a:t>
            </a:r>
            <a:r>
              <a:rPr lang="de-AT" dirty="0"/>
              <a:t> </a:t>
            </a:r>
            <a:endParaRPr lang="ru-RU" dirty="0" smtClean="0"/>
          </a:p>
          <a:p>
            <a:r>
              <a:rPr lang="ru-RU" dirty="0" smtClean="0"/>
              <a:t>П</a:t>
            </a:r>
            <a:r>
              <a:rPr lang="de-AT" dirty="0" err="1" smtClean="0"/>
              <a:t>ервичные</a:t>
            </a:r>
            <a:r>
              <a:rPr lang="de-AT" dirty="0" smtClean="0"/>
              <a:t> </a:t>
            </a:r>
            <a:r>
              <a:rPr lang="de-AT" dirty="0" err="1"/>
              <a:t>тексты</a:t>
            </a:r>
            <a:r>
              <a:rPr lang="de-AT" dirty="0"/>
              <a:t> 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21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943020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</a:t>
            </a:r>
            <a:r>
              <a:rPr lang="de-AT" dirty="0" err="1" smtClean="0"/>
              <a:t>тилистический</a:t>
            </a:r>
            <a:r>
              <a:rPr lang="de-AT" dirty="0" smtClean="0"/>
              <a:t> </a:t>
            </a:r>
            <a:r>
              <a:rPr lang="de-AT" dirty="0" err="1"/>
              <a:t>материал</a:t>
            </a:r>
            <a:r>
              <a:rPr lang="de-AT" dirty="0"/>
              <a:t> </a:t>
            </a:r>
            <a:r>
              <a:rPr lang="de-AT" dirty="0" err="1"/>
              <a:t>вымышленных</a:t>
            </a:r>
            <a:r>
              <a:rPr lang="de-AT" dirty="0"/>
              <a:t> </a:t>
            </a:r>
            <a:r>
              <a:rPr lang="de-AT" dirty="0" err="1"/>
              <a:t>языков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22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2008819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Д</a:t>
            </a:r>
            <a:r>
              <a:rPr lang="de-AT" dirty="0" smtClean="0"/>
              <a:t>в</a:t>
            </a:r>
            <a:r>
              <a:rPr lang="ru-RU" dirty="0" smtClean="0"/>
              <a:t>е</a:t>
            </a:r>
            <a:r>
              <a:rPr lang="de-AT" dirty="0" smtClean="0"/>
              <a:t> </a:t>
            </a:r>
            <a:r>
              <a:rPr lang="de-AT" dirty="0" err="1" smtClean="0"/>
              <a:t>глобальны</a:t>
            </a:r>
            <a:r>
              <a:rPr lang="ru-RU" dirty="0" smtClean="0"/>
              <a:t>е</a:t>
            </a:r>
            <a:r>
              <a:rPr lang="de-AT" dirty="0" smtClean="0"/>
              <a:t> </a:t>
            </a:r>
            <a:r>
              <a:rPr lang="de-AT" dirty="0" err="1" smtClean="0"/>
              <a:t>част</a:t>
            </a:r>
            <a:r>
              <a:rPr lang="ru-RU" dirty="0" smtClean="0"/>
              <a:t>и интернета</a:t>
            </a:r>
            <a:r>
              <a:rPr lang="de-AT" dirty="0" smtClean="0"/>
              <a:t> </a:t>
            </a:r>
            <a:endParaRPr lang="ru-RU" dirty="0" smtClean="0"/>
          </a:p>
          <a:p>
            <a:r>
              <a:rPr lang="ru-RU" dirty="0" smtClean="0"/>
              <a:t>официальная</a:t>
            </a:r>
          </a:p>
          <a:p>
            <a:r>
              <a:rPr lang="ru-RU" dirty="0" smtClean="0"/>
              <a:t>неофициальная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23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8079548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</a:t>
            </a:r>
            <a:r>
              <a:rPr lang="de-AT" dirty="0" err="1" smtClean="0"/>
              <a:t>ажнейши</a:t>
            </a:r>
            <a:r>
              <a:rPr lang="ru-RU" dirty="0" smtClean="0"/>
              <a:t>е</a:t>
            </a:r>
            <a:r>
              <a:rPr lang="de-AT" dirty="0" smtClean="0"/>
              <a:t> </a:t>
            </a:r>
            <a:r>
              <a:rPr lang="de-AT" dirty="0" err="1" smtClean="0"/>
              <a:t>структурны</a:t>
            </a:r>
            <a:r>
              <a:rPr lang="ru-RU" dirty="0" smtClean="0"/>
              <a:t>е</a:t>
            </a:r>
            <a:r>
              <a:rPr lang="de-AT" dirty="0" smtClean="0"/>
              <a:t> </a:t>
            </a:r>
            <a:r>
              <a:rPr lang="de-AT" dirty="0" err="1" smtClean="0"/>
              <a:t>част</a:t>
            </a:r>
            <a:r>
              <a:rPr lang="ru-RU" dirty="0" smtClean="0"/>
              <a:t>и</a:t>
            </a:r>
            <a:r>
              <a:rPr lang="de-AT" dirty="0" smtClean="0"/>
              <a:t> </a:t>
            </a:r>
            <a:r>
              <a:rPr lang="de-AT" dirty="0" err="1"/>
              <a:t>сетевых</a:t>
            </a:r>
            <a:r>
              <a:rPr lang="de-AT" dirty="0"/>
              <a:t> </a:t>
            </a:r>
            <a:r>
              <a:rPr lang="de-AT" dirty="0" err="1"/>
              <a:t>жанров</a:t>
            </a:r>
            <a:r>
              <a:rPr lang="de-AT" dirty="0"/>
              <a:t>: </a:t>
            </a:r>
            <a:endParaRPr lang="ru-RU" dirty="0" smtClean="0"/>
          </a:p>
          <a:p>
            <a:r>
              <a:rPr lang="de-AT" dirty="0" err="1" smtClean="0"/>
              <a:t>гипертекст</a:t>
            </a:r>
            <a:endParaRPr lang="ru-RU" dirty="0" smtClean="0"/>
          </a:p>
          <a:p>
            <a:r>
              <a:rPr lang="de-AT" dirty="0" err="1" smtClean="0"/>
              <a:t>линк</a:t>
            </a:r>
            <a:endParaRPr lang="ru-RU" dirty="0" smtClean="0"/>
          </a:p>
          <a:p>
            <a:r>
              <a:rPr lang="de-AT" dirty="0" err="1" smtClean="0"/>
              <a:t>лид</a:t>
            </a:r>
            <a:r>
              <a:rPr lang="de-AT" dirty="0" smtClean="0"/>
              <a:t> </a:t>
            </a:r>
            <a:endParaRPr lang="ru-RU" dirty="0" smtClean="0"/>
          </a:p>
          <a:p>
            <a:r>
              <a:rPr lang="de-AT" dirty="0" err="1" smtClean="0"/>
              <a:t>тег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24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4369424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Сетевые функциональные стили</a:t>
            </a:r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25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75144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Интернет-стилистика</a:t>
            </a:r>
            <a:r>
              <a:rPr lang="de-AT" dirty="0"/>
              <a:t> </a:t>
            </a:r>
            <a:r>
              <a:rPr lang="de-AT" dirty="0" err="1"/>
              <a:t>представляет</a:t>
            </a:r>
            <a:r>
              <a:rPr lang="de-AT" dirty="0"/>
              <a:t> </a:t>
            </a:r>
            <a:r>
              <a:rPr lang="de-AT" dirty="0" err="1"/>
              <a:t>собой</a:t>
            </a:r>
            <a:r>
              <a:rPr lang="de-AT" dirty="0"/>
              <a:t> </a:t>
            </a:r>
            <a:r>
              <a:rPr lang="de-AT" dirty="0" err="1"/>
              <a:t>раздел</a:t>
            </a:r>
            <a:r>
              <a:rPr lang="de-AT" dirty="0"/>
              <a:t> </a:t>
            </a:r>
            <a:r>
              <a:rPr lang="de-AT" dirty="0" err="1"/>
              <a:t>стилистики</a:t>
            </a:r>
            <a:r>
              <a:rPr lang="de-AT" dirty="0"/>
              <a:t>, </a:t>
            </a:r>
            <a:r>
              <a:rPr lang="de-AT" dirty="0" err="1"/>
              <a:t>занимающийся</a:t>
            </a:r>
            <a:r>
              <a:rPr lang="de-AT" dirty="0"/>
              <a:t> </a:t>
            </a:r>
            <a:r>
              <a:rPr lang="de-AT" dirty="0" err="1"/>
              <a:t>экспрессивными</a:t>
            </a:r>
            <a:r>
              <a:rPr lang="de-AT" dirty="0"/>
              <a:t>, </a:t>
            </a:r>
            <a:r>
              <a:rPr lang="de-AT" dirty="0" err="1"/>
              <a:t>выразительными</a:t>
            </a:r>
            <a:r>
              <a:rPr lang="de-AT" dirty="0"/>
              <a:t> и </a:t>
            </a:r>
            <a:r>
              <a:rPr lang="de-AT" dirty="0" err="1"/>
              <a:t>функционально-стилевыми</a:t>
            </a:r>
            <a:r>
              <a:rPr lang="de-AT" dirty="0"/>
              <a:t> </a:t>
            </a:r>
            <a:r>
              <a:rPr lang="de-AT" dirty="0" err="1"/>
              <a:t>особенностями</a:t>
            </a:r>
            <a:r>
              <a:rPr lang="de-AT" dirty="0"/>
              <a:t> </a:t>
            </a:r>
            <a:r>
              <a:rPr lang="de-AT" dirty="0" err="1"/>
              <a:t>письменных</a:t>
            </a:r>
            <a:r>
              <a:rPr lang="de-AT" dirty="0"/>
              <a:t> и </a:t>
            </a:r>
            <a:r>
              <a:rPr lang="de-AT" dirty="0" err="1"/>
              <a:t>устных</a:t>
            </a:r>
            <a:r>
              <a:rPr lang="de-AT" dirty="0"/>
              <a:t> </a:t>
            </a:r>
            <a:r>
              <a:rPr lang="de-AT" dirty="0" err="1"/>
              <a:t>текстов</a:t>
            </a:r>
            <a:r>
              <a:rPr lang="de-AT" dirty="0" smtClean="0"/>
              <a:t>,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62835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/>
              <a:t>(а) </a:t>
            </a:r>
            <a:r>
              <a:rPr lang="de-AT" dirty="0" err="1"/>
              <a:t>полноценное</a:t>
            </a:r>
            <a:r>
              <a:rPr lang="de-AT" dirty="0"/>
              <a:t> </a:t>
            </a:r>
            <a:r>
              <a:rPr lang="de-AT" dirty="0" err="1"/>
              <a:t>функционирование</a:t>
            </a:r>
            <a:r>
              <a:rPr lang="de-AT" dirty="0"/>
              <a:t> </a:t>
            </a:r>
            <a:r>
              <a:rPr lang="de-AT" dirty="0" err="1"/>
              <a:t>которых</a:t>
            </a:r>
            <a:r>
              <a:rPr lang="de-AT" dirty="0"/>
              <a:t> </a:t>
            </a:r>
            <a:r>
              <a:rPr lang="de-AT" dirty="0" err="1"/>
              <a:t>связано</a:t>
            </a:r>
            <a:r>
              <a:rPr lang="de-AT" dirty="0"/>
              <a:t> </a:t>
            </a:r>
            <a:r>
              <a:rPr lang="de-AT" dirty="0" err="1"/>
              <a:t>только</a:t>
            </a:r>
            <a:r>
              <a:rPr lang="de-AT" dirty="0"/>
              <a:t> с </a:t>
            </a:r>
            <a:r>
              <a:rPr lang="de-AT" dirty="0" err="1"/>
              <a:t>Сетью</a:t>
            </a:r>
            <a:r>
              <a:rPr lang="de-AT" dirty="0"/>
              <a:t>, </a:t>
            </a:r>
            <a:endParaRPr lang="ru-RU" dirty="0" smtClean="0"/>
          </a:p>
          <a:p>
            <a:pPr marL="0" indent="0">
              <a:buNone/>
            </a:pPr>
            <a:r>
              <a:rPr lang="de-AT" dirty="0" smtClean="0"/>
              <a:t>(</a:t>
            </a:r>
            <a:r>
              <a:rPr lang="de-AT" dirty="0"/>
              <a:t>б) </a:t>
            </a:r>
            <a:r>
              <a:rPr lang="de-AT" dirty="0" err="1"/>
              <a:t>исконно</a:t>
            </a:r>
            <a:r>
              <a:rPr lang="de-AT" dirty="0"/>
              <a:t> </a:t>
            </a:r>
            <a:r>
              <a:rPr lang="de-AT" dirty="0" err="1"/>
              <a:t>относящихся</a:t>
            </a:r>
            <a:r>
              <a:rPr lang="de-AT" dirty="0"/>
              <a:t> к </a:t>
            </a:r>
            <a:r>
              <a:rPr lang="de-AT" dirty="0" err="1"/>
              <a:t>интернету</a:t>
            </a:r>
            <a:r>
              <a:rPr lang="de-AT" dirty="0"/>
              <a:t>, т. е. </a:t>
            </a:r>
            <a:r>
              <a:rPr lang="de-AT" dirty="0" err="1"/>
              <a:t>являющихся</a:t>
            </a:r>
            <a:r>
              <a:rPr lang="de-AT" dirty="0"/>
              <a:t> </a:t>
            </a:r>
            <a:r>
              <a:rPr lang="de-AT" dirty="0" err="1"/>
              <a:t>первичными</a:t>
            </a:r>
            <a:r>
              <a:rPr lang="de-AT" dirty="0"/>
              <a:t>, </a:t>
            </a:r>
            <a:endParaRPr lang="ru-RU" dirty="0" smtClean="0"/>
          </a:p>
          <a:p>
            <a:pPr marL="0" indent="0">
              <a:buNone/>
            </a:pPr>
            <a:r>
              <a:rPr lang="de-AT" dirty="0" smtClean="0"/>
              <a:t>(</a:t>
            </a:r>
            <a:r>
              <a:rPr lang="de-AT" dirty="0"/>
              <a:t>в) с </a:t>
            </a:r>
            <a:r>
              <a:rPr lang="de-AT" dirty="0" err="1"/>
              <a:t>их</a:t>
            </a:r>
            <a:r>
              <a:rPr lang="de-AT" dirty="0"/>
              <a:t> </a:t>
            </a:r>
            <a:r>
              <a:rPr lang="de-AT" dirty="0" err="1"/>
              <a:t>онлайн-офлайн</a:t>
            </a:r>
            <a:r>
              <a:rPr lang="de-AT" dirty="0"/>
              <a:t> </a:t>
            </a:r>
            <a:r>
              <a:rPr lang="de-AT" dirty="0" err="1"/>
              <a:t>версиями</a:t>
            </a:r>
            <a:r>
              <a:rPr lang="de-AT" dirty="0"/>
              <a:t>. </a:t>
            </a:r>
            <a:endParaRPr lang="sr-Latn-CS" dirty="0"/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8340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</a:t>
            </a:r>
            <a:r>
              <a:rPr lang="de-AT" dirty="0" err="1" smtClean="0"/>
              <a:t>ереориентаци</a:t>
            </a:r>
            <a:r>
              <a:rPr lang="ru-RU" dirty="0" smtClean="0"/>
              <a:t>я</a:t>
            </a:r>
          </a:p>
          <a:p>
            <a:r>
              <a:rPr lang="ru-RU" dirty="0" smtClean="0"/>
              <a:t>Р</a:t>
            </a:r>
            <a:r>
              <a:rPr lang="de-AT" dirty="0" err="1" smtClean="0"/>
              <a:t>евитализации</a:t>
            </a:r>
            <a:r>
              <a:rPr lang="de-AT" dirty="0" smtClean="0"/>
              <a:t> </a:t>
            </a:r>
            <a:endParaRPr lang="ru-RU" dirty="0" smtClean="0"/>
          </a:p>
          <a:p>
            <a:r>
              <a:rPr lang="ru-RU" dirty="0" smtClean="0"/>
              <a:t>Р</a:t>
            </a:r>
            <a:r>
              <a:rPr lang="de-AT" dirty="0" err="1" smtClean="0"/>
              <a:t>еинкарнаци</a:t>
            </a:r>
            <a:r>
              <a:rPr lang="ru-RU" dirty="0" smtClean="0"/>
              <a:t>я</a:t>
            </a:r>
            <a:r>
              <a:rPr lang="de-AT" dirty="0" smtClean="0"/>
              <a:t> </a:t>
            </a:r>
            <a:r>
              <a:rPr lang="de-AT" dirty="0"/>
              <a:t>(</a:t>
            </a:r>
            <a:r>
              <a:rPr lang="de-AT" dirty="0" err="1" smtClean="0"/>
              <a:t>оживлени</a:t>
            </a:r>
            <a:r>
              <a:rPr lang="ru-RU" dirty="0" smtClean="0"/>
              <a:t>е</a:t>
            </a:r>
            <a:r>
              <a:rPr lang="de-AT" dirty="0" smtClean="0"/>
              <a:t>)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5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726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6</a:t>
            </a:fld>
            <a:endParaRPr lang="en-US" altLang="sr-Latn-R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188" y="255588"/>
            <a:ext cx="4619625" cy="634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541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Интернет </a:t>
            </a:r>
            <a:r>
              <a:rPr lang="ru-RU" dirty="0"/>
              <a:t>‒ это не одна сфера, а сфера сфер, это </a:t>
            </a:r>
            <a:r>
              <a:rPr lang="ru-RU" b="1" dirty="0" err="1"/>
              <a:t>корреляционал</a:t>
            </a:r>
            <a:r>
              <a:rPr lang="ru-RU" dirty="0"/>
              <a:t> – система взаимодействий, в которой все элементы связаны между собой различными узлами и направлениями. </a:t>
            </a:r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7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3252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dirty="0"/>
              <a:t>Сетевой </a:t>
            </a:r>
            <a:r>
              <a:rPr lang="ru-RU" dirty="0" err="1"/>
              <a:t>корреляционал</a:t>
            </a:r>
            <a:r>
              <a:rPr lang="ru-RU" dirty="0"/>
              <a:t> </a:t>
            </a:r>
            <a:endParaRPr lang="ru-RU" dirty="0" smtClean="0"/>
          </a:p>
          <a:p>
            <a:pPr lvl="0"/>
            <a:r>
              <a:rPr lang="ru-RU" dirty="0" smtClean="0"/>
              <a:t>Вертикальный </a:t>
            </a:r>
            <a:r>
              <a:rPr lang="ru-RU" dirty="0"/>
              <a:t>(типологический</a:t>
            </a:r>
            <a:r>
              <a:rPr lang="ru-RU" dirty="0" smtClean="0"/>
              <a:t>) </a:t>
            </a:r>
          </a:p>
          <a:p>
            <a:pPr lvl="0"/>
            <a:r>
              <a:rPr lang="ru-RU" dirty="0" smtClean="0"/>
              <a:t>Горизонтальный </a:t>
            </a:r>
            <a:r>
              <a:rPr lang="ru-RU" dirty="0"/>
              <a:t>(территориальный</a:t>
            </a:r>
            <a:r>
              <a:rPr lang="ru-RU" dirty="0" smtClean="0"/>
              <a:t>)</a:t>
            </a:r>
          </a:p>
          <a:p>
            <a:pPr lvl="0"/>
            <a:r>
              <a:rPr lang="ru-RU" dirty="0" smtClean="0"/>
              <a:t>Языковой</a:t>
            </a:r>
          </a:p>
          <a:p>
            <a:pPr lvl="0"/>
            <a:r>
              <a:rPr lang="ru-RU" dirty="0" err="1" smtClean="0"/>
              <a:t>Силистический</a:t>
            </a:r>
            <a:endParaRPr lang="sr-Latn-CS" dirty="0"/>
          </a:p>
          <a:p>
            <a:endParaRPr lang="sr-Latn-C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8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5127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Сетевой вертикальный </a:t>
            </a:r>
            <a:r>
              <a:rPr lang="ru-RU" dirty="0" err="1"/>
              <a:t>корреляционал</a:t>
            </a:r>
            <a:r>
              <a:rPr lang="ru-RU" dirty="0"/>
              <a:t> (С-</a:t>
            </a:r>
            <a:r>
              <a:rPr lang="ru-RU" dirty="0" err="1"/>
              <a:t>верт</a:t>
            </a:r>
            <a:r>
              <a:rPr lang="ru-RU" dirty="0"/>
              <a:t>) </a:t>
            </a:r>
            <a:endParaRPr lang="ru-RU" dirty="0" smtClean="0"/>
          </a:p>
          <a:p>
            <a:r>
              <a:rPr lang="ru-RU" dirty="0" smtClean="0"/>
              <a:t>Взаимодействие </a:t>
            </a:r>
            <a:r>
              <a:rPr lang="ru-RU" dirty="0"/>
              <a:t>различных структурных разновидностей </a:t>
            </a:r>
            <a:r>
              <a:rPr lang="ru-RU" dirty="0" smtClean="0"/>
              <a:t>веба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0DFDE2-1478-440C-9C69-34395B8FE2BD}" type="slidenum">
              <a:rPr lang="en-US" altLang="sr-Latn-RS" smtClean="0"/>
              <a:pPr>
                <a:defRPr/>
              </a:pPr>
              <a:t>9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56903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512</Words>
  <Application>Microsoft Office PowerPoint</Application>
  <PresentationFormat>Bildschirmpräsentation (4:3)</PresentationFormat>
  <Paragraphs>124</Paragraphs>
  <Slides>25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26" baseType="lpstr">
      <vt:lpstr>Default Design</vt:lpstr>
      <vt:lpstr>  Основные понятия и категории интернет-стилистики    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Сетевой вертикальный корреляционал (С-верт) </vt:lpstr>
      <vt:lpstr>Сетевой горизонтальный корреляционал (С-гор) </vt:lpstr>
      <vt:lpstr>Сетевой социальный корреляционал (С-Соц) </vt:lpstr>
      <vt:lpstr>Сетевой языковой корреляционал (С-яз)</vt:lpstr>
      <vt:lpstr>Сетевой стилистический корреляционал (С-Стил) </vt:lpstr>
      <vt:lpstr>PowerPoint-Präsentation</vt:lpstr>
      <vt:lpstr>PowerPoint-Präsentation</vt:lpstr>
      <vt:lpstr>PowerPoint-Präsentation</vt:lpstr>
      <vt:lpstr>PowerPoint-Präsentation</vt:lpstr>
      <vt:lpstr>Онлайн стилистика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Branko Tošović Aoristno-imperfektno  emajliranje i čatovanje</dc:title>
  <dc:creator>BT</dc:creator>
  <cp:lastModifiedBy>tata</cp:lastModifiedBy>
  <cp:revision>2702</cp:revision>
  <dcterms:created xsi:type="dcterms:W3CDTF">2005-05-16T09:32:41Z</dcterms:created>
  <dcterms:modified xsi:type="dcterms:W3CDTF">2015-04-15T21:01:52Z</dcterms:modified>
</cp:coreProperties>
</file>