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6" r:id="rId3"/>
    <p:sldId id="312" r:id="rId4"/>
    <p:sldId id="301" r:id="rId5"/>
    <p:sldId id="314" r:id="rId6"/>
    <p:sldId id="316" r:id="rId7"/>
    <p:sldId id="298" r:id="rId8"/>
    <p:sldId id="319" r:id="rId9"/>
    <p:sldId id="300" r:id="rId10"/>
    <p:sldId id="303" r:id="rId11"/>
    <p:sldId id="317" r:id="rId12"/>
    <p:sldId id="318" r:id="rId13"/>
    <p:sldId id="306" r:id="rId14"/>
    <p:sldId id="292"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7"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2BFC254-FF65-489E-9591-929820087AD1}" type="datetimeFigureOut">
              <a:rPr lang="ru-RU" smtClean="0"/>
              <a:pPr/>
              <a:t>20.03.2016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DF0DC-2621-4FD6-B6C6-A1D4FAE225B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FC254-FF65-489E-9591-929820087AD1}" type="datetimeFigureOut">
              <a:rPr lang="ru-RU" smtClean="0"/>
              <a:pPr/>
              <a:t>20.03.2016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DF0DC-2621-4FD6-B6C6-A1D4FAE225B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dict.ruslang.ru/freq.php?" TargetMode="External"/><Relationship Id="rId2" Type="http://schemas.openxmlformats.org/officeDocument/2006/relationships/hyperlink" Target="http://www.trishin.ru/left/dictionary/"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trishin.ru/left/dictionary/"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3600" dirty="0" smtClean="0">
                <a:solidFill>
                  <a:schemeClr val="accent2">
                    <a:lumMod val="50000"/>
                  </a:schemeClr>
                </a:solidFill>
              </a:rPr>
              <a:t/>
            </a:r>
            <a:br>
              <a:rPr lang="ru-RU" sz="3600" dirty="0" smtClean="0">
                <a:solidFill>
                  <a:schemeClr val="accent2">
                    <a:lumMod val="50000"/>
                  </a:schemeClr>
                </a:solidFill>
              </a:rPr>
            </a:br>
            <a:r>
              <a:rPr lang="ru-RU" sz="3600" dirty="0" smtClean="0">
                <a:solidFill>
                  <a:schemeClr val="accent2">
                    <a:lumMod val="50000"/>
                  </a:schemeClr>
                </a:solidFill>
              </a:rPr>
              <a:t>Е. В. </a:t>
            </a:r>
            <a:r>
              <a:rPr lang="ru-RU" sz="3600" dirty="0" err="1" smtClean="0">
                <a:solidFill>
                  <a:schemeClr val="accent2">
                    <a:lumMod val="50000"/>
                  </a:schemeClr>
                </a:solidFill>
              </a:rPr>
              <a:t>Петрухина</a:t>
            </a:r>
            <a:r>
              <a:rPr lang="ru-RU" sz="3600" dirty="0" smtClean="0">
                <a:solidFill>
                  <a:schemeClr val="accent2">
                    <a:lumMod val="50000"/>
                  </a:schemeClr>
                </a:solidFill>
              </a:rPr>
              <a:t> (Москва)</a:t>
            </a:r>
            <a:br>
              <a:rPr lang="ru-RU" sz="3600" dirty="0" smtClean="0">
                <a:solidFill>
                  <a:schemeClr val="accent2">
                    <a:lumMod val="50000"/>
                  </a:schemeClr>
                </a:solidFill>
              </a:rPr>
            </a:br>
            <a:r>
              <a:rPr lang="ru-RU" sz="1800" dirty="0" smtClean="0">
                <a:solidFill>
                  <a:schemeClr val="accent2">
                    <a:lumMod val="50000"/>
                  </a:schemeClr>
                </a:solidFill>
              </a:rPr>
              <a:t>кафедра русского языка </a:t>
            </a:r>
            <a:br>
              <a:rPr lang="ru-RU" sz="1800" dirty="0" smtClean="0">
                <a:solidFill>
                  <a:schemeClr val="accent2">
                    <a:lumMod val="50000"/>
                  </a:schemeClr>
                </a:solidFill>
              </a:rPr>
            </a:br>
            <a:r>
              <a:rPr lang="ru-RU" sz="1800" dirty="0" smtClean="0">
                <a:solidFill>
                  <a:schemeClr val="accent2">
                    <a:lumMod val="50000"/>
                  </a:schemeClr>
                </a:solidFill>
              </a:rPr>
              <a:t>филологического факультета МГУ им. М.В.Ломоносова</a:t>
            </a:r>
            <a:r>
              <a:rPr lang="ru-RU" sz="2400" dirty="0" smtClean="0"/>
              <a:t/>
            </a:r>
            <a:br>
              <a:rPr lang="ru-RU" sz="2400" dirty="0" smtClean="0"/>
            </a:br>
            <a:r>
              <a:rPr lang="en-US" sz="1600" dirty="0" smtClean="0"/>
              <a:t>elena.petrukhina@gmail.com</a:t>
            </a:r>
            <a:r>
              <a:rPr lang="ru-RU" sz="2400" dirty="0" smtClean="0"/>
              <a:t/>
            </a:r>
            <a:br>
              <a:rPr lang="ru-RU" sz="2400" dirty="0" smtClean="0"/>
            </a:br>
            <a:r>
              <a:rPr lang="ru-RU" sz="2400" dirty="0" smtClean="0"/>
              <a:t/>
            </a:r>
            <a:br>
              <a:rPr lang="ru-RU" sz="2400" dirty="0" smtClean="0"/>
            </a:br>
            <a:r>
              <a:rPr lang="ru-RU" dirty="0" smtClean="0">
                <a:solidFill>
                  <a:schemeClr val="accent3">
                    <a:lumMod val="50000"/>
                  </a:schemeClr>
                </a:solidFill>
              </a:rPr>
              <a:t>Динамика синхронного словообразования в русском языке по данным Рунета</a:t>
            </a:r>
            <a:r>
              <a:rPr lang="ru-RU" dirty="0" smtClean="0"/>
              <a:t/>
            </a:r>
            <a:br>
              <a:rPr lang="ru-RU" dirty="0" smtClean="0"/>
            </a:br>
            <a:r>
              <a:rPr lang="en-US" dirty="0" smtClean="0"/>
              <a:t/>
            </a:r>
            <a:br>
              <a:rPr lang="en-US" dirty="0" smtClean="0"/>
            </a:br>
            <a:r>
              <a:rPr lang="de-AT" sz="4000" b="1" dirty="0" smtClean="0"/>
              <a:t> </a:t>
            </a:r>
            <a:r>
              <a:rPr lang="ru-RU" sz="2400" b="1" dirty="0" smtClean="0"/>
              <a:t>Конференция </a:t>
            </a:r>
            <a:r>
              <a:rPr lang="en-US" sz="2400" b="1" dirty="0" smtClean="0"/>
              <a:t/>
            </a:r>
            <a:br>
              <a:rPr lang="en-US" sz="2400" b="1" dirty="0" smtClean="0"/>
            </a:br>
            <a:r>
              <a:rPr lang="ru-RU" sz="2400" b="1" dirty="0" smtClean="0"/>
              <a:t>Комиссии по словообразованию </a:t>
            </a:r>
            <a:br>
              <a:rPr lang="ru-RU" sz="2400" b="1" dirty="0" smtClean="0"/>
            </a:br>
            <a:r>
              <a:rPr lang="ru-RU" sz="2400" b="1" dirty="0" smtClean="0"/>
              <a:t>при Международном комитете славистов</a:t>
            </a:r>
            <a:r>
              <a:rPr lang="ru-RU" sz="2400" dirty="0" smtClean="0"/>
              <a:t>, </a:t>
            </a:r>
            <a:br>
              <a:rPr lang="ru-RU" sz="2400" dirty="0" smtClean="0"/>
            </a:br>
            <a:r>
              <a:rPr lang="ru-RU" sz="2400" dirty="0" smtClean="0"/>
              <a:t>«</a:t>
            </a:r>
            <a:r>
              <a:rPr lang="ru-RU" sz="2400" b="1" dirty="0" smtClean="0"/>
              <a:t>Словообразование и интернет»</a:t>
            </a:r>
            <a:r>
              <a:rPr lang="ru-RU" sz="2400" dirty="0" smtClean="0"/>
              <a:t/>
            </a:r>
            <a:br>
              <a:rPr lang="ru-RU" sz="2400" dirty="0" smtClean="0"/>
            </a:br>
            <a:r>
              <a:rPr lang="ru-RU" sz="2400" dirty="0" smtClean="0"/>
              <a:t/>
            </a:r>
            <a:br>
              <a:rPr lang="ru-RU" sz="2400" dirty="0" smtClean="0"/>
            </a:br>
            <a:r>
              <a:rPr lang="ru-RU" dirty="0" smtClean="0"/>
              <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28652"/>
            <a:ext cx="9144000" cy="7286652"/>
          </a:xfrm>
        </p:spPr>
        <p:txBody>
          <a:bodyPr>
            <a:noAutofit/>
          </a:bodyPr>
          <a:lstStyle/>
          <a:p>
            <a:pPr algn="l" hangingPunct="0"/>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000" i="1" dirty="0" smtClean="0"/>
              <a:t/>
            </a:r>
            <a:br>
              <a:rPr lang="ru-RU" sz="3000" i="1" dirty="0" smtClean="0"/>
            </a:br>
            <a:r>
              <a:rPr lang="ru-RU" sz="3000" i="1" dirty="0" smtClean="0"/>
              <a:t/>
            </a:r>
            <a:br>
              <a:rPr lang="ru-RU" sz="3000" i="1" dirty="0" smtClean="0"/>
            </a:br>
            <a:r>
              <a:rPr lang="ru-RU" sz="3000" i="1" dirty="0" smtClean="0"/>
              <a:t/>
            </a:r>
            <a:br>
              <a:rPr lang="ru-RU" sz="3000" i="1"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endParaRPr lang="ru-RU" sz="3200" dirty="0"/>
          </a:p>
        </p:txBody>
      </p:sp>
      <p:sp>
        <p:nvSpPr>
          <p:cNvPr id="3" name="Прямоугольник 2"/>
          <p:cNvSpPr/>
          <p:nvPr/>
        </p:nvSpPr>
        <p:spPr>
          <a:xfrm>
            <a:off x="0" y="0"/>
            <a:ext cx="9144000" cy="12034064"/>
          </a:xfrm>
          <a:prstGeom prst="rect">
            <a:avLst/>
          </a:prstGeom>
        </p:spPr>
        <p:txBody>
          <a:bodyPr wrap="square">
            <a:spAutoFit/>
          </a:bodyPr>
          <a:lstStyle/>
          <a:p>
            <a:r>
              <a:rPr lang="en-US" sz="3200" i="1" dirty="0" smtClean="0"/>
              <a:t>                                                 </a:t>
            </a:r>
            <a:r>
              <a:rPr lang="ru-RU" sz="1400" dirty="0" smtClean="0"/>
              <a:t>10</a:t>
            </a:r>
          </a:p>
          <a:p>
            <a:endParaRPr lang="en-US" sz="3200" dirty="0" smtClean="0">
              <a:solidFill>
                <a:schemeClr val="bg2">
                  <a:lumMod val="25000"/>
                </a:schemeClr>
              </a:solidFill>
            </a:endParaRPr>
          </a:p>
          <a:p>
            <a:r>
              <a:rPr lang="ru-RU" sz="3200" dirty="0" smtClean="0">
                <a:solidFill>
                  <a:schemeClr val="bg2">
                    <a:lumMod val="25000"/>
                  </a:schemeClr>
                </a:solidFill>
              </a:rPr>
              <a:t>Официальные наименования должностей и участников ситуаций, регламентируемых законом, </a:t>
            </a:r>
            <a:r>
              <a:rPr lang="ru-RU" sz="3200" b="1" dirty="0" smtClean="0">
                <a:solidFill>
                  <a:schemeClr val="bg2">
                    <a:lumMod val="25000"/>
                  </a:schemeClr>
                </a:solidFill>
              </a:rPr>
              <a:t>в юридический текстах</a:t>
            </a:r>
            <a:r>
              <a:rPr lang="ru-RU" sz="3200" dirty="0" smtClean="0">
                <a:solidFill>
                  <a:schemeClr val="bg2">
                    <a:lumMod val="25000"/>
                  </a:schemeClr>
                </a:solidFill>
              </a:rPr>
              <a:t>: </a:t>
            </a:r>
          </a:p>
          <a:p>
            <a:endParaRPr lang="en-US" sz="3200" i="1" dirty="0" smtClean="0"/>
          </a:p>
          <a:p>
            <a:r>
              <a:rPr lang="ru-RU" sz="3200" i="1" dirty="0" err="1" smtClean="0"/>
              <a:t>содействователь</a:t>
            </a:r>
            <a:r>
              <a:rPr lang="ru-RU" sz="3200" i="1" dirty="0" smtClean="0"/>
              <a:t> (старший </a:t>
            </a:r>
            <a:r>
              <a:rPr lang="ru-RU" sz="3200" i="1" dirty="0" err="1" smtClean="0"/>
              <a:t>содействователь</a:t>
            </a:r>
            <a:r>
              <a:rPr lang="ru-RU" sz="3200" i="1" dirty="0" smtClean="0"/>
              <a:t> облпрокурора), опознаватель,</a:t>
            </a:r>
            <a:r>
              <a:rPr lang="ru-RU" sz="3200" dirty="0" smtClean="0"/>
              <a:t> </a:t>
            </a:r>
            <a:r>
              <a:rPr lang="ru-RU" sz="3200" i="1" dirty="0" smtClean="0"/>
              <a:t>дознаватель, </a:t>
            </a:r>
            <a:r>
              <a:rPr lang="ru-RU" sz="3200" i="1" dirty="0" err="1" smtClean="0"/>
              <a:t>опротестователь</a:t>
            </a:r>
            <a:r>
              <a:rPr lang="ru-RU" sz="3200" i="1" dirty="0" smtClean="0"/>
              <a:t>, залогодатель, наследодатель, ссудодатель, взяткодатель, наниматель, сонаниматель, ссудоприниматель,</a:t>
            </a:r>
          </a:p>
          <a:p>
            <a:r>
              <a:rPr lang="ru-RU" sz="3200" i="1" dirty="0" smtClean="0"/>
              <a:t>правоохранитель,</a:t>
            </a:r>
            <a:r>
              <a:rPr lang="ru-RU" sz="3200" b="1" i="1" dirty="0" smtClean="0"/>
              <a:t> </a:t>
            </a:r>
            <a:r>
              <a:rPr lang="ru-RU" sz="3200" i="1" dirty="0" smtClean="0"/>
              <a:t>жертвователь… </a:t>
            </a:r>
          </a:p>
          <a:p>
            <a:endParaRPr lang="ru-RU" sz="3200"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r>
              <a:rPr lang="ru-RU" b="1" i="1" dirty="0" smtClean="0"/>
              <a:t>,</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28652"/>
            <a:ext cx="9144000" cy="7286652"/>
          </a:xfrm>
        </p:spPr>
        <p:txBody>
          <a:bodyPr>
            <a:noAutofit/>
          </a:bodyPr>
          <a:lstStyle/>
          <a:p>
            <a:pPr algn="l" hangingPunct="0"/>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000" i="1" dirty="0" smtClean="0"/>
              <a:t/>
            </a:r>
            <a:br>
              <a:rPr lang="ru-RU" sz="3000" i="1" dirty="0" smtClean="0"/>
            </a:br>
            <a:r>
              <a:rPr lang="ru-RU" sz="3000" i="1" dirty="0" smtClean="0"/>
              <a:t/>
            </a:r>
            <a:br>
              <a:rPr lang="ru-RU" sz="3000" i="1" dirty="0" smtClean="0"/>
            </a:br>
            <a:r>
              <a:rPr lang="ru-RU" sz="3000" i="1" dirty="0" smtClean="0"/>
              <a:t/>
            </a:r>
            <a:br>
              <a:rPr lang="ru-RU" sz="3000" i="1"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endParaRPr lang="ru-RU" sz="3200" dirty="0"/>
          </a:p>
        </p:txBody>
      </p:sp>
      <p:sp>
        <p:nvSpPr>
          <p:cNvPr id="3" name="Прямоугольник 2"/>
          <p:cNvSpPr/>
          <p:nvPr/>
        </p:nvSpPr>
        <p:spPr>
          <a:xfrm>
            <a:off x="0" y="0"/>
            <a:ext cx="9144000" cy="12526506"/>
          </a:xfrm>
          <a:prstGeom prst="rect">
            <a:avLst/>
          </a:prstGeom>
        </p:spPr>
        <p:txBody>
          <a:bodyPr wrap="square">
            <a:spAutoFit/>
          </a:bodyPr>
          <a:lstStyle/>
          <a:p>
            <a:pPr lvl="0" indent="180975" algn="just" fontAlgn="base">
              <a:spcBef>
                <a:spcPct val="0"/>
              </a:spcBef>
              <a:spcAft>
                <a:spcPct val="0"/>
              </a:spcAft>
            </a:pPr>
            <a:r>
              <a:rPr lang="ru-RU" sz="1400" dirty="0" smtClean="0">
                <a:ea typeface="Times New Roman" pitchFamily="18" charset="0"/>
                <a:cs typeface="Arial" pitchFamily="34" charset="0"/>
              </a:rPr>
              <a:t>11</a:t>
            </a:r>
            <a:r>
              <a:rPr lang="en-US" sz="1400" dirty="0" smtClean="0">
                <a:ea typeface="Times New Roman" pitchFamily="18" charset="0"/>
                <a:cs typeface="Arial" pitchFamily="34" charset="0"/>
              </a:rPr>
              <a:t>.</a:t>
            </a:r>
            <a:r>
              <a:rPr lang="en-US" sz="3200" i="1" dirty="0" smtClean="0">
                <a:solidFill>
                  <a:srgbClr val="920000"/>
                </a:solidFill>
                <a:ea typeface="Times New Roman" pitchFamily="18" charset="0"/>
                <a:cs typeface="Arial" pitchFamily="34" charset="0"/>
              </a:rPr>
              <a:t>         </a:t>
            </a:r>
            <a:r>
              <a:rPr lang="ru-RU" sz="3200" i="1" dirty="0" err="1" smtClean="0">
                <a:solidFill>
                  <a:srgbClr val="920000"/>
                </a:solidFill>
                <a:ea typeface="Times New Roman" pitchFamily="18" charset="0"/>
                <a:cs typeface="Arial" pitchFamily="34" charset="0"/>
              </a:rPr>
              <a:t>пожертвователь</a:t>
            </a:r>
            <a:r>
              <a:rPr lang="ru-RU" sz="3200" dirty="0" smtClean="0">
                <a:ea typeface="Times New Roman" pitchFamily="18" charset="0"/>
                <a:cs typeface="Arial" pitchFamily="34" charset="0"/>
              </a:rPr>
              <a:t> (</a:t>
            </a:r>
            <a:r>
              <a:rPr lang="ru-RU" sz="3200" dirty="0" smtClean="0">
                <a:solidFill>
                  <a:schemeClr val="bg2">
                    <a:lumMod val="25000"/>
                  </a:schemeClr>
                </a:solidFill>
                <a:ea typeface="Times New Roman" pitchFamily="18" charset="0"/>
                <a:cs typeface="Arial" pitchFamily="34" charset="0"/>
              </a:rPr>
              <a:t>4 550</a:t>
            </a:r>
            <a:r>
              <a:rPr lang="ru-RU" sz="3200" dirty="0" smtClean="0">
                <a:ea typeface="Times New Roman" pitchFamily="18" charset="0"/>
                <a:cs typeface="Arial" pitchFamily="34" charset="0"/>
              </a:rPr>
              <a:t>): </a:t>
            </a:r>
          </a:p>
          <a:p>
            <a:pPr lvl="0" indent="180975" fontAlgn="base">
              <a:spcBef>
                <a:spcPct val="0"/>
              </a:spcBef>
              <a:spcAft>
                <a:spcPct val="0"/>
              </a:spcAft>
            </a:pPr>
            <a:r>
              <a:rPr lang="ru-RU" sz="3200" b="1" i="1" dirty="0" err="1" smtClean="0">
                <a:ea typeface="Times New Roman" pitchFamily="18" charset="0"/>
                <a:cs typeface="Arial" pitchFamily="34" charset="0"/>
              </a:rPr>
              <a:t>Пожертвователь</a:t>
            </a:r>
            <a:r>
              <a:rPr lang="ru-RU" sz="3200" i="1" dirty="0" smtClean="0">
                <a:ea typeface="Times New Roman" pitchFamily="18" charset="0"/>
                <a:cs typeface="Arial" pitchFamily="34" charset="0"/>
              </a:rPr>
              <a:t> имеет право осуществлять контроль за использованием пожертвования согласно цели, установленной договором о пожертвовании</a:t>
            </a:r>
            <a:r>
              <a:rPr lang="ru-RU" sz="3200" dirty="0" smtClean="0">
                <a:solidFill>
                  <a:srgbClr val="654B3B"/>
                </a:solidFill>
                <a:ea typeface="Times New Roman" pitchFamily="18" charset="0"/>
                <a:cs typeface="Arial" pitchFamily="34" charset="0"/>
              </a:rPr>
              <a:t>.</a:t>
            </a:r>
            <a:r>
              <a:rPr lang="ru-RU" sz="3200" dirty="0" smtClean="0"/>
              <a:t> </a:t>
            </a:r>
            <a:r>
              <a:rPr lang="ru-RU" sz="3200" i="1" dirty="0" smtClean="0">
                <a:solidFill>
                  <a:srgbClr val="920000"/>
                </a:solidFill>
              </a:rPr>
              <a:t>Жертвователь</a:t>
            </a:r>
            <a:r>
              <a:rPr lang="ru-RU" sz="3200" dirty="0" smtClean="0"/>
              <a:t> (62 900). </a:t>
            </a:r>
            <a:endParaRPr lang="ru-RU" sz="3200" dirty="0" smtClean="0">
              <a:solidFill>
                <a:srgbClr val="654B3B"/>
              </a:solidFill>
              <a:ea typeface="Times New Roman" pitchFamily="18" charset="0"/>
              <a:cs typeface="Arial" pitchFamily="34" charset="0"/>
            </a:endParaRPr>
          </a:p>
          <a:p>
            <a:pPr indent="180975" fontAlgn="base">
              <a:spcBef>
                <a:spcPct val="0"/>
              </a:spcBef>
              <a:spcAft>
                <a:spcPct val="0"/>
              </a:spcAft>
            </a:pPr>
            <a:r>
              <a:rPr lang="ru-RU" sz="3200" i="1" dirty="0" err="1" smtClean="0">
                <a:solidFill>
                  <a:srgbClr val="920000"/>
                </a:solidFill>
              </a:rPr>
              <a:t>отчуждатель</a:t>
            </a:r>
            <a:r>
              <a:rPr lang="ru-RU" sz="3200" i="1" dirty="0" smtClean="0">
                <a:solidFill>
                  <a:srgbClr val="920000"/>
                </a:solidFill>
              </a:rPr>
              <a:t> </a:t>
            </a:r>
            <a:r>
              <a:rPr lang="ru-RU" sz="3200" dirty="0" smtClean="0"/>
              <a:t>(15100):</a:t>
            </a:r>
          </a:p>
          <a:p>
            <a:pPr indent="180975" fontAlgn="base">
              <a:spcBef>
                <a:spcPct val="0"/>
              </a:spcBef>
              <a:spcAft>
                <a:spcPct val="0"/>
              </a:spcAft>
            </a:pPr>
            <a:r>
              <a:rPr lang="ru-RU" sz="3200" dirty="0" smtClean="0"/>
              <a:t>… </a:t>
            </a:r>
            <a:r>
              <a:rPr lang="ru-RU" sz="3200" i="1" dirty="0" smtClean="0"/>
              <a:t>Фигура приобретателя вещи от </a:t>
            </a:r>
            <a:r>
              <a:rPr lang="ru-RU" sz="3200" i="1" dirty="0" err="1" smtClean="0"/>
              <a:t>неправомоченного</a:t>
            </a:r>
            <a:r>
              <a:rPr lang="ru-RU" sz="3200" i="1" dirty="0" smtClean="0"/>
              <a:t> </a:t>
            </a:r>
            <a:r>
              <a:rPr lang="ru-RU" sz="3200" b="1" i="1" dirty="0" err="1" smtClean="0"/>
              <a:t>отчуждателя</a:t>
            </a:r>
            <a:r>
              <a:rPr lang="ru-RU" sz="3200" b="1" i="1" dirty="0" smtClean="0"/>
              <a:t>.</a:t>
            </a:r>
          </a:p>
          <a:p>
            <a:pPr indent="180975" fontAlgn="base">
              <a:spcBef>
                <a:spcPct val="0"/>
              </a:spcBef>
              <a:spcAft>
                <a:spcPct val="0"/>
              </a:spcAft>
            </a:pPr>
            <a:r>
              <a:rPr lang="ru-RU" sz="3200" i="1" dirty="0" err="1" smtClean="0">
                <a:solidFill>
                  <a:srgbClr val="920000"/>
                </a:solidFill>
              </a:rPr>
              <a:t>требователь</a:t>
            </a:r>
            <a:r>
              <a:rPr lang="ru-RU" sz="3200" dirty="0" smtClean="0"/>
              <a:t> (19 400 )</a:t>
            </a:r>
          </a:p>
          <a:p>
            <a:pPr indent="180975" fontAlgn="base">
              <a:spcBef>
                <a:spcPct val="0"/>
              </a:spcBef>
              <a:spcAft>
                <a:spcPct val="0"/>
              </a:spcAft>
            </a:pPr>
            <a:r>
              <a:rPr lang="ru-RU" sz="3200" i="1" dirty="0" smtClean="0"/>
              <a:t>Удовлетворение интересов</a:t>
            </a:r>
            <a:r>
              <a:rPr lang="ru-RU" sz="3200" dirty="0" smtClean="0"/>
              <a:t> </a:t>
            </a:r>
            <a:r>
              <a:rPr lang="ru-RU" sz="3200" b="1" i="1" dirty="0" err="1" smtClean="0"/>
              <a:t>требователя</a:t>
            </a:r>
            <a:endParaRPr lang="ru-RU" sz="3200" dirty="0" smtClean="0"/>
          </a:p>
          <a:p>
            <a:pPr indent="180975" fontAlgn="base">
              <a:spcBef>
                <a:spcPct val="0"/>
              </a:spcBef>
              <a:spcAft>
                <a:spcPct val="0"/>
              </a:spcAft>
            </a:pPr>
            <a:r>
              <a:rPr lang="ru-RU" sz="3200" i="1" dirty="0" smtClean="0"/>
              <a:t>Старший </a:t>
            </a:r>
            <a:r>
              <a:rPr lang="ru-RU" sz="3200" b="1" i="1" dirty="0" err="1" smtClean="0"/>
              <a:t>содействователь</a:t>
            </a:r>
            <a:r>
              <a:rPr lang="ru-RU" sz="3200" dirty="0" smtClean="0"/>
              <a:t> (4000) </a:t>
            </a:r>
            <a:r>
              <a:rPr lang="ru-RU" sz="3200" i="1" dirty="0" smtClean="0"/>
              <a:t>облпрокурор</a:t>
            </a:r>
            <a:endParaRPr lang="ru-RU" sz="3200" b="1" i="1" dirty="0" smtClean="0"/>
          </a:p>
          <a:p>
            <a:r>
              <a:rPr lang="ru-RU" sz="3200" i="1" dirty="0" smtClean="0">
                <a:solidFill>
                  <a:srgbClr val="920000"/>
                </a:solidFill>
              </a:rPr>
              <a:t>взяткодатель</a:t>
            </a:r>
            <a:r>
              <a:rPr lang="ru-RU" sz="3200" dirty="0" smtClean="0"/>
              <a:t> (61 800): </a:t>
            </a:r>
            <a:r>
              <a:rPr lang="ru-RU" sz="3200" i="1" dirty="0" smtClean="0"/>
              <a:t>Ростовский студент-</a:t>
            </a:r>
            <a:r>
              <a:rPr lang="ru-RU" sz="3200" b="1" i="1" dirty="0" smtClean="0"/>
              <a:t>взяткодатель</a:t>
            </a:r>
            <a:r>
              <a:rPr lang="ru-RU" sz="3200" i="1" dirty="0" smtClean="0"/>
              <a:t> теперь выплатит крупный штраф</a:t>
            </a:r>
            <a:r>
              <a:rPr lang="ru-RU" sz="3200" dirty="0" smtClean="0"/>
              <a:t>.</a:t>
            </a:r>
            <a:endParaRPr lang="ru-RU" sz="3200"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endParaRPr lang="ru-RU" b="1" i="1" dirty="0" smtClean="0"/>
          </a:p>
          <a:p>
            <a:r>
              <a:rPr lang="ru-RU" b="1" i="1" dirty="0" smtClean="0"/>
              <a:t>,</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340768"/>
          </a:xfrm>
        </p:spPr>
        <p:txBody>
          <a:bodyPr>
            <a:noAutofit/>
          </a:bodyPr>
          <a:lstStyle/>
          <a:p>
            <a:r>
              <a:rPr lang="ru-RU" sz="3200" dirty="0" smtClean="0">
                <a:solidFill>
                  <a:schemeClr val="accent2">
                    <a:lumMod val="50000"/>
                  </a:schemeClr>
                </a:solidFill>
              </a:rPr>
              <a:t/>
            </a:r>
            <a:br>
              <a:rPr lang="ru-RU" sz="3200" dirty="0" smtClean="0">
                <a:solidFill>
                  <a:schemeClr val="accent2">
                    <a:lumMod val="50000"/>
                  </a:schemeClr>
                </a:solidFill>
              </a:rPr>
            </a:br>
            <a:r>
              <a:rPr lang="ru-RU" sz="3200" dirty="0" smtClean="0">
                <a:solidFill>
                  <a:schemeClr val="accent2">
                    <a:lumMod val="50000"/>
                  </a:schemeClr>
                </a:solidFill>
              </a:rPr>
              <a:t/>
            </a:r>
            <a:br>
              <a:rPr lang="ru-RU" sz="3200" dirty="0" smtClean="0">
                <a:solidFill>
                  <a:schemeClr val="accent2">
                    <a:lumMod val="50000"/>
                  </a:schemeClr>
                </a:solidFill>
              </a:rPr>
            </a:br>
            <a:r>
              <a:rPr lang="en-US" sz="3200" dirty="0" smtClean="0">
                <a:solidFill>
                  <a:schemeClr val="accent2">
                    <a:lumMod val="50000"/>
                  </a:schemeClr>
                </a:solidFill>
              </a:rPr>
              <a:t> </a:t>
            </a:r>
            <a:r>
              <a:rPr lang="en-US" sz="1400" dirty="0" smtClean="0"/>
              <a:t>1</a:t>
            </a:r>
            <a:r>
              <a:rPr lang="ru-RU" sz="1400" dirty="0" smtClean="0"/>
              <a:t>2</a:t>
            </a:r>
            <a:r>
              <a:rPr lang="en-US" sz="1400" dirty="0" smtClean="0"/>
              <a:t> </a:t>
            </a:r>
            <a:r>
              <a:rPr lang="en-US" sz="3200" dirty="0" smtClean="0">
                <a:solidFill>
                  <a:schemeClr val="accent2">
                    <a:lumMod val="50000"/>
                  </a:schemeClr>
                </a:solidFill>
              </a:rPr>
              <a:t/>
            </a:r>
            <a:br>
              <a:rPr lang="en-US" sz="3200" dirty="0" smtClean="0">
                <a:solidFill>
                  <a:schemeClr val="accent2">
                    <a:lumMod val="50000"/>
                  </a:schemeClr>
                </a:solidFill>
              </a:rPr>
            </a:br>
            <a:r>
              <a:rPr lang="ru-RU" sz="3200" dirty="0" smtClean="0">
                <a:solidFill>
                  <a:schemeClr val="accent2">
                    <a:lumMod val="50000"/>
                  </a:schemeClr>
                </a:solidFill>
              </a:rPr>
              <a:t>Разграничение синонимов и словообразовательных вариантов</a:t>
            </a:r>
            <a:br>
              <a:rPr lang="ru-RU" sz="3200" dirty="0" smtClean="0">
                <a:solidFill>
                  <a:schemeClr val="accent2">
                    <a:lumMod val="50000"/>
                  </a:schemeClr>
                </a:solidFill>
              </a:rPr>
            </a:br>
            <a:r>
              <a:rPr lang="ru-RU" sz="3200" dirty="0" smtClean="0">
                <a:solidFill>
                  <a:schemeClr val="accent3">
                    <a:lumMod val="50000"/>
                  </a:schemeClr>
                </a:solidFill>
                <a:cs typeface="Arial" pitchFamily="34" charset="0"/>
              </a:rPr>
              <a:t/>
            </a:r>
            <a:br>
              <a:rPr lang="ru-RU" sz="3200" dirty="0" smtClean="0">
                <a:solidFill>
                  <a:schemeClr val="accent3">
                    <a:lumMod val="50000"/>
                  </a:schemeClr>
                </a:solidFill>
                <a:cs typeface="Arial" pitchFamily="34" charset="0"/>
              </a:rPr>
            </a:br>
            <a:endParaRPr lang="ru-RU" sz="3200" dirty="0">
              <a:solidFill>
                <a:schemeClr val="accent2">
                  <a:lumMod val="50000"/>
                </a:schemeClr>
              </a:solidFill>
            </a:endParaRPr>
          </a:p>
        </p:txBody>
      </p:sp>
      <p:sp>
        <p:nvSpPr>
          <p:cNvPr id="3" name="Содержимое 2"/>
          <p:cNvSpPr>
            <a:spLocks noGrp="1"/>
          </p:cNvSpPr>
          <p:nvPr>
            <p:ph sz="half" idx="1"/>
          </p:nvPr>
        </p:nvSpPr>
        <p:spPr>
          <a:xfrm>
            <a:off x="179512" y="1700808"/>
            <a:ext cx="4316288" cy="5040560"/>
          </a:xfrm>
        </p:spPr>
        <p:txBody>
          <a:bodyPr>
            <a:normAutofit fontScale="62500" lnSpcReduction="20000"/>
          </a:bodyPr>
          <a:lstStyle/>
          <a:p>
            <a:pPr>
              <a:buNone/>
            </a:pPr>
            <a:r>
              <a:rPr lang="ru-RU" sz="4000" dirty="0" smtClean="0"/>
              <a:t>Композиты с -</a:t>
            </a:r>
            <a:r>
              <a:rPr lang="ru-RU" sz="4000" i="1" dirty="0" smtClean="0"/>
              <a:t>подобный </a:t>
            </a:r>
          </a:p>
          <a:p>
            <a:pPr>
              <a:buNone/>
            </a:pPr>
            <a:r>
              <a:rPr lang="ru-RU" sz="4000" dirty="0" smtClean="0"/>
              <a:t>67 слов</a:t>
            </a:r>
          </a:p>
          <a:p>
            <a:pPr marL="180000">
              <a:spcBef>
                <a:spcPts val="0"/>
              </a:spcBef>
              <a:buNone/>
            </a:pPr>
            <a:r>
              <a:rPr lang="ru-RU" sz="2400" i="1" dirty="0" smtClean="0"/>
              <a:t>	</a:t>
            </a:r>
          </a:p>
          <a:p>
            <a:pPr marL="180000">
              <a:spcBef>
                <a:spcPts val="0"/>
              </a:spcBef>
              <a:buNone/>
            </a:pPr>
            <a:r>
              <a:rPr lang="ru-RU" i="1" dirty="0" smtClean="0"/>
              <a:t>	</a:t>
            </a:r>
            <a:r>
              <a:rPr lang="ru-RU" sz="3600" i="1" dirty="0" smtClean="0"/>
              <a:t>змееподобный</a:t>
            </a:r>
            <a:br>
              <a:rPr lang="ru-RU" sz="3600" i="1" dirty="0" smtClean="0"/>
            </a:br>
            <a:r>
              <a:rPr lang="ru-RU" sz="3600" i="1" dirty="0" err="1" smtClean="0">
                <a:solidFill>
                  <a:srgbClr val="920000"/>
                </a:solidFill>
              </a:rPr>
              <a:t>кожеподобный</a:t>
            </a:r>
            <a:r>
              <a:rPr lang="ru-RU" sz="3600" i="1" dirty="0" smtClean="0">
                <a:solidFill>
                  <a:srgbClr val="920000"/>
                </a:solidFill>
              </a:rPr>
              <a:t> </a:t>
            </a:r>
            <a:r>
              <a:rPr lang="ru-RU" dirty="0" smtClean="0"/>
              <a:t>(</a:t>
            </a:r>
            <a:r>
              <a:rPr lang="ru-RU" dirty="0" err="1" smtClean="0"/>
              <a:t>Орфогр.сл</a:t>
            </a:r>
            <a:r>
              <a:rPr lang="ru-RU" dirty="0" smtClean="0"/>
              <a:t>.)</a:t>
            </a:r>
            <a:r>
              <a:rPr lang="ru-RU" sz="2400" dirty="0" smtClean="0"/>
              <a:t> 4 920  </a:t>
            </a:r>
            <a:r>
              <a:rPr lang="ru-RU" i="1" dirty="0" smtClean="0"/>
              <a:t/>
            </a:r>
            <a:br>
              <a:rPr lang="ru-RU" i="1" dirty="0" smtClean="0"/>
            </a:br>
            <a:r>
              <a:rPr lang="ru-RU" sz="4000" i="1" dirty="0" smtClean="0"/>
              <a:t>мужеподобный</a:t>
            </a:r>
            <a:r>
              <a:rPr lang="ru-RU" i="1" dirty="0" smtClean="0"/>
              <a:t> </a:t>
            </a:r>
            <a:r>
              <a:rPr lang="ru-RU" dirty="0" smtClean="0"/>
              <a:t>(Сл. Ефремовой) 184 000  </a:t>
            </a:r>
            <a:r>
              <a:rPr lang="ru-RU" i="1" dirty="0" smtClean="0"/>
              <a:t/>
            </a:r>
            <a:br>
              <a:rPr lang="ru-RU" i="1" dirty="0" smtClean="0"/>
            </a:br>
            <a:endParaRPr lang="ru-RU" i="1" dirty="0" smtClean="0"/>
          </a:p>
          <a:p>
            <a:pPr marL="180000">
              <a:spcBef>
                <a:spcPts val="0"/>
              </a:spcBef>
              <a:buNone/>
            </a:pPr>
            <a:r>
              <a:rPr lang="ru-RU" sz="4000" i="1" dirty="0" smtClean="0">
                <a:solidFill>
                  <a:srgbClr val="920000"/>
                </a:solidFill>
              </a:rPr>
              <a:t>	грязеподобный</a:t>
            </a:r>
            <a:r>
              <a:rPr lang="ru-RU" i="1" dirty="0" smtClean="0"/>
              <a:t> </a:t>
            </a:r>
            <a:r>
              <a:rPr lang="ru-RU" sz="2400" dirty="0" smtClean="0"/>
              <a:t>935 </a:t>
            </a:r>
            <a:r>
              <a:rPr lang="ru-RU" i="1" dirty="0" smtClean="0"/>
              <a:t/>
            </a:r>
            <a:br>
              <a:rPr lang="ru-RU" i="1" dirty="0" smtClean="0"/>
            </a:br>
            <a:endParaRPr lang="en-US" i="1" dirty="0" smtClean="0">
              <a:solidFill>
                <a:srgbClr val="920000"/>
              </a:solidFill>
            </a:endParaRPr>
          </a:p>
          <a:p>
            <a:pPr marL="180000">
              <a:spcBef>
                <a:spcPts val="0"/>
              </a:spcBef>
              <a:buNone/>
            </a:pPr>
            <a:r>
              <a:rPr lang="ru-RU" i="1" dirty="0" smtClean="0">
                <a:solidFill>
                  <a:srgbClr val="920000"/>
                </a:solidFill>
              </a:rPr>
              <a:t>	</a:t>
            </a:r>
            <a:r>
              <a:rPr lang="ru-RU" sz="4500" i="1" dirty="0" err="1" smtClean="0">
                <a:solidFill>
                  <a:srgbClr val="920000"/>
                </a:solidFill>
              </a:rPr>
              <a:t>наукоподобный</a:t>
            </a:r>
            <a:r>
              <a:rPr lang="ru-RU" i="1" dirty="0" smtClean="0">
                <a:solidFill>
                  <a:srgbClr val="920000"/>
                </a:solidFill>
              </a:rPr>
              <a:t> </a:t>
            </a:r>
            <a:r>
              <a:rPr lang="ru-RU" sz="2000" dirty="0" smtClean="0"/>
              <a:t>1 610 </a:t>
            </a:r>
            <a:endParaRPr lang="en-US" i="1" dirty="0" smtClean="0">
              <a:solidFill>
                <a:srgbClr val="920000"/>
              </a:solidFill>
            </a:endParaRPr>
          </a:p>
          <a:p>
            <a:pPr marL="180000">
              <a:spcBef>
                <a:spcPts val="0"/>
              </a:spcBef>
              <a:buNone/>
            </a:pPr>
            <a:r>
              <a:rPr lang="ru-RU" i="1" dirty="0" smtClean="0">
                <a:solidFill>
                  <a:srgbClr val="920000"/>
                </a:solidFill>
              </a:rPr>
              <a:t>	</a:t>
            </a:r>
          </a:p>
          <a:p>
            <a:pPr marL="180000">
              <a:spcBef>
                <a:spcPts val="0"/>
              </a:spcBef>
              <a:buNone/>
            </a:pPr>
            <a:r>
              <a:rPr lang="ru-RU" i="1" dirty="0" smtClean="0">
                <a:solidFill>
                  <a:srgbClr val="920000"/>
                </a:solidFill>
              </a:rPr>
              <a:t>	</a:t>
            </a:r>
            <a:r>
              <a:rPr lang="ru-RU" sz="4500" i="1" dirty="0" err="1" smtClean="0">
                <a:solidFill>
                  <a:srgbClr val="920000"/>
                </a:solidFill>
              </a:rPr>
              <a:t>паукоподобный</a:t>
            </a:r>
            <a:r>
              <a:rPr lang="ru-RU" i="1" dirty="0" smtClean="0">
                <a:solidFill>
                  <a:srgbClr val="920000"/>
                </a:solidFill>
              </a:rPr>
              <a:t> </a:t>
            </a:r>
            <a:r>
              <a:rPr lang="ru-RU" sz="2000" dirty="0" smtClean="0"/>
              <a:t>654</a:t>
            </a:r>
            <a:endParaRPr lang="en-US" i="1" dirty="0" smtClean="0">
              <a:solidFill>
                <a:srgbClr val="920000"/>
              </a:solidFill>
            </a:endParaRPr>
          </a:p>
          <a:p>
            <a:pPr marL="180000">
              <a:spcBef>
                <a:spcPts val="0"/>
              </a:spcBef>
              <a:buNone/>
            </a:pPr>
            <a:r>
              <a:rPr lang="ru-RU" i="1" dirty="0" smtClean="0">
                <a:solidFill>
                  <a:srgbClr val="920000"/>
                </a:solidFill>
              </a:rPr>
              <a:t>	</a:t>
            </a:r>
          </a:p>
          <a:p>
            <a:pPr marL="180000">
              <a:spcBef>
                <a:spcPts val="0"/>
              </a:spcBef>
              <a:buNone/>
            </a:pPr>
            <a:r>
              <a:rPr lang="ru-RU" i="1" dirty="0" smtClean="0">
                <a:solidFill>
                  <a:srgbClr val="920000"/>
                </a:solidFill>
              </a:rPr>
              <a:t>	</a:t>
            </a:r>
          </a:p>
          <a:p>
            <a:pPr marL="180000">
              <a:spcBef>
                <a:spcPts val="0"/>
              </a:spcBef>
              <a:buNone/>
            </a:pPr>
            <a:r>
              <a:rPr lang="ru-RU" sz="4500" i="1" dirty="0" err="1" smtClean="0">
                <a:solidFill>
                  <a:srgbClr val="920000"/>
                </a:solidFill>
              </a:rPr>
              <a:t>огнеподобный</a:t>
            </a:r>
            <a:r>
              <a:rPr lang="ru-RU" sz="4500" i="1" dirty="0" smtClean="0">
                <a:solidFill>
                  <a:srgbClr val="920000"/>
                </a:solidFill>
              </a:rPr>
              <a:t> </a:t>
            </a:r>
            <a:r>
              <a:rPr lang="ru-RU" dirty="0" smtClean="0"/>
              <a:t>3040</a:t>
            </a:r>
            <a:r>
              <a:rPr lang="ru-RU" i="1" dirty="0" smtClean="0"/>
              <a:t/>
            </a:r>
            <a:br>
              <a:rPr lang="ru-RU" i="1" dirty="0" smtClean="0"/>
            </a:br>
            <a:endParaRPr lang="ru-RU" i="1" dirty="0" smtClean="0"/>
          </a:p>
          <a:p>
            <a:r>
              <a:rPr lang="ru-RU" dirty="0" smtClean="0"/>
              <a:t>+ композиты с -</a:t>
            </a:r>
            <a:r>
              <a:rPr lang="ru-RU" i="1" dirty="0" smtClean="0"/>
              <a:t>видный: змеевидный</a:t>
            </a:r>
            <a:endParaRPr lang="ru-RU" i="1" dirty="0"/>
          </a:p>
        </p:txBody>
      </p:sp>
      <p:sp>
        <p:nvSpPr>
          <p:cNvPr id="4" name="Содержимое 3"/>
          <p:cNvSpPr>
            <a:spLocks noGrp="1"/>
          </p:cNvSpPr>
          <p:nvPr>
            <p:ph sz="half" idx="2"/>
          </p:nvPr>
        </p:nvSpPr>
        <p:spPr>
          <a:xfrm>
            <a:off x="4648200" y="1700808"/>
            <a:ext cx="4388296" cy="4752528"/>
          </a:xfrm>
        </p:spPr>
        <p:txBody>
          <a:bodyPr>
            <a:normAutofit fontScale="62500" lnSpcReduction="20000"/>
          </a:bodyPr>
          <a:lstStyle/>
          <a:p>
            <a:pPr marL="0">
              <a:spcBef>
                <a:spcPts val="0"/>
              </a:spcBef>
              <a:buNone/>
            </a:pPr>
            <a:r>
              <a:rPr lang="ru-RU" sz="4000" dirty="0" smtClean="0"/>
              <a:t>Композиты с -</a:t>
            </a:r>
            <a:r>
              <a:rPr lang="ru-RU" sz="4000" i="1" dirty="0" smtClean="0"/>
              <a:t>образный,</a:t>
            </a:r>
            <a:r>
              <a:rPr lang="ru-RU" sz="4000" dirty="0" smtClean="0"/>
              <a:t> </a:t>
            </a:r>
            <a:r>
              <a:rPr lang="en-US" sz="4000" dirty="0" smtClean="0"/>
              <a:t> </a:t>
            </a:r>
            <a:r>
              <a:rPr lang="ru-RU" sz="4000" dirty="0" smtClean="0"/>
              <a:t>255 слов</a:t>
            </a:r>
          </a:p>
          <a:p>
            <a:pPr marL="0">
              <a:spcBef>
                <a:spcPts val="0"/>
              </a:spcBef>
              <a:buNone/>
            </a:pPr>
            <a:endParaRPr lang="ru-RU" i="1" dirty="0" smtClean="0"/>
          </a:p>
          <a:p>
            <a:pPr marL="0">
              <a:spcBef>
                <a:spcPts val="0"/>
              </a:spcBef>
              <a:buNone/>
            </a:pPr>
            <a:r>
              <a:rPr lang="ru-RU" sz="3600" i="1" dirty="0" smtClean="0"/>
              <a:t>змееобразный</a:t>
            </a:r>
            <a:r>
              <a:rPr lang="ru-RU" sz="3600" dirty="0" smtClean="0"/>
              <a:t> </a:t>
            </a:r>
            <a:br>
              <a:rPr lang="ru-RU" sz="3600" dirty="0" smtClean="0"/>
            </a:br>
            <a:r>
              <a:rPr lang="ru-RU" sz="3600" dirty="0" smtClean="0"/>
              <a:t> </a:t>
            </a:r>
            <a:r>
              <a:rPr lang="ru-RU" sz="3600" i="1" dirty="0" err="1" smtClean="0">
                <a:solidFill>
                  <a:srgbClr val="7030A0"/>
                </a:solidFill>
              </a:rPr>
              <a:t>кожеобразный</a:t>
            </a:r>
            <a:r>
              <a:rPr lang="ru-RU" sz="3600" dirty="0" smtClean="0"/>
              <a:t> </a:t>
            </a:r>
            <a:r>
              <a:rPr lang="ru-RU" dirty="0" smtClean="0"/>
              <a:t>1 290</a:t>
            </a:r>
          </a:p>
          <a:p>
            <a:pPr marL="0">
              <a:spcBef>
                <a:spcPts val="0"/>
              </a:spcBef>
              <a:buNone/>
            </a:pPr>
            <a:r>
              <a:rPr lang="ru-RU" sz="4000" i="1" dirty="0" smtClean="0"/>
              <a:t> мужеобразный</a:t>
            </a:r>
            <a:r>
              <a:rPr lang="ru-RU" sz="4000" dirty="0" smtClean="0"/>
              <a:t> </a:t>
            </a:r>
            <a:r>
              <a:rPr lang="ru-RU" dirty="0" smtClean="0"/>
              <a:t>(Сл. Ефремовой) 1020</a:t>
            </a:r>
          </a:p>
          <a:p>
            <a:pPr marL="0">
              <a:spcBef>
                <a:spcPts val="0"/>
              </a:spcBef>
              <a:buNone/>
            </a:pPr>
            <a:endParaRPr lang="ru-RU" dirty="0" smtClean="0">
              <a:solidFill>
                <a:srgbClr val="7030A0"/>
              </a:solidFill>
            </a:endParaRPr>
          </a:p>
          <a:p>
            <a:pPr marL="0">
              <a:spcBef>
                <a:spcPts val="0"/>
              </a:spcBef>
              <a:buNone/>
            </a:pPr>
            <a:r>
              <a:rPr lang="ru-RU" sz="4000" i="1" dirty="0" smtClean="0">
                <a:solidFill>
                  <a:srgbClr val="7030A0"/>
                </a:solidFill>
              </a:rPr>
              <a:t>   </a:t>
            </a:r>
            <a:r>
              <a:rPr lang="ru-RU" sz="4000" i="1" dirty="0" err="1" smtClean="0">
                <a:solidFill>
                  <a:srgbClr val="920000"/>
                </a:solidFill>
              </a:rPr>
              <a:t>грязеобразный</a:t>
            </a:r>
            <a:r>
              <a:rPr lang="ru-RU" sz="4000" i="1" dirty="0" smtClean="0">
                <a:solidFill>
                  <a:srgbClr val="920000"/>
                </a:solidFill>
              </a:rPr>
              <a:t> </a:t>
            </a:r>
            <a:r>
              <a:rPr lang="ru-RU" sz="3200" i="1" dirty="0" smtClean="0"/>
              <a:t>450</a:t>
            </a:r>
          </a:p>
          <a:p>
            <a:pPr marL="0">
              <a:spcBef>
                <a:spcPts val="0"/>
              </a:spcBef>
              <a:buNone/>
            </a:pPr>
            <a:r>
              <a:rPr lang="ru-RU" dirty="0" smtClean="0"/>
              <a:t/>
            </a:r>
            <a:br>
              <a:rPr lang="ru-RU" dirty="0" smtClean="0"/>
            </a:br>
            <a:r>
              <a:rPr lang="ru-RU" dirty="0" smtClean="0"/>
              <a:t>     </a:t>
            </a:r>
            <a:r>
              <a:rPr lang="ru-RU" sz="4500" i="1" dirty="0" smtClean="0"/>
              <a:t>наукообразный</a:t>
            </a:r>
            <a:r>
              <a:rPr lang="ru-RU" sz="4500" dirty="0" smtClean="0"/>
              <a:t> </a:t>
            </a:r>
            <a:r>
              <a:rPr lang="ru-RU" sz="2900" dirty="0" smtClean="0"/>
              <a:t>26 400</a:t>
            </a:r>
            <a:r>
              <a:rPr lang="ru-RU" dirty="0" smtClean="0"/>
              <a:t/>
            </a:r>
            <a:br>
              <a:rPr lang="ru-RU" dirty="0" smtClean="0"/>
            </a:br>
            <a:r>
              <a:rPr lang="ru-RU" dirty="0" smtClean="0"/>
              <a:t/>
            </a:r>
            <a:br>
              <a:rPr lang="ru-RU" dirty="0" smtClean="0"/>
            </a:br>
            <a:r>
              <a:rPr lang="ru-RU" dirty="0" smtClean="0"/>
              <a:t>      </a:t>
            </a:r>
            <a:r>
              <a:rPr lang="ru-RU" sz="4500" i="1" dirty="0" smtClean="0"/>
              <a:t>паукообразный</a:t>
            </a:r>
            <a:r>
              <a:rPr lang="ru-RU" sz="4500" dirty="0" smtClean="0"/>
              <a:t> </a:t>
            </a:r>
            <a:r>
              <a:rPr lang="ru-RU" sz="2900" dirty="0" smtClean="0"/>
              <a:t>43 600  </a:t>
            </a:r>
            <a:r>
              <a:rPr lang="ru-RU" dirty="0" smtClean="0"/>
              <a:t/>
            </a:r>
            <a:br>
              <a:rPr lang="ru-RU" dirty="0" smtClean="0"/>
            </a:br>
            <a:r>
              <a:rPr lang="ru-RU" dirty="0" smtClean="0"/>
              <a:t> </a:t>
            </a:r>
          </a:p>
          <a:p>
            <a:pPr marL="0">
              <a:spcBef>
                <a:spcPts val="0"/>
              </a:spcBef>
              <a:buNone/>
            </a:pPr>
            <a:r>
              <a:rPr lang="ru-RU" dirty="0" smtClean="0"/>
              <a:t/>
            </a:r>
            <a:br>
              <a:rPr lang="ru-RU" dirty="0" smtClean="0"/>
            </a:br>
            <a:r>
              <a:rPr lang="ru-RU" i="1" dirty="0" smtClean="0"/>
              <a:t>     </a:t>
            </a:r>
            <a:r>
              <a:rPr lang="ru-RU" sz="3800" i="1" dirty="0" err="1" smtClean="0"/>
              <a:t>огнеобразный</a:t>
            </a:r>
            <a:endParaRPr lang="ru-RU" sz="3800" i="1" dirty="0" smtClean="0"/>
          </a:p>
          <a:p>
            <a:pPr marL="0">
              <a:spcBef>
                <a:spcPts val="0"/>
              </a:spcBef>
              <a:buNone/>
            </a:pPr>
            <a:r>
              <a:rPr lang="ru-RU" dirty="0" smtClean="0"/>
              <a:t>1220 – в </a:t>
            </a:r>
            <a:r>
              <a:rPr lang="ru-RU" dirty="0" err="1" smtClean="0"/>
              <a:t>церковносл.текстах</a:t>
            </a:r>
            <a:endParaRPr lang="ru-RU" sz="3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algn="l"/>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i="1" dirty="0" smtClean="0"/>
              <a:t> </a:t>
            </a:r>
            <a:br>
              <a:rPr lang="ru-RU" sz="3200" i="1" dirty="0" smtClean="0"/>
            </a:br>
            <a:r>
              <a:rPr lang="ru-RU" sz="3200" i="1" dirty="0" smtClean="0"/>
              <a:t>безголосный / </a:t>
            </a:r>
            <a:r>
              <a:rPr lang="ru-RU" sz="3200" i="1" dirty="0" err="1" smtClean="0"/>
              <a:t>безголосовой</a:t>
            </a:r>
            <a:r>
              <a:rPr lang="ru-RU" sz="3200" i="1" dirty="0" smtClean="0"/>
              <a:t> / безголосый </a:t>
            </a:r>
            <a:r>
              <a:rPr lang="ru-RU" sz="3200" dirty="0" smtClean="0"/>
              <a:t/>
            </a:r>
            <a:br>
              <a:rPr lang="ru-RU" sz="3200" dirty="0" smtClean="0"/>
            </a:br>
            <a:r>
              <a:rPr lang="ru-RU" sz="3200" dirty="0" smtClean="0"/>
              <a:t/>
            </a:r>
            <a:br>
              <a:rPr lang="ru-RU" sz="3200" dirty="0" smtClean="0"/>
            </a:br>
            <a:r>
              <a:rPr lang="en-US" sz="3200" dirty="0" smtClean="0"/>
              <a:t>2)</a:t>
            </a:r>
            <a:r>
              <a:rPr lang="ru-RU" sz="3200" dirty="0" smtClean="0"/>
              <a:t> словообразовательные варианты:</a:t>
            </a:r>
            <a:br>
              <a:rPr lang="ru-RU" sz="3200" dirty="0" smtClean="0"/>
            </a:br>
            <a:r>
              <a:rPr lang="ru-RU" sz="3200" i="1" dirty="0" err="1" smtClean="0"/>
              <a:t>галерист</a:t>
            </a:r>
            <a:r>
              <a:rPr lang="en-US" sz="3200" dirty="0" smtClean="0"/>
              <a:t> </a:t>
            </a:r>
            <a:r>
              <a:rPr lang="ru-RU" sz="3200" dirty="0" smtClean="0"/>
              <a:t>(Сл.Ефрем., </a:t>
            </a:r>
            <a:r>
              <a:rPr lang="ru-RU" sz="3200" dirty="0" err="1" smtClean="0"/>
              <a:t>Орф.сл</a:t>
            </a:r>
            <a:r>
              <a:rPr lang="ru-RU" sz="3200" dirty="0" smtClean="0"/>
              <a:t>.) 168 000</a:t>
            </a:r>
            <a:r>
              <a:rPr lang="en-US" sz="3200" dirty="0" smtClean="0"/>
              <a:t> </a:t>
            </a:r>
            <a:r>
              <a:rPr lang="ru-RU" sz="3200" dirty="0" smtClean="0"/>
              <a:t/>
            </a:r>
            <a:br>
              <a:rPr lang="ru-RU" sz="3200" dirty="0" smtClean="0"/>
            </a:br>
            <a:r>
              <a:rPr lang="ru-RU" sz="3200" i="1" dirty="0" err="1" smtClean="0"/>
              <a:t>галерейщик</a:t>
            </a:r>
            <a:r>
              <a:rPr lang="ru-RU" sz="3200" dirty="0" smtClean="0"/>
              <a:t> (</a:t>
            </a:r>
            <a:r>
              <a:rPr lang="ru-RU" sz="3200" dirty="0" err="1" smtClean="0"/>
              <a:t>Сл.син</a:t>
            </a:r>
            <a:r>
              <a:rPr lang="ru-RU" sz="3200" dirty="0" smtClean="0"/>
              <a:t>. </a:t>
            </a:r>
            <a:r>
              <a:rPr lang="ru-RU" sz="3200" dirty="0" err="1" smtClean="0"/>
              <a:t>Орф.сл</a:t>
            </a:r>
            <a:r>
              <a:rPr lang="ru-RU" sz="3200" dirty="0" smtClean="0"/>
              <a:t>.) 6 830 </a:t>
            </a:r>
            <a:br>
              <a:rPr lang="ru-RU" sz="3200" dirty="0" smtClean="0"/>
            </a:br>
            <a:r>
              <a:rPr lang="ru-RU" sz="3200" dirty="0" smtClean="0"/>
              <a:t/>
            </a:r>
            <a:br>
              <a:rPr lang="ru-RU" sz="3200" dirty="0" smtClean="0"/>
            </a:br>
            <a:r>
              <a:rPr lang="ru-RU" sz="3200" dirty="0" smtClean="0"/>
              <a:t> </a:t>
            </a:r>
            <a:r>
              <a:rPr lang="ru-RU" sz="3200" i="1" dirty="0" smtClean="0"/>
              <a:t>бесшерстный </a:t>
            </a:r>
            <a:r>
              <a:rPr lang="en-US" sz="3200" i="1" dirty="0" smtClean="0"/>
              <a:t>5930 </a:t>
            </a:r>
            <a:r>
              <a:rPr lang="ru-RU" sz="3200" i="1" dirty="0" smtClean="0"/>
              <a:t>/ бесшерстый</a:t>
            </a:r>
            <a:r>
              <a:rPr lang="en-US" sz="3200" i="1" dirty="0" smtClean="0"/>
              <a:t> </a:t>
            </a:r>
            <a:r>
              <a:rPr lang="ru-RU" sz="3200" dirty="0" smtClean="0"/>
              <a:t>584  </a:t>
            </a:r>
            <a:br>
              <a:rPr lang="ru-RU" sz="3200" dirty="0" smtClean="0"/>
            </a:br>
            <a:r>
              <a:rPr lang="ru-RU" sz="3200" dirty="0" smtClean="0"/>
              <a:t/>
            </a:r>
            <a:br>
              <a:rPr lang="ru-RU" sz="3200" dirty="0" smtClean="0"/>
            </a:br>
            <a:r>
              <a:rPr lang="ru-RU" sz="3200" dirty="0" smtClean="0"/>
              <a:t/>
            </a:r>
            <a:br>
              <a:rPr lang="ru-RU" sz="3200" dirty="0" smtClean="0"/>
            </a:br>
            <a:r>
              <a:rPr lang="ru-RU" sz="3200" b="1" dirty="0" smtClean="0"/>
              <a:t> </a:t>
            </a:r>
            <a:r>
              <a:rPr lang="ru-RU" sz="3200" i="1" dirty="0" smtClean="0"/>
              <a:t/>
            </a:r>
            <a:br>
              <a:rPr lang="ru-RU" sz="3200" i="1" dirty="0" smtClean="0"/>
            </a:br>
            <a:r>
              <a:rPr lang="ru-RU" sz="3000" dirty="0" smtClean="0"/>
              <a:t/>
            </a:r>
            <a:br>
              <a:rPr lang="ru-RU" sz="3000" dirty="0" smtClean="0"/>
            </a:br>
            <a:r>
              <a:rPr lang="ru-RU" sz="3200" dirty="0" smtClean="0"/>
              <a:t/>
            </a:r>
            <a:br>
              <a:rPr lang="ru-RU" sz="3200" dirty="0" smtClean="0"/>
            </a:br>
            <a:r>
              <a:rPr lang="en-US" sz="3200" dirty="0" smtClean="0"/>
              <a:t>	</a:t>
            </a:r>
            <a:r>
              <a:rPr lang="ru-RU" sz="3200" dirty="0" smtClean="0"/>
              <a:t> </a:t>
            </a:r>
            <a:br>
              <a:rPr lang="ru-RU" sz="3200" dirty="0" smtClean="0"/>
            </a:br>
            <a:endParaRPr lang="ru-RU" sz="3200" dirty="0"/>
          </a:p>
        </p:txBody>
      </p:sp>
      <p:sp>
        <p:nvSpPr>
          <p:cNvPr id="4097" name="Rectangle 1"/>
          <p:cNvSpPr>
            <a:spLocks noChangeArrowheads="1"/>
          </p:cNvSpPr>
          <p:nvPr/>
        </p:nvSpPr>
        <p:spPr bwMode="auto">
          <a:xfrm>
            <a:off x="0" y="-505290"/>
            <a:ext cx="9144000" cy="83407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spcBef>
                <a:spcPts val="0"/>
              </a:spcBef>
              <a:buNone/>
            </a:pPr>
            <a:endParaRPr lang="ru-RU" sz="3200" i="1" u="sng" dirty="0" smtClean="0"/>
          </a:p>
          <a:p>
            <a:pPr>
              <a:spcBef>
                <a:spcPts val="0"/>
              </a:spcBef>
              <a:buNone/>
            </a:pPr>
            <a:r>
              <a:rPr lang="en-US" sz="1400" dirty="0" smtClean="0"/>
              <a:t>1</a:t>
            </a:r>
            <a:r>
              <a:rPr lang="ru-RU" sz="1400" dirty="0" smtClean="0"/>
              <a:t>3.</a:t>
            </a:r>
            <a:endParaRPr lang="ru-RU" sz="1400" i="1" u="sng" dirty="0" smtClean="0"/>
          </a:p>
          <a:p>
            <a:pPr>
              <a:spcBef>
                <a:spcPts val="0"/>
              </a:spcBef>
              <a:buNone/>
            </a:pPr>
            <a:r>
              <a:rPr lang="ru-RU" sz="3200" dirty="0" smtClean="0"/>
              <a:t>1)</a:t>
            </a:r>
            <a:r>
              <a:rPr lang="ru-RU" sz="3200" i="1" u="sng" dirty="0" smtClean="0"/>
              <a:t> </a:t>
            </a:r>
            <a:r>
              <a:rPr lang="ru-RU" sz="3200" i="1" u="sng" dirty="0" err="1" smtClean="0"/>
              <a:t>дерзкость</a:t>
            </a:r>
            <a:r>
              <a:rPr lang="ru-RU" sz="3200" dirty="0" smtClean="0"/>
              <a:t> (</a:t>
            </a:r>
            <a:r>
              <a:rPr lang="ru-RU" sz="3200" dirty="0" err="1" smtClean="0"/>
              <a:t>Сл.синон</a:t>
            </a:r>
            <a:r>
              <a:rPr lang="ru-RU" sz="3200" dirty="0" smtClean="0"/>
              <a:t>.) </a:t>
            </a:r>
            <a:r>
              <a:rPr lang="ru-RU" sz="3200" dirty="0" smtClean="0">
                <a:solidFill>
                  <a:schemeClr val="bg2">
                    <a:lumMod val="25000"/>
                  </a:schemeClr>
                </a:solidFill>
              </a:rPr>
              <a:t>11100,</a:t>
            </a:r>
            <a:r>
              <a:rPr lang="ru-RU" sz="3200" dirty="0" smtClean="0"/>
              <a:t>Я. 31000  / </a:t>
            </a:r>
            <a:r>
              <a:rPr lang="ru-RU" sz="3200" i="1" dirty="0" smtClean="0">
                <a:solidFill>
                  <a:srgbClr val="0070C0"/>
                </a:solidFill>
              </a:rPr>
              <a:t>дерзость</a:t>
            </a:r>
            <a:r>
              <a:rPr lang="ru-RU" sz="3200" dirty="0" smtClean="0"/>
              <a:t> 524000, Я. 2 мл;</a:t>
            </a:r>
          </a:p>
          <a:p>
            <a:pPr>
              <a:spcBef>
                <a:spcPts val="0"/>
              </a:spcBef>
              <a:buNone/>
            </a:pPr>
            <a:r>
              <a:rPr lang="ru-RU" sz="3200" i="1" u="sng" dirty="0" err="1" smtClean="0">
                <a:solidFill>
                  <a:srgbClr val="920000"/>
                </a:solidFill>
              </a:rPr>
              <a:t>узкость</a:t>
            </a:r>
            <a:r>
              <a:rPr lang="ru-RU" sz="3200" dirty="0" smtClean="0"/>
              <a:t> </a:t>
            </a:r>
            <a:r>
              <a:rPr lang="ru-RU" sz="3200" dirty="0" smtClean="0">
                <a:solidFill>
                  <a:schemeClr val="accent2">
                    <a:lumMod val="50000"/>
                  </a:schemeClr>
                </a:solidFill>
              </a:rPr>
              <a:t>26100, </a:t>
            </a:r>
            <a:r>
              <a:rPr lang="ru-RU" sz="3200" dirty="0" smtClean="0"/>
              <a:t> Я.59000   /   </a:t>
            </a:r>
            <a:r>
              <a:rPr lang="ru-RU" sz="3200" i="1" dirty="0" smtClean="0">
                <a:solidFill>
                  <a:srgbClr val="0070C0"/>
                </a:solidFill>
              </a:rPr>
              <a:t>узость</a:t>
            </a:r>
            <a:r>
              <a:rPr lang="ru-RU" sz="3200" dirty="0" smtClean="0"/>
              <a:t> </a:t>
            </a:r>
            <a:r>
              <a:rPr lang="ru-RU" sz="3200" dirty="0" smtClean="0">
                <a:solidFill>
                  <a:srgbClr val="0070C0"/>
                </a:solidFill>
              </a:rPr>
              <a:t>359000</a:t>
            </a:r>
            <a:r>
              <a:rPr lang="ru-RU" sz="3200" dirty="0" smtClean="0"/>
              <a:t>, </a:t>
            </a:r>
          </a:p>
          <a:p>
            <a:pPr>
              <a:spcBef>
                <a:spcPts val="0"/>
              </a:spcBef>
              <a:buNone/>
            </a:pPr>
            <a:r>
              <a:rPr lang="ru-RU" sz="3200" dirty="0" smtClean="0"/>
              <a:t>Я.726000</a:t>
            </a:r>
          </a:p>
          <a:p>
            <a:pPr>
              <a:spcBef>
                <a:spcPts val="0"/>
              </a:spcBef>
              <a:buNone/>
            </a:pPr>
            <a:endParaRPr lang="ru-RU" sz="3200" dirty="0" smtClean="0"/>
          </a:p>
          <a:p>
            <a:pPr>
              <a:spcBef>
                <a:spcPts val="0"/>
              </a:spcBef>
              <a:buNone/>
            </a:pPr>
            <a:endParaRPr lang="ru-RU" sz="3200" dirty="0" smtClean="0"/>
          </a:p>
          <a:p>
            <a:pPr>
              <a:spcBef>
                <a:spcPts val="0"/>
              </a:spcBef>
              <a:buNone/>
            </a:pPr>
            <a:endParaRPr lang="ru-RU" sz="3200" dirty="0" smtClean="0"/>
          </a:p>
          <a:p>
            <a:pPr>
              <a:spcBef>
                <a:spcPts val="0"/>
              </a:spcBef>
              <a:buNone/>
            </a:pPr>
            <a:endParaRPr lang="ru-RU" sz="3200" dirty="0" smtClean="0"/>
          </a:p>
          <a:p>
            <a:pPr>
              <a:spcBef>
                <a:spcPts val="0"/>
              </a:spcBef>
              <a:buNone/>
            </a:pPr>
            <a:endParaRPr lang="ru-RU" sz="3200" dirty="0" smtClean="0"/>
          </a:p>
          <a:p>
            <a:pPr>
              <a:spcBef>
                <a:spcPts val="0"/>
              </a:spcBef>
              <a:buNone/>
            </a:pPr>
            <a:endParaRPr lang="ru-RU" sz="3200" dirty="0" smtClean="0"/>
          </a:p>
          <a:p>
            <a:pPr>
              <a:spcBef>
                <a:spcPts val="0"/>
              </a:spcBef>
              <a:buNone/>
            </a:pPr>
            <a:endParaRPr lang="ru-RU" sz="3200" dirty="0" smtClean="0"/>
          </a:p>
          <a:p>
            <a:pPr>
              <a:spcBef>
                <a:spcPts val="0"/>
              </a:spcBef>
              <a:buNone/>
            </a:pPr>
            <a:endParaRPr lang="ru-RU" sz="2400" dirty="0" smtClean="0"/>
          </a:p>
          <a:p>
            <a:pPr>
              <a:spcBef>
                <a:spcPts val="0"/>
              </a:spcBef>
              <a:buNone/>
            </a:pPr>
            <a:endParaRPr lang="ru-RU" sz="2400" dirty="0" smtClean="0"/>
          </a:p>
          <a:p>
            <a:pPr>
              <a:spcBef>
                <a:spcPts val="0"/>
              </a:spcBef>
              <a:buNone/>
            </a:pPr>
            <a:endParaRPr lang="ru-RU" sz="2400" dirty="0" smtClean="0"/>
          </a:p>
          <a:p>
            <a:pPr>
              <a:spcBef>
                <a:spcPts val="0"/>
              </a:spcBef>
              <a:buNone/>
            </a:pPr>
            <a:endParaRPr lang="ru-RU" sz="2400" dirty="0" smtClean="0"/>
          </a:p>
          <a:p>
            <a:pPr>
              <a:spcBef>
                <a:spcPts val="0"/>
              </a:spcBef>
              <a:buNone/>
            </a:pPr>
            <a:endParaRPr lang="ru-RU"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algn="l"/>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b="1" dirty="0" smtClean="0">
                <a:solidFill>
                  <a:schemeClr val="accent3">
                    <a:lumMod val="50000"/>
                  </a:schemeClr>
                </a:solidFill>
              </a:rPr>
              <a:t>Использованные словари и электронные источники</a:t>
            </a:r>
            <a:r>
              <a:rPr lang="ru-RU" sz="3200" i="1" dirty="0" smtClean="0"/>
              <a:t/>
            </a:r>
            <a:br>
              <a:rPr lang="ru-RU" sz="3200" i="1" dirty="0" smtClean="0"/>
            </a:br>
            <a:r>
              <a:rPr lang="ru-RU" sz="2200" dirty="0" smtClean="0"/>
              <a:t>1) В.Н. Тришин. Большой словарь-справочник синонимов русского языка системы</a:t>
            </a:r>
            <a:r>
              <a:rPr lang="en-US" sz="2200" dirty="0" smtClean="0"/>
              <a:t> </a:t>
            </a:r>
            <a:r>
              <a:rPr lang="en-US" sz="2200" b="1" dirty="0" smtClean="0"/>
              <a:t>ASIS</a:t>
            </a:r>
            <a:r>
              <a:rPr lang="ru-RU" sz="2200" b="1" dirty="0" smtClean="0"/>
              <a:t>.</a:t>
            </a:r>
            <a:r>
              <a:rPr lang="ru-RU" sz="2200" dirty="0" smtClean="0"/>
              <a:t> </a:t>
            </a:r>
            <a:r>
              <a:rPr lang="ru-RU" sz="2200" u="sng" dirty="0" smtClean="0">
                <a:solidFill>
                  <a:schemeClr val="bg2">
                    <a:lumMod val="10000"/>
                  </a:schemeClr>
                </a:solidFill>
                <a:hlinkClick r:id="rId2"/>
              </a:rPr>
              <a:t>http://www.trishin.ru/left/dictionary</a:t>
            </a:r>
            <a:r>
              <a:rPr lang="ru-RU" sz="2200" dirty="0" smtClean="0">
                <a:solidFill>
                  <a:schemeClr val="bg2">
                    <a:lumMod val="10000"/>
                  </a:schemeClr>
                </a:solidFill>
                <a:hlinkClick r:id="rId2"/>
              </a:rPr>
              <a:t>/</a:t>
            </a:r>
            <a:r>
              <a:rPr lang="ru-RU" sz="2200" dirty="0" smtClean="0">
                <a:solidFill>
                  <a:schemeClr val="bg2">
                    <a:lumMod val="10000"/>
                  </a:schemeClr>
                </a:solidFill>
              </a:rPr>
              <a:t>.</a:t>
            </a:r>
            <a:r>
              <a:rPr lang="ru-RU" sz="2200" dirty="0" smtClean="0"/>
              <a:t/>
            </a:r>
            <a:br>
              <a:rPr lang="ru-RU" sz="2200" dirty="0" smtClean="0"/>
            </a:br>
            <a:r>
              <a:rPr lang="ru-RU" sz="2200" dirty="0" smtClean="0"/>
              <a:t>3) Русско-немецкий словарь новых слов. Р. </a:t>
            </a:r>
            <a:r>
              <a:rPr lang="ru-RU" sz="2200" dirty="0" err="1" smtClean="0"/>
              <a:t>Беленчикова</a:t>
            </a:r>
            <a:r>
              <a:rPr lang="ru-RU" sz="2200" dirty="0" smtClean="0"/>
              <a:t>, И.С. </a:t>
            </a:r>
            <a:r>
              <a:rPr lang="ru-RU" sz="2200" dirty="0" err="1" smtClean="0"/>
              <a:t>Улуханов</a:t>
            </a:r>
            <a:r>
              <a:rPr lang="ru-RU" sz="2200" dirty="0" smtClean="0"/>
              <a:t> (ред.). М.: 2007. </a:t>
            </a:r>
            <a:br>
              <a:rPr lang="ru-RU" sz="2200" dirty="0" smtClean="0"/>
            </a:br>
            <a:r>
              <a:rPr lang="ru-RU" sz="2200" dirty="0" smtClean="0"/>
              <a:t> 5) Сводный словарь современной русской лексики. В двух томах. Том 1: Русский язык, М.: 1991-1993 г. </a:t>
            </a:r>
            <a:r>
              <a:rPr lang="ru-RU" sz="2200" dirty="0" smtClean="0">
                <a:solidFill>
                  <a:srgbClr val="C00000"/>
                </a:solidFill>
              </a:rPr>
              <a:t/>
            </a:r>
            <a:br>
              <a:rPr lang="ru-RU" sz="2200" dirty="0" smtClean="0">
                <a:solidFill>
                  <a:srgbClr val="C00000"/>
                </a:solidFill>
              </a:rPr>
            </a:br>
            <a:r>
              <a:rPr lang="ru-RU" sz="2200" dirty="0" smtClean="0"/>
              <a:t>6) Словари поисковиков слов </a:t>
            </a:r>
            <a:r>
              <a:rPr lang="ru-RU" sz="2200" dirty="0" err="1" smtClean="0"/>
              <a:t>Google</a:t>
            </a:r>
            <a:r>
              <a:rPr lang="ru-RU" sz="2200" dirty="0" smtClean="0"/>
              <a:t>, в том числе по начальному или конечному фрагменту слова.</a:t>
            </a:r>
            <a:br>
              <a:rPr lang="ru-RU" sz="2200" dirty="0" smtClean="0"/>
            </a:br>
            <a:r>
              <a:rPr lang="ru-RU" sz="2200" dirty="0" smtClean="0"/>
              <a:t>7)</a:t>
            </a:r>
            <a:r>
              <a:rPr lang="ru-RU" sz="2200" u="sng" dirty="0" smtClean="0">
                <a:hlinkClick r:id="rId3"/>
              </a:rPr>
              <a:t> </a:t>
            </a:r>
            <a:r>
              <a:rPr lang="ru-RU" sz="2200" dirty="0" smtClean="0"/>
              <a:t>О. Н. </a:t>
            </a:r>
            <a:r>
              <a:rPr lang="ru-RU" sz="2200" dirty="0" err="1" smtClean="0"/>
              <a:t>Ляшевская</a:t>
            </a:r>
            <a:r>
              <a:rPr lang="ru-RU" sz="2200" dirty="0" smtClean="0"/>
              <a:t>, С. А. Шаров, Частотный словарь современного русского языка (на материалах Национального корпуса русского языка). М., 2009 (и его электронная версия). </a:t>
            </a:r>
            <a:br>
              <a:rPr lang="ru-RU" sz="2200" dirty="0" smtClean="0"/>
            </a:br>
            <a:r>
              <a:rPr lang="ru-RU" sz="2200" dirty="0" smtClean="0"/>
              <a:t>8)</a:t>
            </a:r>
            <a:r>
              <a:rPr lang="ru-RU" sz="2200" b="1" dirty="0" smtClean="0"/>
              <a:t> </a:t>
            </a:r>
            <a:r>
              <a:rPr lang="ru-RU" sz="2200" dirty="0" smtClean="0"/>
              <a:t>Н.Д. </a:t>
            </a:r>
            <a:r>
              <a:rPr lang="ru-RU" sz="2200" dirty="0" err="1" smtClean="0"/>
              <a:t>Голев</a:t>
            </a:r>
            <a:r>
              <a:rPr lang="ru-RU" sz="2200" dirty="0" smtClean="0"/>
              <a:t>. Поисковые системы Интернета как лингвистический источник (на примере решения некоторых теоретических и прикладных вопросов русского словообразования) </a:t>
            </a:r>
            <a:r>
              <a:rPr lang="ru-RU" sz="2400" dirty="0" smtClean="0"/>
              <a:t>// </a:t>
            </a:r>
            <a:r>
              <a:rPr lang="ru-RU" sz="2000" dirty="0" smtClean="0"/>
              <a:t>Новые явления в славянском словообразовании: система и функционирование: Доклады XI Международной научной конференции Комиссии по славянскому словообразованию при Международном комитете славистов». Под ред. Е.В. </a:t>
            </a:r>
            <a:r>
              <a:rPr lang="ru-RU" sz="2000" dirty="0" err="1" smtClean="0"/>
              <a:t>Петрухиной</a:t>
            </a:r>
            <a:r>
              <a:rPr lang="ru-RU" sz="2000" dirty="0" smtClean="0"/>
              <a:t>.  М. Филологический факультет МГУ им. М.В. Ломоносова, 2010г </a:t>
            </a:r>
            <a:r>
              <a:rPr lang="ru-RU" sz="2400" dirty="0" smtClean="0"/>
              <a:t/>
            </a:r>
            <a:br>
              <a:rPr lang="ru-RU" sz="2400" dirty="0" smtClean="0"/>
            </a:br>
            <a:r>
              <a:rPr lang="ru-RU" sz="2400" dirty="0" smtClean="0"/>
              <a:t/>
            </a:r>
            <a:br>
              <a:rPr lang="ru-RU" sz="2400" dirty="0" smtClean="0"/>
            </a:br>
            <a:r>
              <a:rPr lang="ru-RU" sz="2400" dirty="0" smtClean="0"/>
              <a:t/>
            </a:r>
            <a:br>
              <a:rPr lang="ru-RU" sz="2400" dirty="0" smtClean="0"/>
            </a:br>
            <a:r>
              <a:rPr lang="ru-RU" sz="2800" dirty="0" smtClean="0"/>
              <a:t/>
            </a:r>
            <a:br>
              <a:rPr lang="ru-RU" sz="2800" dirty="0" smtClean="0"/>
            </a:br>
            <a:endParaRPr lang="ru-RU"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9144000" cy="6858000"/>
          </a:xfrm>
          <a:ln>
            <a:solidFill>
              <a:srgbClr val="FFFF00"/>
            </a:solidFill>
          </a:ln>
        </p:spPr>
        <p:txBody>
          <a:bodyPr>
            <a:noAutofit/>
          </a:bodyPr>
          <a:lstStyle/>
          <a:p>
            <a:pPr algn="l"/>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ru-RU" sz="2800" dirty="0" smtClean="0"/>
              <a:t/>
            </a:r>
            <a:br>
              <a:rPr lang="ru-RU" sz="2800" dirty="0" smtClean="0"/>
            </a:br>
            <a:r>
              <a:rPr lang="en-US" sz="2800" dirty="0" smtClean="0"/>
              <a:t>                                                        </a:t>
            </a:r>
            <a:r>
              <a:rPr lang="en-US" sz="1400" dirty="0" smtClean="0"/>
              <a:t>2</a:t>
            </a:r>
            <a:r>
              <a:rPr lang="en-US" sz="2800" dirty="0" smtClean="0"/>
              <a:t/>
            </a:r>
            <a:br>
              <a:rPr lang="en-US" sz="2800" dirty="0" smtClean="0"/>
            </a:br>
            <a:r>
              <a:rPr lang="ru-RU" sz="3200" dirty="0" smtClean="0"/>
              <a:t>1) Использование электронных поисковых систем (</a:t>
            </a:r>
            <a:r>
              <a:rPr lang="en-US" sz="3200" dirty="0" smtClean="0"/>
              <a:t>Google</a:t>
            </a:r>
            <a:r>
              <a:rPr lang="ru-RU" sz="3200" dirty="0" smtClean="0"/>
              <a:t>,</a:t>
            </a:r>
            <a:r>
              <a:rPr lang="en-US" sz="3200" dirty="0" smtClean="0"/>
              <a:t> </a:t>
            </a:r>
            <a:r>
              <a:rPr lang="ru-RU" sz="3200" dirty="0" err="1" smtClean="0"/>
              <a:t>Яндекс</a:t>
            </a:r>
            <a:r>
              <a:rPr lang="ru-RU" sz="3200" dirty="0" smtClean="0"/>
              <a:t>, </a:t>
            </a:r>
            <a:r>
              <a:rPr lang="en-US" sz="3200" dirty="0" err="1" smtClean="0"/>
              <a:t>Ngram</a:t>
            </a:r>
            <a:r>
              <a:rPr lang="en-US" sz="3200" dirty="0" smtClean="0"/>
              <a:t> Viewer</a:t>
            </a:r>
            <a:r>
              <a:rPr lang="ru-RU" sz="3200" dirty="0" smtClean="0"/>
              <a:t>, </a:t>
            </a:r>
            <a:r>
              <a:rPr lang="en-US" sz="3200" dirty="0" smtClean="0"/>
              <a:t>words-finder</a:t>
            </a:r>
            <a:r>
              <a:rPr lang="ru-RU" sz="3200" dirty="0" smtClean="0"/>
              <a:t>) в изучении словообразования .</a:t>
            </a:r>
            <a:br>
              <a:rPr lang="ru-RU" sz="3200" dirty="0" smtClean="0"/>
            </a:br>
            <a:r>
              <a:rPr lang="ru-RU" sz="3200" dirty="0" smtClean="0"/>
              <a:t>2) Определение мощности словообразовательного типа</a:t>
            </a:r>
            <a:r>
              <a:rPr lang="en-US" sz="3200" dirty="0" smtClean="0"/>
              <a:t>.</a:t>
            </a:r>
            <a:r>
              <a:rPr lang="ru-RU" sz="3200" dirty="0" smtClean="0"/>
              <a:t/>
            </a:r>
            <a:br>
              <a:rPr lang="ru-RU" sz="3200" dirty="0" smtClean="0"/>
            </a:br>
            <a:r>
              <a:rPr lang="ru-RU" sz="3200" dirty="0" smtClean="0"/>
              <a:t>3) Разграничение узуальных и потенциальных слов, уточнение понятия неологизма.</a:t>
            </a:r>
            <a:br>
              <a:rPr lang="ru-RU" sz="3200" dirty="0" smtClean="0"/>
            </a:br>
            <a:r>
              <a:rPr lang="ru-RU" sz="3200" dirty="0" smtClean="0"/>
              <a:t>4) Исследование динамики развития </a:t>
            </a:r>
            <a:r>
              <a:rPr lang="ru-RU" sz="3200" dirty="0" err="1" smtClean="0"/>
              <a:t>словообраз</a:t>
            </a:r>
            <a:r>
              <a:rPr lang="en-US" sz="3200" dirty="0" smtClean="0"/>
              <a:t>.</a:t>
            </a:r>
            <a:r>
              <a:rPr lang="ru-RU" sz="3200" dirty="0" smtClean="0"/>
              <a:t> типов. </a:t>
            </a:r>
            <a:br>
              <a:rPr lang="ru-RU" sz="3200" dirty="0" smtClean="0"/>
            </a:br>
            <a:r>
              <a:rPr lang="ru-RU" sz="3200" dirty="0" smtClean="0"/>
              <a:t> 5) Возможность обращения к контекстам для уточнения семантики слов, разграничения синонимов и словообразовательных вариантов.</a:t>
            </a:r>
            <a:br>
              <a:rPr lang="ru-RU" sz="3200" dirty="0" smtClean="0"/>
            </a:br>
            <a:r>
              <a:rPr lang="en-US" sz="3200" dirty="0" smtClean="0"/>
              <a:t/>
            </a:r>
            <a:br>
              <a:rPr lang="en-US" sz="3200" dirty="0" smtClean="0"/>
            </a:br>
            <a:r>
              <a:rPr lang="ru-RU" sz="3200" i="1" dirty="0" smtClean="0"/>
              <a:t/>
            </a:r>
            <a:br>
              <a:rPr lang="ru-RU" sz="3200" i="1" dirty="0" smtClean="0"/>
            </a:br>
            <a:r>
              <a:rPr lang="ru-RU" sz="2800" i="1" dirty="0" smtClean="0"/>
              <a:t/>
            </a:r>
            <a:br>
              <a:rPr lang="ru-RU" sz="2800" i="1" dirty="0" smtClean="0"/>
            </a:br>
            <a:r>
              <a:rPr lang="ru-RU" sz="2800" i="1" dirty="0" smtClean="0"/>
              <a:t/>
            </a:r>
            <a:br>
              <a:rPr lang="ru-RU" sz="2800" i="1" dirty="0" smtClean="0"/>
            </a:br>
            <a:r>
              <a:rPr lang="ru-RU" sz="2800" dirty="0" smtClean="0">
                <a:latin typeface="+mn-lt"/>
              </a:rPr>
              <a:t/>
            </a:r>
            <a:br>
              <a:rPr lang="ru-RU" sz="2800" dirty="0" smtClean="0">
                <a:latin typeface="+mn-lt"/>
              </a:rPr>
            </a:br>
            <a:r>
              <a:rPr lang="ru-RU" sz="2800" dirty="0" smtClean="0"/>
              <a:t> </a:t>
            </a:r>
            <a:br>
              <a:rPr lang="ru-RU" sz="2800" dirty="0" smtClean="0"/>
            </a:br>
            <a:r>
              <a:rPr lang="ru-RU" sz="2800" dirty="0" smtClean="0">
                <a:latin typeface="+mn-lt"/>
              </a:rPr>
              <a:t/>
            </a:r>
            <a:br>
              <a:rPr lang="ru-RU" sz="2800" dirty="0" smtClean="0">
                <a:latin typeface="+mn-lt"/>
              </a:rPr>
            </a:br>
            <a:r>
              <a:rPr lang="ru-RU" sz="2000" dirty="0" smtClean="0">
                <a:latin typeface="+mn-lt"/>
              </a:rPr>
              <a:t/>
            </a:r>
            <a:br>
              <a:rPr lang="ru-RU" sz="2000" dirty="0" smtClean="0">
                <a:latin typeface="+mn-lt"/>
              </a:rPr>
            </a:br>
            <a:r>
              <a:rPr lang="ru-RU" sz="2000" dirty="0" smtClean="0">
                <a:solidFill>
                  <a:srgbClr val="C00000"/>
                </a:solidFill>
              </a:rPr>
              <a:t/>
            </a:r>
            <a:br>
              <a:rPr lang="ru-RU" sz="2000" dirty="0" smtClean="0">
                <a:solidFill>
                  <a:srgbClr val="C00000"/>
                </a:solidFill>
              </a:rPr>
            </a:br>
            <a:r>
              <a:rPr lang="ru-RU" sz="2000" dirty="0" smtClean="0"/>
              <a:t/>
            </a:r>
            <a:br>
              <a:rPr lang="ru-RU" sz="2000" dirty="0" smtClean="0"/>
            </a:b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772816"/>
          </a:xfrm>
        </p:spPr>
        <p:txBody>
          <a:bodyPr>
            <a:normAutofit fontScale="90000"/>
          </a:bodyPr>
          <a:lstStyle/>
          <a:p>
            <a:r>
              <a:rPr lang="ru-RU" sz="3100" dirty="0" smtClean="0"/>
              <a:t/>
            </a:r>
            <a:br>
              <a:rPr lang="ru-RU" sz="3100" dirty="0" smtClean="0"/>
            </a:br>
            <a:r>
              <a:rPr lang="ru-RU" sz="1600" dirty="0" smtClean="0"/>
              <a:t> </a:t>
            </a:r>
            <a:r>
              <a:rPr lang="ru-RU" sz="1800" dirty="0" smtClean="0"/>
              <a:t>3.</a:t>
            </a:r>
            <a:r>
              <a:rPr lang="en-US" sz="3600" dirty="0" smtClean="0"/>
              <a:t> </a:t>
            </a:r>
            <a:r>
              <a:rPr lang="ru-RU" sz="3600" dirty="0" smtClean="0"/>
              <a:t>        </a:t>
            </a:r>
            <a:r>
              <a:rPr lang="ru-RU" sz="4000" b="1" dirty="0" smtClean="0">
                <a:solidFill>
                  <a:schemeClr val="accent3">
                    <a:lumMod val="50000"/>
                  </a:schemeClr>
                </a:solidFill>
              </a:rPr>
              <a:t>Словообразовательная мощность типа   имен на -ость – </a:t>
            </a:r>
            <a:r>
              <a:rPr lang="ru-RU" sz="4000" b="1" dirty="0" smtClean="0">
                <a:solidFill>
                  <a:srgbClr val="920000"/>
                </a:solidFill>
              </a:rPr>
              <a:t>4289</a:t>
            </a:r>
            <a:r>
              <a:rPr lang="ru-RU" sz="4000" b="1" dirty="0" smtClean="0">
                <a:solidFill>
                  <a:schemeClr val="accent3">
                    <a:lumMod val="50000"/>
                  </a:schemeClr>
                </a:solidFill>
              </a:rPr>
              <a:t> слов. </a:t>
            </a:r>
            <a:br>
              <a:rPr lang="ru-RU" sz="4000" b="1" dirty="0" smtClean="0">
                <a:solidFill>
                  <a:schemeClr val="accent3">
                    <a:lumMod val="50000"/>
                  </a:schemeClr>
                </a:solidFill>
              </a:rPr>
            </a:br>
            <a:r>
              <a:rPr lang="ru-RU" sz="4000" b="1" dirty="0" smtClean="0">
                <a:solidFill>
                  <a:schemeClr val="accent3">
                    <a:lumMod val="50000"/>
                  </a:schemeClr>
                </a:solidFill>
              </a:rPr>
              <a:t>Не отмеченные в словарях слова </a:t>
            </a:r>
            <a:r>
              <a:rPr lang="ru-RU" dirty="0" smtClean="0">
                <a:solidFill>
                  <a:schemeClr val="accent3">
                    <a:lumMod val="50000"/>
                  </a:schemeClr>
                </a:solidFill>
              </a:rPr>
              <a:t/>
            </a:r>
            <a:br>
              <a:rPr lang="ru-RU" dirty="0" smtClean="0">
                <a:solidFill>
                  <a:schemeClr val="accent3">
                    <a:lumMod val="50000"/>
                  </a:schemeClr>
                </a:solidFill>
              </a:rPr>
            </a:br>
            <a:endParaRPr lang="ru-RU" dirty="0">
              <a:solidFill>
                <a:schemeClr val="accent3">
                  <a:lumMod val="50000"/>
                </a:schemeClr>
              </a:solidFill>
            </a:endParaRPr>
          </a:p>
        </p:txBody>
      </p:sp>
      <p:sp>
        <p:nvSpPr>
          <p:cNvPr id="3" name="Содержимое 2"/>
          <p:cNvSpPr>
            <a:spLocks noGrp="1"/>
          </p:cNvSpPr>
          <p:nvPr>
            <p:ph sz="half" idx="1"/>
          </p:nvPr>
        </p:nvSpPr>
        <p:spPr>
          <a:xfrm>
            <a:off x="0" y="2060848"/>
            <a:ext cx="4434136" cy="4797152"/>
          </a:xfrm>
        </p:spPr>
        <p:txBody>
          <a:bodyPr>
            <a:normAutofit fontScale="25000" lnSpcReduction="20000"/>
          </a:bodyPr>
          <a:lstStyle/>
          <a:p>
            <a:pPr>
              <a:spcBef>
                <a:spcPts val="0"/>
              </a:spcBef>
              <a:buNone/>
            </a:pPr>
            <a:r>
              <a:rPr lang="en-US" sz="3500" dirty="0" smtClean="0">
                <a:solidFill>
                  <a:srgbClr val="920000"/>
                </a:solidFill>
              </a:rPr>
              <a:t>	</a:t>
            </a:r>
            <a:endParaRPr lang="ru-RU" sz="3500" dirty="0" smtClean="0">
              <a:solidFill>
                <a:srgbClr val="920000"/>
              </a:solidFill>
            </a:endParaRPr>
          </a:p>
          <a:p>
            <a:pPr>
              <a:spcBef>
                <a:spcPts val="0"/>
              </a:spcBef>
              <a:buNone/>
            </a:pPr>
            <a:r>
              <a:rPr lang="ru-RU" sz="3500" dirty="0" smtClean="0">
                <a:solidFill>
                  <a:srgbClr val="920000"/>
                </a:solidFill>
              </a:rPr>
              <a:t>	</a:t>
            </a:r>
          </a:p>
          <a:p>
            <a:pPr>
              <a:spcBef>
                <a:spcPts val="0"/>
              </a:spcBef>
              <a:buNone/>
            </a:pPr>
            <a:r>
              <a:rPr lang="ru-RU" sz="3500" dirty="0" smtClean="0">
                <a:solidFill>
                  <a:srgbClr val="920000"/>
                </a:solidFill>
              </a:rPr>
              <a:t>	</a:t>
            </a:r>
          </a:p>
          <a:p>
            <a:pPr>
              <a:spcBef>
                <a:spcPts val="0"/>
              </a:spcBef>
              <a:buNone/>
            </a:pPr>
            <a:r>
              <a:rPr lang="ru-RU" sz="3500" dirty="0" smtClean="0">
                <a:solidFill>
                  <a:srgbClr val="920000"/>
                </a:solidFill>
              </a:rPr>
              <a:t>	</a:t>
            </a:r>
            <a:r>
              <a:rPr lang="ru-RU" sz="12800" u="sng" dirty="0" err="1" smtClean="0">
                <a:solidFill>
                  <a:srgbClr val="920000"/>
                </a:solidFill>
              </a:rPr>
              <a:t>дерзкость</a:t>
            </a:r>
            <a:r>
              <a:rPr lang="ru-RU" sz="12800" dirty="0" smtClean="0">
                <a:solidFill>
                  <a:srgbClr val="920000"/>
                </a:solidFill>
              </a:rPr>
              <a:t> </a:t>
            </a:r>
            <a:r>
              <a:rPr lang="ru-RU" sz="12800" dirty="0" smtClean="0"/>
              <a:t>(</a:t>
            </a:r>
            <a:r>
              <a:rPr lang="ru-RU" sz="12800" dirty="0" err="1" smtClean="0"/>
              <a:t>Сл.синон</a:t>
            </a:r>
            <a:r>
              <a:rPr lang="ru-RU" sz="12800" dirty="0" smtClean="0"/>
              <a:t>.)</a:t>
            </a:r>
            <a:r>
              <a:rPr lang="ru-RU" sz="11200" dirty="0" smtClean="0">
                <a:solidFill>
                  <a:schemeClr val="bg2">
                    <a:lumMod val="25000"/>
                  </a:schemeClr>
                </a:solidFill>
              </a:rPr>
              <a:t>11100,</a:t>
            </a:r>
            <a:r>
              <a:rPr lang="ru-RU" sz="11200" dirty="0" smtClean="0"/>
              <a:t>Я. 31000</a:t>
            </a:r>
          </a:p>
          <a:p>
            <a:pPr>
              <a:spcBef>
                <a:spcPts val="0"/>
              </a:spcBef>
              <a:buNone/>
            </a:pPr>
            <a:r>
              <a:rPr lang="ru-RU" sz="12800" dirty="0" smtClean="0"/>
              <a:t>	</a:t>
            </a:r>
            <a:r>
              <a:rPr lang="ru-RU" sz="12800" dirty="0" smtClean="0">
                <a:solidFill>
                  <a:srgbClr val="0070C0"/>
                </a:solidFill>
              </a:rPr>
              <a:t>дерзость</a:t>
            </a:r>
            <a:r>
              <a:rPr lang="ru-RU" sz="12800" dirty="0" smtClean="0"/>
              <a:t> </a:t>
            </a:r>
            <a:r>
              <a:rPr lang="ru-RU" sz="11200" dirty="0" smtClean="0"/>
              <a:t>524000, Я.2 мл</a:t>
            </a:r>
          </a:p>
          <a:p>
            <a:pPr>
              <a:spcBef>
                <a:spcPts val="0"/>
              </a:spcBef>
              <a:buNone/>
            </a:pPr>
            <a:r>
              <a:rPr lang="ru-RU" sz="12800" dirty="0" smtClean="0"/>
              <a:t/>
            </a:r>
            <a:br>
              <a:rPr lang="ru-RU" sz="12800" dirty="0" smtClean="0"/>
            </a:br>
            <a:r>
              <a:rPr lang="ru-RU" sz="12800" u="sng" dirty="0" err="1" smtClean="0">
                <a:solidFill>
                  <a:srgbClr val="920000"/>
                </a:solidFill>
              </a:rPr>
              <a:t>узкость</a:t>
            </a:r>
            <a:r>
              <a:rPr lang="ru-RU" sz="12800" dirty="0" smtClean="0"/>
              <a:t> </a:t>
            </a:r>
            <a:r>
              <a:rPr lang="ru-RU" sz="11200" dirty="0" smtClean="0">
                <a:solidFill>
                  <a:schemeClr val="accent2">
                    <a:lumMod val="50000"/>
                  </a:schemeClr>
                </a:solidFill>
              </a:rPr>
              <a:t>26100, </a:t>
            </a:r>
            <a:r>
              <a:rPr lang="ru-RU" sz="11200" dirty="0" smtClean="0"/>
              <a:t> Я.59000</a:t>
            </a:r>
          </a:p>
          <a:p>
            <a:pPr>
              <a:spcBef>
                <a:spcPts val="0"/>
              </a:spcBef>
              <a:buNone/>
            </a:pPr>
            <a:r>
              <a:rPr lang="ru-RU" sz="12800" dirty="0" smtClean="0">
                <a:solidFill>
                  <a:srgbClr val="0070C0"/>
                </a:solidFill>
              </a:rPr>
              <a:t>	узость</a:t>
            </a:r>
            <a:r>
              <a:rPr lang="ru-RU" sz="12800" dirty="0" smtClean="0"/>
              <a:t> </a:t>
            </a:r>
            <a:r>
              <a:rPr lang="ru-RU" sz="11200" dirty="0" smtClean="0">
                <a:solidFill>
                  <a:srgbClr val="0070C0"/>
                </a:solidFill>
              </a:rPr>
              <a:t>359000</a:t>
            </a:r>
            <a:r>
              <a:rPr lang="ru-RU" sz="11200" dirty="0" smtClean="0"/>
              <a:t>, Я.726000</a:t>
            </a:r>
          </a:p>
          <a:p>
            <a:pPr>
              <a:spcBef>
                <a:spcPts val="0"/>
              </a:spcBef>
              <a:buNone/>
            </a:pPr>
            <a:endParaRPr lang="ru-RU" sz="11200" dirty="0" smtClean="0"/>
          </a:p>
          <a:p>
            <a:pPr>
              <a:spcBef>
                <a:spcPts val="0"/>
              </a:spcBef>
              <a:buNone/>
            </a:pPr>
            <a:r>
              <a:rPr lang="ru-RU" sz="12800" dirty="0" smtClean="0">
                <a:solidFill>
                  <a:srgbClr val="920000"/>
                </a:solidFill>
              </a:rPr>
              <a:t>	</a:t>
            </a:r>
            <a:r>
              <a:rPr lang="ru-RU" sz="12800" dirty="0" err="1" smtClean="0">
                <a:solidFill>
                  <a:srgbClr val="920000"/>
                </a:solidFill>
              </a:rPr>
              <a:t>русскость</a:t>
            </a:r>
            <a:r>
              <a:rPr lang="ru-RU" sz="12800" dirty="0" smtClean="0">
                <a:solidFill>
                  <a:srgbClr val="CC3300"/>
                </a:solidFill>
              </a:rPr>
              <a:t> </a:t>
            </a:r>
            <a:r>
              <a:rPr lang="ru-RU" sz="11200" dirty="0" smtClean="0"/>
              <a:t>(</a:t>
            </a:r>
            <a:r>
              <a:rPr lang="ru-RU" sz="11200" dirty="0" err="1" smtClean="0"/>
              <a:t>Сл.син</a:t>
            </a:r>
            <a:r>
              <a:rPr lang="ru-RU" sz="11200" dirty="0" smtClean="0"/>
              <a:t>., </a:t>
            </a:r>
            <a:r>
              <a:rPr lang="ru-RU" sz="11200" dirty="0" err="1" smtClean="0"/>
              <a:t>Орфогр.сл</a:t>
            </a:r>
            <a:r>
              <a:rPr lang="ru-RU" sz="11200" dirty="0" smtClean="0"/>
              <a:t>.) </a:t>
            </a:r>
            <a:r>
              <a:rPr lang="ru-RU" sz="11200" dirty="0" smtClean="0">
                <a:solidFill>
                  <a:schemeClr val="accent2">
                    <a:lumMod val="50000"/>
                  </a:schemeClr>
                </a:solidFill>
              </a:rPr>
              <a:t>255000</a:t>
            </a:r>
            <a:r>
              <a:rPr lang="ru-RU" sz="11200" b="1" dirty="0" smtClean="0"/>
              <a:t>, </a:t>
            </a:r>
            <a:r>
              <a:rPr lang="ru-RU" sz="11200" dirty="0" smtClean="0"/>
              <a:t>Я.310 000</a:t>
            </a:r>
            <a:r>
              <a:rPr lang="ru-RU" sz="12800" dirty="0" smtClean="0"/>
              <a:t/>
            </a:r>
            <a:br>
              <a:rPr lang="ru-RU" sz="12800" dirty="0" smtClean="0"/>
            </a:br>
            <a:endParaRPr lang="ru-RU" sz="12800" dirty="0" smtClean="0"/>
          </a:p>
          <a:p>
            <a:pPr>
              <a:spcBef>
                <a:spcPts val="0"/>
              </a:spcBef>
              <a:buNone/>
            </a:pPr>
            <a:r>
              <a:rPr lang="ru-RU" sz="12800" dirty="0" smtClean="0"/>
              <a:t>	</a:t>
            </a:r>
          </a:p>
          <a:p>
            <a:pPr>
              <a:spcBef>
                <a:spcPts val="0"/>
              </a:spcBef>
              <a:buNone/>
            </a:pPr>
            <a:r>
              <a:rPr lang="ru-RU" sz="3500" dirty="0" smtClean="0"/>
              <a:t/>
            </a:r>
            <a:br>
              <a:rPr lang="ru-RU" sz="3500" dirty="0" smtClean="0"/>
            </a:br>
            <a:r>
              <a:rPr lang="ru-RU" sz="3500" dirty="0" smtClean="0"/>
              <a:t> </a:t>
            </a:r>
            <a:r>
              <a:rPr lang="ru-RU" sz="4000" dirty="0" smtClean="0"/>
              <a:t/>
            </a:r>
            <a:br>
              <a:rPr lang="ru-RU" sz="4000" dirty="0" smtClean="0"/>
            </a:br>
            <a:endParaRPr lang="ru-RU" sz="4000" dirty="0" smtClean="0"/>
          </a:p>
          <a:p>
            <a:pPr>
              <a:spcBef>
                <a:spcPts val="0"/>
              </a:spcBef>
              <a:buNone/>
            </a:pPr>
            <a:endParaRPr lang="ru-RU" sz="4000" dirty="0" smtClean="0"/>
          </a:p>
          <a:p>
            <a:pPr>
              <a:buNone/>
            </a:pPr>
            <a:endParaRPr lang="ru-RU" dirty="0"/>
          </a:p>
        </p:txBody>
      </p:sp>
      <p:sp>
        <p:nvSpPr>
          <p:cNvPr id="4" name="Содержимое 3"/>
          <p:cNvSpPr>
            <a:spLocks noGrp="1"/>
          </p:cNvSpPr>
          <p:nvPr>
            <p:ph sz="half" idx="2"/>
          </p:nvPr>
        </p:nvSpPr>
        <p:spPr>
          <a:xfrm>
            <a:off x="4648200" y="2060848"/>
            <a:ext cx="4316288" cy="4797152"/>
          </a:xfrm>
        </p:spPr>
        <p:txBody>
          <a:bodyPr>
            <a:noAutofit/>
          </a:bodyPr>
          <a:lstStyle/>
          <a:p>
            <a:pPr marL="0" indent="0">
              <a:spcBef>
                <a:spcPts val="0"/>
              </a:spcBef>
              <a:buNone/>
            </a:pPr>
            <a:endParaRPr lang="ru-RU" sz="3200" dirty="0" smtClean="0">
              <a:solidFill>
                <a:srgbClr val="0070C0"/>
              </a:solidFill>
            </a:endParaRPr>
          </a:p>
          <a:p>
            <a:pPr marL="0" indent="0">
              <a:spcBef>
                <a:spcPts val="0"/>
              </a:spcBef>
              <a:buNone/>
            </a:pPr>
            <a:r>
              <a:rPr lang="ru-RU" sz="3200" dirty="0" err="1" smtClean="0">
                <a:solidFill>
                  <a:srgbClr val="0070C0"/>
                </a:solidFill>
              </a:rPr>
              <a:t>приспосабливаемость</a:t>
            </a:r>
            <a:r>
              <a:rPr lang="ru-RU" sz="3200" dirty="0" smtClean="0"/>
              <a:t> </a:t>
            </a:r>
            <a:r>
              <a:rPr lang="ru-RU" dirty="0" smtClean="0"/>
              <a:t>(Сл.Ожегова, </a:t>
            </a:r>
            <a:r>
              <a:rPr lang="ru-RU" sz="2600" dirty="0" smtClean="0"/>
              <a:t>Сл.Ефремов.)</a:t>
            </a:r>
            <a:r>
              <a:rPr lang="ru-RU" dirty="0" smtClean="0"/>
              <a:t> </a:t>
            </a:r>
            <a:r>
              <a:rPr lang="ru-RU" dirty="0" smtClean="0">
                <a:solidFill>
                  <a:schemeClr val="accent2">
                    <a:lumMod val="50000"/>
                  </a:schemeClr>
                </a:solidFill>
              </a:rPr>
              <a:t>53000, </a:t>
            </a:r>
            <a:r>
              <a:rPr lang="ru-RU" dirty="0" smtClean="0"/>
              <a:t>Я. 55000</a:t>
            </a:r>
            <a:endParaRPr lang="ru-RU" dirty="0" smtClean="0">
              <a:solidFill>
                <a:schemeClr val="accent2">
                  <a:lumMod val="50000"/>
                </a:schemeClr>
              </a:solidFill>
            </a:endParaRPr>
          </a:p>
          <a:p>
            <a:pPr marL="0" indent="0">
              <a:spcBef>
                <a:spcPts val="0"/>
              </a:spcBef>
              <a:buNone/>
            </a:pPr>
            <a:r>
              <a:rPr lang="ru-RU" sz="3200" u="sng" dirty="0" err="1" smtClean="0"/>
              <a:t>модерновость</a:t>
            </a:r>
            <a:r>
              <a:rPr lang="ru-RU" sz="3200" dirty="0" smtClean="0"/>
              <a:t>  7 250</a:t>
            </a:r>
            <a:endParaRPr lang="en-US" sz="3200" dirty="0" smtClean="0"/>
          </a:p>
          <a:p>
            <a:pPr marL="0" indent="0">
              <a:spcBef>
                <a:spcPts val="0"/>
              </a:spcBef>
              <a:buNone/>
            </a:pPr>
            <a:r>
              <a:rPr lang="ru-RU" sz="3200" dirty="0" err="1" smtClean="0"/>
              <a:t>мертвость</a:t>
            </a:r>
            <a:r>
              <a:rPr lang="ru-RU" sz="3200" dirty="0" smtClean="0"/>
              <a:t> (Сл. </a:t>
            </a:r>
            <a:r>
              <a:rPr lang="ru-RU" sz="3200" dirty="0" err="1" smtClean="0"/>
              <a:t>син</a:t>
            </a:r>
            <a:r>
              <a:rPr lang="ru-RU" sz="3200" dirty="0" smtClean="0"/>
              <a:t>., Сл. Даля) </a:t>
            </a:r>
            <a:r>
              <a:rPr lang="ru-RU" dirty="0" smtClean="0">
                <a:solidFill>
                  <a:schemeClr val="bg2">
                    <a:lumMod val="25000"/>
                  </a:schemeClr>
                </a:solidFill>
              </a:rPr>
              <a:t>30600, </a:t>
            </a:r>
            <a:r>
              <a:rPr lang="ru-RU" dirty="0" smtClean="0"/>
              <a:t>Я.43000</a:t>
            </a:r>
            <a:endParaRPr lang="en-US" dirty="0" smtClean="0"/>
          </a:p>
          <a:p>
            <a:pPr marL="0" indent="0">
              <a:spcBef>
                <a:spcPts val="0"/>
              </a:spcBef>
              <a:buNone/>
            </a:pPr>
            <a:r>
              <a:rPr lang="ru-RU" sz="3200" u="sng" dirty="0" err="1" smtClean="0"/>
              <a:t>обслуживаемость</a:t>
            </a:r>
            <a:r>
              <a:rPr lang="ru-RU" sz="3200" dirty="0" smtClean="0"/>
              <a:t> </a:t>
            </a:r>
          </a:p>
          <a:p>
            <a:pPr marL="0" indent="0">
              <a:spcBef>
                <a:spcPts val="0"/>
              </a:spcBef>
              <a:buNone/>
            </a:pPr>
            <a:r>
              <a:rPr lang="ru-RU" sz="3200" dirty="0" smtClean="0">
                <a:solidFill>
                  <a:schemeClr val="accent2">
                    <a:lumMod val="50000"/>
                  </a:schemeClr>
                </a:solidFill>
              </a:rPr>
              <a:t>9800</a:t>
            </a:r>
            <a:r>
              <a:rPr lang="ru-RU" sz="3200" dirty="0" smtClean="0"/>
              <a:t>, Я. 27000</a:t>
            </a:r>
            <a:endParaRPr lang="en-US" sz="3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hangingPunct="0"/>
            <a:r>
              <a:rPr lang="ru-RU" sz="3200" dirty="0" smtClean="0"/>
              <a:t/>
            </a:r>
            <a:br>
              <a:rPr lang="ru-RU" sz="3200" dirty="0" smtClean="0"/>
            </a:br>
            <a:r>
              <a:rPr lang="en-US" sz="1600" dirty="0" smtClean="0"/>
              <a:t>4</a:t>
            </a:r>
            <a:r>
              <a:rPr lang="ru-RU" sz="3200" dirty="0" smtClean="0"/>
              <a:t> </a:t>
            </a:r>
            <a:r>
              <a:rPr lang="en-US" sz="3200" dirty="0" smtClean="0"/>
              <a:t/>
            </a:r>
            <a:br>
              <a:rPr lang="en-US" sz="3200" dirty="0" smtClean="0"/>
            </a:br>
            <a:r>
              <a:rPr lang="ru-RU" sz="3600" dirty="0" err="1" smtClean="0">
                <a:solidFill>
                  <a:schemeClr val="accent2">
                    <a:lumMod val="50000"/>
                  </a:schemeClr>
                </a:solidFill>
              </a:rPr>
              <a:t>Русскость</a:t>
            </a:r>
            <a:r>
              <a:rPr lang="ru-RU" sz="3600" dirty="0" smtClean="0">
                <a:solidFill>
                  <a:srgbClr val="920000"/>
                </a:solidFill>
              </a:rPr>
              <a:t> 255000</a:t>
            </a:r>
            <a:br>
              <a:rPr lang="ru-RU" sz="3600" dirty="0" smtClean="0">
                <a:solidFill>
                  <a:srgbClr val="920000"/>
                </a:solidFill>
              </a:rPr>
            </a:br>
            <a:r>
              <a:rPr lang="ru-RU" sz="3600" dirty="0" err="1" smtClean="0">
                <a:solidFill>
                  <a:schemeClr val="accent2">
                    <a:lumMod val="50000"/>
                  </a:schemeClr>
                </a:solidFill>
              </a:rPr>
              <a:t>украинскость</a:t>
            </a:r>
            <a:r>
              <a:rPr lang="ru-RU" sz="3600" dirty="0" smtClean="0">
                <a:solidFill>
                  <a:srgbClr val="920000"/>
                </a:solidFill>
              </a:rPr>
              <a:t> 15 300</a:t>
            </a:r>
            <a:br>
              <a:rPr lang="ru-RU" sz="3600" dirty="0" smtClean="0">
                <a:solidFill>
                  <a:srgbClr val="920000"/>
                </a:solidFill>
              </a:rPr>
            </a:br>
            <a:r>
              <a:rPr lang="ru-RU" sz="3600" dirty="0" err="1" smtClean="0">
                <a:solidFill>
                  <a:schemeClr val="accent2">
                    <a:lumMod val="50000"/>
                  </a:schemeClr>
                </a:solidFill>
              </a:rPr>
              <a:t>немецкость</a:t>
            </a:r>
            <a:r>
              <a:rPr lang="ru-RU" sz="3600" dirty="0" smtClean="0">
                <a:solidFill>
                  <a:srgbClr val="920000"/>
                </a:solidFill>
              </a:rPr>
              <a:t> 6 810</a:t>
            </a:r>
            <a:br>
              <a:rPr lang="ru-RU" sz="3600" dirty="0" smtClean="0">
                <a:solidFill>
                  <a:srgbClr val="920000"/>
                </a:solidFill>
              </a:rPr>
            </a:br>
            <a:r>
              <a:rPr lang="ru-RU" sz="3600" dirty="0" err="1" smtClean="0">
                <a:solidFill>
                  <a:schemeClr val="accent2">
                    <a:lumMod val="50000"/>
                  </a:schemeClr>
                </a:solidFill>
              </a:rPr>
              <a:t>польскость</a:t>
            </a:r>
            <a:r>
              <a:rPr lang="ru-RU" sz="3600" dirty="0" smtClean="0">
                <a:solidFill>
                  <a:srgbClr val="920000"/>
                </a:solidFill>
              </a:rPr>
              <a:t> 4 720</a:t>
            </a:r>
            <a:br>
              <a:rPr lang="ru-RU" sz="3600" dirty="0" smtClean="0">
                <a:solidFill>
                  <a:srgbClr val="920000"/>
                </a:solidFill>
              </a:rPr>
            </a:br>
            <a:r>
              <a:rPr lang="ru-RU" sz="3600" dirty="0" err="1" smtClean="0">
                <a:solidFill>
                  <a:schemeClr val="accent2">
                    <a:lumMod val="50000"/>
                  </a:schemeClr>
                </a:solidFill>
              </a:rPr>
              <a:t>американскость</a:t>
            </a:r>
            <a:r>
              <a:rPr lang="ru-RU" sz="3600" dirty="0" smtClean="0">
                <a:solidFill>
                  <a:srgbClr val="920000"/>
                </a:solidFill>
              </a:rPr>
              <a:t> 1 910</a:t>
            </a:r>
            <a:br>
              <a:rPr lang="ru-RU" sz="3600" dirty="0" smtClean="0">
                <a:solidFill>
                  <a:srgbClr val="920000"/>
                </a:solidFill>
              </a:rPr>
            </a:br>
            <a:r>
              <a:rPr lang="ru-RU" sz="3600" dirty="0" err="1" smtClean="0">
                <a:solidFill>
                  <a:schemeClr val="accent2">
                    <a:lumMod val="50000"/>
                  </a:schemeClr>
                </a:solidFill>
              </a:rPr>
              <a:t>японскость</a:t>
            </a:r>
            <a:r>
              <a:rPr lang="ru-RU" sz="3600" dirty="0" smtClean="0">
                <a:solidFill>
                  <a:srgbClr val="920000"/>
                </a:solidFill>
              </a:rPr>
              <a:t> 1 630</a:t>
            </a:r>
            <a:br>
              <a:rPr lang="ru-RU" sz="3600" dirty="0" smtClean="0">
                <a:solidFill>
                  <a:srgbClr val="920000"/>
                </a:solidFill>
              </a:rPr>
            </a:br>
            <a:r>
              <a:rPr lang="ru-RU" sz="3600" dirty="0" err="1" smtClean="0">
                <a:solidFill>
                  <a:schemeClr val="accent2">
                    <a:lumMod val="50000"/>
                  </a:schemeClr>
                </a:solidFill>
              </a:rPr>
              <a:t>испанскость</a:t>
            </a:r>
            <a:r>
              <a:rPr lang="ru-RU" sz="3600" dirty="0" smtClean="0">
                <a:solidFill>
                  <a:srgbClr val="920000"/>
                </a:solidFill>
              </a:rPr>
              <a:t> 1320</a:t>
            </a:r>
            <a:br>
              <a:rPr lang="ru-RU" sz="3600" dirty="0" smtClean="0">
                <a:solidFill>
                  <a:srgbClr val="920000"/>
                </a:solidFill>
              </a:rPr>
            </a:br>
            <a:r>
              <a:rPr lang="ru-RU" sz="3600" dirty="0" err="1" smtClean="0">
                <a:solidFill>
                  <a:schemeClr val="accent2">
                    <a:lumMod val="50000"/>
                  </a:schemeClr>
                </a:solidFill>
              </a:rPr>
              <a:t>чешскость</a:t>
            </a:r>
            <a:r>
              <a:rPr lang="ru-RU" sz="3600" dirty="0" smtClean="0">
                <a:solidFill>
                  <a:srgbClr val="920000"/>
                </a:solidFill>
              </a:rPr>
              <a:t> 386</a:t>
            </a:r>
            <a:br>
              <a:rPr lang="ru-RU" sz="3600" dirty="0" smtClean="0">
                <a:solidFill>
                  <a:srgbClr val="920000"/>
                </a:solidFill>
              </a:rPr>
            </a:br>
            <a:r>
              <a:rPr lang="ru-RU" sz="3600" dirty="0" err="1" smtClean="0">
                <a:solidFill>
                  <a:schemeClr val="accent2">
                    <a:lumMod val="50000"/>
                  </a:schemeClr>
                </a:solidFill>
              </a:rPr>
              <a:t>австрийскость</a:t>
            </a:r>
            <a:r>
              <a:rPr lang="ru-RU" sz="3600" dirty="0" smtClean="0">
                <a:solidFill>
                  <a:srgbClr val="920000"/>
                </a:solidFill>
              </a:rPr>
              <a:t> 322</a:t>
            </a:r>
            <a:br>
              <a:rPr lang="ru-RU" sz="3600" dirty="0" smtClean="0">
                <a:solidFill>
                  <a:srgbClr val="920000"/>
                </a:solidFill>
              </a:rPr>
            </a:br>
            <a:r>
              <a:rPr lang="ru-RU" sz="3600" dirty="0" err="1" smtClean="0">
                <a:solidFill>
                  <a:schemeClr val="accent2">
                    <a:lumMod val="50000"/>
                  </a:schemeClr>
                </a:solidFill>
              </a:rPr>
              <a:t>грузинскость</a:t>
            </a:r>
            <a:r>
              <a:rPr lang="ru-RU" sz="3600" dirty="0" smtClean="0">
                <a:solidFill>
                  <a:srgbClr val="920000"/>
                </a:solidFill>
              </a:rPr>
              <a:t> 930</a:t>
            </a:r>
            <a:br>
              <a:rPr lang="ru-RU" sz="3600" dirty="0" smtClean="0">
                <a:solidFill>
                  <a:srgbClr val="920000"/>
                </a:solidFill>
              </a:rPr>
            </a:br>
            <a:r>
              <a:rPr lang="ru-RU" sz="3600" dirty="0" err="1" smtClean="0">
                <a:solidFill>
                  <a:schemeClr val="accent2">
                    <a:lumMod val="50000"/>
                  </a:schemeClr>
                </a:solidFill>
              </a:rPr>
              <a:t>азербайджанскость</a:t>
            </a:r>
            <a:r>
              <a:rPr lang="ru-RU" sz="3600" dirty="0" smtClean="0">
                <a:solidFill>
                  <a:srgbClr val="920000"/>
                </a:solidFill>
              </a:rPr>
              <a:t> 216</a:t>
            </a:r>
            <a:br>
              <a:rPr lang="ru-RU" sz="3600" dirty="0" smtClean="0">
                <a:solidFill>
                  <a:srgbClr val="920000"/>
                </a:solidFill>
              </a:rPr>
            </a:br>
            <a:r>
              <a:rPr lang="ru-RU" sz="3200" dirty="0" smtClean="0"/>
              <a:t/>
            </a:r>
            <a:br>
              <a:rPr lang="ru-RU" sz="3200" dirty="0" smtClean="0"/>
            </a:br>
            <a:endParaRPr lang="ru-RU"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764704"/>
          </a:xfrm>
        </p:spPr>
        <p:txBody>
          <a:bodyPr>
            <a:noAutofit/>
          </a:bodyPr>
          <a:lstStyle/>
          <a:p>
            <a:r>
              <a:rPr lang="en-US" sz="1600" dirty="0" smtClean="0"/>
              <a:t>5.</a:t>
            </a:r>
            <a:r>
              <a:rPr lang="en-US" sz="3200" dirty="0" smtClean="0"/>
              <a:t>                </a:t>
            </a:r>
            <a:r>
              <a:rPr lang="ru-RU" sz="3200" dirty="0" smtClean="0"/>
              <a:t>-устойчивость (21 композит)</a:t>
            </a:r>
            <a:endParaRPr lang="ru-RU" sz="3200" dirty="0"/>
          </a:p>
        </p:txBody>
      </p:sp>
      <p:sp>
        <p:nvSpPr>
          <p:cNvPr id="3" name="Содержимое 2"/>
          <p:cNvSpPr>
            <a:spLocks noGrp="1"/>
          </p:cNvSpPr>
          <p:nvPr>
            <p:ph sz="half" idx="1"/>
          </p:nvPr>
        </p:nvSpPr>
        <p:spPr>
          <a:xfrm>
            <a:off x="0" y="548680"/>
            <a:ext cx="4644008" cy="6309320"/>
          </a:xfrm>
        </p:spPr>
        <p:txBody>
          <a:bodyPr>
            <a:normAutofit fontScale="92500" lnSpcReduction="20000"/>
          </a:bodyPr>
          <a:lstStyle/>
          <a:p>
            <a:pPr marL="0">
              <a:spcBef>
                <a:spcPts val="0"/>
              </a:spcBef>
              <a:buNone/>
            </a:pPr>
            <a:endParaRPr lang="ru-RU" sz="3000" i="1" dirty="0" smtClean="0"/>
          </a:p>
          <a:p>
            <a:pPr marL="0">
              <a:spcBef>
                <a:spcPts val="0"/>
              </a:spcBef>
              <a:buNone/>
            </a:pPr>
            <a:r>
              <a:rPr lang="ru-RU" sz="3200" i="1" dirty="0" smtClean="0"/>
              <a:t>погодоустойчивость</a:t>
            </a:r>
          </a:p>
          <a:p>
            <a:pPr marL="0">
              <a:spcBef>
                <a:spcPts val="0"/>
              </a:spcBef>
              <a:buNone/>
            </a:pPr>
            <a:r>
              <a:rPr lang="ru-RU" sz="3200" i="1" dirty="0" smtClean="0"/>
              <a:t>теплоустойчивость</a:t>
            </a:r>
          </a:p>
          <a:p>
            <a:pPr marL="0">
              <a:spcBef>
                <a:spcPts val="0"/>
              </a:spcBef>
              <a:buNone/>
            </a:pPr>
            <a:r>
              <a:rPr lang="ru-RU" sz="3200" i="1" dirty="0" smtClean="0"/>
              <a:t>засухоустойчивость</a:t>
            </a:r>
          </a:p>
          <a:p>
            <a:pPr marL="0">
              <a:spcBef>
                <a:spcPts val="0"/>
              </a:spcBef>
              <a:buNone/>
            </a:pPr>
            <a:r>
              <a:rPr lang="ru-RU" sz="3200" dirty="0" smtClean="0">
                <a:solidFill>
                  <a:srgbClr val="0070C0"/>
                </a:solidFill>
              </a:rPr>
              <a:t>Модель: </a:t>
            </a:r>
            <a:r>
              <a:rPr lang="en-US" sz="3200" dirty="0" smtClean="0">
                <a:solidFill>
                  <a:srgbClr val="0070C0"/>
                </a:solidFill>
              </a:rPr>
              <a:t>‘</a:t>
            </a:r>
            <a:r>
              <a:rPr lang="ru-RU" sz="3200" dirty="0" smtClean="0">
                <a:solidFill>
                  <a:srgbClr val="0070C0"/>
                </a:solidFill>
              </a:rPr>
              <a:t>устойчивость к</a:t>
            </a:r>
            <a:r>
              <a:rPr lang="en-US" sz="3200" dirty="0" smtClean="0">
                <a:solidFill>
                  <a:srgbClr val="0070C0"/>
                </a:solidFill>
              </a:rPr>
              <a:t> </a:t>
            </a:r>
            <a:r>
              <a:rPr lang="ru-RU" sz="3200" dirty="0" smtClean="0">
                <a:solidFill>
                  <a:srgbClr val="0070C0"/>
                </a:solidFill>
              </a:rPr>
              <a:t>холоду, стрессам</a:t>
            </a:r>
            <a:r>
              <a:rPr lang="en-US" sz="3200" dirty="0" smtClean="0">
                <a:solidFill>
                  <a:srgbClr val="0070C0"/>
                </a:solidFill>
              </a:rPr>
              <a:t> ’</a:t>
            </a:r>
            <a:r>
              <a:rPr lang="ru-RU" sz="3200" dirty="0" smtClean="0"/>
              <a:t>.</a:t>
            </a:r>
            <a:endParaRPr lang="ru-RU" sz="3200" i="1" dirty="0" smtClean="0"/>
          </a:p>
          <a:p>
            <a:pPr marL="0">
              <a:spcBef>
                <a:spcPts val="0"/>
              </a:spcBef>
              <a:buNone/>
            </a:pPr>
            <a:endParaRPr lang="ru-RU" sz="3200" i="1" dirty="0" smtClean="0"/>
          </a:p>
          <a:p>
            <a:pPr marL="0">
              <a:spcBef>
                <a:spcPts val="0"/>
              </a:spcBef>
            </a:pPr>
            <a:r>
              <a:rPr lang="ru-RU" sz="3200" i="1" dirty="0" err="1" smtClean="0">
                <a:solidFill>
                  <a:srgbClr val="920000"/>
                </a:solidFill>
              </a:rPr>
              <a:t>стрессоустойчивость</a:t>
            </a:r>
            <a:r>
              <a:rPr lang="ru-RU" sz="3200" dirty="0" smtClean="0">
                <a:solidFill>
                  <a:srgbClr val="920000"/>
                </a:solidFill>
              </a:rPr>
              <a:t> </a:t>
            </a:r>
            <a:r>
              <a:rPr lang="ru-RU" sz="3200" dirty="0" smtClean="0"/>
              <a:t>(Сл. </a:t>
            </a:r>
            <a:r>
              <a:rPr lang="ru-RU" sz="3200" dirty="0" err="1" smtClean="0"/>
              <a:t>син</a:t>
            </a:r>
            <a:r>
              <a:rPr lang="ru-RU" sz="3200" dirty="0" smtClean="0"/>
              <a:t>. Тришина) </a:t>
            </a:r>
            <a:r>
              <a:rPr lang="ru-RU" sz="3200" dirty="0" smtClean="0">
                <a:solidFill>
                  <a:schemeClr val="accent2">
                    <a:lumMod val="50000"/>
                  </a:schemeClr>
                </a:solidFill>
              </a:rPr>
              <a:t>554 000</a:t>
            </a:r>
            <a:endParaRPr lang="en-US" sz="3200" dirty="0" smtClean="0">
              <a:solidFill>
                <a:schemeClr val="accent2">
                  <a:lumMod val="50000"/>
                </a:schemeClr>
              </a:solidFill>
            </a:endParaRPr>
          </a:p>
          <a:p>
            <a:pPr marL="0">
              <a:spcBef>
                <a:spcPts val="0"/>
              </a:spcBef>
            </a:pPr>
            <a:r>
              <a:rPr lang="ru-RU" sz="3200" i="1" dirty="0" smtClean="0">
                <a:solidFill>
                  <a:srgbClr val="920000"/>
                </a:solidFill>
              </a:rPr>
              <a:t>помехоустойчивость</a:t>
            </a:r>
            <a:r>
              <a:rPr lang="ru-RU" sz="3200" dirty="0" smtClean="0">
                <a:solidFill>
                  <a:srgbClr val="920000"/>
                </a:solidFill>
              </a:rPr>
              <a:t> </a:t>
            </a:r>
            <a:r>
              <a:rPr lang="ru-RU" sz="3200" dirty="0" smtClean="0"/>
              <a:t>(Сл. </a:t>
            </a:r>
            <a:r>
              <a:rPr lang="ru-RU" sz="3200" dirty="0" err="1" smtClean="0"/>
              <a:t>син</a:t>
            </a:r>
            <a:r>
              <a:rPr lang="ru-RU" sz="3200" dirty="0" smtClean="0"/>
              <a:t>. Тришина)  </a:t>
            </a:r>
            <a:r>
              <a:rPr lang="ru-RU" sz="3200" dirty="0" smtClean="0">
                <a:solidFill>
                  <a:schemeClr val="accent2">
                    <a:lumMod val="50000"/>
                  </a:schemeClr>
                </a:solidFill>
              </a:rPr>
              <a:t>269 000</a:t>
            </a:r>
          </a:p>
          <a:p>
            <a:pPr marL="0">
              <a:spcBef>
                <a:spcPts val="0"/>
              </a:spcBef>
            </a:pPr>
            <a:r>
              <a:rPr lang="ru-RU" sz="3200" i="1" dirty="0" smtClean="0">
                <a:solidFill>
                  <a:srgbClr val="920000"/>
                </a:solidFill>
              </a:rPr>
              <a:t>отказоустойчивость</a:t>
            </a:r>
            <a:r>
              <a:rPr lang="ru-RU" sz="3200" dirty="0" smtClean="0">
                <a:solidFill>
                  <a:srgbClr val="920000"/>
                </a:solidFill>
              </a:rPr>
              <a:t> </a:t>
            </a:r>
            <a:r>
              <a:rPr lang="ru-RU" sz="3200" dirty="0" smtClean="0"/>
              <a:t>(</a:t>
            </a:r>
            <a:r>
              <a:rPr lang="ru-RU" sz="3200" dirty="0" err="1" smtClean="0"/>
              <a:t>Орф.сл</a:t>
            </a:r>
            <a:r>
              <a:rPr lang="ru-RU" sz="3200" dirty="0" smtClean="0"/>
              <a:t>)</a:t>
            </a:r>
            <a:r>
              <a:rPr lang="ru-RU" sz="3200" dirty="0" smtClean="0">
                <a:solidFill>
                  <a:srgbClr val="920000"/>
                </a:solidFill>
              </a:rPr>
              <a:t> </a:t>
            </a:r>
            <a:r>
              <a:rPr lang="ru-RU" sz="3200" dirty="0" smtClean="0">
                <a:solidFill>
                  <a:schemeClr val="accent2">
                    <a:lumMod val="50000"/>
                  </a:schemeClr>
                </a:solidFill>
              </a:rPr>
              <a:t>254 000</a:t>
            </a:r>
          </a:p>
          <a:p>
            <a:pPr marL="0">
              <a:spcBef>
                <a:spcPts val="0"/>
              </a:spcBef>
            </a:pPr>
            <a:endParaRPr lang="ru-RU" sz="3000" dirty="0" smtClean="0"/>
          </a:p>
          <a:p>
            <a:pPr marL="0">
              <a:spcBef>
                <a:spcPts val="0"/>
              </a:spcBef>
              <a:buNone/>
            </a:pPr>
            <a:endParaRPr lang="ru-RU" sz="2400" i="1" dirty="0" smtClean="0"/>
          </a:p>
          <a:p>
            <a:pPr marL="0">
              <a:spcBef>
                <a:spcPts val="0"/>
              </a:spcBef>
              <a:buNone/>
            </a:pPr>
            <a:r>
              <a:rPr lang="ru-RU" sz="2400" dirty="0" smtClean="0"/>
              <a:t/>
            </a:r>
            <a:br>
              <a:rPr lang="ru-RU" sz="2400" dirty="0" smtClean="0"/>
            </a:br>
            <a:endParaRPr lang="ru-RU" sz="2400" dirty="0" smtClean="0"/>
          </a:p>
          <a:p>
            <a:pPr marL="0">
              <a:spcBef>
                <a:spcPts val="0"/>
              </a:spcBef>
              <a:buNone/>
            </a:pPr>
            <a:endParaRPr lang="ru-RU" sz="2500" dirty="0"/>
          </a:p>
        </p:txBody>
      </p:sp>
      <p:sp>
        <p:nvSpPr>
          <p:cNvPr id="4" name="Содержимое 3"/>
          <p:cNvSpPr>
            <a:spLocks noGrp="1"/>
          </p:cNvSpPr>
          <p:nvPr>
            <p:ph sz="half" idx="2"/>
          </p:nvPr>
        </p:nvSpPr>
        <p:spPr>
          <a:xfrm>
            <a:off x="4648200" y="476672"/>
            <a:ext cx="4495800" cy="6381328"/>
          </a:xfrm>
        </p:spPr>
        <p:txBody>
          <a:bodyPr>
            <a:normAutofit fontScale="92500" lnSpcReduction="20000"/>
          </a:bodyPr>
          <a:lstStyle/>
          <a:p>
            <a:pPr lvl="0">
              <a:buNone/>
            </a:pPr>
            <a:endParaRPr lang="ru-RU" sz="2600" i="1" dirty="0" smtClean="0">
              <a:solidFill>
                <a:srgbClr val="920000"/>
              </a:solidFill>
            </a:endParaRPr>
          </a:p>
          <a:p>
            <a:pPr lvl="0">
              <a:buNone/>
            </a:pPr>
            <a:r>
              <a:rPr lang="ru-RU" sz="3200" i="1" dirty="0" smtClean="0">
                <a:solidFill>
                  <a:srgbClr val="920000"/>
                </a:solidFill>
              </a:rPr>
              <a:t>Ошибкоустойчивость </a:t>
            </a:r>
            <a:r>
              <a:rPr lang="ru-RU" sz="3200" dirty="0" smtClean="0">
                <a:solidFill>
                  <a:schemeClr val="bg2">
                    <a:lumMod val="25000"/>
                  </a:schemeClr>
                </a:solidFill>
              </a:rPr>
              <a:t>791</a:t>
            </a:r>
          </a:p>
          <a:p>
            <a:pPr marL="0" lvl="0">
              <a:spcBef>
                <a:spcPts val="0"/>
              </a:spcBef>
              <a:buNone/>
            </a:pPr>
            <a:r>
              <a:rPr lang="en-US" sz="3200" dirty="0" smtClean="0"/>
              <a:t>‘</a:t>
            </a:r>
            <a:r>
              <a:rPr lang="ru-RU" sz="3200" dirty="0" smtClean="0"/>
              <a:t>способность признавать свои ошибки и учиться на своих ошибках</a:t>
            </a:r>
            <a:r>
              <a:rPr lang="en-US" sz="3200" dirty="0" smtClean="0"/>
              <a:t>’</a:t>
            </a:r>
            <a:endParaRPr lang="ru-RU" sz="3200" i="1" dirty="0" smtClean="0"/>
          </a:p>
          <a:p>
            <a:r>
              <a:rPr lang="ru-RU" sz="3200" i="1" dirty="0" smtClean="0"/>
              <a:t>Воспитывайте в себе </a:t>
            </a:r>
            <a:r>
              <a:rPr lang="ru-RU" sz="3200" i="1" dirty="0" smtClean="0">
                <a:solidFill>
                  <a:srgbClr val="7030A0"/>
                </a:solidFill>
              </a:rPr>
              <a:t>"</a:t>
            </a:r>
            <a:r>
              <a:rPr lang="ru-RU" sz="3200" i="1" dirty="0" err="1" smtClean="0">
                <a:solidFill>
                  <a:srgbClr val="7030A0"/>
                </a:solidFill>
              </a:rPr>
              <a:t>обидоустойчивость</a:t>
            </a:r>
            <a:r>
              <a:rPr lang="ru-RU" sz="3200" i="1" dirty="0" smtClean="0">
                <a:solidFill>
                  <a:srgbClr val="7030A0"/>
                </a:solidFill>
              </a:rPr>
              <a:t>« </a:t>
            </a:r>
            <a:r>
              <a:rPr lang="ru-RU" sz="3200" dirty="0" smtClean="0">
                <a:solidFill>
                  <a:srgbClr val="7030A0"/>
                </a:solidFill>
              </a:rPr>
              <a:t>(10), </a:t>
            </a:r>
            <a:r>
              <a:rPr lang="ru-RU" sz="3200" i="1" dirty="0" smtClean="0"/>
              <a:t>ловите моменты, когда готовы обидеться, и… меняйте привычку.</a:t>
            </a:r>
          </a:p>
          <a:p>
            <a:pPr>
              <a:buNone/>
            </a:pPr>
            <a:r>
              <a:rPr lang="ru-RU" sz="3200" i="1" dirty="0" err="1" smtClean="0">
                <a:solidFill>
                  <a:srgbClr val="920000"/>
                </a:solidFill>
              </a:rPr>
              <a:t>обороноустойчивость</a:t>
            </a:r>
            <a:r>
              <a:rPr lang="ru-RU" sz="3200" dirty="0" smtClean="0"/>
              <a:t> </a:t>
            </a:r>
            <a:r>
              <a:rPr lang="ru-RU" sz="3200" dirty="0" smtClean="0">
                <a:solidFill>
                  <a:schemeClr val="bg2">
                    <a:lumMod val="25000"/>
                  </a:schemeClr>
                </a:solidFill>
              </a:rPr>
              <a:t>280</a:t>
            </a:r>
            <a:r>
              <a:rPr lang="ru-RU" sz="3200" dirty="0" smtClean="0"/>
              <a:t> = </a:t>
            </a:r>
            <a:r>
              <a:rPr lang="ru-RU" sz="3000" dirty="0" smtClean="0"/>
              <a:t>обороноспособность</a:t>
            </a:r>
            <a:r>
              <a:rPr lang="en-US" sz="3000" dirty="0" smtClean="0"/>
              <a:t>’</a:t>
            </a:r>
            <a:endParaRPr lang="ru-RU" sz="3000" dirty="0" smtClean="0"/>
          </a:p>
          <a:p>
            <a:endParaRPr lang="ru-RU" sz="3200"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169368"/>
          </a:xfrm>
        </p:spPr>
        <p:txBody>
          <a:bodyPr>
            <a:noAutofit/>
          </a:bodyPr>
          <a:lstStyle/>
          <a:p>
            <a:r>
              <a:rPr lang="en-US" sz="1400" dirty="0" smtClean="0">
                <a:solidFill>
                  <a:schemeClr val="bg2">
                    <a:lumMod val="25000"/>
                  </a:schemeClr>
                </a:solidFill>
              </a:rPr>
              <a:t>6.                               </a:t>
            </a:r>
            <a:r>
              <a:rPr lang="ru-RU" sz="3200" dirty="0" smtClean="0">
                <a:solidFill>
                  <a:schemeClr val="bg2">
                    <a:lumMod val="25000"/>
                  </a:schemeClr>
                </a:solidFill>
              </a:rPr>
              <a:t>Имена прилагательные с суффиксом -</a:t>
            </a:r>
            <a:r>
              <a:rPr lang="ru-RU" sz="3200" i="1" dirty="0" err="1" smtClean="0">
                <a:solidFill>
                  <a:schemeClr val="bg2">
                    <a:lumMod val="25000"/>
                  </a:schemeClr>
                </a:solidFill>
              </a:rPr>
              <a:t>н</a:t>
            </a:r>
            <a:r>
              <a:rPr lang="ru-RU" sz="3200" dirty="0" smtClean="0">
                <a:solidFill>
                  <a:schemeClr val="bg2">
                    <a:lumMod val="25000"/>
                  </a:schemeClr>
                </a:solidFill>
              </a:rPr>
              <a:t>- и </a:t>
            </a:r>
            <a:r>
              <a:rPr lang="ru-RU" sz="3200" u="sng" dirty="0" smtClean="0">
                <a:solidFill>
                  <a:schemeClr val="bg2">
                    <a:lumMod val="25000"/>
                  </a:schemeClr>
                </a:solidFill>
              </a:rPr>
              <a:t>приставкой </a:t>
            </a:r>
            <a:r>
              <a:rPr lang="ru-RU" sz="3200" b="1" i="1" u="sng" dirty="0" smtClean="0">
                <a:solidFill>
                  <a:schemeClr val="bg2">
                    <a:lumMod val="25000"/>
                  </a:schemeClr>
                </a:solidFill>
              </a:rPr>
              <a:t>без</a:t>
            </a:r>
            <a:r>
              <a:rPr lang="ru-RU" sz="3200" u="sng" dirty="0" smtClean="0">
                <a:solidFill>
                  <a:schemeClr val="bg2">
                    <a:lumMod val="25000"/>
                  </a:schemeClr>
                </a:solidFill>
              </a:rPr>
              <a:t>- (196) / </a:t>
            </a:r>
            <a:r>
              <a:rPr lang="ru-RU" sz="3200" b="1" i="1" u="sng" dirty="0" smtClean="0">
                <a:solidFill>
                  <a:schemeClr val="bg2">
                    <a:lumMod val="25000"/>
                  </a:schemeClr>
                </a:solidFill>
              </a:rPr>
              <a:t>бес</a:t>
            </a:r>
            <a:r>
              <a:rPr lang="ru-RU" sz="3200" u="sng" dirty="0" smtClean="0">
                <a:solidFill>
                  <a:schemeClr val="bg2">
                    <a:lumMod val="25000"/>
                  </a:schemeClr>
                </a:solidFill>
              </a:rPr>
              <a:t>- (180)</a:t>
            </a:r>
            <a:endParaRPr lang="ru-RU" sz="3200" dirty="0">
              <a:solidFill>
                <a:schemeClr val="bg2">
                  <a:lumMod val="25000"/>
                </a:schemeClr>
              </a:solidFill>
            </a:endParaRPr>
          </a:p>
        </p:txBody>
      </p:sp>
      <p:sp>
        <p:nvSpPr>
          <p:cNvPr id="3" name="Содержимое 2"/>
          <p:cNvSpPr>
            <a:spLocks noGrp="1"/>
          </p:cNvSpPr>
          <p:nvPr>
            <p:ph sz="half" idx="1"/>
          </p:nvPr>
        </p:nvSpPr>
        <p:spPr>
          <a:xfrm>
            <a:off x="323528" y="1196752"/>
            <a:ext cx="3960440" cy="5544616"/>
          </a:xfrm>
        </p:spPr>
        <p:txBody>
          <a:bodyPr>
            <a:normAutofit fontScale="25000" lnSpcReduction="20000"/>
          </a:bodyPr>
          <a:lstStyle/>
          <a:p>
            <a:pPr marL="0">
              <a:spcBef>
                <a:spcPts val="0"/>
              </a:spcBef>
              <a:buNone/>
            </a:pPr>
            <a:endParaRPr lang="ru-RU" sz="4100" i="1" dirty="0" smtClean="0"/>
          </a:p>
          <a:p>
            <a:pPr marL="0">
              <a:spcBef>
                <a:spcPts val="0"/>
              </a:spcBef>
              <a:buNone/>
            </a:pPr>
            <a:r>
              <a:rPr lang="ru-RU" sz="8000" i="1" dirty="0" smtClean="0"/>
              <a:t>     </a:t>
            </a:r>
            <a:r>
              <a:rPr lang="ru-RU" sz="11200" i="1" dirty="0" err="1" smtClean="0">
                <a:solidFill>
                  <a:srgbClr val="920000"/>
                </a:solidFill>
              </a:rPr>
              <a:t>безаэродромный</a:t>
            </a:r>
            <a:r>
              <a:rPr lang="ru-RU" sz="11200" i="1" dirty="0" smtClean="0">
                <a:solidFill>
                  <a:srgbClr val="920000"/>
                </a:solidFill>
              </a:rPr>
              <a:t> </a:t>
            </a:r>
            <a:r>
              <a:rPr lang="ru-RU" sz="11200" dirty="0" smtClean="0">
                <a:solidFill>
                  <a:schemeClr val="accent2">
                    <a:lumMod val="50000"/>
                  </a:schemeClr>
                </a:solidFill>
              </a:rPr>
              <a:t>3 710 </a:t>
            </a:r>
          </a:p>
          <a:p>
            <a:pPr marL="0">
              <a:spcBef>
                <a:spcPts val="0"/>
              </a:spcBef>
              <a:buNone/>
            </a:pPr>
            <a:r>
              <a:rPr lang="ru-RU" sz="11200" dirty="0" smtClean="0"/>
              <a:t>     </a:t>
            </a:r>
            <a:r>
              <a:rPr lang="ru-RU" sz="11200" dirty="0" err="1" smtClean="0"/>
              <a:t>Янд</a:t>
            </a:r>
            <a:r>
              <a:rPr lang="ru-RU" sz="11200" dirty="0" smtClean="0"/>
              <a:t>. 29000</a:t>
            </a:r>
          </a:p>
          <a:p>
            <a:pPr marL="0">
              <a:spcBef>
                <a:spcPts val="0"/>
              </a:spcBef>
              <a:buNone/>
            </a:pPr>
            <a:r>
              <a:rPr lang="ru-RU" sz="11200" i="1" dirty="0" smtClean="0">
                <a:solidFill>
                  <a:srgbClr val="920000"/>
                </a:solidFill>
              </a:rPr>
              <a:t>    </a:t>
            </a:r>
            <a:r>
              <a:rPr lang="ru-RU" sz="11200" i="1" dirty="0" err="1" smtClean="0">
                <a:solidFill>
                  <a:srgbClr val="920000"/>
                </a:solidFill>
              </a:rPr>
              <a:t>безбарьерный</a:t>
            </a:r>
            <a:r>
              <a:rPr lang="ru-RU" sz="11200" dirty="0" smtClean="0"/>
              <a:t> </a:t>
            </a:r>
            <a:r>
              <a:rPr lang="ru-RU" sz="11200" dirty="0" smtClean="0">
                <a:solidFill>
                  <a:schemeClr val="accent2">
                    <a:lumMod val="50000"/>
                  </a:schemeClr>
                </a:solidFill>
              </a:rPr>
              <a:t>41 000    </a:t>
            </a:r>
            <a:r>
              <a:rPr lang="ru-RU" sz="11200" dirty="0" smtClean="0"/>
              <a:t>(туризм)</a:t>
            </a:r>
            <a:br>
              <a:rPr lang="ru-RU" sz="11200" dirty="0" smtClean="0"/>
            </a:br>
            <a:r>
              <a:rPr lang="ru-RU" sz="11200" i="1" dirty="0" smtClean="0">
                <a:solidFill>
                  <a:srgbClr val="920000"/>
                </a:solidFill>
              </a:rPr>
              <a:t>     </a:t>
            </a:r>
            <a:r>
              <a:rPr lang="ru-RU" sz="11200" i="1" dirty="0" err="1" smtClean="0">
                <a:solidFill>
                  <a:srgbClr val="920000"/>
                </a:solidFill>
              </a:rPr>
              <a:t>безблагодатный</a:t>
            </a:r>
            <a:r>
              <a:rPr lang="ru-RU" sz="11200" dirty="0" smtClean="0"/>
              <a:t> (</a:t>
            </a:r>
            <a:r>
              <a:rPr lang="ru-RU" sz="11200" dirty="0" err="1" smtClean="0"/>
              <a:t>Сл.арх</a:t>
            </a:r>
            <a:r>
              <a:rPr lang="ru-RU" sz="11200" dirty="0" smtClean="0"/>
              <a:t>) 6420, Я. 57000</a:t>
            </a:r>
          </a:p>
          <a:p>
            <a:pPr marL="0">
              <a:spcBef>
                <a:spcPts val="0"/>
              </a:spcBef>
              <a:buNone/>
            </a:pPr>
            <a:r>
              <a:rPr lang="ru-RU" sz="11200" dirty="0" smtClean="0"/>
              <a:t>    </a:t>
            </a:r>
          </a:p>
          <a:p>
            <a:pPr marL="0">
              <a:spcBef>
                <a:spcPts val="0"/>
              </a:spcBef>
              <a:buNone/>
            </a:pPr>
            <a:r>
              <a:rPr lang="ru-RU" sz="11200" i="1" dirty="0" err="1" smtClean="0"/>
              <a:t>безмикробный</a:t>
            </a:r>
            <a:r>
              <a:rPr lang="ru-RU" sz="11200" dirty="0" smtClean="0"/>
              <a:t> (</a:t>
            </a:r>
            <a:r>
              <a:rPr lang="ru-RU" sz="11200" dirty="0" err="1" smtClean="0"/>
              <a:t>Орф.сл</a:t>
            </a:r>
            <a:r>
              <a:rPr lang="ru-RU" sz="11200" dirty="0" smtClean="0"/>
              <a:t>.) </a:t>
            </a:r>
            <a:r>
              <a:rPr lang="ru-RU" sz="11200" dirty="0" smtClean="0">
                <a:solidFill>
                  <a:schemeClr val="accent2">
                    <a:lumMod val="50000"/>
                  </a:schemeClr>
                </a:solidFill>
              </a:rPr>
              <a:t> 1 530, </a:t>
            </a:r>
            <a:r>
              <a:rPr lang="ru-RU" sz="11200" dirty="0" smtClean="0"/>
              <a:t>Я.28000</a:t>
            </a:r>
            <a:br>
              <a:rPr lang="ru-RU" sz="11200" dirty="0" smtClean="0"/>
            </a:br>
            <a:r>
              <a:rPr lang="ru-RU" sz="11200" dirty="0" smtClean="0"/>
              <a:t> </a:t>
            </a:r>
            <a:r>
              <a:rPr lang="ru-RU" sz="11200" i="1" dirty="0" err="1" smtClean="0">
                <a:solidFill>
                  <a:srgbClr val="920000"/>
                </a:solidFill>
              </a:rPr>
              <a:t>безбактериальный</a:t>
            </a:r>
            <a:r>
              <a:rPr lang="ru-RU" sz="11200" dirty="0" smtClean="0"/>
              <a:t> </a:t>
            </a:r>
          </a:p>
          <a:p>
            <a:pPr marL="0">
              <a:spcBef>
                <a:spcPts val="0"/>
              </a:spcBef>
              <a:buNone/>
            </a:pPr>
            <a:r>
              <a:rPr lang="ru-RU" sz="11200" dirty="0" smtClean="0">
                <a:solidFill>
                  <a:schemeClr val="accent2">
                    <a:lumMod val="50000"/>
                  </a:schemeClr>
                </a:solidFill>
              </a:rPr>
              <a:t>   1 110  </a:t>
            </a:r>
            <a:r>
              <a:rPr lang="ru-RU" sz="11200" dirty="0" smtClean="0"/>
              <a:t>Я. 8000 </a:t>
            </a:r>
          </a:p>
          <a:p>
            <a:pPr marL="0">
              <a:spcBef>
                <a:spcPts val="0"/>
              </a:spcBef>
              <a:buNone/>
            </a:pPr>
            <a:r>
              <a:rPr lang="ru-RU" sz="11200" i="1" dirty="0" smtClean="0">
                <a:solidFill>
                  <a:srgbClr val="920000"/>
                </a:solidFill>
              </a:rPr>
              <a:t>   </a:t>
            </a:r>
          </a:p>
          <a:p>
            <a:pPr marL="0">
              <a:spcBef>
                <a:spcPts val="0"/>
              </a:spcBef>
              <a:buNone/>
            </a:pPr>
            <a:endParaRPr lang="ru-RU" sz="11200" dirty="0"/>
          </a:p>
        </p:txBody>
      </p:sp>
      <p:sp>
        <p:nvSpPr>
          <p:cNvPr id="4" name="Содержимое 3"/>
          <p:cNvSpPr>
            <a:spLocks noGrp="1"/>
          </p:cNvSpPr>
          <p:nvPr>
            <p:ph sz="half" idx="2"/>
          </p:nvPr>
        </p:nvSpPr>
        <p:spPr>
          <a:xfrm>
            <a:off x="4499992" y="1124744"/>
            <a:ext cx="4320480" cy="5616624"/>
          </a:xfrm>
        </p:spPr>
        <p:txBody>
          <a:bodyPr>
            <a:normAutofit fontScale="25000" lnSpcReduction="20000"/>
          </a:bodyPr>
          <a:lstStyle/>
          <a:p>
            <a:pPr marL="0">
              <a:spcBef>
                <a:spcPts val="0"/>
              </a:spcBef>
              <a:buNone/>
            </a:pPr>
            <a:endParaRPr lang="ru-RU" sz="4100" i="1" dirty="0" smtClean="0">
              <a:solidFill>
                <a:srgbClr val="920000"/>
              </a:solidFill>
            </a:endParaRPr>
          </a:p>
          <a:p>
            <a:pPr marL="0">
              <a:spcBef>
                <a:spcPts val="0"/>
              </a:spcBef>
              <a:buNone/>
            </a:pPr>
            <a:r>
              <a:rPr lang="ru-RU" sz="8000" i="1" dirty="0" smtClean="0">
                <a:solidFill>
                  <a:srgbClr val="920000"/>
                </a:solidFill>
              </a:rPr>
              <a:t> </a:t>
            </a:r>
            <a:r>
              <a:rPr lang="ru-RU" sz="11200" i="1" dirty="0" err="1" smtClean="0">
                <a:solidFill>
                  <a:srgbClr val="920000"/>
                </a:solidFill>
              </a:rPr>
              <a:t>бесконкурсный</a:t>
            </a:r>
            <a:r>
              <a:rPr lang="ru-RU" sz="11200" dirty="0" smtClean="0"/>
              <a:t> </a:t>
            </a:r>
            <a:r>
              <a:rPr lang="ru-RU" sz="11200" dirty="0" smtClean="0">
                <a:solidFill>
                  <a:schemeClr val="bg2">
                    <a:lumMod val="25000"/>
                  </a:schemeClr>
                </a:solidFill>
              </a:rPr>
              <a:t>2860</a:t>
            </a:r>
            <a:r>
              <a:rPr lang="ru-RU" sz="11200" dirty="0" smtClean="0"/>
              <a:t>, Я.37000</a:t>
            </a:r>
          </a:p>
          <a:p>
            <a:pPr marL="0">
              <a:spcBef>
                <a:spcPts val="0"/>
              </a:spcBef>
              <a:buNone/>
            </a:pPr>
            <a:endParaRPr lang="ru-RU" sz="11200" dirty="0" smtClean="0"/>
          </a:p>
          <a:p>
            <a:pPr marL="0">
              <a:spcBef>
                <a:spcPts val="0"/>
              </a:spcBef>
              <a:buNone/>
            </a:pPr>
            <a:r>
              <a:rPr lang="ru-RU" sz="11200" i="1" dirty="0" smtClean="0">
                <a:solidFill>
                  <a:srgbClr val="920000"/>
                </a:solidFill>
              </a:rPr>
              <a:t>  </a:t>
            </a:r>
            <a:r>
              <a:rPr lang="ru-RU" sz="11200" i="1" dirty="0" err="1" smtClean="0"/>
              <a:t>бесклеточный</a:t>
            </a:r>
            <a:r>
              <a:rPr lang="ru-RU" sz="11200" i="1" dirty="0" smtClean="0">
                <a:solidFill>
                  <a:srgbClr val="920000"/>
                </a:solidFill>
              </a:rPr>
              <a:t> </a:t>
            </a:r>
            <a:r>
              <a:rPr lang="ru-RU" sz="11200" dirty="0" smtClean="0"/>
              <a:t>(</a:t>
            </a:r>
            <a:r>
              <a:rPr lang="ru-RU" sz="11200" dirty="0" err="1" smtClean="0"/>
              <a:t>Сл.Син.Тришина</a:t>
            </a:r>
            <a:r>
              <a:rPr lang="ru-RU" sz="11200" dirty="0" smtClean="0"/>
              <a:t>), </a:t>
            </a:r>
            <a:r>
              <a:rPr lang="ru-RU" sz="11200" dirty="0" smtClean="0">
                <a:solidFill>
                  <a:schemeClr val="accent2">
                    <a:lumMod val="50000"/>
                  </a:schemeClr>
                </a:solidFill>
              </a:rPr>
              <a:t>38000 </a:t>
            </a:r>
            <a:r>
              <a:rPr lang="ru-RU" sz="11200" dirty="0" smtClean="0"/>
              <a:t>Я.63000</a:t>
            </a:r>
          </a:p>
          <a:p>
            <a:pPr marL="0">
              <a:spcBef>
                <a:spcPts val="0"/>
              </a:spcBef>
              <a:buNone/>
            </a:pPr>
            <a:endParaRPr lang="ru-RU" sz="11200" dirty="0" smtClean="0"/>
          </a:p>
          <a:p>
            <a:pPr marL="0">
              <a:spcBef>
                <a:spcPts val="0"/>
              </a:spcBef>
              <a:buNone/>
            </a:pPr>
            <a:r>
              <a:rPr lang="ru-RU" sz="11200" i="1" dirty="0" smtClean="0"/>
              <a:t>  </a:t>
            </a:r>
            <a:r>
              <a:rPr lang="ru-RU" sz="11200" i="1" dirty="0" err="1" smtClean="0"/>
              <a:t>безрелигиозный</a:t>
            </a:r>
            <a:r>
              <a:rPr lang="ru-RU" sz="11200" i="1" dirty="0" smtClean="0"/>
              <a:t> </a:t>
            </a:r>
            <a:r>
              <a:rPr lang="ru-RU" sz="11200" dirty="0" smtClean="0"/>
              <a:t>(</a:t>
            </a:r>
            <a:r>
              <a:rPr lang="ru-RU" sz="11200" dirty="0" err="1" smtClean="0"/>
              <a:t>Сл.син.Тришина</a:t>
            </a:r>
            <a:r>
              <a:rPr lang="ru-RU" sz="11200" dirty="0" smtClean="0"/>
              <a:t>,   </a:t>
            </a:r>
            <a:r>
              <a:rPr lang="ru-RU" sz="11200" dirty="0" err="1" smtClean="0"/>
              <a:t>Орфогр.сл</a:t>
            </a:r>
            <a:r>
              <a:rPr lang="ru-RU" sz="11200" dirty="0" smtClean="0"/>
              <a:t>.)</a:t>
            </a:r>
          </a:p>
          <a:p>
            <a:pPr marL="0">
              <a:spcBef>
                <a:spcPts val="0"/>
              </a:spcBef>
              <a:buNone/>
            </a:pPr>
            <a:r>
              <a:rPr lang="ru-RU" sz="11200" dirty="0" smtClean="0">
                <a:solidFill>
                  <a:schemeClr val="bg2">
                    <a:lumMod val="25000"/>
                  </a:schemeClr>
                </a:solidFill>
              </a:rPr>
              <a:t>23400</a:t>
            </a:r>
            <a:r>
              <a:rPr lang="ru-RU" sz="11200" dirty="0" smtClean="0"/>
              <a:t>, Я.26000</a:t>
            </a:r>
            <a:r>
              <a:rPr lang="ru-RU" sz="11200" i="1" dirty="0" smtClean="0">
                <a:solidFill>
                  <a:srgbClr val="920000"/>
                </a:solidFill>
              </a:rPr>
              <a:t> </a:t>
            </a:r>
          </a:p>
          <a:p>
            <a:pPr marL="0">
              <a:spcBef>
                <a:spcPts val="0"/>
              </a:spcBef>
              <a:buNone/>
            </a:pPr>
            <a:endParaRPr lang="ru-RU" sz="11200" i="1" dirty="0" smtClean="0">
              <a:solidFill>
                <a:srgbClr val="920000"/>
              </a:solidFill>
            </a:endParaRPr>
          </a:p>
          <a:p>
            <a:pPr marL="0">
              <a:spcBef>
                <a:spcPts val="0"/>
              </a:spcBef>
              <a:buNone/>
            </a:pPr>
            <a:r>
              <a:rPr lang="ru-RU" sz="11200" i="1" dirty="0" err="1" smtClean="0">
                <a:solidFill>
                  <a:srgbClr val="920000"/>
                </a:solidFill>
              </a:rPr>
              <a:t>безгосударственный</a:t>
            </a:r>
            <a:r>
              <a:rPr lang="ru-RU" sz="11200" dirty="0" smtClean="0"/>
              <a:t> </a:t>
            </a:r>
          </a:p>
          <a:p>
            <a:pPr marL="0">
              <a:spcBef>
                <a:spcPts val="0"/>
              </a:spcBef>
              <a:buNone/>
            </a:pPr>
            <a:r>
              <a:rPr lang="ru-RU" sz="11200" dirty="0" smtClean="0"/>
              <a:t>Я. 50000</a:t>
            </a:r>
          </a:p>
          <a:p>
            <a:pPr marL="0">
              <a:spcBef>
                <a:spcPts val="0"/>
              </a:spcBef>
              <a:buNone/>
            </a:pPr>
            <a:endParaRPr lang="ru-RU" sz="11200" dirty="0" smtClean="0"/>
          </a:p>
          <a:p>
            <a:pPr marL="0">
              <a:spcBef>
                <a:spcPts val="0"/>
              </a:spcBef>
              <a:buNone/>
            </a:pPr>
            <a:r>
              <a:rPr lang="ru-RU" sz="11200" dirty="0" smtClean="0"/>
              <a:t/>
            </a:r>
            <a:br>
              <a:rPr lang="ru-RU" sz="11200" dirty="0" smtClean="0"/>
            </a:br>
            <a:r>
              <a:rPr lang="ru-RU" sz="11200" dirty="0" smtClean="0"/>
              <a:t> </a:t>
            </a:r>
            <a:br>
              <a:rPr lang="ru-RU" sz="11200" dirty="0" smtClean="0"/>
            </a:br>
            <a:r>
              <a:rPr lang="ru-RU" sz="11200" dirty="0" smtClean="0"/>
              <a:t> </a:t>
            </a:r>
            <a:br>
              <a:rPr lang="ru-RU" sz="11200" dirty="0" smtClean="0"/>
            </a:br>
            <a:endParaRPr lang="ru-RU" sz="1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algn="l"/>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600" dirty="0" smtClean="0"/>
              <a:t> </a:t>
            </a:r>
            <a:br>
              <a:rPr lang="ru-RU" sz="3600" dirty="0" smtClean="0"/>
            </a:br>
            <a:r>
              <a:rPr lang="ru-RU" sz="3600" dirty="0" smtClean="0"/>
              <a:t/>
            </a:r>
            <a:br>
              <a:rPr lang="ru-RU" sz="3600" dirty="0" smtClean="0"/>
            </a:br>
            <a:r>
              <a:rPr lang="ru-RU" sz="3600" dirty="0" smtClean="0"/>
              <a:t/>
            </a:r>
            <a:br>
              <a:rPr lang="ru-RU" sz="3600" dirty="0" smtClean="0"/>
            </a:br>
            <a:r>
              <a:rPr lang="en-US" sz="3600" dirty="0" smtClean="0"/>
              <a:t>                                            </a:t>
            </a:r>
            <a:r>
              <a:rPr lang="en-US" sz="1600" dirty="0" smtClean="0"/>
              <a:t>7</a:t>
            </a:r>
            <a:r>
              <a:rPr lang="en-US" sz="3600" dirty="0" smtClean="0"/>
              <a:t/>
            </a:r>
            <a:br>
              <a:rPr lang="en-US" sz="3600" dirty="0" smtClean="0"/>
            </a:br>
            <a:r>
              <a:rPr lang="ru-RU" sz="3600" b="1" dirty="0" smtClean="0">
                <a:solidFill>
                  <a:schemeClr val="accent2">
                    <a:lumMod val="50000"/>
                  </a:schemeClr>
                </a:solidFill>
              </a:rPr>
              <a:t>Разграничение узуальных и потенциальных слов. Уточнение понятия неологизма </a:t>
            </a:r>
            <a:r>
              <a:rPr lang="ru-RU" sz="3600" dirty="0" smtClean="0"/>
              <a:t/>
            </a:r>
            <a:br>
              <a:rPr lang="ru-RU" sz="3600" dirty="0" smtClean="0"/>
            </a:br>
            <a:r>
              <a:rPr lang="ru-RU" sz="3600" dirty="0" smtClean="0"/>
              <a:t>Неактуальное определение:</a:t>
            </a:r>
            <a:r>
              <a:rPr lang="ru-RU" sz="3200" dirty="0" smtClean="0"/>
              <a:t>«</a:t>
            </a:r>
            <a:r>
              <a:rPr lang="ru-RU" sz="3200" b="1" dirty="0" smtClean="0"/>
              <a:t>Неологизмами</a:t>
            </a:r>
            <a:r>
              <a:rPr lang="ru-RU" sz="3200" dirty="0" smtClean="0"/>
              <a:t>» обычно называют новые узуальные слова (как производные, так и заимствованные), которые вошли в основной лексический фонд, </a:t>
            </a:r>
            <a:r>
              <a:rPr lang="ru-RU" sz="3200" u="sng" dirty="0" smtClean="0"/>
              <a:t>т.е. зафиксированы словарями</a:t>
            </a:r>
            <a:r>
              <a:rPr lang="ru-RU" sz="3200" dirty="0" smtClean="0"/>
              <a:t>, недавно, причем точка отсчета и время вхождения определяется по-разному – от двух-трех до пяти-семи десятилетий» (</a:t>
            </a:r>
            <a:r>
              <a:rPr lang="ru-RU" sz="3200" dirty="0" err="1" smtClean="0"/>
              <a:t>Котелова</a:t>
            </a:r>
            <a:r>
              <a:rPr lang="ru-RU" sz="3200" dirty="0" smtClean="0"/>
              <a:t> 1971).</a:t>
            </a:r>
            <a:br>
              <a:rPr lang="ru-RU" sz="3200" dirty="0" smtClean="0"/>
            </a:br>
            <a:r>
              <a:rPr lang="ru-RU" sz="3200" dirty="0" smtClean="0"/>
              <a:t> </a:t>
            </a:r>
            <a:r>
              <a:rPr lang="ru-RU" sz="3200" b="1" dirty="0" smtClean="0">
                <a:solidFill>
                  <a:schemeClr val="accent2">
                    <a:lumMod val="50000"/>
                  </a:schemeClr>
                </a:solidFill>
              </a:rPr>
              <a:t>Проблемы:</a:t>
            </a:r>
            <a:r>
              <a:rPr lang="ru-RU" sz="3200" dirty="0" smtClean="0">
                <a:solidFill>
                  <a:schemeClr val="accent2">
                    <a:lumMod val="50000"/>
                  </a:schemeClr>
                </a:solidFill>
              </a:rPr>
              <a:t> определение порога частотности и надежности </a:t>
            </a:r>
            <a:r>
              <a:rPr lang="ru-RU" sz="3200" dirty="0" err="1" smtClean="0">
                <a:solidFill>
                  <a:schemeClr val="accent2">
                    <a:lumMod val="50000"/>
                  </a:schemeClr>
                </a:solidFill>
              </a:rPr>
              <a:t>Интернет-источников</a:t>
            </a:r>
            <a:r>
              <a:rPr lang="ru-RU" sz="3200" dirty="0" smtClean="0">
                <a:solidFill>
                  <a:schemeClr val="accent2">
                    <a:lumMod val="50000"/>
                  </a:schemeClr>
                </a:solidFill>
              </a:rPr>
              <a:t>.</a:t>
            </a:r>
            <a:br>
              <a:rPr lang="ru-RU" sz="3200" dirty="0" smtClean="0">
                <a:solidFill>
                  <a:schemeClr val="accent2">
                    <a:lumMod val="50000"/>
                  </a:schemeClr>
                </a:solidFill>
              </a:rPr>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endParaRPr lang="ru-RU"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lvl="0" algn="l"/>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600" dirty="0" smtClean="0"/>
              <a:t> </a:t>
            </a:r>
            <a:br>
              <a:rPr lang="ru-RU" sz="3600" dirty="0" smtClean="0"/>
            </a:br>
            <a:r>
              <a:rPr lang="ru-RU" sz="3600" dirty="0" smtClean="0"/>
              <a:t/>
            </a:r>
            <a:br>
              <a:rPr lang="ru-RU" sz="3600" dirty="0" smtClean="0"/>
            </a:br>
            <a:r>
              <a:rPr lang="ru-RU" sz="3600" dirty="0" smtClean="0"/>
              <a:t/>
            </a:r>
            <a:br>
              <a:rPr lang="ru-RU" sz="3600" dirty="0" smtClean="0"/>
            </a:br>
            <a:r>
              <a:rPr lang="en-US" sz="3600" dirty="0" smtClean="0"/>
              <a:t>                                            </a:t>
            </a:r>
            <a:r>
              <a:rPr lang="ru-RU" sz="1600" dirty="0" smtClean="0"/>
              <a:t>8</a:t>
            </a:r>
            <a:r>
              <a:rPr lang="en-US" sz="3600" dirty="0" smtClean="0"/>
              <a:t/>
            </a:r>
            <a:br>
              <a:rPr lang="en-US" sz="3600" dirty="0" smtClean="0"/>
            </a:br>
            <a:r>
              <a:rPr lang="ru-RU" sz="2400" dirty="0" smtClean="0"/>
              <a:t>Толковый словарь живого великорусского языка (Даль): 200 000 слов. </a:t>
            </a:r>
            <a:r>
              <a:rPr lang="ru-RU" sz="3600" dirty="0" smtClean="0"/>
              <a:t/>
            </a:r>
            <a:br>
              <a:rPr lang="ru-RU" sz="3600" dirty="0" smtClean="0"/>
            </a:br>
            <a:r>
              <a:rPr lang="ru-RU" sz="2400" dirty="0" smtClean="0"/>
              <a:t>Сводный словарь современной русской лексики: 170 000 слов. </a:t>
            </a:r>
            <a:br>
              <a:rPr lang="ru-RU" sz="2400" dirty="0" smtClean="0"/>
            </a:br>
            <a:r>
              <a:rPr lang="ru-RU" sz="2400" dirty="0" smtClean="0"/>
              <a:t>Русский орфографический словарь (Лопатин): 200 000 слов. </a:t>
            </a:r>
            <a:br>
              <a:rPr lang="ru-RU" sz="2400" dirty="0" smtClean="0"/>
            </a:br>
            <a:r>
              <a:rPr lang="ru-RU" sz="2400" dirty="0" smtClean="0"/>
              <a:t>Словообразовательный словарь русского языка (Тихонов): </a:t>
            </a:r>
            <a:r>
              <a:rPr lang="ru-RU" sz="2400" dirty="0" err="1" smtClean="0"/>
              <a:t>ок</a:t>
            </a:r>
            <a:r>
              <a:rPr lang="ru-RU" sz="2400" dirty="0" smtClean="0"/>
              <a:t>. 145 000 слов.</a:t>
            </a:r>
            <a:br>
              <a:rPr lang="ru-RU" sz="2400" dirty="0" smtClean="0"/>
            </a:br>
            <a:r>
              <a:rPr lang="ru-RU" sz="2400" dirty="0" smtClean="0"/>
              <a:t>Словарь современного русского литературного языка (БАС</a:t>
            </a:r>
            <a:r>
              <a:rPr lang="ru-RU" sz="2400" smtClean="0"/>
              <a:t>): более 120 </a:t>
            </a:r>
            <a:r>
              <a:rPr lang="ru-RU" sz="2400" dirty="0" smtClean="0"/>
              <a:t>000 слов.</a:t>
            </a:r>
            <a:br>
              <a:rPr lang="ru-RU" sz="2400" dirty="0" smtClean="0"/>
            </a:br>
            <a:r>
              <a:rPr lang="ru-RU" sz="2400" dirty="0" smtClean="0"/>
              <a:t>Большой толковый словарь русского языка (Кузнецов): 130 000 слов </a:t>
            </a:r>
            <a:br>
              <a:rPr lang="ru-RU" sz="2400" dirty="0" smtClean="0"/>
            </a:br>
            <a:r>
              <a:rPr lang="ru-RU" sz="2400" dirty="0" smtClean="0"/>
              <a:t>Современный толковый словарь русского языка в 3-х томах, 2005 г., (Ефремова): 160 000 слов.</a:t>
            </a:r>
            <a:br>
              <a:rPr lang="ru-RU" sz="2400" dirty="0" smtClean="0"/>
            </a:br>
            <a:r>
              <a:rPr lang="ru-RU" sz="2400" dirty="0" smtClean="0"/>
              <a:t>Большой академический словарь русского языка (печатается): 150000 слов.</a:t>
            </a:r>
            <a:br>
              <a:rPr lang="ru-RU" sz="2400" dirty="0" smtClean="0"/>
            </a:br>
            <a:r>
              <a:rPr lang="ru-RU" sz="2400" dirty="0" smtClean="0"/>
              <a:t>Словарь синонимов ASIS 2014: В.Н. Тришин. Большой словарь-справочник синонимов русского языка системы ASIS. </a:t>
            </a:r>
            <a:r>
              <a:rPr lang="ru-RU" sz="2400" u="sng" dirty="0" smtClean="0">
                <a:hlinkClick r:id="rId2"/>
              </a:rPr>
              <a:t>http://www.trishin.ru/left/dictionary/</a:t>
            </a:r>
            <a:r>
              <a:rPr lang="ru-RU" sz="2400" dirty="0" smtClean="0"/>
              <a:t>. На 15.03.2016 имеет 578 тыс. слов.</a:t>
            </a:r>
            <a:br>
              <a:rPr lang="ru-RU" sz="2400" dirty="0" smtClean="0"/>
            </a:br>
            <a:r>
              <a:rPr lang="ru-RU" sz="3600" dirty="0" smtClean="0"/>
              <a:t/>
            </a:r>
            <a:br>
              <a:rPr lang="ru-RU" sz="3600" dirty="0" smtClean="0"/>
            </a:br>
            <a:r>
              <a:rPr lang="ru-RU" sz="3600" dirty="0" smtClean="0"/>
              <a:t/>
            </a:r>
            <a:br>
              <a:rPr lang="ru-RU" sz="3600" dirty="0" smtClean="0"/>
            </a:br>
            <a:r>
              <a:rPr lang="ru-RU" sz="3600" dirty="0" smtClean="0"/>
              <a:t/>
            </a:r>
            <a:br>
              <a:rPr lang="ru-RU" sz="36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endParaRPr lang="ru-RU"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txBody>
          <a:bodyPr>
            <a:noAutofit/>
          </a:bodyPr>
          <a:lstStyle/>
          <a:p>
            <a:pPr algn="l"/>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t>
            </a:r>
            <a:br>
              <a:rPr lang="ru-RU" sz="3200" dirty="0" smtClean="0"/>
            </a:br>
            <a:r>
              <a:rPr lang="ru-RU" sz="3200" dirty="0" smtClean="0"/>
              <a:t/>
            </a:r>
            <a:br>
              <a:rPr lang="ru-RU" sz="3200" dirty="0" smtClean="0"/>
            </a:br>
            <a:r>
              <a:rPr lang="en-US" sz="3200" dirty="0" smtClean="0"/>
              <a:t/>
            </a:r>
            <a:br>
              <a:rPr lang="en-US" sz="3200" dirty="0" smtClean="0"/>
            </a:br>
            <a:r>
              <a:rPr lang="en-US" sz="3200" dirty="0" smtClean="0"/>
              <a:t>                                                 </a:t>
            </a:r>
            <a:r>
              <a:rPr lang="ru-RU" sz="1400" dirty="0" smtClean="0"/>
              <a:t>9</a:t>
            </a:r>
            <a:r>
              <a:rPr lang="en-US" sz="3200" dirty="0" smtClean="0"/>
              <a:t/>
            </a:r>
            <a:br>
              <a:rPr lang="en-US" sz="3200" dirty="0" smtClean="0"/>
            </a:br>
            <a:r>
              <a:rPr lang="ru-RU" sz="3200" dirty="0" smtClean="0">
                <a:solidFill>
                  <a:schemeClr val="bg2">
                    <a:lumMod val="25000"/>
                  </a:schemeClr>
                </a:solidFill>
              </a:rPr>
              <a:t>Динамика </a:t>
            </a:r>
            <a:r>
              <a:rPr lang="ru-RU" sz="3200" b="1" dirty="0" smtClean="0">
                <a:solidFill>
                  <a:schemeClr val="bg2">
                    <a:lumMod val="25000"/>
                  </a:schemeClr>
                </a:solidFill>
              </a:rPr>
              <a:t>словообразовательного типа имен существительных на -</a:t>
            </a:r>
            <a:r>
              <a:rPr lang="ru-RU" sz="3200" b="1" i="1" dirty="0" err="1" smtClean="0">
                <a:solidFill>
                  <a:schemeClr val="bg2">
                    <a:lumMod val="25000"/>
                  </a:schemeClr>
                </a:solidFill>
              </a:rPr>
              <a:t>тель</a:t>
            </a:r>
            <a:r>
              <a:rPr lang="ru-RU" sz="3200" b="1" dirty="0" smtClean="0">
                <a:solidFill>
                  <a:schemeClr val="bg2">
                    <a:lumMod val="25000"/>
                  </a:schemeClr>
                </a:solidFill>
              </a:rPr>
              <a:t> </a:t>
            </a:r>
            <a:r>
              <a:rPr lang="ru-RU" sz="3200" dirty="0" smtClean="0">
                <a:solidFill>
                  <a:schemeClr val="bg2">
                    <a:lumMod val="25000"/>
                  </a:schemeClr>
                </a:solidFill>
              </a:rPr>
              <a:t>(1105 слов, 3/4  имена орудий и механизмов)</a:t>
            </a:r>
            <a:r>
              <a:rPr lang="ru-RU" sz="2800" dirty="0" smtClean="0"/>
              <a:t/>
            </a:r>
            <a:br>
              <a:rPr lang="ru-RU" sz="2800" dirty="0" smtClean="0"/>
            </a:br>
            <a:r>
              <a:rPr lang="ru-RU" sz="2800" dirty="0" smtClean="0"/>
              <a:t> Сравнительные данные частотности </a:t>
            </a:r>
            <a:r>
              <a:rPr lang="ru-RU" sz="2800" dirty="0" err="1" smtClean="0"/>
              <a:t>потенц</a:t>
            </a:r>
            <a:r>
              <a:rPr lang="ru-RU" sz="2800" dirty="0" smtClean="0"/>
              <a:t>. имен на -</a:t>
            </a:r>
            <a:r>
              <a:rPr lang="ru-RU" sz="2800" dirty="0" err="1" smtClean="0"/>
              <a:t>тель</a:t>
            </a:r>
            <a:r>
              <a:rPr lang="ru-RU" sz="2800" dirty="0" smtClean="0"/>
              <a:t> из стихотворения М. Новицкого в </a:t>
            </a:r>
            <a:r>
              <a:rPr lang="en-US" sz="2800" dirty="0" smtClean="0"/>
              <a:t>Google</a:t>
            </a:r>
            <a:r>
              <a:rPr lang="ru-RU" sz="2800" dirty="0" smtClean="0"/>
              <a:t> 22.07.</a:t>
            </a:r>
            <a:r>
              <a:rPr lang="ru-RU" sz="2800" dirty="0" smtClean="0">
                <a:solidFill>
                  <a:srgbClr val="920000"/>
                </a:solidFill>
              </a:rPr>
              <a:t>2011</a:t>
            </a:r>
            <a:r>
              <a:rPr lang="ru-RU" sz="2800" dirty="0" smtClean="0"/>
              <a:t> и 13.02.</a:t>
            </a:r>
            <a:r>
              <a:rPr lang="ru-RU" sz="2800" dirty="0" smtClean="0">
                <a:solidFill>
                  <a:srgbClr val="920000"/>
                </a:solidFill>
              </a:rPr>
              <a:t>2016</a:t>
            </a:r>
            <a:r>
              <a:rPr lang="ru-RU" sz="2800" dirty="0" smtClean="0"/>
              <a:t>.</a:t>
            </a:r>
            <a:br>
              <a:rPr lang="ru-RU" sz="2800" dirty="0" smtClean="0"/>
            </a:br>
            <a:r>
              <a:rPr lang="ru-RU" sz="2800" i="1" dirty="0" smtClean="0"/>
              <a:t>Обыватель, обыватель...</a:t>
            </a:r>
            <a:br>
              <a:rPr lang="ru-RU" sz="2800" i="1" dirty="0" smtClean="0"/>
            </a:br>
            <a:r>
              <a:rPr lang="ru-RU" sz="2800" i="1" dirty="0" smtClean="0"/>
              <a:t>Позитивный </a:t>
            </a:r>
            <a:r>
              <a:rPr lang="ru-RU" sz="2800" b="1" i="1" dirty="0" err="1" smtClean="0"/>
              <a:t>улыбатель</a:t>
            </a:r>
            <a:r>
              <a:rPr lang="ru-RU" sz="2800" i="1" dirty="0" smtClean="0"/>
              <a:t> </a:t>
            </a:r>
            <a:r>
              <a:rPr lang="ru-RU" sz="2800" dirty="0" smtClean="0"/>
              <a:t>(2 160) /  2 000) ,</a:t>
            </a:r>
            <a:br>
              <a:rPr lang="ru-RU" sz="2800" dirty="0" smtClean="0"/>
            </a:br>
            <a:r>
              <a:rPr lang="ru-RU" sz="2800" i="1" dirty="0" smtClean="0"/>
              <a:t>Не герой и не предатель</a:t>
            </a:r>
            <a:r>
              <a:rPr lang="ru-RU" sz="2800" dirty="0" smtClean="0"/>
              <a:t>,</a:t>
            </a:r>
            <a:br>
              <a:rPr lang="ru-RU" sz="2800" dirty="0" smtClean="0"/>
            </a:br>
            <a:r>
              <a:rPr lang="ru-RU" sz="2800" i="1" dirty="0" smtClean="0"/>
              <a:t>С днём рожденья </a:t>
            </a:r>
            <a:r>
              <a:rPr lang="ru-RU" sz="2800" b="1" i="1" dirty="0" err="1" smtClean="0"/>
              <a:t>поздравлятель</a:t>
            </a:r>
            <a:r>
              <a:rPr lang="ru-RU" sz="2800" i="1" dirty="0" smtClean="0"/>
              <a:t> </a:t>
            </a:r>
            <a:r>
              <a:rPr lang="ru-RU" sz="2800" dirty="0" smtClean="0"/>
              <a:t>(2 450) / 3 860,</a:t>
            </a:r>
            <a:br>
              <a:rPr lang="ru-RU" sz="2800" dirty="0" smtClean="0"/>
            </a:br>
            <a:r>
              <a:rPr lang="ru-RU" sz="2800" b="1" i="1" dirty="0" err="1" smtClean="0"/>
              <a:t>Одобрятель</a:t>
            </a:r>
            <a:r>
              <a:rPr lang="ru-RU" sz="2800" dirty="0" smtClean="0"/>
              <a:t> (770 )/1 270 , </a:t>
            </a:r>
            <a:r>
              <a:rPr lang="ru-RU" sz="2800" b="1" i="1" dirty="0" err="1" smtClean="0"/>
              <a:t>поддержатель</a:t>
            </a:r>
            <a:r>
              <a:rPr lang="ru-RU" sz="2800" dirty="0" smtClean="0"/>
              <a:t> (5 850) / 6 470, </a:t>
            </a:r>
            <a:r>
              <a:rPr lang="ru-RU" sz="2800" i="1" dirty="0" smtClean="0"/>
              <a:t>радостный </a:t>
            </a:r>
            <a:r>
              <a:rPr lang="ru-RU" sz="2800" b="1" i="1" dirty="0" err="1" smtClean="0"/>
              <a:t>рукоплескатель</a:t>
            </a:r>
            <a:r>
              <a:rPr lang="ru-RU" sz="2800" i="1" dirty="0" smtClean="0"/>
              <a:t> (813) / 634,</a:t>
            </a:r>
            <a:br>
              <a:rPr lang="ru-RU" sz="2800" i="1" dirty="0" smtClean="0"/>
            </a:br>
            <a:r>
              <a:rPr lang="ru-RU" sz="2800" i="1" dirty="0" smtClean="0"/>
              <a:t>От законов </a:t>
            </a:r>
            <a:r>
              <a:rPr lang="ru-RU" sz="2800" b="1" i="1" dirty="0" err="1" smtClean="0"/>
              <a:t>убегатель</a:t>
            </a:r>
            <a:r>
              <a:rPr lang="ru-RU" sz="2800" dirty="0" smtClean="0"/>
              <a:t> (1 180) 1 540…</a:t>
            </a:r>
            <a:br>
              <a:rPr lang="ru-RU" sz="2800" dirty="0" smtClean="0"/>
            </a:br>
            <a:r>
              <a:rPr lang="ru-RU" sz="2800" dirty="0" smtClean="0"/>
              <a:t/>
            </a:r>
            <a:br>
              <a:rPr lang="ru-RU" sz="28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r>
              <a:rPr lang="ru-RU" sz="3200" dirty="0" smtClean="0"/>
              <a:t/>
            </a:r>
            <a:br>
              <a:rPr lang="ru-RU" sz="3200" dirty="0" smtClean="0"/>
            </a:br>
            <a:endParaRPr lang="ru-RU" sz="3200" dirty="0"/>
          </a:p>
        </p:txBody>
      </p:sp>
    </p:spTree>
  </p:cSld>
  <p:clrMapOvr>
    <a:masterClrMapping/>
  </p:clrMapOvr>
</p:sld>
</file>

<file path=ppt/theme/theme1.xml><?xml version="1.0" encoding="utf-8"?>
<a:theme xmlns:a="http://schemas.openxmlformats.org/drawingml/2006/main" name="Тема Office">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10237</TotalTime>
  <Words>197</Words>
  <Application>Microsoft Office PowerPoint</Application>
  <PresentationFormat>Экран (4:3)</PresentationFormat>
  <Paragraphs>159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 Е. В. Петрухина (Москва) кафедра русского языка  филологического факультета МГУ им. М.В.Ломоносова elena.petrukhina@gmail.com  Динамика синхронного словообразования в русском языке по данным Рунета   Конференция  Комиссии по словообразованию  при Международном комитете славистов,  «Словообразование и интернет»   </vt:lpstr>
      <vt:lpstr>                                                                 2 1) Использование электронных поисковых систем (Google, Яндекс, Ngram Viewer, words-finder) в изучении словообразования . 2) Определение мощности словообразовательного типа. 3) Разграничение узуальных и потенциальных слов, уточнение понятия неологизма. 4) Исследование динамики развития словообраз. типов.   5) Возможность обращения к контекстам для уточнения семантики слов, разграничения синонимов и словообразовательных вариантов.            </vt:lpstr>
      <vt:lpstr>  3.         Словообразовательная мощность типа   имен на -ость – 4289 слов.  Не отмеченные в словарях слова  </vt:lpstr>
      <vt:lpstr> 4  Русскость 255000 украинскость 15 300 немецкость 6 810 польскость 4 720 американскость 1 910 японскость 1 630 испанскость 1320 чешскость 386 австрийскость 322 грузинскость 930 азербайджанскость 216  </vt:lpstr>
      <vt:lpstr>5.                -устойчивость (21 композит)</vt:lpstr>
      <vt:lpstr>6.                               Имена прилагательные с суффиксом -н- и приставкой без- (196) / бес- (180)</vt:lpstr>
      <vt:lpstr>                                                     7 Разграничение узуальных и потенциальных слов. Уточнение понятия неологизма  Неактуальное определение:«Неологизмами» обычно называют новые узуальные слова (как производные, так и заимствованные), которые вошли в основной лексический фонд, т.е. зафиксированы словарями, недавно, причем точка отсчета и время вхождения определяется по-разному – от двух-трех до пяти-семи десятилетий» (Котелова 1971).  Проблемы: определение порога частотности и надежности Интернет-источников.         </vt:lpstr>
      <vt:lpstr>                                                     8 Толковый словарь живого великорусского языка (Даль): 200 000 слов.  Сводный словарь современной русской лексики: 170 000 слов.  Русский орфографический словарь (Лопатин): 200 000 слов.  Словообразовательный словарь русского языка (Тихонов): ок. 145 000 слов. Словарь современного русского литературного языка (БАС): более 120 000 слов. Большой толковый словарь русского языка (Кузнецов): 130 000 слов  Современный толковый словарь русского языка в 3-х томах, 2005 г., (Ефремова): 160 000 слов. Большой академический словарь русского языка (печатается): 150000 слов. Словарь синонимов ASIS 2014: В.Н. Тришин. Большой словарь-справочник синонимов русского языка системы ASIS. http://www.trishin.ru/left/dictionary/. На 15.03.2016 имеет 578 тыс. слов.         </vt:lpstr>
      <vt:lpstr>                                                               9 Динамика словообразовательного типа имен существительных на -тель (1105 слов, 3/4  имена орудий и механизмов)  Сравнительные данные частотности потенц. имен на -тель из стихотворения М. Новицкого в Google 22.07.2011 и 13.02.2016. Обыватель, обыватель... Позитивный улыбатель (2 160) /  2 000) , Не герой и не предатель, С днём рожденья поздравлятель (2 450) / 3 860, Одобрятель (770 )/1 270 , поддержатель (5 850) / 6 470, радостный рукоплескатель (813) / 634, От законов убегатель (1 180) 1 540…              </vt:lpstr>
      <vt:lpstr>                               </vt:lpstr>
      <vt:lpstr>                               </vt:lpstr>
      <vt:lpstr>   12  Разграничение синонимов и словообразовательных вариантов  </vt:lpstr>
      <vt:lpstr>            безголосный / безголосовой / безголосый   2) словообразовательные варианты: галерист (Сл.Ефрем., Орф.сл.) 168 000  галерейщик (Сл.син. Орф.сл.) 6 830    бесшерстный 5930 / бесшерстый 584            </vt:lpstr>
      <vt:lpstr>   Использованные словари и электронные источники 1) В.Н. Тришин. Большой словарь-справочник синонимов русского языка системы ASIS. http://www.trishin.ru/left/dictionary/. 3) Русско-немецкий словарь новых слов. Р. Беленчикова, И.С. Улуханов (ред.). М.: 2007.   5) Сводный словарь современной русской лексики. В двух томах. Том 1: Русский язык, М.: 1991-1993 г.  6) Словари поисковиков слов Google, в том числе по начальному или конечному фрагменту слова. 7) О. Н. Ляшевская, С. А. Шаров, Частотный словарь современного русского языка (на материалах Национального корпуса русского языка). М., 2009 (и его электронная версия).  8) Н.Д. Голев. Поисковые системы Интернета как лингвистический источник (на примере решения некоторых теоретических и прикладных вопросов русского словообразования) // Новые явления в славянском словообразовании: система и функционирование: Доклады XI Международной научной конференции Комиссии по славянскому словообразованию при Международном комитете славистов». Под ред. Е.В. Петрухиной.  М. Филологический факультет МГУ им. М.В. Ломоносова, 2010г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 Internationale Konferenz der Wortbildungskommission in Wittenberg 11.-16. Mai 2014  Елена Петрухина  Образование новых слов  в русском языке:  теоретические аспекты и дискурсивный анализ</dc:title>
  <dc:creator>User</dc:creator>
  <cp:lastModifiedBy>User</cp:lastModifiedBy>
  <cp:revision>767</cp:revision>
  <dcterms:created xsi:type="dcterms:W3CDTF">2014-05-05T06:45:14Z</dcterms:created>
  <dcterms:modified xsi:type="dcterms:W3CDTF">2016-03-20T12:49:40Z</dcterms:modified>
</cp:coreProperties>
</file>