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0" r:id="rId5"/>
    <p:sldId id="262" r:id="rId6"/>
    <p:sldId id="263" r:id="rId7"/>
    <p:sldId id="257" r:id="rId8"/>
    <p:sldId id="258" r:id="rId9"/>
    <p:sldId id="265" r:id="rId10"/>
    <p:sldId id="266" r:id="rId11"/>
    <p:sldId id="267" r:id="rId12"/>
    <p:sldId id="268" r:id="rId13"/>
    <p:sldId id="269" r:id="rId14"/>
    <p:sldId id="270" r:id="rId15"/>
    <p:sldId id="272"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165438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394561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175780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35431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121910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96A2A4-F90A-4777-8728-78FE314708D8}" type="datetimeFigureOut">
              <a:rPr lang="ru-RU" smtClean="0"/>
              <a:t>11.04.2015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279174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96A2A4-F90A-4777-8728-78FE314708D8}" type="datetimeFigureOut">
              <a:rPr lang="ru-RU" smtClean="0"/>
              <a:t>11.04.2015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20182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96A2A4-F90A-4777-8728-78FE314708D8}" type="datetimeFigureOut">
              <a:rPr lang="ru-RU" smtClean="0"/>
              <a:t>11.04.2015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136160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96A2A4-F90A-4777-8728-78FE314708D8}" type="datetimeFigureOut">
              <a:rPr lang="ru-RU" smtClean="0"/>
              <a:t>11.04.2015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403337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96A2A4-F90A-4777-8728-78FE314708D8}" type="datetimeFigureOut">
              <a:rPr lang="ru-RU" smtClean="0"/>
              <a:t>11.04.2015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58385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96A2A4-F90A-4777-8728-78FE314708D8}" type="datetimeFigureOut">
              <a:rPr lang="ru-RU" smtClean="0"/>
              <a:t>11.04.2015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2FA0A0-B91C-4F5C-BC35-0787430DCD18}" type="slidenum">
              <a:rPr lang="ru-RU" smtClean="0"/>
              <a:t>‹#›</a:t>
            </a:fld>
            <a:endParaRPr lang="ru-RU"/>
          </a:p>
        </p:txBody>
      </p:sp>
    </p:spTree>
    <p:extLst>
      <p:ext uri="{BB962C8B-B14F-4D97-AF65-F5344CB8AC3E}">
        <p14:creationId xmlns:p14="http://schemas.microsoft.com/office/powerpoint/2010/main" val="352371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6A2A4-F90A-4777-8728-78FE314708D8}" type="datetimeFigureOut">
              <a:rPr lang="ru-RU" smtClean="0"/>
              <a:t>11.04.2015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FA0A0-B91C-4F5C-BC35-0787430DCD18}" type="slidenum">
              <a:rPr lang="ru-RU" smtClean="0"/>
              <a:t>‹#›</a:t>
            </a:fld>
            <a:endParaRPr lang="ru-RU"/>
          </a:p>
        </p:txBody>
      </p:sp>
    </p:spTree>
    <p:extLst>
      <p:ext uri="{BB962C8B-B14F-4D97-AF65-F5344CB8AC3E}">
        <p14:creationId xmlns:p14="http://schemas.microsoft.com/office/powerpoint/2010/main" val="427152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80928"/>
            <a:ext cx="7772400" cy="1728192"/>
          </a:xfrm>
        </p:spPr>
        <p:txBody>
          <a:bodyPr>
            <a:normAutofit fontScale="90000"/>
          </a:bodyPr>
          <a:lstStyle/>
          <a:p>
            <a:r>
              <a:rPr lang="ru-RU" b="1" dirty="0">
                <a:latin typeface="Trebuchet MS" panose="020B0603020202020204" pitchFamily="34" charset="0"/>
              </a:rPr>
              <a:t>Дискурс-аналитическая перспектива изучения языка </a:t>
            </a:r>
            <a:r>
              <a:rPr lang="ru-RU" b="1" dirty="0" err="1">
                <a:latin typeface="Trebuchet MS" panose="020B0603020202020204" pitchFamily="34" charset="0"/>
              </a:rPr>
              <a:t>лайфстайл</a:t>
            </a:r>
            <a:r>
              <a:rPr lang="ru-RU" b="1" dirty="0">
                <a:latin typeface="Trebuchet MS" panose="020B0603020202020204" pitchFamily="34" charset="0"/>
              </a:rPr>
              <a:t> интернет-порталов</a:t>
            </a:r>
            <a:endParaRPr lang="ru-RU" dirty="0">
              <a:latin typeface="Trebuchet MS" panose="020B0603020202020204" pitchFamily="34" charset="0"/>
            </a:endParaRPr>
          </a:p>
        </p:txBody>
      </p:sp>
      <p:sp>
        <p:nvSpPr>
          <p:cNvPr id="3" name="Подзаголовок 2"/>
          <p:cNvSpPr>
            <a:spLocks noGrp="1"/>
          </p:cNvSpPr>
          <p:nvPr>
            <p:ph type="subTitle" idx="1"/>
          </p:nvPr>
        </p:nvSpPr>
        <p:spPr>
          <a:xfrm>
            <a:off x="1835696" y="1410600"/>
            <a:ext cx="5040560" cy="913656"/>
          </a:xfrm>
        </p:spPr>
        <p:txBody>
          <a:bodyPr>
            <a:normAutofit fontScale="77500" lnSpcReduction="20000"/>
          </a:bodyPr>
          <a:lstStyle/>
          <a:p>
            <a:r>
              <a:rPr lang="ru-RU" sz="4100" dirty="0" smtClean="0">
                <a:solidFill>
                  <a:schemeClr val="tx2"/>
                </a:solidFill>
                <a:latin typeface="Trebuchet MS" panose="020B0603020202020204" pitchFamily="34" charset="0"/>
              </a:rPr>
              <a:t>Евгений </a:t>
            </a:r>
            <a:r>
              <a:rPr lang="ru-RU" sz="4100" dirty="0" err="1" smtClean="0">
                <a:solidFill>
                  <a:schemeClr val="tx2"/>
                </a:solidFill>
                <a:latin typeface="Trebuchet MS" panose="020B0603020202020204" pitchFamily="34" charset="0"/>
              </a:rPr>
              <a:t>Молодыченко</a:t>
            </a:r>
            <a:endParaRPr lang="ru-RU" sz="4100" dirty="0" smtClean="0">
              <a:solidFill>
                <a:schemeClr val="tx2"/>
              </a:solidFill>
              <a:latin typeface="Trebuchet MS" panose="020B0603020202020204" pitchFamily="34" charset="0"/>
            </a:endParaRPr>
          </a:p>
          <a:p>
            <a:r>
              <a:rPr lang="ru-RU" dirty="0" smtClean="0">
                <a:solidFill>
                  <a:schemeClr val="tx2"/>
                </a:solidFill>
                <a:latin typeface="Trebuchet MS" panose="020B0603020202020204" pitchFamily="34" charset="0"/>
              </a:rPr>
              <a:t>НИУ </a:t>
            </a:r>
            <a:r>
              <a:rPr lang="ru-RU" dirty="0" smtClean="0">
                <a:solidFill>
                  <a:schemeClr val="tx2"/>
                </a:solidFill>
                <a:latin typeface="Trebuchet MS" panose="020B0603020202020204" pitchFamily="34" charset="0"/>
              </a:rPr>
              <a:t>ВШЭ - СПБ</a:t>
            </a:r>
            <a:endParaRPr lang="ru-RU" dirty="0">
              <a:solidFill>
                <a:schemeClr val="tx2"/>
              </a:solidFill>
              <a:latin typeface="Trebuchet MS" panose="020B0603020202020204" pitchFamily="34" charset="0"/>
            </a:endParaRPr>
          </a:p>
        </p:txBody>
      </p:sp>
      <p:sp>
        <p:nvSpPr>
          <p:cNvPr id="4" name="TextBox 3"/>
          <p:cNvSpPr txBox="1"/>
          <p:nvPr/>
        </p:nvSpPr>
        <p:spPr>
          <a:xfrm>
            <a:off x="2525199" y="2324256"/>
            <a:ext cx="4104456" cy="369332"/>
          </a:xfrm>
          <a:prstGeom prst="rect">
            <a:avLst/>
          </a:prstGeom>
          <a:noFill/>
        </p:spPr>
        <p:txBody>
          <a:bodyPr wrap="square" rtlCol="0">
            <a:spAutoFit/>
          </a:bodyPr>
          <a:lstStyle/>
          <a:p>
            <a:pPr algn="ctr"/>
            <a:r>
              <a:rPr lang="en-US" dirty="0" smtClean="0">
                <a:solidFill>
                  <a:schemeClr val="tx2"/>
                </a:solidFill>
              </a:rPr>
              <a:t>e.molodychenko@gmail.com</a:t>
            </a:r>
            <a:endParaRPr lang="ru-RU" dirty="0">
              <a:solidFill>
                <a:schemeClr val="tx2"/>
              </a:solidFill>
            </a:endParaRPr>
          </a:p>
        </p:txBody>
      </p:sp>
      <p:sp>
        <p:nvSpPr>
          <p:cNvPr id="5" name="TextBox 4"/>
          <p:cNvSpPr txBox="1"/>
          <p:nvPr/>
        </p:nvSpPr>
        <p:spPr>
          <a:xfrm>
            <a:off x="1949135" y="4941168"/>
            <a:ext cx="5256584" cy="646331"/>
          </a:xfrm>
          <a:prstGeom prst="rect">
            <a:avLst/>
          </a:prstGeom>
          <a:noFill/>
        </p:spPr>
        <p:txBody>
          <a:bodyPr wrap="square" rtlCol="0">
            <a:spAutoFit/>
          </a:bodyPr>
          <a:lstStyle/>
          <a:p>
            <a:pPr algn="ctr"/>
            <a:r>
              <a:rPr lang="ru-RU" dirty="0" smtClean="0"/>
              <a:t>Научная конференция</a:t>
            </a:r>
          </a:p>
          <a:p>
            <a:pPr algn="ctr"/>
            <a:r>
              <a:rPr lang="ru-RU" dirty="0" err="1" smtClean="0"/>
              <a:t>Грац</a:t>
            </a:r>
            <a:r>
              <a:rPr lang="ru-RU" dirty="0" smtClean="0"/>
              <a:t>, 18.04.2015</a:t>
            </a:r>
            <a:endParaRPr lang="ru-RU" dirty="0"/>
          </a:p>
        </p:txBody>
      </p:sp>
    </p:spTree>
    <p:extLst>
      <p:ext uri="{BB962C8B-B14F-4D97-AF65-F5344CB8AC3E}">
        <p14:creationId xmlns:p14="http://schemas.microsoft.com/office/powerpoint/2010/main" val="243471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80120"/>
          </a:xfrm>
        </p:spPr>
        <p:txBody>
          <a:bodyPr/>
          <a:lstStyle/>
          <a:p>
            <a:r>
              <a:rPr lang="ru-RU" dirty="0" smtClean="0">
                <a:solidFill>
                  <a:schemeClr val="bg1"/>
                </a:solidFill>
                <a:latin typeface="Trebuchet MS" panose="020B0603020202020204" pitchFamily="34" charset="0"/>
              </a:rPr>
              <a:t>Свои </a:t>
            </a:r>
            <a:r>
              <a:rPr lang="en-US" dirty="0" smtClean="0">
                <a:solidFill>
                  <a:schemeClr val="bg1"/>
                </a:solidFill>
                <a:latin typeface="Trebuchet MS" panose="020B0603020202020204" pitchFamily="34" charset="0"/>
              </a:rPr>
              <a:t>vs </a:t>
            </a:r>
            <a:r>
              <a:rPr lang="ru-RU" dirty="0" smtClean="0">
                <a:solidFill>
                  <a:schemeClr val="bg1"/>
                </a:solidFill>
                <a:latin typeface="Trebuchet MS" panose="020B0603020202020204" pitchFamily="34" charset="0"/>
              </a:rPr>
              <a:t>Чужие</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lstStyle/>
          <a:p>
            <a:r>
              <a:rPr lang="ru-RU" dirty="0" smtClean="0"/>
              <a:t>противопоставление </a:t>
            </a:r>
            <a:r>
              <a:rPr lang="ru-RU" dirty="0" err="1"/>
              <a:t>акторов</a:t>
            </a:r>
            <a:r>
              <a:rPr lang="ru-RU" dirty="0"/>
              <a:t> – носителей «правильных» ценностей и </a:t>
            </a:r>
            <a:r>
              <a:rPr lang="ru-RU" dirty="0" err="1"/>
              <a:t>акторов</a:t>
            </a:r>
            <a:r>
              <a:rPr lang="ru-RU" dirty="0"/>
              <a:t> – носителей </a:t>
            </a:r>
            <a:r>
              <a:rPr lang="ru-RU" dirty="0" err="1" smtClean="0"/>
              <a:t>антиценностей</a:t>
            </a:r>
            <a:endParaRPr lang="ru-RU" dirty="0" smtClean="0"/>
          </a:p>
          <a:p>
            <a:r>
              <a:rPr lang="ru-RU" dirty="0" smtClean="0"/>
              <a:t>противопоставление </a:t>
            </a:r>
            <a:r>
              <a:rPr lang="ru-RU" dirty="0"/>
              <a:t>«правильных» и «неправильных» практик и аксиологических парадигм как </a:t>
            </a:r>
            <a:r>
              <a:rPr lang="ru-RU" dirty="0" smtClean="0"/>
              <a:t>таковых</a:t>
            </a:r>
          </a:p>
          <a:p>
            <a:r>
              <a:rPr lang="ru-RU" dirty="0"/>
              <a:t>“</a:t>
            </a:r>
            <a:r>
              <a:rPr lang="en-US" dirty="0"/>
              <a:t>looser vs</a:t>
            </a:r>
            <a:r>
              <a:rPr lang="ru-RU" dirty="0"/>
              <a:t>. </a:t>
            </a:r>
            <a:r>
              <a:rPr lang="en-US" dirty="0"/>
              <a:t>winners</a:t>
            </a:r>
            <a:r>
              <a:rPr lang="ru-RU" dirty="0"/>
              <a:t>” или “</a:t>
            </a:r>
            <a:r>
              <a:rPr lang="en-US" dirty="0"/>
              <a:t>the right type vs</a:t>
            </a:r>
            <a:r>
              <a:rPr lang="ru-RU" dirty="0"/>
              <a:t>. </a:t>
            </a:r>
            <a:r>
              <a:rPr lang="en-US" dirty="0"/>
              <a:t>the other guy</a:t>
            </a:r>
            <a:r>
              <a:rPr lang="ru-RU" dirty="0"/>
              <a:t>”</a:t>
            </a:r>
          </a:p>
        </p:txBody>
      </p:sp>
    </p:spTree>
    <p:extLst>
      <p:ext uri="{BB962C8B-B14F-4D97-AF65-F5344CB8AC3E}">
        <p14:creationId xmlns:p14="http://schemas.microsoft.com/office/powerpoint/2010/main" val="323079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Система </a:t>
            </a:r>
            <a:r>
              <a:rPr lang="ru-RU" dirty="0" err="1" smtClean="0">
                <a:solidFill>
                  <a:schemeClr val="bg1"/>
                </a:solidFill>
              </a:rPr>
              <a:t>транзиивности</a:t>
            </a:r>
            <a:endParaRPr lang="ru-RU" dirty="0">
              <a:solidFill>
                <a:schemeClr val="bg1"/>
              </a:solidFill>
            </a:endParaRPr>
          </a:p>
        </p:txBody>
      </p:sp>
      <p:sp>
        <p:nvSpPr>
          <p:cNvPr id="3" name="Объект 2"/>
          <p:cNvSpPr>
            <a:spLocks noGrp="1"/>
          </p:cNvSpPr>
          <p:nvPr>
            <p:ph idx="1"/>
          </p:nvPr>
        </p:nvSpPr>
        <p:spPr/>
        <p:txBody>
          <a:bodyPr>
            <a:normAutofit fontScale="85000" lnSpcReduction="10000"/>
          </a:bodyPr>
          <a:lstStyle/>
          <a:p>
            <a:r>
              <a:rPr lang="ru-RU" dirty="0"/>
              <a:t>ценностные модели </a:t>
            </a:r>
            <a:r>
              <a:rPr lang="ru-RU" dirty="0" smtClean="0"/>
              <a:t>конструируются </a:t>
            </a:r>
            <a:r>
              <a:rPr lang="ru-RU" dirty="0"/>
              <a:t>в процессе развертывания текста путем аккумуляции </a:t>
            </a:r>
            <a:r>
              <a:rPr lang="ru-RU" dirty="0" smtClean="0"/>
              <a:t>фигур</a:t>
            </a:r>
          </a:p>
          <a:p>
            <a:r>
              <a:rPr lang="ru-RU" dirty="0"/>
              <a:t>актанты </a:t>
            </a:r>
            <a:r>
              <a:rPr lang="ru-RU" dirty="0" smtClean="0"/>
              <a:t>фигур </a:t>
            </a:r>
            <a:r>
              <a:rPr lang="ru-RU" dirty="0"/>
              <a:t>являются </a:t>
            </a:r>
            <a:r>
              <a:rPr lang="ru-RU" dirty="0" err="1"/>
              <a:t>акторами</a:t>
            </a:r>
            <a:r>
              <a:rPr lang="ru-RU" dirty="0"/>
              <a:t> – носителями ценностей или </a:t>
            </a:r>
            <a:r>
              <a:rPr lang="ru-RU" dirty="0" err="1" smtClean="0"/>
              <a:t>антиценностей</a:t>
            </a:r>
            <a:endParaRPr lang="ru-RU" dirty="0" smtClean="0"/>
          </a:p>
          <a:p>
            <a:r>
              <a:rPr lang="ru-RU" dirty="0"/>
              <a:t>преимущественным типом процессов для обозначенных актантов являются </a:t>
            </a:r>
            <a:r>
              <a:rPr lang="ru-RU" dirty="0" smtClean="0"/>
              <a:t>материальные</a:t>
            </a:r>
          </a:p>
          <a:p>
            <a:r>
              <a:rPr lang="ru-RU" dirty="0" smtClean="0"/>
              <a:t>ценность </a:t>
            </a:r>
            <a:r>
              <a:rPr lang="ru-RU" dirty="0"/>
              <a:t>транслируется конкретными </a:t>
            </a:r>
            <a:r>
              <a:rPr lang="ru-RU" dirty="0" err="1"/>
              <a:t>акторами</a:t>
            </a:r>
            <a:r>
              <a:rPr lang="ru-RU" dirty="0"/>
              <a:t>, совершающими конкретные действия </a:t>
            </a:r>
            <a:r>
              <a:rPr lang="ru-RU" dirty="0" smtClean="0"/>
              <a:t>и </a:t>
            </a:r>
            <a:r>
              <a:rPr lang="ru-RU" dirty="0"/>
              <a:t>таким образом «воплощающими в жизнь» (</a:t>
            </a:r>
            <a:r>
              <a:rPr lang="en-US" dirty="0"/>
              <a:t>enacting</a:t>
            </a:r>
            <a:r>
              <a:rPr lang="ru-RU" dirty="0"/>
              <a:t>) данную </a:t>
            </a:r>
            <a:r>
              <a:rPr lang="ru-RU" dirty="0" smtClean="0"/>
              <a:t>ценность</a:t>
            </a:r>
            <a:endParaRPr lang="en-US" dirty="0" smtClean="0"/>
          </a:p>
          <a:p>
            <a:r>
              <a:rPr lang="ru-RU" dirty="0" smtClean="0"/>
              <a:t>Эгоцентрический модус и </a:t>
            </a:r>
            <a:r>
              <a:rPr lang="ru-RU" dirty="0" err="1" smtClean="0"/>
              <a:t>аллоцентрический</a:t>
            </a:r>
            <a:r>
              <a:rPr lang="ru-RU" dirty="0" smtClean="0"/>
              <a:t> модус</a:t>
            </a:r>
            <a:endParaRPr lang="ru-RU" dirty="0"/>
          </a:p>
        </p:txBody>
      </p:sp>
    </p:spTree>
    <p:extLst>
      <p:ext uri="{BB962C8B-B14F-4D97-AF65-F5344CB8AC3E}">
        <p14:creationId xmlns:p14="http://schemas.microsoft.com/office/powerpoint/2010/main" val="389679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Система транзитивности</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normAutofit fontScale="85000" lnSpcReduction="10000"/>
          </a:bodyPr>
          <a:lstStyle/>
          <a:p>
            <a:pPr marL="0" indent="0">
              <a:buNone/>
            </a:pPr>
            <a:r>
              <a:rPr lang="en-US" i="1" dirty="0" smtClean="0"/>
              <a:t>If </a:t>
            </a:r>
            <a:r>
              <a:rPr lang="en-US" i="1" dirty="0"/>
              <a:t>there’s any small token of advice for you to find and absorb in this wordy rant, it’s that, even if you’re not feeling fly like Bruno Mars, try and act like you are, but don’t try too hard, because that’s obvious and a turnoff. </a:t>
            </a:r>
            <a:endParaRPr lang="en-US" i="1" dirty="0" smtClean="0"/>
          </a:p>
          <a:p>
            <a:pPr marL="0" indent="0">
              <a:buNone/>
            </a:pPr>
            <a:r>
              <a:rPr lang="en-US" i="1" dirty="0" smtClean="0"/>
              <a:t>If </a:t>
            </a:r>
            <a:r>
              <a:rPr lang="en-US" i="1" dirty="0"/>
              <a:t>you just want the confidence CliffsNotes, here they are: learn how to unhook a bra, open the car door for her, don’t apologize for not having a nicer car, don’t apologize for not being able to take her to a nicer restaurant, but do take her to the nicest restaurant that you can reasonably afford, and definitely don’t apologize for who you are (but be sure to apologize sincerely when you f*</a:t>
            </a:r>
            <a:r>
              <a:rPr lang="en-US" i="1" dirty="0" err="1"/>
              <a:t>ck</a:t>
            </a:r>
            <a:r>
              <a:rPr lang="en-US" i="1" dirty="0"/>
              <a:t> up)</a:t>
            </a:r>
            <a:endParaRPr lang="ru-RU" dirty="0"/>
          </a:p>
        </p:txBody>
      </p:sp>
    </p:spTree>
    <p:extLst>
      <p:ext uri="{BB962C8B-B14F-4D97-AF65-F5344CB8AC3E}">
        <p14:creationId xmlns:p14="http://schemas.microsoft.com/office/powerpoint/2010/main" val="53563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Оценочная позиция</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normAutofit fontScale="85000" lnSpcReduction="10000"/>
          </a:bodyPr>
          <a:lstStyle/>
          <a:p>
            <a:r>
              <a:rPr lang="ru-RU" dirty="0"/>
              <a:t>вся совокупность различных актов оценки текстового целого, что </a:t>
            </a:r>
            <a:r>
              <a:rPr lang="ru-RU" i="1" dirty="0"/>
              <a:t>составляет минимальную единицу анализа потенциальных ценностных </a:t>
            </a:r>
            <a:r>
              <a:rPr lang="ru-RU" i="1" dirty="0" smtClean="0"/>
              <a:t>смыслов</a:t>
            </a:r>
            <a:endParaRPr lang="ru-RU" dirty="0"/>
          </a:p>
          <a:p>
            <a:r>
              <a:rPr lang="ru-RU" dirty="0"/>
              <a:t>тезаурус ценностных моделей актуализируемых (</a:t>
            </a:r>
            <a:r>
              <a:rPr lang="en-US" dirty="0"/>
              <a:t>invoked</a:t>
            </a:r>
            <a:r>
              <a:rPr lang="ru-RU" dirty="0"/>
              <a:t>) различными (отдельными) актами оценки целостного </a:t>
            </a:r>
            <a:r>
              <a:rPr lang="ru-RU" dirty="0" smtClean="0"/>
              <a:t>текста</a:t>
            </a:r>
          </a:p>
          <a:p>
            <a:r>
              <a:rPr lang="ru-RU" dirty="0"/>
              <a:t>степень интенсивности, с которой потенциальному адресату предлагают «присоединиться» к определенной, проецируемой текстом аксиологической </a:t>
            </a:r>
            <a:r>
              <a:rPr lang="ru-RU" dirty="0" smtClean="0"/>
              <a:t>парадигме</a:t>
            </a:r>
            <a:endParaRPr lang="ru-RU" dirty="0"/>
          </a:p>
        </p:txBody>
      </p:sp>
    </p:spTree>
    <p:extLst>
      <p:ext uri="{BB962C8B-B14F-4D97-AF65-F5344CB8AC3E}">
        <p14:creationId xmlns:p14="http://schemas.microsoft.com/office/powerpoint/2010/main" val="324434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ru-RU" sz="3600" dirty="0" smtClean="0">
                <a:solidFill>
                  <a:schemeClr val="bg1"/>
                </a:solidFill>
                <a:latin typeface="Trebuchet MS" panose="020B0603020202020204" pitchFamily="34" charset="0"/>
              </a:rPr>
              <a:t>Идеальная среда для </a:t>
            </a:r>
            <a:br>
              <a:rPr lang="ru-RU" sz="3600" dirty="0" smtClean="0">
                <a:solidFill>
                  <a:schemeClr val="bg1"/>
                </a:solidFill>
                <a:latin typeface="Trebuchet MS" panose="020B0603020202020204" pitchFamily="34" charset="0"/>
              </a:rPr>
            </a:br>
            <a:r>
              <a:rPr lang="ru-RU" sz="3600" dirty="0" smtClean="0">
                <a:solidFill>
                  <a:schemeClr val="bg1"/>
                </a:solidFill>
                <a:latin typeface="Trebuchet MS" panose="020B0603020202020204" pitchFamily="34" charset="0"/>
              </a:rPr>
              <a:t>трансляции ценностей</a:t>
            </a:r>
            <a:endParaRPr lang="ru-RU" sz="3600" dirty="0">
              <a:solidFill>
                <a:schemeClr val="bg1"/>
              </a:solidFill>
              <a:latin typeface="Trebuchet MS" panose="020B0603020202020204" pitchFamily="34" charset="0"/>
            </a:endParaRPr>
          </a:p>
        </p:txBody>
      </p:sp>
      <p:sp>
        <p:nvSpPr>
          <p:cNvPr id="4" name="Объект 3"/>
          <p:cNvSpPr>
            <a:spLocks noGrp="1"/>
          </p:cNvSpPr>
          <p:nvPr>
            <p:ph idx="1"/>
          </p:nvPr>
        </p:nvSpPr>
        <p:spPr/>
        <p:txBody>
          <a:bodyPr>
            <a:normAutofit/>
          </a:bodyPr>
          <a:lstStyle/>
          <a:p>
            <a:r>
              <a:rPr lang="ru-RU" dirty="0"/>
              <a:t>д</a:t>
            </a:r>
            <a:r>
              <a:rPr lang="ru-RU" dirty="0" smtClean="0"/>
              <a:t>оступность огромного массива текстов «в два клика»</a:t>
            </a:r>
          </a:p>
          <a:p>
            <a:r>
              <a:rPr lang="ru-RU" dirty="0" err="1"/>
              <a:t>и</a:t>
            </a:r>
            <a:r>
              <a:rPr lang="ru-RU" dirty="0" err="1" smtClean="0"/>
              <a:t>нтертекст</a:t>
            </a:r>
            <a:r>
              <a:rPr lang="ru-RU" dirty="0" smtClean="0"/>
              <a:t> и </a:t>
            </a:r>
            <a:r>
              <a:rPr lang="ru-RU" dirty="0" err="1" smtClean="0"/>
              <a:t>интердискурс</a:t>
            </a:r>
            <a:endParaRPr lang="ru-RU" dirty="0" smtClean="0"/>
          </a:p>
          <a:p>
            <a:r>
              <a:rPr lang="ru-RU" dirty="0" err="1" smtClean="0"/>
              <a:t>поликодовость</a:t>
            </a:r>
            <a:endParaRPr lang="ru-RU" dirty="0"/>
          </a:p>
        </p:txBody>
      </p:sp>
    </p:spTree>
    <p:extLst>
      <p:ext uri="{BB962C8B-B14F-4D97-AF65-F5344CB8AC3E}">
        <p14:creationId xmlns:p14="http://schemas.microsoft.com/office/powerpoint/2010/main" val="222525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Список литературы</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normAutofit fontScale="85000" lnSpcReduction="20000"/>
          </a:bodyPr>
          <a:lstStyle/>
          <a:p>
            <a:pPr marL="514350" lvl="0" indent="-514350">
              <a:lnSpc>
                <a:spcPct val="150000"/>
              </a:lnSpc>
              <a:buAutoNum type="arabicParenR"/>
            </a:pPr>
            <a:r>
              <a:rPr lang="en-US" sz="2800" dirty="0" smtClean="0"/>
              <a:t>Halliday</a:t>
            </a:r>
            <a:r>
              <a:rPr lang="en-US" sz="2800" dirty="0"/>
              <a:t>, M.A.K., </a:t>
            </a:r>
            <a:r>
              <a:rPr lang="en-US" sz="2800" dirty="0" err="1"/>
              <a:t>Matthiessen</a:t>
            </a:r>
            <a:r>
              <a:rPr lang="en-US" sz="2800" dirty="0"/>
              <a:t>, C.M.I.M. An Introduction to Functional Grammar. London: Hodder Education, 2004. – 689 </a:t>
            </a:r>
            <a:r>
              <a:rPr lang="en-US" sz="2800" dirty="0" smtClean="0"/>
              <a:t>p.</a:t>
            </a:r>
            <a:endParaRPr lang="en-US" sz="2800" dirty="0"/>
          </a:p>
          <a:p>
            <a:pPr marL="514350" lvl="0" indent="-514350">
              <a:lnSpc>
                <a:spcPct val="150000"/>
              </a:lnSpc>
              <a:buAutoNum type="arabicParenR"/>
            </a:pPr>
            <a:r>
              <a:rPr lang="en-US" sz="2800" dirty="0" smtClean="0"/>
              <a:t>Martin</a:t>
            </a:r>
            <a:r>
              <a:rPr lang="en-US" sz="2800" dirty="0"/>
              <a:t>, J.R. &amp; White, P.R.R. The Language of Evaluation, Appraisal in English. London &amp; New York: Palgrave Macmillan, 2005. – 278 </a:t>
            </a:r>
            <a:r>
              <a:rPr lang="en-US" sz="2800" dirty="0" smtClean="0"/>
              <a:t>p.</a:t>
            </a:r>
            <a:endParaRPr lang="en-US" sz="2800" dirty="0"/>
          </a:p>
          <a:p>
            <a:pPr marL="514350" lvl="0" indent="-514350">
              <a:lnSpc>
                <a:spcPct val="150000"/>
              </a:lnSpc>
              <a:buAutoNum type="arabicParenR"/>
            </a:pPr>
            <a:r>
              <a:rPr lang="en-US" sz="2800" dirty="0" smtClean="0"/>
              <a:t>Van </a:t>
            </a:r>
            <a:r>
              <a:rPr lang="en-US" sz="2800" dirty="0" err="1"/>
              <a:t>Leeuwen</a:t>
            </a:r>
            <a:r>
              <a:rPr lang="en-US" sz="2800" dirty="0"/>
              <a:t>, T. Discourse and Practice: New Tools for Critical Discourse Analysis. NY: Oxford University Press, 2008 – 172 p</a:t>
            </a:r>
            <a:r>
              <a:rPr lang="en-US" sz="2800" dirty="0" smtClean="0"/>
              <a:t>.</a:t>
            </a:r>
            <a:endParaRPr lang="ru-RU" sz="2800" dirty="0"/>
          </a:p>
        </p:txBody>
      </p:sp>
    </p:spTree>
    <p:extLst>
      <p:ext uri="{BB962C8B-B14F-4D97-AF65-F5344CB8AC3E}">
        <p14:creationId xmlns:p14="http://schemas.microsoft.com/office/powerpoint/2010/main" val="72820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7704" y="2924944"/>
            <a:ext cx="5544616" cy="864096"/>
          </a:xfrm>
        </p:spPr>
        <p:txBody>
          <a:bodyPr>
            <a:noAutofit/>
          </a:bodyPr>
          <a:lstStyle/>
          <a:p>
            <a:pPr marL="0" indent="0">
              <a:buNone/>
            </a:pPr>
            <a:r>
              <a:rPr lang="ru-RU" sz="4000" dirty="0" smtClean="0"/>
              <a:t>Спасибо за внимание!</a:t>
            </a:r>
            <a:endParaRPr lang="ru-RU" sz="4000" dirty="0"/>
          </a:p>
        </p:txBody>
      </p:sp>
    </p:spTree>
    <p:extLst>
      <p:ext uri="{BB962C8B-B14F-4D97-AF65-F5344CB8AC3E}">
        <p14:creationId xmlns:p14="http://schemas.microsoft.com/office/powerpoint/2010/main" val="20616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Структура доклада</a:t>
            </a:r>
            <a:endParaRPr lang="ru-RU" dirty="0">
              <a:solidFill>
                <a:schemeClr val="bg1"/>
              </a:solidFill>
              <a:latin typeface="Trebuchet MS" panose="020B0603020202020204" pitchFamily="34" charset="0"/>
            </a:endParaRPr>
          </a:p>
        </p:txBody>
      </p:sp>
      <p:grpSp>
        <p:nvGrpSpPr>
          <p:cNvPr id="20" name="Группа 19"/>
          <p:cNvGrpSpPr/>
          <p:nvPr/>
        </p:nvGrpSpPr>
        <p:grpSpPr>
          <a:xfrm>
            <a:off x="324144" y="1866019"/>
            <a:ext cx="5904040" cy="3795229"/>
            <a:chOff x="324144" y="1866019"/>
            <a:chExt cx="5904040" cy="3795229"/>
          </a:xfrm>
        </p:grpSpPr>
        <p:grpSp>
          <p:nvGrpSpPr>
            <p:cNvPr id="5" name="Группа 4"/>
            <p:cNvGrpSpPr/>
            <p:nvPr/>
          </p:nvGrpSpPr>
          <p:grpSpPr>
            <a:xfrm>
              <a:off x="324144" y="1866019"/>
              <a:ext cx="3527776" cy="504056"/>
              <a:chOff x="324144" y="1844824"/>
              <a:chExt cx="3527776" cy="504056"/>
            </a:xfrm>
          </p:grpSpPr>
          <p:sp>
            <p:nvSpPr>
              <p:cNvPr id="18" name="8-конечная звезда 17"/>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1</a:t>
                </a:r>
                <a:endParaRPr lang="ru-RU" dirty="0">
                  <a:solidFill>
                    <a:schemeClr val="tx2"/>
                  </a:solidFill>
                </a:endParaRPr>
              </a:p>
            </p:txBody>
          </p:sp>
          <p:sp>
            <p:nvSpPr>
              <p:cNvPr id="19" name="TextBox 18"/>
              <p:cNvSpPr txBox="1"/>
              <p:nvPr/>
            </p:nvSpPr>
            <p:spPr>
              <a:xfrm>
                <a:off x="1611364" y="1866019"/>
                <a:ext cx="2240556" cy="461665"/>
              </a:xfrm>
              <a:prstGeom prst="rect">
                <a:avLst/>
              </a:prstGeom>
              <a:noFill/>
            </p:spPr>
            <p:txBody>
              <a:bodyPr wrap="square" rtlCol="0">
                <a:spAutoFit/>
              </a:bodyPr>
              <a:lstStyle/>
              <a:p>
                <a:pPr algn="l"/>
                <a:r>
                  <a:rPr lang="ru-RU" sz="2400" dirty="0" smtClean="0">
                    <a:solidFill>
                      <a:schemeClr val="tx2"/>
                    </a:solidFill>
                  </a:rPr>
                  <a:t>Цель доклада</a:t>
                </a:r>
                <a:r>
                  <a:rPr lang="en-US" sz="2400" dirty="0" smtClean="0"/>
                  <a:t> </a:t>
                </a:r>
                <a:endParaRPr lang="ru-RU" sz="2400" dirty="0"/>
              </a:p>
            </p:txBody>
          </p:sp>
        </p:grpSp>
        <p:grpSp>
          <p:nvGrpSpPr>
            <p:cNvPr id="6" name="Группа 5"/>
            <p:cNvGrpSpPr/>
            <p:nvPr/>
          </p:nvGrpSpPr>
          <p:grpSpPr>
            <a:xfrm>
              <a:off x="340426" y="2623386"/>
              <a:ext cx="3799526" cy="504056"/>
              <a:chOff x="324144" y="1844824"/>
              <a:chExt cx="3799526" cy="504056"/>
            </a:xfrm>
          </p:grpSpPr>
          <p:sp>
            <p:nvSpPr>
              <p:cNvPr id="16" name="8-конечная звезда 15"/>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endParaRPr lang="ru-RU" dirty="0">
                  <a:solidFill>
                    <a:schemeClr val="tx2"/>
                  </a:solidFill>
                </a:endParaRPr>
              </a:p>
            </p:txBody>
          </p:sp>
          <p:sp>
            <p:nvSpPr>
              <p:cNvPr id="17" name="TextBox 16"/>
              <p:cNvSpPr txBox="1"/>
              <p:nvPr/>
            </p:nvSpPr>
            <p:spPr>
              <a:xfrm>
                <a:off x="1611364" y="1866019"/>
                <a:ext cx="2512306" cy="461665"/>
              </a:xfrm>
              <a:prstGeom prst="rect">
                <a:avLst/>
              </a:prstGeom>
              <a:noFill/>
            </p:spPr>
            <p:txBody>
              <a:bodyPr wrap="square" rtlCol="0">
                <a:spAutoFit/>
              </a:bodyPr>
              <a:lstStyle/>
              <a:p>
                <a:pPr algn="l"/>
                <a:r>
                  <a:rPr lang="ru-RU" sz="2400" dirty="0" smtClean="0">
                    <a:solidFill>
                      <a:schemeClr val="tx2"/>
                    </a:solidFill>
                    <a:latin typeface="+mn-lt"/>
                  </a:rPr>
                  <a:t>Рабочая гипотеза</a:t>
                </a:r>
                <a:endParaRPr lang="ru-RU" sz="2400" dirty="0"/>
              </a:p>
            </p:txBody>
          </p:sp>
        </p:grpSp>
        <p:grpSp>
          <p:nvGrpSpPr>
            <p:cNvPr id="7" name="Группа 6"/>
            <p:cNvGrpSpPr/>
            <p:nvPr/>
          </p:nvGrpSpPr>
          <p:grpSpPr>
            <a:xfrm>
              <a:off x="324144" y="3414191"/>
              <a:ext cx="5471992" cy="504056"/>
              <a:chOff x="324144" y="1844824"/>
              <a:chExt cx="5471992" cy="504056"/>
            </a:xfrm>
          </p:grpSpPr>
          <p:sp>
            <p:nvSpPr>
              <p:cNvPr id="14" name="8-конечная звезда 13"/>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endParaRPr lang="ru-RU" dirty="0">
                  <a:solidFill>
                    <a:schemeClr val="tx2"/>
                  </a:solidFill>
                </a:endParaRPr>
              </a:p>
            </p:txBody>
          </p:sp>
          <p:sp>
            <p:nvSpPr>
              <p:cNvPr id="15" name="TextBox 14"/>
              <p:cNvSpPr txBox="1"/>
              <p:nvPr/>
            </p:nvSpPr>
            <p:spPr>
              <a:xfrm>
                <a:off x="1611364" y="1866019"/>
                <a:ext cx="4184772" cy="461665"/>
              </a:xfrm>
              <a:prstGeom prst="rect">
                <a:avLst/>
              </a:prstGeom>
              <a:noFill/>
            </p:spPr>
            <p:txBody>
              <a:bodyPr wrap="square" rtlCol="0">
                <a:spAutoFit/>
              </a:bodyPr>
              <a:lstStyle/>
              <a:p>
                <a:pPr algn="l"/>
                <a:r>
                  <a:rPr lang="ru-RU" sz="2400" dirty="0" smtClean="0">
                    <a:solidFill>
                      <a:schemeClr val="tx2"/>
                    </a:solidFill>
                    <a:latin typeface="+mn-lt"/>
                  </a:rPr>
                  <a:t>Теоретическая основа и метод</a:t>
                </a:r>
                <a:r>
                  <a:rPr lang="en-US" sz="2400" dirty="0" smtClean="0"/>
                  <a:t> </a:t>
                </a:r>
                <a:endParaRPr lang="ru-RU" sz="2400" dirty="0"/>
              </a:p>
            </p:txBody>
          </p:sp>
        </p:grpSp>
        <p:grpSp>
          <p:nvGrpSpPr>
            <p:cNvPr id="8" name="Группа 7"/>
            <p:cNvGrpSpPr/>
            <p:nvPr/>
          </p:nvGrpSpPr>
          <p:grpSpPr>
            <a:xfrm>
              <a:off x="340426" y="4201633"/>
              <a:ext cx="5887758" cy="830997"/>
              <a:chOff x="340426" y="4201633"/>
              <a:chExt cx="5455710" cy="830997"/>
            </a:xfrm>
          </p:grpSpPr>
          <p:sp>
            <p:nvSpPr>
              <p:cNvPr id="12" name="8-конечная звезда 11"/>
              <p:cNvSpPr/>
              <p:nvPr/>
            </p:nvSpPr>
            <p:spPr>
              <a:xfrm>
                <a:off x="340426" y="436510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endParaRPr lang="ru-RU" dirty="0">
                  <a:solidFill>
                    <a:schemeClr val="tx2"/>
                  </a:solidFill>
                </a:endParaRPr>
              </a:p>
            </p:txBody>
          </p:sp>
          <p:sp>
            <p:nvSpPr>
              <p:cNvPr id="13" name="TextBox 12"/>
              <p:cNvSpPr txBox="1"/>
              <p:nvPr/>
            </p:nvSpPr>
            <p:spPr>
              <a:xfrm>
                <a:off x="1611364" y="4201633"/>
                <a:ext cx="4184772" cy="830997"/>
              </a:xfrm>
              <a:prstGeom prst="rect">
                <a:avLst/>
              </a:prstGeom>
              <a:noFill/>
            </p:spPr>
            <p:txBody>
              <a:bodyPr wrap="square" rtlCol="0">
                <a:spAutoFit/>
              </a:bodyPr>
              <a:lstStyle/>
              <a:p>
                <a:pPr algn="l"/>
                <a:r>
                  <a:rPr lang="ru-RU" sz="2400" dirty="0" smtClean="0">
                    <a:solidFill>
                      <a:schemeClr val="tx2"/>
                    </a:solidFill>
                  </a:rPr>
                  <a:t>Обоснование гипотезы и анализ материала</a:t>
                </a:r>
                <a:endParaRPr lang="ru-RU" sz="2400" dirty="0">
                  <a:solidFill>
                    <a:schemeClr val="tx2"/>
                  </a:solidFill>
                  <a:latin typeface="+mn-lt"/>
                </a:endParaRPr>
              </a:p>
            </p:txBody>
          </p:sp>
        </p:grpSp>
        <p:grpSp>
          <p:nvGrpSpPr>
            <p:cNvPr id="9" name="Группа 8"/>
            <p:cNvGrpSpPr/>
            <p:nvPr/>
          </p:nvGrpSpPr>
          <p:grpSpPr>
            <a:xfrm>
              <a:off x="353747" y="5153805"/>
              <a:ext cx="4132924" cy="507443"/>
              <a:chOff x="353747" y="5153805"/>
              <a:chExt cx="4132924" cy="507443"/>
            </a:xfrm>
          </p:grpSpPr>
          <p:sp>
            <p:nvSpPr>
              <p:cNvPr id="10" name="8-конечная звезда 9"/>
              <p:cNvSpPr/>
              <p:nvPr/>
            </p:nvSpPr>
            <p:spPr>
              <a:xfrm>
                <a:off x="353747" y="5157192"/>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5</a:t>
                </a:r>
                <a:endParaRPr lang="ru-RU" dirty="0">
                  <a:solidFill>
                    <a:schemeClr val="tx2"/>
                  </a:solidFill>
                </a:endParaRPr>
              </a:p>
            </p:txBody>
          </p:sp>
          <p:sp>
            <p:nvSpPr>
              <p:cNvPr id="11" name="TextBox 10"/>
              <p:cNvSpPr txBox="1"/>
              <p:nvPr/>
            </p:nvSpPr>
            <p:spPr>
              <a:xfrm>
                <a:off x="1712012" y="5153805"/>
                <a:ext cx="2774659" cy="461665"/>
              </a:xfrm>
              <a:prstGeom prst="rect">
                <a:avLst/>
              </a:prstGeom>
              <a:noFill/>
            </p:spPr>
            <p:txBody>
              <a:bodyPr wrap="square" rtlCol="0">
                <a:spAutoFit/>
              </a:bodyPr>
              <a:lstStyle/>
              <a:p>
                <a:pPr algn="l"/>
                <a:r>
                  <a:rPr lang="ru-RU" sz="2400" dirty="0" smtClean="0">
                    <a:solidFill>
                      <a:schemeClr val="tx2"/>
                    </a:solidFill>
                    <a:latin typeface="+mn-lt"/>
                  </a:rPr>
                  <a:t>Заключение</a:t>
                </a:r>
                <a:endParaRPr lang="en-US" sz="2400" dirty="0">
                  <a:solidFill>
                    <a:schemeClr val="tx2"/>
                  </a:solidFill>
                  <a:latin typeface="+mn-lt"/>
                </a:endParaRPr>
              </a:p>
            </p:txBody>
          </p:sp>
        </p:grpSp>
      </p:grpSp>
    </p:spTree>
    <p:extLst>
      <p:ext uri="{BB962C8B-B14F-4D97-AF65-F5344CB8AC3E}">
        <p14:creationId xmlns:p14="http://schemas.microsoft.com/office/powerpoint/2010/main" val="301060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Цель доклада</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normAutofit/>
          </a:bodyPr>
          <a:lstStyle/>
          <a:p>
            <a:r>
              <a:rPr lang="ru-RU" dirty="0">
                <a:latin typeface="Arial" panose="020B0604020202020204" pitchFamily="34" charset="0"/>
                <a:cs typeface="Arial" panose="020B0604020202020204" pitchFamily="34" charset="0"/>
              </a:rPr>
              <a:t>демонстрация использования дискурс-аналитического метода для изучения текстов тематических порталов в сети </a:t>
            </a:r>
            <a:r>
              <a:rPr lang="ru-RU" dirty="0" smtClean="0">
                <a:latin typeface="Arial" panose="020B0604020202020204" pitchFamily="34" charset="0"/>
                <a:cs typeface="Arial" panose="020B0604020202020204" pitchFamily="34" charset="0"/>
              </a:rPr>
              <a:t>интернет</a:t>
            </a:r>
          </a:p>
          <a:p>
            <a:r>
              <a:rPr lang="ru-RU" dirty="0">
                <a:latin typeface="Arial" panose="020B0604020202020204" pitchFamily="34" charset="0"/>
                <a:cs typeface="Arial" panose="020B0604020202020204" pitchFamily="34" charset="0"/>
              </a:rPr>
              <a:t>обоснование возможности использования лингвистического анализа для изучения категории «ценность»</a:t>
            </a:r>
          </a:p>
        </p:txBody>
      </p:sp>
    </p:spTree>
    <p:extLst>
      <p:ext uri="{BB962C8B-B14F-4D97-AF65-F5344CB8AC3E}">
        <p14:creationId xmlns:p14="http://schemas.microsoft.com/office/powerpoint/2010/main" val="7450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Рабочие гипотезы</a:t>
            </a:r>
            <a:endParaRPr lang="ru-RU"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lstStyle/>
          <a:p>
            <a:r>
              <a:rPr lang="ru-RU" dirty="0"/>
              <a:t>ценностное содержание реализуется в текстах с использованием </a:t>
            </a:r>
            <a:r>
              <a:rPr lang="ru-RU" i="1" dirty="0"/>
              <a:t>конкретных языковых средств</a:t>
            </a:r>
            <a:r>
              <a:rPr lang="ru-RU" dirty="0"/>
              <a:t>, а сам способ реализации имеет </a:t>
            </a:r>
            <a:r>
              <a:rPr lang="ru-RU" i="1" dirty="0"/>
              <a:t>системный </a:t>
            </a:r>
            <a:r>
              <a:rPr lang="ru-RU" i="1" dirty="0" smtClean="0"/>
              <a:t>характер</a:t>
            </a:r>
          </a:p>
          <a:p>
            <a:r>
              <a:rPr lang="ru-RU" dirty="0"/>
              <a:t>данный тип текста и дискурсивный жанр представляют собой идеальную среду и механизм трансляции ценностей современного общества потребления</a:t>
            </a:r>
          </a:p>
        </p:txBody>
      </p:sp>
    </p:spTree>
    <p:extLst>
      <p:ext uri="{BB962C8B-B14F-4D97-AF65-F5344CB8AC3E}">
        <p14:creationId xmlns:p14="http://schemas.microsoft.com/office/powerpoint/2010/main" val="126177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Материал</a:t>
            </a:r>
            <a:endParaRPr lang="ru-RU" dirty="0">
              <a:solidFill>
                <a:schemeClr val="bg1"/>
              </a:solidFill>
              <a:latin typeface="Trebuchet MS" panose="020B0603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19059"/>
            <a:ext cx="7873552" cy="5041782"/>
          </a:xfrm>
          <a:prstGeom prst="rect">
            <a:avLst/>
          </a:prstGeom>
        </p:spPr>
      </p:pic>
    </p:spTree>
    <p:extLst>
      <p:ext uri="{BB962C8B-B14F-4D97-AF65-F5344CB8AC3E}">
        <p14:creationId xmlns:p14="http://schemas.microsoft.com/office/powerpoint/2010/main" val="339062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bg1"/>
                </a:solidFill>
                <a:latin typeface="Trebuchet MS" panose="020B0603020202020204" pitchFamily="34" charset="0"/>
              </a:rPr>
              <a:t>Теоретическая основа и метод</a:t>
            </a:r>
            <a:endParaRPr lang="ru-RU" sz="4000" dirty="0">
              <a:solidFill>
                <a:schemeClr val="bg1"/>
              </a:solidFill>
              <a:latin typeface="Trebuchet MS" panose="020B0603020202020204" pitchFamily="34" charset="0"/>
            </a:endParaRPr>
          </a:p>
        </p:txBody>
      </p:sp>
      <p:sp>
        <p:nvSpPr>
          <p:cNvPr id="3" name="Объект 2"/>
          <p:cNvSpPr>
            <a:spLocks noGrp="1"/>
          </p:cNvSpPr>
          <p:nvPr>
            <p:ph idx="1"/>
          </p:nvPr>
        </p:nvSpPr>
        <p:spPr/>
        <p:txBody>
          <a:bodyPr>
            <a:normAutofit fontScale="92500" lnSpcReduction="10000"/>
          </a:bodyPr>
          <a:lstStyle/>
          <a:p>
            <a:pPr>
              <a:lnSpc>
                <a:spcPct val="160000"/>
              </a:lnSpc>
            </a:pPr>
            <a:r>
              <a:rPr lang="en-US" sz="2800" dirty="0" smtClean="0">
                <a:latin typeface="Arial" panose="020B0604020202020204" pitchFamily="34" charset="0"/>
                <a:cs typeface="Arial" panose="020B0604020202020204" pitchFamily="34" charset="0"/>
              </a:rPr>
              <a:t>Systemic Functional Grammar (M.A.K. Halliday)</a:t>
            </a:r>
          </a:p>
          <a:p>
            <a:pPr>
              <a:lnSpc>
                <a:spcPct val="160000"/>
              </a:lnSpc>
            </a:pPr>
            <a:r>
              <a:rPr lang="en-US" sz="2800" dirty="0" smtClean="0">
                <a:latin typeface="Arial" panose="020B0604020202020204" pitchFamily="34" charset="0"/>
                <a:cs typeface="Arial" panose="020B0604020202020204" pitchFamily="34" charset="0"/>
              </a:rPr>
              <a:t>The Language of Evaluation (J.R. Martin, P.R.R. White)</a:t>
            </a:r>
          </a:p>
          <a:p>
            <a:pPr>
              <a:lnSpc>
                <a:spcPct val="160000"/>
              </a:lnSpc>
            </a:pPr>
            <a:r>
              <a:rPr lang="en-US" sz="2800" dirty="0" err="1" smtClean="0">
                <a:latin typeface="Arial" panose="020B0604020202020204" pitchFamily="34" charset="0"/>
                <a:cs typeface="Arial" panose="020B0604020202020204" pitchFamily="34" charset="0"/>
              </a:rPr>
              <a:t>Recontextualization</a:t>
            </a:r>
            <a:r>
              <a:rPr lang="en-US" sz="2800" dirty="0" smtClean="0">
                <a:latin typeface="Arial" panose="020B0604020202020204" pitchFamily="34" charset="0"/>
                <a:cs typeface="Arial" panose="020B0604020202020204" pitchFamily="34" charset="0"/>
              </a:rPr>
              <a:t> (T. van </a:t>
            </a:r>
            <a:r>
              <a:rPr lang="en-US" sz="2800" dirty="0" err="1" smtClean="0">
                <a:latin typeface="Arial" panose="020B0604020202020204" pitchFamily="34" charset="0"/>
                <a:cs typeface="Arial" panose="020B0604020202020204" pitchFamily="34" charset="0"/>
              </a:rPr>
              <a:t>Leeuwen</a:t>
            </a:r>
            <a:r>
              <a:rPr lang="en-US" sz="2800" dirty="0" smtClean="0">
                <a:latin typeface="Arial" panose="020B0604020202020204" pitchFamily="34" charset="0"/>
                <a:cs typeface="Arial" panose="020B0604020202020204" pitchFamily="34" charset="0"/>
              </a:rPr>
              <a:t>)</a:t>
            </a:r>
          </a:p>
          <a:p>
            <a:pPr>
              <a:lnSpc>
                <a:spcPct val="160000"/>
              </a:lnSpc>
            </a:pPr>
            <a:r>
              <a:rPr lang="ru-RU" sz="2800" dirty="0" smtClean="0">
                <a:latin typeface="Arial" panose="020B0604020202020204" pitchFamily="34" charset="0"/>
                <a:cs typeface="Arial" panose="020B0604020202020204" pitchFamily="34" charset="0"/>
              </a:rPr>
              <a:t>анализ </a:t>
            </a:r>
            <a:r>
              <a:rPr lang="ru-RU" sz="2800" dirty="0">
                <a:latin typeface="Arial" panose="020B0604020202020204" pitchFamily="34" charset="0"/>
                <a:cs typeface="Arial" panose="020B0604020202020204" pitchFamily="34" charset="0"/>
              </a:rPr>
              <a:t>лексико-грамматической структуры предложений, анализ семантики лексических </a:t>
            </a:r>
            <a:r>
              <a:rPr lang="ru-RU" sz="2800" dirty="0" smtClean="0">
                <a:latin typeface="Arial" panose="020B0604020202020204" pitchFamily="34" charset="0"/>
                <a:cs typeface="Arial" panose="020B0604020202020204" pitchFamily="34" charset="0"/>
              </a:rPr>
              <a:t>единиц</a:t>
            </a:r>
            <a:r>
              <a:rPr lang="en-US" sz="28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контекстуальный </a:t>
            </a:r>
            <a:r>
              <a:rPr lang="ru-RU" sz="2800" dirty="0">
                <a:latin typeface="Arial" panose="020B0604020202020204" pitchFamily="34" charset="0"/>
                <a:cs typeface="Arial" panose="020B0604020202020204" pitchFamily="34" charset="0"/>
              </a:rPr>
              <a:t>анализ</a:t>
            </a:r>
            <a:endParaRPr lang="en-US" sz="2800" dirty="0" smtClean="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47734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rebuchet MS" panose="020B0603020202020204" pitchFamily="34" charset="0"/>
              </a:rPr>
              <a:t>Базовая схема</a:t>
            </a:r>
            <a:endParaRPr lang="ru-RU" dirty="0">
              <a:solidFill>
                <a:schemeClr val="bg1"/>
              </a:solidFill>
              <a:latin typeface="Trebuchet MS" panose="020B0603020202020204" pitchFamily="34" charset="0"/>
            </a:endParaRPr>
          </a:p>
        </p:txBody>
      </p:sp>
      <p:grpSp>
        <p:nvGrpSpPr>
          <p:cNvPr id="5" name="Полотно 1"/>
          <p:cNvGrpSpPr/>
          <p:nvPr/>
        </p:nvGrpSpPr>
        <p:grpSpPr>
          <a:xfrm>
            <a:off x="107504" y="1340768"/>
            <a:ext cx="8928992" cy="4896544"/>
            <a:chOff x="0" y="0"/>
            <a:chExt cx="5486400" cy="3200400"/>
          </a:xfrm>
        </p:grpSpPr>
        <p:sp>
          <p:nvSpPr>
            <p:cNvPr id="6" name="Прямоугольник 5"/>
            <p:cNvSpPr/>
            <p:nvPr/>
          </p:nvSpPr>
          <p:spPr>
            <a:xfrm>
              <a:off x="0" y="0"/>
              <a:ext cx="5486400" cy="3200400"/>
            </a:xfrm>
            <a:prstGeom prst="rect">
              <a:avLst/>
            </a:prstGeom>
          </p:spPr>
        </p:sp>
        <p:sp>
          <p:nvSpPr>
            <p:cNvPr id="7" name="Поле 2"/>
            <p:cNvSpPr txBox="1"/>
            <p:nvPr/>
          </p:nvSpPr>
          <p:spPr>
            <a:xfrm>
              <a:off x="180977" y="276224"/>
              <a:ext cx="485774" cy="2362201"/>
            </a:xfrm>
            <a:prstGeom prst="rect">
              <a:avLst/>
            </a:prstGeom>
            <a:solidFill>
              <a:schemeClr val="accent3"/>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2000" cap="all" spc="930">
                  <a:effectLst/>
                  <a:ea typeface="Calibri"/>
                  <a:cs typeface="Times New Roman"/>
                </a:rPr>
                <a:t>Практика</a:t>
              </a:r>
              <a:endParaRPr lang="ru-RU" sz="1100">
                <a:effectLst/>
                <a:ea typeface="Calibri"/>
                <a:cs typeface="Times New Roman"/>
              </a:endParaRPr>
            </a:p>
          </p:txBody>
        </p:sp>
        <p:grpSp>
          <p:nvGrpSpPr>
            <p:cNvPr id="8" name="Группа 7"/>
            <p:cNvGrpSpPr/>
            <p:nvPr/>
          </p:nvGrpSpPr>
          <p:grpSpPr>
            <a:xfrm>
              <a:off x="1257301" y="262021"/>
              <a:ext cx="4219574" cy="2612983"/>
              <a:chOff x="895351" y="262021"/>
              <a:chExt cx="4219574" cy="2612983"/>
            </a:xfrm>
          </p:grpSpPr>
          <p:grpSp>
            <p:nvGrpSpPr>
              <p:cNvPr id="10" name="Группа 9"/>
              <p:cNvGrpSpPr/>
              <p:nvPr/>
            </p:nvGrpSpPr>
            <p:grpSpPr>
              <a:xfrm>
                <a:off x="895351" y="262021"/>
                <a:ext cx="2046919" cy="2404979"/>
                <a:chOff x="1323976" y="262021"/>
                <a:chExt cx="2046919" cy="2404979"/>
              </a:xfrm>
            </p:grpSpPr>
            <p:sp>
              <p:nvSpPr>
                <p:cNvPr id="19" name="Левая фигурная скобка 18"/>
                <p:cNvSpPr/>
                <p:nvPr/>
              </p:nvSpPr>
              <p:spPr>
                <a:xfrm>
                  <a:off x="1323976" y="276225"/>
                  <a:ext cx="333375" cy="2390775"/>
                </a:xfrm>
                <a:prstGeom prst="leftBrace">
                  <a:avLst/>
                </a:prstGeom>
                <a:ln w="19050">
                  <a:solidFill>
                    <a:schemeClr val="tx1"/>
                  </a:solidFill>
                  <a:miter lim="800000"/>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20" name="Группа 19"/>
                <p:cNvGrpSpPr/>
                <p:nvPr/>
              </p:nvGrpSpPr>
              <p:grpSpPr>
                <a:xfrm>
                  <a:off x="1657351" y="262021"/>
                  <a:ext cx="1713544" cy="667659"/>
                  <a:chOff x="1657351" y="262021"/>
                  <a:chExt cx="1713544" cy="667659"/>
                </a:xfrm>
              </p:grpSpPr>
              <p:sp>
                <p:nvSpPr>
                  <p:cNvPr id="29" name="Левая круглая скобка 28"/>
                  <p:cNvSpPr/>
                  <p:nvPr/>
                </p:nvSpPr>
                <p:spPr>
                  <a:xfrm>
                    <a:off x="1657351" y="342900"/>
                    <a:ext cx="152400" cy="504825"/>
                  </a:xfrm>
                  <a:prstGeom prst="lef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0" name="Поле 5"/>
                  <p:cNvSpPr txBox="1"/>
                  <p:nvPr/>
                </p:nvSpPr>
                <p:spPr>
                  <a:xfrm>
                    <a:off x="1870276" y="262021"/>
                    <a:ext cx="1476376" cy="2086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Эксплицитный модус</a:t>
                    </a:r>
                    <a:endParaRPr lang="ru-RU" sz="1100" dirty="0">
                      <a:effectLst/>
                      <a:ea typeface="Calibri"/>
                      <a:cs typeface="Times New Roman"/>
                    </a:endParaRPr>
                  </a:p>
                </p:txBody>
              </p:sp>
              <p:sp>
                <p:nvSpPr>
                  <p:cNvPr id="31" name="Поле 6"/>
                  <p:cNvSpPr txBox="1"/>
                  <p:nvPr/>
                </p:nvSpPr>
                <p:spPr>
                  <a:xfrm>
                    <a:off x="1894519" y="757254"/>
                    <a:ext cx="1476376" cy="1724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Имплицитный модус</a:t>
                    </a:r>
                    <a:endParaRPr lang="ru-RU" sz="1100" dirty="0">
                      <a:effectLst/>
                      <a:ea typeface="Calibri"/>
                      <a:cs typeface="Times New Roman"/>
                    </a:endParaRPr>
                  </a:p>
                </p:txBody>
              </p:sp>
            </p:grpSp>
            <p:grpSp>
              <p:nvGrpSpPr>
                <p:cNvPr id="21" name="Группа 20"/>
                <p:cNvGrpSpPr/>
                <p:nvPr/>
              </p:nvGrpSpPr>
              <p:grpSpPr>
                <a:xfrm>
                  <a:off x="1657351" y="1096447"/>
                  <a:ext cx="813000" cy="719727"/>
                  <a:chOff x="1657351" y="1096447"/>
                  <a:chExt cx="813000" cy="719727"/>
                </a:xfrm>
              </p:grpSpPr>
              <p:sp>
                <p:nvSpPr>
                  <p:cNvPr id="26" name="Поле 7"/>
                  <p:cNvSpPr txBox="1"/>
                  <p:nvPr/>
                </p:nvSpPr>
                <p:spPr>
                  <a:xfrm>
                    <a:off x="1870276" y="1096447"/>
                    <a:ext cx="600075" cy="1858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Свой</a:t>
                    </a:r>
                    <a:endParaRPr lang="ru-RU" sz="1100" dirty="0">
                      <a:effectLst/>
                      <a:ea typeface="Calibri"/>
                      <a:cs typeface="Times New Roman"/>
                    </a:endParaRPr>
                  </a:p>
                </p:txBody>
              </p:sp>
              <p:sp>
                <p:nvSpPr>
                  <p:cNvPr id="27" name="Поле 8"/>
                  <p:cNvSpPr txBox="1"/>
                  <p:nvPr/>
                </p:nvSpPr>
                <p:spPr>
                  <a:xfrm>
                    <a:off x="1869667" y="1629927"/>
                    <a:ext cx="600075" cy="1862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Чужой</a:t>
                    </a:r>
                    <a:endParaRPr lang="ru-RU" sz="1100" dirty="0">
                      <a:effectLst/>
                      <a:ea typeface="Calibri"/>
                      <a:cs typeface="Times New Roman"/>
                    </a:endParaRPr>
                  </a:p>
                </p:txBody>
              </p:sp>
              <p:sp>
                <p:nvSpPr>
                  <p:cNvPr id="28" name="Левая круглая скобка 27"/>
                  <p:cNvSpPr/>
                  <p:nvPr/>
                </p:nvSpPr>
                <p:spPr>
                  <a:xfrm>
                    <a:off x="1657351" y="1218225"/>
                    <a:ext cx="152400" cy="504825"/>
                  </a:xfrm>
                  <a:prstGeom prst="lef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100">
                        <a:effectLst/>
                        <a:ea typeface="Times New Roman"/>
                        <a:cs typeface="Times New Roman"/>
                      </a:rPr>
                      <a:t> </a:t>
                    </a:r>
                    <a:endParaRPr lang="ru-RU" sz="1100">
                      <a:effectLst/>
                      <a:ea typeface="Calibri"/>
                      <a:cs typeface="Times New Roman"/>
                    </a:endParaRPr>
                  </a:p>
                </p:txBody>
              </p:sp>
            </p:grpSp>
            <p:grpSp>
              <p:nvGrpSpPr>
                <p:cNvPr id="22" name="Группа 21"/>
                <p:cNvGrpSpPr/>
                <p:nvPr/>
              </p:nvGrpSpPr>
              <p:grpSpPr>
                <a:xfrm>
                  <a:off x="1657351" y="1924044"/>
                  <a:ext cx="1413075" cy="714381"/>
                  <a:chOff x="1657351" y="1924044"/>
                  <a:chExt cx="1413075" cy="714381"/>
                </a:xfrm>
              </p:grpSpPr>
              <p:sp>
                <p:nvSpPr>
                  <p:cNvPr id="23" name="Поле 15"/>
                  <p:cNvSpPr txBox="1"/>
                  <p:nvPr/>
                </p:nvSpPr>
                <p:spPr>
                  <a:xfrm>
                    <a:off x="1869667" y="1924044"/>
                    <a:ext cx="1136241" cy="248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Оценочная позиция</a:t>
                    </a:r>
                    <a:endParaRPr lang="ru-RU" sz="1100" dirty="0">
                      <a:effectLst/>
                      <a:ea typeface="Calibri"/>
                      <a:cs typeface="Times New Roman"/>
                    </a:endParaRPr>
                  </a:p>
                </p:txBody>
              </p:sp>
              <p:sp>
                <p:nvSpPr>
                  <p:cNvPr id="24" name="Поле 16"/>
                  <p:cNvSpPr txBox="1"/>
                  <p:nvPr/>
                </p:nvSpPr>
                <p:spPr>
                  <a:xfrm>
                    <a:off x="1870276" y="2400300"/>
                    <a:ext cx="120015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Транзитивность</a:t>
                    </a:r>
                    <a:endParaRPr lang="ru-RU" sz="1100" dirty="0">
                      <a:effectLst/>
                      <a:ea typeface="Calibri"/>
                      <a:cs typeface="Times New Roman"/>
                    </a:endParaRPr>
                  </a:p>
                </p:txBody>
              </p:sp>
              <p:sp>
                <p:nvSpPr>
                  <p:cNvPr id="25" name="Левая круглая скобка 24"/>
                  <p:cNvSpPr/>
                  <p:nvPr/>
                </p:nvSpPr>
                <p:spPr>
                  <a:xfrm>
                    <a:off x="1657351" y="2037375"/>
                    <a:ext cx="152400" cy="504825"/>
                  </a:xfrm>
                  <a:prstGeom prst="lef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100">
                        <a:effectLst/>
                        <a:ea typeface="Times New Roman"/>
                        <a:cs typeface="Times New Roman"/>
                      </a:rPr>
                      <a:t> </a:t>
                    </a:r>
                    <a:endParaRPr lang="ru-RU" sz="1100">
                      <a:effectLst/>
                      <a:ea typeface="Calibri"/>
                      <a:cs typeface="Times New Roman"/>
                    </a:endParaRPr>
                  </a:p>
                </p:txBody>
              </p:sp>
            </p:grpSp>
          </p:grpSp>
          <p:grpSp>
            <p:nvGrpSpPr>
              <p:cNvPr id="11" name="Группа 10"/>
              <p:cNvGrpSpPr/>
              <p:nvPr/>
            </p:nvGrpSpPr>
            <p:grpSpPr>
              <a:xfrm>
                <a:off x="2292760" y="942975"/>
                <a:ext cx="2822165" cy="1932029"/>
                <a:chOff x="2292760" y="942975"/>
                <a:chExt cx="2822165" cy="1932029"/>
              </a:xfrm>
            </p:grpSpPr>
            <p:cxnSp>
              <p:nvCxnSpPr>
                <p:cNvPr id="12" name="Прямая со стрелкой 11"/>
                <p:cNvCxnSpPr/>
                <p:nvPr/>
              </p:nvCxnSpPr>
              <p:spPr>
                <a:xfrm flipV="1">
                  <a:off x="2292760" y="1155824"/>
                  <a:ext cx="869541" cy="7682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Поле 23"/>
                <p:cNvSpPr txBox="1"/>
                <p:nvPr/>
              </p:nvSpPr>
              <p:spPr>
                <a:xfrm>
                  <a:off x="3152775" y="942975"/>
                  <a:ext cx="1962150" cy="4276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Аксиологическая парадигма / Тезаурус моделей</a:t>
                  </a:r>
                  <a:endParaRPr lang="ru-RU" sz="1100" dirty="0">
                    <a:effectLst/>
                    <a:ea typeface="Calibri"/>
                    <a:cs typeface="Times New Roman"/>
                  </a:endParaRPr>
                </a:p>
              </p:txBody>
            </p:sp>
            <p:cxnSp>
              <p:nvCxnSpPr>
                <p:cNvPr id="14" name="Прямая со стрелкой 13"/>
                <p:cNvCxnSpPr/>
                <p:nvPr/>
              </p:nvCxnSpPr>
              <p:spPr>
                <a:xfrm flipV="1">
                  <a:off x="2292760" y="1771650"/>
                  <a:ext cx="955265" cy="265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Поле 25"/>
                <p:cNvSpPr txBox="1"/>
                <p:nvPr/>
              </p:nvSpPr>
              <p:spPr>
                <a:xfrm>
                  <a:off x="3314700" y="1647825"/>
                  <a:ext cx="1038225" cy="256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«Гравитация»</a:t>
                  </a:r>
                  <a:endParaRPr lang="ru-RU" sz="1100" dirty="0">
                    <a:effectLst/>
                    <a:ea typeface="Calibri"/>
                    <a:cs typeface="Times New Roman"/>
                  </a:endParaRPr>
                </a:p>
              </p:txBody>
            </p:sp>
            <p:sp>
              <p:nvSpPr>
                <p:cNvPr id="16" name="Левая круглая скобка 15"/>
                <p:cNvSpPr/>
                <p:nvPr/>
              </p:nvSpPr>
              <p:spPr>
                <a:xfrm>
                  <a:off x="2657476" y="2304075"/>
                  <a:ext cx="152400" cy="504825"/>
                </a:xfrm>
                <a:prstGeom prst="lef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100">
                      <a:effectLst/>
                      <a:ea typeface="Times New Roman"/>
                      <a:cs typeface="Times New Roman"/>
                    </a:rPr>
                    <a:t> </a:t>
                  </a:r>
                  <a:endParaRPr lang="ru-RU" sz="1100">
                    <a:effectLst/>
                    <a:ea typeface="Calibri"/>
                    <a:cs typeface="Times New Roman"/>
                  </a:endParaRPr>
                </a:p>
              </p:txBody>
            </p:sp>
            <p:sp>
              <p:nvSpPr>
                <p:cNvPr id="17" name="Поле 27"/>
                <p:cNvSpPr txBox="1"/>
                <p:nvPr/>
              </p:nvSpPr>
              <p:spPr>
                <a:xfrm>
                  <a:off x="2918027" y="2185012"/>
                  <a:ext cx="1743075"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a:effectLst/>
                      <a:ea typeface="Calibri"/>
                      <a:cs typeface="Times New Roman"/>
                    </a:rPr>
                    <a:t>Эгоцентрический модус</a:t>
                  </a:r>
                  <a:endParaRPr lang="ru-RU" sz="1100" dirty="0">
                    <a:effectLst/>
                    <a:ea typeface="Calibri"/>
                    <a:cs typeface="Times New Roman"/>
                  </a:endParaRPr>
                </a:p>
              </p:txBody>
            </p:sp>
            <p:sp>
              <p:nvSpPr>
                <p:cNvPr id="18" name="Поле 28"/>
                <p:cNvSpPr txBox="1"/>
                <p:nvPr/>
              </p:nvSpPr>
              <p:spPr>
                <a:xfrm>
                  <a:off x="2918027" y="2636879"/>
                  <a:ext cx="1857375"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1100" cap="small" dirty="0" err="1">
                      <a:effectLst/>
                      <a:ea typeface="Calibri"/>
                      <a:cs typeface="Times New Roman"/>
                    </a:rPr>
                    <a:t>Аллоцентрический</a:t>
                  </a:r>
                  <a:r>
                    <a:rPr lang="ru-RU" sz="1100" cap="small" dirty="0">
                      <a:effectLst/>
                      <a:ea typeface="Calibri"/>
                      <a:cs typeface="Times New Roman"/>
                    </a:rPr>
                    <a:t> модус</a:t>
                  </a:r>
                  <a:endParaRPr lang="ru-RU" sz="1100" dirty="0">
                    <a:effectLst/>
                    <a:ea typeface="Calibri"/>
                    <a:cs typeface="Times New Roman"/>
                  </a:endParaRPr>
                </a:p>
              </p:txBody>
            </p:sp>
          </p:grpSp>
        </p:grpSp>
        <p:sp>
          <p:nvSpPr>
            <p:cNvPr id="9" name="Поле 32"/>
            <p:cNvSpPr txBox="1"/>
            <p:nvPr/>
          </p:nvSpPr>
          <p:spPr>
            <a:xfrm>
              <a:off x="762001" y="276225"/>
              <a:ext cx="400049" cy="2362200"/>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1400" cap="all">
                  <a:effectLst/>
                  <a:ea typeface="Calibri"/>
                  <a:cs typeface="Times New Roman"/>
                </a:rPr>
                <a:t>Реконтекстуализация</a:t>
              </a:r>
              <a:endParaRPr lang="ru-RU" sz="1100">
                <a:effectLst/>
                <a:ea typeface="Calibri"/>
                <a:cs typeface="Times New Roman"/>
              </a:endParaRPr>
            </a:p>
          </p:txBody>
        </p:sp>
      </p:grpSp>
    </p:spTree>
    <p:extLst>
      <p:ext uri="{BB962C8B-B14F-4D97-AF65-F5344CB8AC3E}">
        <p14:creationId xmlns:p14="http://schemas.microsoft.com/office/powerpoint/2010/main" val="2042600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bg1"/>
                </a:solidFill>
              </a:rPr>
              <a:t>Реконтекстуализация</a:t>
            </a:r>
            <a:endParaRPr lang="ru-RU" dirty="0">
              <a:solidFill>
                <a:schemeClr val="bg1"/>
              </a:solidFill>
            </a:endParaRPr>
          </a:p>
        </p:txBody>
      </p:sp>
      <p:grpSp>
        <p:nvGrpSpPr>
          <p:cNvPr id="23" name="Группа 22"/>
          <p:cNvGrpSpPr/>
          <p:nvPr/>
        </p:nvGrpSpPr>
        <p:grpSpPr>
          <a:xfrm>
            <a:off x="402040" y="1763385"/>
            <a:ext cx="2294253" cy="3657837"/>
            <a:chOff x="402040" y="1763385"/>
            <a:chExt cx="2294253" cy="3657837"/>
          </a:xfrm>
        </p:grpSpPr>
        <p:sp>
          <p:nvSpPr>
            <p:cNvPr id="4" name="Поле 2"/>
            <p:cNvSpPr txBox="1"/>
            <p:nvPr/>
          </p:nvSpPr>
          <p:spPr>
            <a:xfrm>
              <a:off x="402040" y="1763385"/>
              <a:ext cx="790586" cy="3614117"/>
            </a:xfrm>
            <a:prstGeom prst="rect">
              <a:avLst/>
            </a:prstGeom>
            <a:solidFill>
              <a:schemeClr val="accent3"/>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2000" cap="all" spc="930">
                  <a:effectLst/>
                  <a:ea typeface="Calibri"/>
                  <a:cs typeface="Times New Roman"/>
                </a:rPr>
                <a:t>Практика</a:t>
              </a:r>
              <a:endParaRPr lang="ru-RU" sz="1100">
                <a:effectLst/>
                <a:ea typeface="Calibri"/>
                <a:cs typeface="Times New Roman"/>
              </a:endParaRPr>
            </a:p>
          </p:txBody>
        </p:sp>
        <p:sp>
          <p:nvSpPr>
            <p:cNvPr id="5" name="Левая фигурная скобка 4"/>
            <p:cNvSpPr/>
            <p:nvPr/>
          </p:nvSpPr>
          <p:spPr>
            <a:xfrm>
              <a:off x="2153733" y="1763386"/>
              <a:ext cx="542560" cy="3657836"/>
            </a:xfrm>
            <a:prstGeom prst="leftBrace">
              <a:avLst/>
            </a:prstGeom>
            <a:ln w="19050">
              <a:solidFill>
                <a:schemeClr val="tx1"/>
              </a:solidFill>
              <a:miter lim="800000"/>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 name="Поле 32"/>
            <p:cNvSpPr txBox="1"/>
            <p:nvPr/>
          </p:nvSpPr>
          <p:spPr>
            <a:xfrm>
              <a:off x="1347643" y="1763386"/>
              <a:ext cx="651071" cy="3614116"/>
            </a:xfrm>
            <a:prstGeom prst="rect">
              <a:avLst/>
            </a:prstGeom>
            <a:solidFill>
              <a:srgbClr val="0070C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1400" cap="all">
                  <a:effectLst/>
                  <a:ea typeface="Calibri"/>
                  <a:cs typeface="Times New Roman"/>
                </a:rPr>
                <a:t>Реконтекстуализация</a:t>
              </a:r>
              <a:endParaRPr lang="ru-RU" sz="1100">
                <a:effectLst/>
                <a:ea typeface="Calibri"/>
                <a:cs typeface="Times New Roman"/>
              </a:endParaRPr>
            </a:p>
          </p:txBody>
        </p:sp>
      </p:grpSp>
      <p:grpSp>
        <p:nvGrpSpPr>
          <p:cNvPr id="25" name="Группа 24"/>
          <p:cNvGrpSpPr/>
          <p:nvPr/>
        </p:nvGrpSpPr>
        <p:grpSpPr>
          <a:xfrm>
            <a:off x="4069466" y="2090733"/>
            <a:ext cx="4535889" cy="3003141"/>
            <a:chOff x="4053184" y="1732774"/>
            <a:chExt cx="4535889" cy="3003141"/>
          </a:xfrm>
        </p:grpSpPr>
        <p:grpSp>
          <p:nvGrpSpPr>
            <p:cNvPr id="8" name="Группа 7"/>
            <p:cNvGrpSpPr/>
            <p:nvPr/>
          </p:nvGrpSpPr>
          <p:grpSpPr>
            <a:xfrm>
              <a:off x="4053184" y="1732774"/>
              <a:ext cx="4335240" cy="504056"/>
              <a:chOff x="324144" y="1844824"/>
              <a:chExt cx="4335240" cy="504056"/>
            </a:xfrm>
          </p:grpSpPr>
          <p:sp>
            <p:nvSpPr>
              <p:cNvPr id="21" name="8-конечная звезда 20"/>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1</a:t>
                </a:r>
                <a:endParaRPr lang="ru-RU" dirty="0">
                  <a:solidFill>
                    <a:schemeClr val="tx2"/>
                  </a:solidFill>
                </a:endParaRPr>
              </a:p>
            </p:txBody>
          </p:sp>
          <p:sp>
            <p:nvSpPr>
              <p:cNvPr id="22" name="TextBox 21"/>
              <p:cNvSpPr txBox="1"/>
              <p:nvPr/>
            </p:nvSpPr>
            <p:spPr>
              <a:xfrm>
                <a:off x="1130992" y="1874691"/>
                <a:ext cx="3528392" cy="461665"/>
              </a:xfrm>
              <a:prstGeom prst="rect">
                <a:avLst/>
              </a:prstGeom>
              <a:noFill/>
            </p:spPr>
            <p:txBody>
              <a:bodyPr wrap="square" rtlCol="0">
                <a:spAutoFit/>
              </a:bodyPr>
              <a:lstStyle/>
              <a:p>
                <a:pPr algn="l"/>
                <a:r>
                  <a:rPr lang="ru-RU" sz="2400" dirty="0" smtClean="0">
                    <a:solidFill>
                      <a:schemeClr val="tx2"/>
                    </a:solidFill>
                  </a:rPr>
                  <a:t>Трансформация</a:t>
                </a:r>
                <a:endParaRPr lang="ru-RU" sz="2400" dirty="0"/>
              </a:p>
            </p:txBody>
          </p:sp>
        </p:grpSp>
        <p:grpSp>
          <p:nvGrpSpPr>
            <p:cNvPr id="9" name="Группа 8"/>
            <p:cNvGrpSpPr/>
            <p:nvPr/>
          </p:nvGrpSpPr>
          <p:grpSpPr>
            <a:xfrm>
              <a:off x="4069466" y="2490141"/>
              <a:ext cx="4519607" cy="852192"/>
              <a:chOff x="324144" y="1844824"/>
              <a:chExt cx="4519607" cy="852192"/>
            </a:xfrm>
          </p:grpSpPr>
          <p:sp>
            <p:nvSpPr>
              <p:cNvPr id="19" name="8-конечная звезда 18"/>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2</a:t>
                </a:r>
                <a:endParaRPr lang="ru-RU" dirty="0">
                  <a:solidFill>
                    <a:schemeClr val="tx2"/>
                  </a:solidFill>
                </a:endParaRPr>
              </a:p>
            </p:txBody>
          </p:sp>
          <p:sp>
            <p:nvSpPr>
              <p:cNvPr id="20" name="TextBox 19"/>
              <p:cNvSpPr txBox="1"/>
              <p:nvPr/>
            </p:nvSpPr>
            <p:spPr>
              <a:xfrm>
                <a:off x="1114711" y="1866019"/>
                <a:ext cx="3729040" cy="830997"/>
              </a:xfrm>
              <a:prstGeom prst="rect">
                <a:avLst/>
              </a:prstGeom>
              <a:noFill/>
            </p:spPr>
            <p:txBody>
              <a:bodyPr wrap="square" rtlCol="0">
                <a:spAutoFit/>
              </a:bodyPr>
              <a:lstStyle/>
              <a:p>
                <a:pPr algn="l"/>
                <a:r>
                  <a:rPr lang="ru-RU" sz="2400" dirty="0" smtClean="0">
                    <a:solidFill>
                      <a:schemeClr val="tx2"/>
                    </a:solidFill>
                    <a:latin typeface="+mn-lt"/>
                  </a:rPr>
                  <a:t>Дискурсивные/</a:t>
                </a:r>
                <a:r>
                  <a:rPr lang="ru-RU" sz="2400" dirty="0" err="1" smtClean="0">
                    <a:solidFill>
                      <a:schemeClr val="tx2"/>
                    </a:solidFill>
                    <a:latin typeface="+mn-lt"/>
                  </a:rPr>
                  <a:t>недискурсивные</a:t>
                </a:r>
                <a:r>
                  <a:rPr lang="ru-RU" sz="2400" dirty="0" smtClean="0">
                    <a:solidFill>
                      <a:schemeClr val="tx2"/>
                    </a:solidFill>
                    <a:latin typeface="+mn-lt"/>
                  </a:rPr>
                  <a:t> практики</a:t>
                </a:r>
                <a:endParaRPr lang="ru-RU" sz="2400" dirty="0"/>
              </a:p>
            </p:txBody>
          </p:sp>
        </p:grpSp>
        <p:grpSp>
          <p:nvGrpSpPr>
            <p:cNvPr id="10" name="Группа 9"/>
            <p:cNvGrpSpPr/>
            <p:nvPr/>
          </p:nvGrpSpPr>
          <p:grpSpPr>
            <a:xfrm>
              <a:off x="4053184" y="3280946"/>
              <a:ext cx="4535888" cy="852192"/>
              <a:chOff x="324144" y="1844824"/>
              <a:chExt cx="4535888" cy="852192"/>
            </a:xfrm>
          </p:grpSpPr>
          <p:sp>
            <p:nvSpPr>
              <p:cNvPr id="17" name="8-конечная звезда 16"/>
              <p:cNvSpPr/>
              <p:nvPr/>
            </p:nvSpPr>
            <p:spPr>
              <a:xfrm>
                <a:off x="324144" y="184482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3</a:t>
                </a:r>
                <a:endParaRPr lang="ru-RU" dirty="0">
                  <a:solidFill>
                    <a:schemeClr val="tx2"/>
                  </a:solidFill>
                </a:endParaRPr>
              </a:p>
            </p:txBody>
          </p:sp>
          <p:sp>
            <p:nvSpPr>
              <p:cNvPr id="18" name="TextBox 17"/>
              <p:cNvSpPr txBox="1"/>
              <p:nvPr/>
            </p:nvSpPr>
            <p:spPr>
              <a:xfrm>
                <a:off x="1130993" y="1866019"/>
                <a:ext cx="3729039" cy="830997"/>
              </a:xfrm>
              <a:prstGeom prst="rect">
                <a:avLst/>
              </a:prstGeom>
              <a:noFill/>
            </p:spPr>
            <p:txBody>
              <a:bodyPr wrap="square" rtlCol="0">
                <a:spAutoFit/>
              </a:bodyPr>
              <a:lstStyle/>
              <a:p>
                <a:pPr algn="l"/>
                <a:r>
                  <a:rPr lang="ru-RU" sz="2400" dirty="0" smtClean="0">
                    <a:solidFill>
                      <a:schemeClr val="tx2"/>
                    </a:solidFill>
                    <a:latin typeface="+mn-lt"/>
                  </a:rPr>
                  <a:t>«Добавление» ценностных смыслов</a:t>
                </a:r>
                <a:r>
                  <a:rPr lang="en-US" sz="2400" dirty="0" smtClean="0"/>
                  <a:t> </a:t>
                </a:r>
                <a:endParaRPr lang="ru-RU" sz="2400" dirty="0"/>
              </a:p>
            </p:txBody>
          </p:sp>
        </p:grpSp>
        <p:grpSp>
          <p:nvGrpSpPr>
            <p:cNvPr id="11" name="Группа 10"/>
            <p:cNvGrpSpPr/>
            <p:nvPr/>
          </p:nvGrpSpPr>
          <p:grpSpPr>
            <a:xfrm>
              <a:off x="4069466" y="4201553"/>
              <a:ext cx="4519606" cy="534362"/>
              <a:chOff x="340426" y="4334798"/>
              <a:chExt cx="4519606" cy="534362"/>
            </a:xfrm>
          </p:grpSpPr>
          <p:sp>
            <p:nvSpPr>
              <p:cNvPr id="15" name="8-конечная звезда 14"/>
              <p:cNvSpPr/>
              <p:nvPr/>
            </p:nvSpPr>
            <p:spPr>
              <a:xfrm>
                <a:off x="340426" y="4365104"/>
                <a:ext cx="504056" cy="504056"/>
              </a:xfrm>
              <a:prstGeom prst="star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4</a:t>
                </a:r>
                <a:endParaRPr lang="ru-RU" dirty="0">
                  <a:solidFill>
                    <a:schemeClr val="tx2"/>
                  </a:solidFill>
                </a:endParaRPr>
              </a:p>
            </p:txBody>
          </p:sp>
          <p:sp>
            <p:nvSpPr>
              <p:cNvPr id="16" name="TextBox 15"/>
              <p:cNvSpPr txBox="1"/>
              <p:nvPr/>
            </p:nvSpPr>
            <p:spPr>
              <a:xfrm>
                <a:off x="1130993" y="4334798"/>
                <a:ext cx="3729039" cy="461665"/>
              </a:xfrm>
              <a:prstGeom prst="rect">
                <a:avLst/>
              </a:prstGeom>
              <a:noFill/>
            </p:spPr>
            <p:txBody>
              <a:bodyPr wrap="square" rtlCol="0">
                <a:spAutoFit/>
              </a:bodyPr>
              <a:lstStyle/>
              <a:p>
                <a:pPr algn="l"/>
                <a:r>
                  <a:rPr lang="ru-RU" sz="2400" dirty="0" smtClean="0">
                    <a:solidFill>
                      <a:schemeClr val="tx2"/>
                    </a:solidFill>
                    <a:latin typeface="+mn-lt"/>
                  </a:rPr>
                  <a:t>Реализуется системно</a:t>
                </a:r>
                <a:endParaRPr lang="ru-RU" sz="2400" dirty="0">
                  <a:solidFill>
                    <a:schemeClr val="tx2"/>
                  </a:solidFill>
                  <a:latin typeface="+mn-lt"/>
                </a:endParaRPr>
              </a:p>
            </p:txBody>
          </p:sp>
        </p:grpSp>
      </p:grpSp>
    </p:spTree>
    <p:extLst>
      <p:ext uri="{BB962C8B-B14F-4D97-AF65-F5344CB8AC3E}">
        <p14:creationId xmlns:p14="http://schemas.microsoft.com/office/powerpoint/2010/main" val="378722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143000"/>
          </a:xfrm>
        </p:spPr>
        <p:txBody>
          <a:bodyPr>
            <a:normAutofit fontScale="90000"/>
          </a:bodyPr>
          <a:lstStyle/>
          <a:p>
            <a:r>
              <a:rPr lang="ru-RU" dirty="0">
                <a:solidFill>
                  <a:schemeClr val="bg1"/>
                </a:solidFill>
                <a:latin typeface="Trebuchet MS" panose="020B0603020202020204" pitchFamily="34" charset="0"/>
              </a:rPr>
              <a:t>Эксплицитный и </a:t>
            </a:r>
            <a:br>
              <a:rPr lang="ru-RU" dirty="0">
                <a:solidFill>
                  <a:schemeClr val="bg1"/>
                </a:solidFill>
                <a:latin typeface="Trebuchet MS" panose="020B0603020202020204" pitchFamily="34" charset="0"/>
              </a:rPr>
            </a:br>
            <a:r>
              <a:rPr lang="ru-RU" dirty="0" err="1">
                <a:solidFill>
                  <a:schemeClr val="bg1"/>
                </a:solidFill>
                <a:latin typeface="Trebuchet MS" panose="020B0603020202020204" pitchFamily="34" charset="0"/>
              </a:rPr>
              <a:t>ипмплицитный</a:t>
            </a:r>
            <a:r>
              <a:rPr lang="ru-RU" dirty="0">
                <a:solidFill>
                  <a:schemeClr val="bg1"/>
                </a:solidFill>
                <a:latin typeface="Trebuchet MS" panose="020B0603020202020204" pitchFamily="34" charset="0"/>
              </a:rPr>
              <a:t> модус</a:t>
            </a:r>
            <a:endParaRPr lang="ru-RU" b="1" dirty="0">
              <a:latin typeface="Trebuchet MS" panose="020B0603020202020204" pitchFamily="34" charset="0"/>
            </a:endParaRPr>
          </a:p>
        </p:txBody>
      </p:sp>
      <p:sp>
        <p:nvSpPr>
          <p:cNvPr id="3" name="Объект 2"/>
          <p:cNvSpPr>
            <a:spLocks noGrp="1"/>
          </p:cNvSpPr>
          <p:nvPr>
            <p:ph idx="1"/>
          </p:nvPr>
        </p:nvSpPr>
        <p:spPr/>
        <p:txBody>
          <a:bodyPr>
            <a:normAutofit/>
          </a:bodyPr>
          <a:lstStyle/>
          <a:p>
            <a:r>
              <a:rPr lang="ru-RU" sz="2800" dirty="0" smtClean="0"/>
              <a:t>Эксплицитный - выстроен </a:t>
            </a:r>
            <a:r>
              <a:rPr lang="ru-RU" sz="2800" dirty="0"/>
              <a:t>вокруг определенного (предположительно ценностного) </a:t>
            </a:r>
            <a:r>
              <a:rPr lang="ru-RU" sz="2800" dirty="0" smtClean="0"/>
              <a:t>концепта</a:t>
            </a:r>
          </a:p>
          <a:p>
            <a:r>
              <a:rPr lang="ru-RU" sz="2800" dirty="0"/>
              <a:t>может быть зафиксирован конкретной лексической </a:t>
            </a:r>
            <a:r>
              <a:rPr lang="ru-RU" sz="2800" dirty="0" smtClean="0"/>
              <a:t>единицей</a:t>
            </a:r>
          </a:p>
          <a:p>
            <a:r>
              <a:rPr lang="ru-RU" sz="2800" dirty="0" smtClean="0"/>
              <a:t>Иллюстрация: использование </a:t>
            </a:r>
            <a:r>
              <a:rPr lang="ru-RU" sz="2800" dirty="0"/>
              <a:t>атрибутивных и идентифицирующих процессов </a:t>
            </a:r>
            <a:r>
              <a:rPr lang="ru-RU" sz="2800" dirty="0" smtClean="0"/>
              <a:t>(</a:t>
            </a:r>
            <a:r>
              <a:rPr lang="en-US" sz="2800" dirty="0" smtClean="0"/>
              <a:t>confidence </a:t>
            </a:r>
            <a:r>
              <a:rPr lang="en-US" sz="2800" dirty="0"/>
              <a:t>is</a:t>
            </a:r>
            <a:r>
              <a:rPr lang="ru-RU" sz="2800" dirty="0"/>
              <a:t>… </a:t>
            </a:r>
            <a:r>
              <a:rPr lang="en-US" sz="2800" dirty="0"/>
              <a:t>confidence means</a:t>
            </a:r>
            <a:r>
              <a:rPr lang="ru-RU" sz="2800" dirty="0"/>
              <a:t>… </a:t>
            </a:r>
            <a:r>
              <a:rPr lang="ru-RU" sz="2800" dirty="0" smtClean="0"/>
              <a:t>)</a:t>
            </a:r>
          </a:p>
          <a:p>
            <a:r>
              <a:rPr lang="ru-RU" sz="2800" dirty="0" smtClean="0"/>
              <a:t>Имплицитный - в целостной системе оценки</a:t>
            </a:r>
            <a:endParaRPr lang="ru-RU" sz="2800" dirty="0"/>
          </a:p>
        </p:txBody>
      </p:sp>
    </p:spTree>
    <p:extLst>
      <p:ext uri="{BB962C8B-B14F-4D97-AF65-F5344CB8AC3E}">
        <p14:creationId xmlns:p14="http://schemas.microsoft.com/office/powerpoint/2010/main" val="2190515500"/>
      </p:ext>
    </p:extLst>
  </p:cSld>
  <p:clrMapOvr>
    <a:masterClrMapping/>
  </p:clrMapOvr>
</p:sld>
</file>

<file path=ppt/theme/theme1.xml><?xml version="1.0" encoding="utf-8"?>
<a:theme xmlns:a="http://schemas.openxmlformats.org/drawingml/2006/main" name="Шаблон презентаци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презентации</Template>
  <TotalTime>90</TotalTime>
  <Words>540</Words>
  <Application>Microsoft Office PowerPoint</Application>
  <PresentationFormat>Экран (4:3)</PresentationFormat>
  <Paragraphs>87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Шаблон презентации</vt:lpstr>
      <vt:lpstr>Дискурс-аналитическая перспектива изучения языка лайфстайл интернет-порталов</vt:lpstr>
      <vt:lpstr>Структура доклада</vt:lpstr>
      <vt:lpstr>Цель доклада</vt:lpstr>
      <vt:lpstr>Рабочие гипотезы</vt:lpstr>
      <vt:lpstr>Материал</vt:lpstr>
      <vt:lpstr>Теоретическая основа и метод</vt:lpstr>
      <vt:lpstr>Базовая схема</vt:lpstr>
      <vt:lpstr>Реконтекстуализация</vt:lpstr>
      <vt:lpstr>Эксплицитный и  ипмплицитный модус</vt:lpstr>
      <vt:lpstr>Свои vs Чужие</vt:lpstr>
      <vt:lpstr>Система транзиивности</vt:lpstr>
      <vt:lpstr>Система транзитивности</vt:lpstr>
      <vt:lpstr>Оценочная позиция</vt:lpstr>
      <vt:lpstr>Идеальная среда для  трансляции ценностей</vt:lpstr>
      <vt:lpstr>Список литературы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Дискурс-аналитическая перспектива изучения языка лайфстайл интернет-порталов</dc:title>
  <dc:creator>Eugin</dc:creator>
  <cp:lastModifiedBy>Eugin</cp:lastModifiedBy>
  <cp:revision>11</cp:revision>
  <dcterms:created xsi:type="dcterms:W3CDTF">2015-04-10T07:28:41Z</dcterms:created>
  <dcterms:modified xsi:type="dcterms:W3CDTF">2015-04-11T20:57:26Z</dcterms:modified>
</cp:coreProperties>
</file>