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8" r:id="rId4"/>
    <p:sldId id="300" r:id="rId5"/>
    <p:sldId id="301" r:id="rId6"/>
    <p:sldId id="302" r:id="rId7"/>
    <p:sldId id="303" r:id="rId8"/>
    <p:sldId id="304" r:id="rId9"/>
    <p:sldId id="305" r:id="rId10"/>
    <p:sldId id="306" r:id="rId11"/>
    <p:sldId id="316" r:id="rId12"/>
    <p:sldId id="317" r:id="rId13"/>
    <p:sldId id="318" r:id="rId14"/>
    <p:sldId id="319" r:id="rId15"/>
    <p:sldId id="327" r:id="rId16"/>
    <p:sldId id="330" r:id="rId17"/>
    <p:sldId id="331" r:id="rId18"/>
    <p:sldId id="332" r:id="rId19"/>
    <p:sldId id="333" r:id="rId20"/>
    <p:sldId id="334" r:id="rId21"/>
    <p:sldId id="335" r:id="rId22"/>
    <p:sldId id="337" r:id="rId2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8603FDC-E32A-4AB5-989C-0864C3EAD2B8}" styleName="Styl z motywem 2 — Ak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16DA210-FB5B-4158-B5E0-FEB733F419BA}" styleName="Styl jasny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113A9D2-9D6B-4929-AA2D-F23B5EE8CBE7}" styleName="Styl z motywem 2 — Ak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E3FDE45-AF77-4B5C-9715-49D594BDF05E}" styleName="Styl jasny 1 — Ak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505E3EF-67EA-436B-97B2-0124C06EBD24}" styleName="Styl pośredni 4 — Ak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8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E2F31-386B-41A8-8B4D-070FD6499237}" type="datetimeFigureOut">
              <a:rPr lang="pl-PL" smtClean="0"/>
              <a:t>2015-03-28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6DF9-0B34-4719-BB01-C0C2802F690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55171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E2F31-386B-41A8-8B4D-070FD6499237}" type="datetimeFigureOut">
              <a:rPr lang="pl-PL" smtClean="0"/>
              <a:t>2015-03-28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6DF9-0B34-4719-BB01-C0C2802F690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57661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E2F31-386B-41A8-8B4D-070FD6499237}" type="datetimeFigureOut">
              <a:rPr lang="pl-PL" smtClean="0"/>
              <a:t>2015-03-28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6DF9-0B34-4719-BB01-C0C2802F690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78326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E2F31-386B-41A8-8B4D-070FD6499237}" type="datetimeFigureOut">
              <a:rPr lang="pl-PL" smtClean="0"/>
              <a:t>2015-03-28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6DF9-0B34-4719-BB01-C0C2802F690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1877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E2F31-386B-41A8-8B4D-070FD6499237}" type="datetimeFigureOut">
              <a:rPr lang="pl-PL" smtClean="0"/>
              <a:t>2015-03-28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6DF9-0B34-4719-BB01-C0C2802F690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48581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E2F31-386B-41A8-8B4D-070FD6499237}" type="datetimeFigureOut">
              <a:rPr lang="pl-PL" smtClean="0"/>
              <a:t>2015-03-28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6DF9-0B34-4719-BB01-C0C2802F690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81098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E2F31-386B-41A8-8B4D-070FD6499237}" type="datetimeFigureOut">
              <a:rPr lang="pl-PL" smtClean="0"/>
              <a:t>2015-03-28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6DF9-0B34-4719-BB01-C0C2802F690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75954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E2F31-386B-41A8-8B4D-070FD6499237}" type="datetimeFigureOut">
              <a:rPr lang="pl-PL" smtClean="0"/>
              <a:t>2015-03-28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6DF9-0B34-4719-BB01-C0C2802F690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69234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E2F31-386B-41A8-8B4D-070FD6499237}" type="datetimeFigureOut">
              <a:rPr lang="pl-PL" smtClean="0"/>
              <a:t>2015-03-28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6DF9-0B34-4719-BB01-C0C2802F690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7472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E2F31-386B-41A8-8B4D-070FD6499237}" type="datetimeFigureOut">
              <a:rPr lang="pl-PL" smtClean="0"/>
              <a:t>2015-03-28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6DF9-0B34-4719-BB01-C0C2802F690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71066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E2F31-386B-41A8-8B4D-070FD6499237}" type="datetimeFigureOut">
              <a:rPr lang="pl-PL" smtClean="0"/>
              <a:t>2015-03-28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6DF9-0B34-4719-BB01-C0C2802F690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68602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9E2F31-386B-41A8-8B4D-070FD6499237}" type="datetimeFigureOut">
              <a:rPr lang="pl-PL" smtClean="0"/>
              <a:t>2015-03-28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26DF9-0B34-4719-BB01-C0C2802F690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60856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0" y="1844824"/>
            <a:ext cx="9252520" cy="5013176"/>
          </a:xfrm>
          <a:solidFill>
            <a:schemeClr val="bg2">
              <a:lumMod val="90000"/>
            </a:schemeClr>
          </a:solidFill>
        </p:spPr>
        <p:txBody>
          <a:bodyPr>
            <a:noAutofit/>
          </a:bodyPr>
          <a:lstStyle/>
          <a:p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Синтаксические характеристики </a:t>
            </a:r>
            <a:b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русских и польских </a:t>
            </a:r>
            <a:r>
              <a:rPr lang="pl-PL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интернет-форумов </a:t>
            </a:r>
            <a:b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Graz 17 IV 2015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1700808"/>
          </a:xfrm>
          <a:solidFill>
            <a:schemeClr val="bg2">
              <a:lumMod val="50000"/>
            </a:schemeClr>
          </a:solidFill>
        </p:spPr>
        <p:txBody>
          <a:bodyPr>
            <a:normAutofit lnSpcReduction="10000"/>
          </a:bodyPr>
          <a:lstStyle/>
          <a:p>
            <a:endParaRPr lang="pl-PL" sz="36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Aleksander Kiklewicz (Olsztyn) </a:t>
            </a:r>
            <a:br>
              <a:rPr lang="pl-PL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Uniwersytet Warmińsko-Mazurski w Olsztynie </a:t>
            </a:r>
          </a:p>
          <a:p>
            <a:r>
              <a:rPr lang="pl-PL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aleksander.kiklewicz@uwm.edu.pl</a:t>
            </a:r>
            <a:endParaRPr lang="pl-PL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6302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ru-RU" sz="3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Синтаксис постов                             </a:t>
            </a:r>
            <a:r>
              <a:rPr lang="pl-PL" sz="3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</a:t>
            </a:r>
            <a:r>
              <a:rPr lang="ru-RU" sz="3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</a:t>
            </a:r>
            <a:fld id="{7BC774F3-ED3B-42E2-843E-A048DDAB364C}" type="slidenum">
              <a:rPr lang="ru-RU" sz="200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Kozuka Gothic Pro M" pitchFamily="34" charset="-128"/>
                <a:ea typeface="Kozuka Gothic Pro M" pitchFamily="34" charset="-128"/>
              </a:rPr>
              <a:t>10</a:t>
            </a:fld>
            <a:endParaRPr lang="pl-PL" sz="20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Kozuka Gothic Pro M" pitchFamily="34" charset="-128"/>
              <a:ea typeface="Kozuka Gothic Pro M" pitchFamily="34" charset="-128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44616"/>
          </a:xfrm>
        </p:spPr>
        <p:txBody>
          <a:bodyPr>
            <a:normAutofit lnSpcReduction="10000"/>
          </a:bodyPr>
          <a:lstStyle/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ru-RU" dirty="0"/>
              <a:t>Предметом данного исследования является функционированиях в текстах интернет-форумов простых и сложных предложений с ментальными предикатами. </a:t>
            </a:r>
            <a:endParaRPr lang="ru-RU" dirty="0" smtClean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ru-RU" dirty="0" smtClean="0"/>
              <a:t>Выбор </a:t>
            </a:r>
            <a:r>
              <a:rPr lang="ru-RU" dirty="0"/>
              <a:t>ментальных предикатов объясняется тем, что коммуникация с участием дискуссионных интернет-групп в значительной степени сосредоточена на информационном обмене, т.е. касается знаний и суждений. </a:t>
            </a:r>
            <a:endParaRPr lang="pl-PL" dirty="0"/>
          </a:p>
        </p:txBody>
      </p:sp>
      <p:cxnSp>
        <p:nvCxnSpPr>
          <p:cNvPr id="9" name="Łącznik prostoliniowy 8"/>
          <p:cNvCxnSpPr/>
          <p:nvPr/>
        </p:nvCxnSpPr>
        <p:spPr>
          <a:xfrm>
            <a:off x="0" y="908720"/>
            <a:ext cx="925252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1954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ru-RU" sz="3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Синтаксис постов                             </a:t>
            </a:r>
            <a:r>
              <a:rPr lang="pl-PL" sz="3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</a:t>
            </a:r>
            <a:r>
              <a:rPr lang="ru-RU" sz="3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</a:t>
            </a:r>
            <a:fld id="{7BC774F3-ED3B-42E2-843E-A048DDAB364C}" type="slidenum">
              <a:rPr lang="ru-RU" sz="200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Kozuka Gothic Pro M" pitchFamily="34" charset="-128"/>
                <a:ea typeface="Kozuka Gothic Pro M" pitchFamily="34" charset="-128"/>
              </a:rPr>
              <a:t>11</a:t>
            </a:fld>
            <a:endParaRPr lang="pl-PL" sz="20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Kozuka Gothic Pro M" pitchFamily="34" charset="-128"/>
              <a:ea typeface="Kozuka Gothic Pro M" pitchFamily="34" charset="-128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44616"/>
          </a:xfrm>
        </p:spPr>
        <p:txBody>
          <a:bodyPr>
            <a:normAutofit fontScale="92500" lnSpcReduction="20000"/>
          </a:bodyPr>
          <a:lstStyle/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ru-RU" dirty="0" smtClean="0"/>
              <a:t>Экспликативный синтаксис (</a:t>
            </a:r>
            <a:r>
              <a:rPr lang="pl-PL" dirty="0" smtClean="0"/>
              <a:t>Karolak </a:t>
            </a:r>
            <a:r>
              <a:rPr lang="ru-RU" dirty="0" smtClean="0"/>
              <a:t>1984</a:t>
            </a:r>
            <a:r>
              <a:rPr lang="ru-RU" dirty="0"/>
              <a:t>; 2002). </a:t>
            </a:r>
            <a:endParaRPr lang="pl-PL" dirty="0" smtClean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ru-RU" dirty="0" smtClean="0"/>
              <a:t>Модель </a:t>
            </a:r>
            <a:r>
              <a:rPr lang="ru-RU" dirty="0"/>
              <a:t>интегративного описания языка, </a:t>
            </a:r>
            <a:r>
              <a:rPr lang="ru-RU" dirty="0" smtClean="0"/>
              <a:t>сочетающего </a:t>
            </a:r>
            <a:r>
              <a:rPr lang="ru-RU" dirty="0"/>
              <a:t>в себе формально-грамматический и пропозиционально-семантический аспекты. </a:t>
            </a:r>
            <a:endParaRPr lang="ru-RU" dirty="0" smtClean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ru-RU" dirty="0" smtClean="0"/>
              <a:t>Грамматическая </a:t>
            </a:r>
            <a:r>
              <a:rPr lang="ru-RU" dirty="0"/>
              <a:t>структура </a:t>
            </a:r>
            <a:r>
              <a:rPr lang="ru-RU" dirty="0" smtClean="0"/>
              <a:t>предложения рассматривается </a:t>
            </a:r>
            <a:r>
              <a:rPr lang="ru-RU" dirty="0"/>
              <a:t>как репрезентация базовой пропозиционально-семантической структуры, отражающей структуру описываемой референциальной ситуации (с точки зрения ее ментального представления говорящим). </a:t>
            </a:r>
            <a:endParaRPr lang="pl-PL" dirty="0"/>
          </a:p>
        </p:txBody>
      </p:sp>
      <p:cxnSp>
        <p:nvCxnSpPr>
          <p:cNvPr id="9" name="Łącznik prostoliniowy 8"/>
          <p:cNvCxnSpPr/>
          <p:nvPr/>
        </p:nvCxnSpPr>
        <p:spPr>
          <a:xfrm>
            <a:off x="0" y="908720"/>
            <a:ext cx="925252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7787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r>
              <a:rPr lang="ru-RU" sz="32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Анализ </a:t>
            </a:r>
            <a:r>
              <a:rPr lang="ru-RU" sz="3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пропозициональных структур     </a:t>
            </a:r>
            <a:fld id="{7BC774F3-ED3B-42E2-843E-A048DDAB364C}" type="slidenum">
              <a:rPr lang="ru-RU" sz="200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Kozuka Gothic Pro M" pitchFamily="34" charset="-128"/>
                <a:ea typeface="Kozuka Gothic Pro M" pitchFamily="34" charset="-128"/>
              </a:rPr>
              <a:t>12</a:t>
            </a:fld>
            <a:endParaRPr lang="pl-PL" sz="20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Kozuka Gothic Pro M" pitchFamily="34" charset="-128"/>
              <a:ea typeface="Kozuka Gothic Pro M" pitchFamily="34" charset="-128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44616"/>
          </a:xfrm>
        </p:spPr>
        <p:txBody>
          <a:bodyPr>
            <a:normAutofit lnSpcReduction="10000"/>
          </a:bodyPr>
          <a:lstStyle/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ru-RU" dirty="0" smtClean="0"/>
              <a:t>двух- и трехаргументные структуры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ru-RU" dirty="0"/>
              <a:t>Все </a:t>
            </a:r>
            <a:r>
              <a:rPr lang="ru-RU" dirty="0" smtClean="0"/>
              <a:t>семантические </a:t>
            </a:r>
            <a:r>
              <a:rPr lang="ru-RU" dirty="0"/>
              <a:t>типы </a:t>
            </a:r>
            <a:r>
              <a:rPr lang="ru-RU" dirty="0" smtClean="0"/>
              <a:t>предложений с </a:t>
            </a:r>
            <a:r>
              <a:rPr lang="ru-RU" dirty="0"/>
              <a:t>системной точки зрения равноправны, однако, в речевой деятельности, как известно, действует прагматический принцип приоритета (см. </a:t>
            </a:r>
            <a:r>
              <a:rPr lang="ru-RU" dirty="0" err="1"/>
              <a:t>Бергельсон</a:t>
            </a:r>
            <a:r>
              <a:rPr lang="ru-RU" dirty="0"/>
              <a:t>/</a:t>
            </a:r>
            <a:r>
              <a:rPr lang="ru-RU" dirty="0" err="1"/>
              <a:t>Кибрик</a:t>
            </a:r>
            <a:r>
              <a:rPr lang="ru-RU" dirty="0"/>
              <a:t> 1981). </a:t>
            </a:r>
            <a:endParaRPr lang="ru-RU" dirty="0" smtClean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ru-RU" dirty="0" smtClean="0"/>
              <a:t>Он </a:t>
            </a:r>
            <a:r>
              <a:rPr lang="ru-RU" dirty="0"/>
              <a:t>обусловливает функциональную асимметрию в области реализации пропозиционально-семантических структур. </a:t>
            </a:r>
            <a:endParaRPr lang="pl-PL" dirty="0"/>
          </a:p>
        </p:txBody>
      </p:sp>
      <p:cxnSp>
        <p:nvCxnSpPr>
          <p:cNvPr id="9" name="Łącznik prostoliniowy 8"/>
          <p:cNvCxnSpPr/>
          <p:nvPr/>
        </p:nvCxnSpPr>
        <p:spPr>
          <a:xfrm>
            <a:off x="0" y="908720"/>
            <a:ext cx="925252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7787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r>
              <a:rPr lang="ru-RU" sz="32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Анализ </a:t>
            </a:r>
            <a:r>
              <a:rPr lang="ru-RU" sz="3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пропозициональных структур     </a:t>
            </a:r>
            <a:fld id="{7BC774F3-ED3B-42E2-843E-A048DDAB364C}" type="slidenum">
              <a:rPr lang="ru-RU" sz="200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Kozuka Gothic Pro M" pitchFamily="34" charset="-128"/>
                <a:ea typeface="Kozuka Gothic Pro M" pitchFamily="34" charset="-128"/>
              </a:rPr>
              <a:t>13</a:t>
            </a:fld>
            <a:endParaRPr lang="pl-PL" sz="20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Kozuka Gothic Pro M" pitchFamily="34" charset="-128"/>
              <a:ea typeface="Kozuka Gothic Pro M" pitchFamily="34" charset="-128"/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0070673"/>
              </p:ext>
            </p:extLst>
          </p:nvPr>
        </p:nvGraphicFramePr>
        <p:xfrm>
          <a:off x="0" y="1125538"/>
          <a:ext cx="9144000" cy="5732464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828800"/>
                <a:gridCol w="1828800"/>
                <a:gridCol w="1828800"/>
                <a:gridCol w="1828800"/>
                <a:gridCol w="1828800"/>
              </a:tblGrid>
              <a:tr h="716558"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Тип пропозициональной структуры</a:t>
                      </a:r>
                      <a:endParaRPr lang="pl-PL" sz="1200" dirty="0">
                        <a:latin typeface="+mn-lt"/>
                      </a:endParaRPr>
                    </a:p>
                  </a:txBody>
                  <a:tcPr anchor="ctr" anchorCtr="1"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Русский язык</a:t>
                      </a:r>
                      <a:endParaRPr lang="pl-PL" sz="1200" dirty="0">
                        <a:latin typeface="+mn-lt"/>
                      </a:endParaRPr>
                    </a:p>
                  </a:txBody>
                  <a:tcPr anchor="ctr" anchorCtr="1"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Польский язык</a:t>
                      </a:r>
                      <a:endParaRPr lang="pl-PL" sz="1200" dirty="0">
                        <a:latin typeface="+mn-lt"/>
                      </a:endParaRPr>
                    </a:p>
                  </a:txBody>
                  <a:tcPr anchor="ctr" anchorCtr="1"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  <a:tr h="716558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+mn-lt"/>
                        </a:rPr>
                        <a:t>Общее количество</a:t>
                      </a:r>
                      <a:endParaRPr lang="pl-PL" sz="1200" b="1" dirty="0">
                        <a:latin typeface="+mn-lt"/>
                      </a:endParaRPr>
                    </a:p>
                  </a:txBody>
                  <a:tcPr anchor="ctr" anchorCtr="1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+mn-lt"/>
                        </a:rPr>
                        <a:t>%</a:t>
                      </a:r>
                      <a:endParaRPr lang="pl-PL" sz="1200" b="1" dirty="0">
                        <a:latin typeface="+mn-lt"/>
                      </a:endParaRPr>
                    </a:p>
                  </a:txBody>
                  <a:tcPr anchor="ctr" anchorCtr="1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+mn-lt"/>
                        </a:rPr>
                        <a:t>Общее количество</a:t>
                      </a:r>
                      <a:endParaRPr lang="pl-PL" sz="1200" b="1" dirty="0">
                        <a:latin typeface="+mn-lt"/>
                      </a:endParaRPr>
                    </a:p>
                  </a:txBody>
                  <a:tcPr anchor="ctr" anchorCtr="1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+mn-lt"/>
                        </a:rPr>
                        <a:t>%</a:t>
                      </a:r>
                      <a:endParaRPr lang="pl-PL" sz="1200" b="1" dirty="0">
                        <a:latin typeface="+mn-lt"/>
                      </a:endParaRPr>
                    </a:p>
                  </a:txBody>
                  <a:tcPr anchor="ctr" anchorCtr="1">
                    <a:solidFill>
                      <a:srgbClr val="FFFFCC"/>
                    </a:solidFill>
                  </a:tcPr>
                </a:tc>
              </a:tr>
              <a:tr h="716558">
                <a:tc>
                  <a:txBody>
                    <a:bodyPr/>
                    <a:lstStyle/>
                    <a:p>
                      <a:pPr indent="252095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  <a:latin typeface="+mn-lt"/>
                        </a:rPr>
                        <a:t>P</a:t>
                      </a:r>
                      <a:r>
                        <a:rPr lang="ru-RU" sz="1200" b="1" dirty="0">
                          <a:effectLst/>
                          <a:latin typeface="+mn-lt"/>
                        </a:rPr>
                        <a:t> (</a:t>
                      </a:r>
                      <a:r>
                        <a:rPr lang="pl-PL" sz="1200" b="1" dirty="0">
                          <a:effectLst/>
                          <a:latin typeface="+mn-lt"/>
                        </a:rPr>
                        <a:t>x</a:t>
                      </a:r>
                      <a:r>
                        <a:rPr lang="ru-RU" sz="1200" b="1" dirty="0">
                          <a:effectLst/>
                          <a:latin typeface="+mn-lt"/>
                        </a:rPr>
                        <a:t>, </a:t>
                      </a:r>
                      <a:r>
                        <a:rPr lang="pl-PL" sz="1200" b="1" dirty="0">
                          <a:effectLst/>
                          <a:latin typeface="+mn-lt"/>
                        </a:rPr>
                        <a:t>q</a:t>
                      </a:r>
                      <a:r>
                        <a:rPr lang="ru-RU" sz="1200" b="1" dirty="0">
                          <a:effectLst/>
                          <a:latin typeface="+mn-lt"/>
                        </a:rPr>
                        <a:t>)</a:t>
                      </a:r>
                      <a:endParaRPr lang="pl-PL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+mn-lt"/>
                        </a:rPr>
                        <a:t>476</a:t>
                      </a:r>
                      <a:endParaRPr lang="pl-PL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+mn-lt"/>
                        </a:rPr>
                        <a:t>95,2</a:t>
                      </a:r>
                      <a:endParaRPr lang="pl-PL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ts val="1200"/>
                        </a:lnSpc>
                        <a:spcAft>
                          <a:spcPts val="300"/>
                        </a:spcAft>
                      </a:pPr>
                      <a:r>
                        <a:rPr lang="ru-RU" sz="1200" b="1" dirty="0">
                          <a:effectLst/>
                          <a:latin typeface="+mn-lt"/>
                        </a:rPr>
                        <a:t>496</a:t>
                      </a:r>
                      <a:endParaRPr lang="pl-PL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ts val="1200"/>
                        </a:lnSpc>
                        <a:spcAft>
                          <a:spcPts val="300"/>
                        </a:spcAft>
                      </a:pPr>
                      <a:r>
                        <a:rPr lang="ru-RU" sz="1200" b="1" dirty="0">
                          <a:effectLst/>
                          <a:latin typeface="+mn-lt"/>
                        </a:rPr>
                        <a:t>99,2</a:t>
                      </a:r>
                      <a:endParaRPr lang="pl-PL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>
                    <a:solidFill>
                      <a:srgbClr val="92D050"/>
                    </a:solidFill>
                  </a:tcPr>
                </a:tc>
              </a:tr>
              <a:tr h="716558">
                <a:tc>
                  <a:txBody>
                    <a:bodyPr/>
                    <a:lstStyle/>
                    <a:p>
                      <a:pPr indent="252095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+mn-lt"/>
                        </a:rPr>
                        <a:t>P (p, y)</a:t>
                      </a:r>
                      <a:endParaRPr lang="pl-PL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+mn-lt"/>
                        </a:rPr>
                        <a:t>1</a:t>
                      </a:r>
                      <a:endParaRPr lang="pl-PL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+mn-lt"/>
                        </a:rPr>
                        <a:t>0,2</a:t>
                      </a:r>
                      <a:endParaRPr lang="pl-PL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+mn-lt"/>
                        </a:rPr>
                        <a:t>0</a:t>
                      </a:r>
                      <a:endParaRPr lang="pl-PL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+mn-lt"/>
                        </a:rPr>
                        <a:t>0</a:t>
                      </a:r>
                      <a:endParaRPr lang="pl-PL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>
                    <a:noFill/>
                  </a:tcPr>
                </a:tc>
              </a:tr>
              <a:tr h="716558">
                <a:tc>
                  <a:txBody>
                    <a:bodyPr/>
                    <a:lstStyle/>
                    <a:p>
                      <a:pPr indent="252095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+mn-lt"/>
                        </a:rPr>
                        <a:t>P (x, q, r)</a:t>
                      </a:r>
                      <a:endParaRPr lang="pl-PL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+mn-lt"/>
                        </a:rPr>
                        <a:t>12</a:t>
                      </a:r>
                      <a:endParaRPr lang="pl-PL" sz="1200" b="1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+mn-lt"/>
                        </a:rPr>
                        <a:t>2,4</a:t>
                      </a:r>
                      <a:endParaRPr lang="pl-PL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+mn-lt"/>
                        </a:rPr>
                        <a:t>3</a:t>
                      </a:r>
                      <a:endParaRPr lang="pl-PL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+mn-lt"/>
                        </a:rPr>
                        <a:t>0,6</a:t>
                      </a:r>
                      <a:endParaRPr lang="pl-PL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>
                    <a:noFill/>
                  </a:tcPr>
                </a:tc>
              </a:tr>
              <a:tr h="716558">
                <a:tc>
                  <a:txBody>
                    <a:bodyPr/>
                    <a:lstStyle/>
                    <a:p>
                      <a:pPr indent="252095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+mn-lt"/>
                        </a:rPr>
                        <a:t>P (x, y, r)</a:t>
                      </a:r>
                      <a:endParaRPr lang="pl-PL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+mn-lt"/>
                        </a:rPr>
                        <a:t>11</a:t>
                      </a:r>
                      <a:endParaRPr lang="pl-PL" sz="1200" b="1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+mn-lt"/>
                        </a:rPr>
                        <a:t>2,2</a:t>
                      </a:r>
                      <a:endParaRPr lang="pl-PL" sz="1200" b="1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+mn-lt"/>
                        </a:rPr>
                        <a:t>0</a:t>
                      </a:r>
                      <a:endParaRPr lang="pl-PL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+mn-lt"/>
                        </a:rPr>
                        <a:t>0</a:t>
                      </a:r>
                      <a:endParaRPr lang="pl-PL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>
                    <a:noFill/>
                  </a:tcPr>
                </a:tc>
              </a:tr>
              <a:tr h="716558">
                <a:tc>
                  <a:txBody>
                    <a:bodyPr/>
                    <a:lstStyle/>
                    <a:p>
                      <a:pPr indent="252095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  <a:latin typeface="+mn-lt"/>
                        </a:rPr>
                        <a:t>P (p, y, r)</a:t>
                      </a:r>
                      <a:endParaRPr lang="pl-PL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+mn-lt"/>
                        </a:rPr>
                        <a:t>0</a:t>
                      </a:r>
                      <a:endParaRPr lang="pl-PL" sz="1200" b="1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+mn-lt"/>
                        </a:rPr>
                        <a:t>0</a:t>
                      </a:r>
                      <a:endParaRPr lang="pl-PL" sz="1200" b="1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+mn-lt"/>
                        </a:rPr>
                        <a:t>1</a:t>
                      </a:r>
                      <a:endParaRPr lang="pl-PL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+mn-lt"/>
                        </a:rPr>
                        <a:t>0,2</a:t>
                      </a:r>
                      <a:endParaRPr lang="pl-PL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>
                    <a:noFill/>
                  </a:tcPr>
                </a:tc>
              </a:tr>
              <a:tr h="716558">
                <a:tc>
                  <a:txBody>
                    <a:bodyPr/>
                    <a:lstStyle/>
                    <a:p>
                      <a:pPr indent="25209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+mn-lt"/>
                        </a:rPr>
                        <a:t>Всего</a:t>
                      </a:r>
                      <a:endParaRPr lang="pl-PL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+mn-lt"/>
                        </a:rPr>
                        <a:t>500</a:t>
                      </a:r>
                      <a:endParaRPr lang="pl-PL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+mn-lt"/>
                        </a:rPr>
                        <a:t>100</a:t>
                      </a:r>
                      <a:endParaRPr lang="pl-PL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+mn-lt"/>
                        </a:rPr>
                        <a:t>500</a:t>
                      </a:r>
                      <a:endParaRPr lang="pl-PL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+mn-lt"/>
                        </a:rPr>
                        <a:t>100</a:t>
                      </a:r>
                      <a:endParaRPr lang="pl-PL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>
                    <a:noFill/>
                  </a:tcPr>
                </a:tc>
              </a:tr>
            </a:tbl>
          </a:graphicData>
        </a:graphic>
      </p:graphicFrame>
      <p:cxnSp>
        <p:nvCxnSpPr>
          <p:cNvPr id="9" name="Łącznik prostoliniowy 8"/>
          <p:cNvCxnSpPr/>
          <p:nvPr/>
        </p:nvCxnSpPr>
        <p:spPr>
          <a:xfrm>
            <a:off x="0" y="908720"/>
            <a:ext cx="925252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3122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r>
              <a:rPr lang="ru-RU" sz="32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Анализ экспликативных </a:t>
            </a:r>
            <a:r>
              <a:rPr lang="ru-RU" sz="3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схем                      </a:t>
            </a:r>
            <a:fld id="{7BC774F3-ED3B-42E2-843E-A048DDAB364C}" type="slidenum">
              <a:rPr lang="ru-RU" sz="200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Kozuka Gothic Pro M" pitchFamily="34" charset="-128"/>
                <a:ea typeface="Kozuka Gothic Pro M" pitchFamily="34" charset="-128"/>
              </a:rPr>
              <a:t>14</a:t>
            </a:fld>
            <a:endParaRPr lang="pl-PL" sz="20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Kozuka Gothic Pro M" pitchFamily="34" charset="-128"/>
              <a:ea typeface="Kozuka Gothic Pro M" pitchFamily="34" charset="-128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44616"/>
          </a:xfrm>
        </p:spPr>
        <p:txBody>
          <a:bodyPr>
            <a:normAutofit fontScale="92500" lnSpcReduction="10000"/>
          </a:bodyPr>
          <a:lstStyle/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ru-RU" dirty="0"/>
              <a:t>P (x, </a:t>
            </a:r>
            <a:r>
              <a:rPr lang="ru-RU" dirty="0" smtClean="0"/>
              <a:t>q)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ru-RU" dirty="0" smtClean="0"/>
              <a:t>В </a:t>
            </a:r>
            <a:r>
              <a:rPr lang="ru-RU" dirty="0"/>
              <a:t>конструкциях с прямой диатезой субъект ментального действия/состояния занимает позицию подлежащего, а объект — позицию </a:t>
            </a:r>
            <a:r>
              <a:rPr lang="ru-RU" dirty="0" smtClean="0"/>
              <a:t>дополнения: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ru-RU" i="1" dirty="0"/>
              <a:t>А сейчас всё поняли, что мы живём по-другому.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ru-RU" dirty="0" smtClean="0"/>
              <a:t> </a:t>
            </a:r>
            <a:r>
              <a:rPr lang="ru-RU" dirty="0"/>
              <a:t>В конструкциях с производной (аффективной) диатезой — обратный порядок репрезентации семантических ролей. 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ru-RU" i="1" dirty="0" smtClean="0"/>
              <a:t>Но </a:t>
            </a:r>
            <a:r>
              <a:rPr lang="ru-RU" i="1" dirty="0"/>
              <a:t>зато мне запомнился такой момент.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pl-PL" dirty="0"/>
          </a:p>
        </p:txBody>
      </p:sp>
      <p:cxnSp>
        <p:nvCxnSpPr>
          <p:cNvPr id="9" name="Łącznik prostoliniowy 8"/>
          <p:cNvCxnSpPr/>
          <p:nvPr/>
        </p:nvCxnSpPr>
        <p:spPr>
          <a:xfrm>
            <a:off x="0" y="908720"/>
            <a:ext cx="925252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3122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r>
              <a:rPr lang="ru-RU" sz="32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Анализ экспликативных </a:t>
            </a:r>
            <a:r>
              <a:rPr lang="ru-RU" sz="3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схем                      </a:t>
            </a:r>
            <a:fld id="{7BC774F3-ED3B-42E2-843E-A048DDAB364C}" type="slidenum">
              <a:rPr lang="ru-RU" sz="200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Kozuka Gothic Pro M" pitchFamily="34" charset="-128"/>
                <a:ea typeface="Kozuka Gothic Pro M" pitchFamily="34" charset="-128"/>
              </a:rPr>
              <a:t>15</a:t>
            </a:fld>
            <a:endParaRPr lang="pl-PL" sz="20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Kozuka Gothic Pro M" pitchFamily="34" charset="-128"/>
              <a:ea typeface="Kozuka Gothic Pro M" pitchFamily="34" charset="-128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44616"/>
          </a:xfrm>
        </p:spPr>
        <p:txBody>
          <a:bodyPr/>
          <a:lstStyle/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ru-RU" dirty="0"/>
              <a:t>Поскольку аффективная диатеза отражает как бы «перевернутый» порядок вещей, ничего удивительного, что доля конструкций этого типа незначительная: </a:t>
            </a:r>
            <a:endParaRPr lang="ru-RU" dirty="0" smtClean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ru-RU" dirty="0" smtClean="0"/>
              <a:t>7,4</a:t>
            </a:r>
            <a:r>
              <a:rPr lang="ru-RU" dirty="0"/>
              <a:t>% в </a:t>
            </a:r>
            <a:r>
              <a:rPr lang="ru-RU" dirty="0" smtClean="0"/>
              <a:t>русском языке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ru-RU" dirty="0" smtClean="0"/>
              <a:t>0,4</a:t>
            </a:r>
            <a:r>
              <a:rPr lang="ru-RU" dirty="0"/>
              <a:t>% в польском </a:t>
            </a:r>
            <a:r>
              <a:rPr lang="ru-RU" dirty="0" smtClean="0"/>
              <a:t>языке</a:t>
            </a:r>
          </a:p>
        </p:txBody>
      </p:sp>
      <p:cxnSp>
        <p:nvCxnSpPr>
          <p:cNvPr id="9" name="Łącznik prostoliniowy 8"/>
          <p:cNvCxnSpPr/>
          <p:nvPr/>
        </p:nvCxnSpPr>
        <p:spPr>
          <a:xfrm>
            <a:off x="0" y="908720"/>
            <a:ext cx="925252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7911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r>
              <a:rPr lang="ru-RU" sz="32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Анализ экспликативных </a:t>
            </a:r>
            <a:r>
              <a:rPr lang="ru-RU" sz="3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схем                      </a:t>
            </a:r>
            <a:fld id="{7BC774F3-ED3B-42E2-843E-A048DDAB364C}" type="slidenum">
              <a:rPr lang="ru-RU" sz="200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Kozuka Gothic Pro M" pitchFamily="34" charset="-128"/>
                <a:ea typeface="Kozuka Gothic Pro M" pitchFamily="34" charset="-128"/>
              </a:rPr>
              <a:t>16</a:t>
            </a:fld>
            <a:endParaRPr lang="pl-PL" sz="20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Kozuka Gothic Pro M" pitchFamily="34" charset="-128"/>
              <a:ea typeface="Kozuka Gothic Pro M" pitchFamily="34" charset="-128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44616"/>
          </a:xfrm>
        </p:spPr>
        <p:txBody>
          <a:bodyPr>
            <a:normAutofit fontScale="62500" lnSpcReduction="20000"/>
          </a:bodyPr>
          <a:lstStyle/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ru-RU" dirty="0"/>
              <a:t>Экспликативные схемы предложений с прямой диатезой.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pl-PL" dirty="0" smtClean="0"/>
              <a:t>V </a:t>
            </a:r>
            <a:r>
              <a:rPr lang="pl-PL" dirty="0"/>
              <a:t>N</a:t>
            </a:r>
            <a:r>
              <a:rPr lang="pl-PL" baseline="-25000" dirty="0"/>
              <a:t>x</a:t>
            </a:r>
            <a:r>
              <a:rPr lang="pl-PL" dirty="0"/>
              <a:t>, V</a:t>
            </a:r>
            <a:r>
              <a:rPr lang="pl-PL" baseline="-25000" dirty="0"/>
              <a:t>q</a:t>
            </a:r>
            <a:r>
              <a:rPr lang="pl-PL" dirty="0"/>
              <a:t> </a:t>
            </a:r>
            <a:r>
              <a:rPr lang="pl-PL" dirty="0" smtClean="0"/>
              <a:t>...</a:t>
            </a:r>
            <a:r>
              <a:rPr lang="ru-RU" dirty="0" smtClean="0"/>
              <a:t> (</a:t>
            </a:r>
            <a:r>
              <a:rPr lang="bg-BG" dirty="0" smtClean="0"/>
              <a:t>с </a:t>
            </a:r>
            <a:r>
              <a:rPr lang="bg-BG" dirty="0" err="1" smtClean="0"/>
              <a:t>союзом</a:t>
            </a:r>
            <a:r>
              <a:rPr lang="bg-BG" dirty="0" smtClean="0"/>
              <a:t> и без </a:t>
            </a:r>
            <a:r>
              <a:rPr lang="bg-BG" dirty="0" err="1" smtClean="0"/>
              <a:t>союза</a:t>
            </a:r>
            <a:r>
              <a:rPr lang="bg-BG" dirty="0" smtClean="0"/>
              <a:t>)</a:t>
            </a:r>
            <a:endParaRPr lang="bg-BG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pl-PL" dirty="0"/>
              <a:t>V N</a:t>
            </a:r>
            <a:r>
              <a:rPr lang="pl-PL" baseline="-25000" dirty="0"/>
              <a:t>x</a:t>
            </a:r>
            <a:r>
              <a:rPr lang="pl-PL" dirty="0"/>
              <a:t>, NV</a:t>
            </a:r>
            <a:r>
              <a:rPr lang="pl-PL" baseline="-25000" dirty="0"/>
              <a:t>xq</a:t>
            </a:r>
            <a:r>
              <a:rPr lang="pl-PL" dirty="0"/>
              <a:t> VP</a:t>
            </a:r>
            <a:r>
              <a:rPr lang="pl-PL" baseline="-25000" dirty="0"/>
              <a:t>q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pl-PL" dirty="0"/>
              <a:t>V N</a:t>
            </a:r>
            <a:r>
              <a:rPr lang="pl-PL" baseline="-25000" dirty="0"/>
              <a:t>x</a:t>
            </a:r>
            <a:r>
              <a:rPr lang="pl-PL" dirty="0"/>
              <a:t>, NV</a:t>
            </a:r>
            <a:r>
              <a:rPr lang="pl-PL" baseline="-25000" dirty="0"/>
              <a:t>q</a:t>
            </a:r>
            <a:r>
              <a:rPr lang="pl-PL" dirty="0"/>
              <a:t> </a:t>
            </a:r>
            <a:r>
              <a:rPr lang="pl-PL" dirty="0" smtClean="0"/>
              <a:t>...</a:t>
            </a:r>
            <a:r>
              <a:rPr lang="ru-RU" dirty="0" smtClean="0"/>
              <a:t> (</a:t>
            </a:r>
            <a:r>
              <a:rPr lang="bg-BG" dirty="0" smtClean="0"/>
              <a:t>в </a:t>
            </a:r>
            <a:r>
              <a:rPr lang="bg-BG" dirty="0"/>
              <a:t>том </a:t>
            </a:r>
            <a:r>
              <a:rPr lang="bg-BG" dirty="0" err="1"/>
              <a:t>числе</a:t>
            </a:r>
            <a:r>
              <a:rPr lang="bg-BG" dirty="0"/>
              <a:t> </a:t>
            </a:r>
            <a:r>
              <a:rPr lang="pl-PL" dirty="0"/>
              <a:t>V Nx, </a:t>
            </a:r>
            <a:r>
              <a:rPr lang="pl-PL" dirty="0" smtClean="0"/>
              <a:t>ProNVq</a:t>
            </a:r>
            <a:r>
              <a:rPr lang="ru-RU" dirty="0" smtClean="0"/>
              <a:t>)</a:t>
            </a:r>
            <a:endParaRPr lang="pl-PL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pl-PL" dirty="0"/>
              <a:t>V N</a:t>
            </a:r>
            <a:r>
              <a:rPr lang="pl-PL" baseline="-25000" dirty="0"/>
              <a:t>x</a:t>
            </a:r>
            <a:r>
              <a:rPr lang="pl-PL" dirty="0"/>
              <a:t>, ProAdv</a:t>
            </a:r>
            <a:r>
              <a:rPr lang="pl-PL" baseline="-25000" dirty="0"/>
              <a:t>q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pl-PL" dirty="0"/>
              <a:t>V N</a:t>
            </a:r>
            <a:r>
              <a:rPr lang="pl-PL" baseline="-25000" dirty="0"/>
              <a:t>x</a:t>
            </a:r>
            <a:r>
              <a:rPr lang="pl-PL" dirty="0"/>
              <a:t>, Adj</a:t>
            </a:r>
            <a:r>
              <a:rPr lang="pl-PL" baseline="-25000" dirty="0"/>
              <a:t>q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pl-PL" dirty="0"/>
              <a:t>V N</a:t>
            </a:r>
            <a:r>
              <a:rPr lang="pl-PL" baseline="-25000" dirty="0"/>
              <a:t>x</a:t>
            </a:r>
            <a:r>
              <a:rPr lang="pl-PL" dirty="0"/>
              <a:t>, VI</a:t>
            </a:r>
            <a:r>
              <a:rPr lang="pl-PL" baseline="-25000" dirty="0"/>
              <a:t>q</a:t>
            </a:r>
            <a:r>
              <a:rPr lang="pl-PL" dirty="0"/>
              <a:t> ...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pl-PL" dirty="0"/>
              <a:t>V N</a:t>
            </a:r>
            <a:r>
              <a:rPr lang="pl-PL" baseline="-25000" dirty="0"/>
              <a:t>x</a:t>
            </a:r>
            <a:r>
              <a:rPr lang="pl-PL" dirty="0"/>
              <a:t>, NV</a:t>
            </a:r>
            <a:r>
              <a:rPr lang="pl-PL" baseline="-25000" dirty="0"/>
              <a:t>xq</a:t>
            </a:r>
            <a:r>
              <a:rPr lang="pl-PL" dirty="0"/>
              <a:t>, NVP</a:t>
            </a:r>
            <a:r>
              <a:rPr lang="pl-PL" baseline="-25000" dirty="0"/>
              <a:t>q</a:t>
            </a:r>
            <a:r>
              <a:rPr lang="pl-PL" dirty="0"/>
              <a:t> </a:t>
            </a:r>
            <a:r>
              <a:rPr lang="ru-RU" dirty="0">
                <a:sym typeface="Symbol"/>
              </a:rPr>
              <a:t></a:t>
            </a:r>
            <a:r>
              <a:rPr lang="pl-PL" baseline="-25000" dirty="0" smtClean="0"/>
              <a:t>q</a:t>
            </a:r>
            <a:endParaRPr lang="pl-PL" baseline="-250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pl-PL" dirty="0"/>
              <a:t>V N</a:t>
            </a:r>
            <a:r>
              <a:rPr lang="pl-PL" baseline="-25000" dirty="0"/>
              <a:t>x</a:t>
            </a:r>
            <a:r>
              <a:rPr lang="pl-PL" dirty="0"/>
              <a:t>, ProNV</a:t>
            </a:r>
            <a:r>
              <a:rPr lang="pl-PL" baseline="-25000" dirty="0"/>
              <a:t>xq</a:t>
            </a:r>
            <a:r>
              <a:rPr lang="pl-PL" dirty="0"/>
              <a:t>, AdjP</a:t>
            </a:r>
            <a:r>
              <a:rPr lang="pl-PL" baseline="-25000" dirty="0"/>
              <a:t>q</a:t>
            </a:r>
            <a:r>
              <a:rPr lang="pl-PL" dirty="0"/>
              <a:t> </a:t>
            </a:r>
            <a:r>
              <a:rPr lang="ru-RU" dirty="0">
                <a:sym typeface="Symbol"/>
              </a:rPr>
              <a:t></a:t>
            </a:r>
            <a:r>
              <a:rPr lang="pl-PL" baseline="-25000" dirty="0" smtClean="0"/>
              <a:t>q</a:t>
            </a:r>
            <a:endParaRPr lang="pl-PL" baseline="-250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pl-PL" dirty="0"/>
              <a:t>V N</a:t>
            </a:r>
            <a:r>
              <a:rPr lang="pl-PL" baseline="-25000" dirty="0"/>
              <a:t>x</a:t>
            </a:r>
            <a:r>
              <a:rPr lang="pl-PL" dirty="0"/>
              <a:t>, AdjP</a:t>
            </a:r>
            <a:r>
              <a:rPr lang="pl-PL" baseline="-25000" dirty="0"/>
              <a:t>q</a:t>
            </a:r>
            <a:r>
              <a:rPr lang="pl-PL" dirty="0"/>
              <a:t> ProNV</a:t>
            </a:r>
            <a:r>
              <a:rPr lang="pl-PL" baseline="-25000" dirty="0"/>
              <a:t>xq</a:t>
            </a:r>
            <a:r>
              <a:rPr lang="pl-PL" dirty="0"/>
              <a:t> </a:t>
            </a:r>
            <a:r>
              <a:rPr lang="ru-RU" dirty="0">
                <a:sym typeface="Symbol"/>
              </a:rPr>
              <a:t></a:t>
            </a:r>
            <a:r>
              <a:rPr lang="pl-PL" baseline="-25000" dirty="0" smtClean="0"/>
              <a:t>q</a:t>
            </a:r>
            <a:endParaRPr lang="pl-PL" baseline="-250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pl-PL" dirty="0"/>
              <a:t>V N</a:t>
            </a:r>
            <a:r>
              <a:rPr lang="pl-PL" baseline="-25000" dirty="0"/>
              <a:t>x</a:t>
            </a:r>
            <a:r>
              <a:rPr lang="pl-PL" dirty="0"/>
              <a:t>, ProNVP</a:t>
            </a:r>
            <a:r>
              <a:rPr lang="pl-PL" baseline="-25000" dirty="0"/>
              <a:t>q</a:t>
            </a:r>
            <a:r>
              <a:rPr lang="pl-PL" dirty="0"/>
              <a:t> NV</a:t>
            </a:r>
            <a:r>
              <a:rPr lang="pl-PL" baseline="-25000" dirty="0"/>
              <a:t>xq</a:t>
            </a:r>
            <a:r>
              <a:rPr lang="pl-PL" dirty="0"/>
              <a:t> </a:t>
            </a:r>
            <a:r>
              <a:rPr lang="ru-RU" dirty="0">
                <a:sym typeface="Symbol"/>
              </a:rPr>
              <a:t></a:t>
            </a:r>
            <a:r>
              <a:rPr lang="pl-PL" baseline="-25000" dirty="0" smtClean="0"/>
              <a:t>q</a:t>
            </a:r>
            <a:endParaRPr lang="pl-PL" baseline="-250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pl-PL" dirty="0"/>
              <a:t>V N</a:t>
            </a:r>
            <a:r>
              <a:rPr lang="pl-PL" baseline="-25000" dirty="0"/>
              <a:t>x</a:t>
            </a:r>
            <a:r>
              <a:rPr lang="pl-PL" dirty="0"/>
              <a:t>, NVP</a:t>
            </a:r>
            <a:r>
              <a:rPr lang="pl-PL" baseline="-25000" dirty="0"/>
              <a:t>q</a:t>
            </a:r>
            <a:r>
              <a:rPr lang="pl-PL" dirty="0"/>
              <a:t>, N</a:t>
            </a:r>
            <a:r>
              <a:rPr lang="pl-PL" baseline="-25000" dirty="0"/>
              <a:t>xq</a:t>
            </a:r>
            <a:r>
              <a:rPr lang="pl-PL" dirty="0"/>
              <a:t> </a:t>
            </a:r>
            <a:r>
              <a:rPr lang="ru-RU" dirty="0">
                <a:sym typeface="Symbol"/>
              </a:rPr>
              <a:t></a:t>
            </a:r>
            <a:r>
              <a:rPr lang="pl-PL" baseline="-25000" dirty="0" smtClean="0"/>
              <a:t>q</a:t>
            </a:r>
            <a:endParaRPr lang="pl-PL" baseline="-250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pl-PL" dirty="0"/>
              <a:t>V N</a:t>
            </a:r>
            <a:r>
              <a:rPr lang="pl-PL" baseline="-25000" dirty="0"/>
              <a:t>x</a:t>
            </a:r>
            <a:r>
              <a:rPr lang="pl-PL" dirty="0"/>
              <a:t>, ProNVP</a:t>
            </a:r>
            <a:r>
              <a:rPr lang="pl-PL" baseline="-25000" dirty="0"/>
              <a:t>q</a:t>
            </a:r>
            <a:r>
              <a:rPr lang="pl-PL" dirty="0"/>
              <a:t>, N</a:t>
            </a:r>
            <a:r>
              <a:rPr lang="pl-PL" baseline="-25000" dirty="0"/>
              <a:t>aq</a:t>
            </a:r>
            <a:r>
              <a:rPr lang="pl-PL" dirty="0"/>
              <a:t> </a:t>
            </a:r>
            <a:r>
              <a:rPr lang="ru-RU" dirty="0">
                <a:sym typeface="Symbol"/>
              </a:rPr>
              <a:t></a:t>
            </a:r>
            <a:r>
              <a:rPr lang="pl-PL" baseline="-25000" dirty="0" smtClean="0"/>
              <a:t>q</a:t>
            </a:r>
            <a:endParaRPr lang="pl-PL" baseline="-250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pl-PL" dirty="0"/>
              <a:t>V N</a:t>
            </a:r>
            <a:r>
              <a:rPr lang="pl-PL" baseline="-25000" dirty="0"/>
              <a:t>x</a:t>
            </a:r>
            <a:r>
              <a:rPr lang="pl-PL" dirty="0"/>
              <a:t>, N</a:t>
            </a:r>
            <a:r>
              <a:rPr lang="pl-PL" baseline="-25000" dirty="0"/>
              <a:t>xq</a:t>
            </a:r>
            <a:r>
              <a:rPr lang="pl-PL" dirty="0"/>
              <a:t> </a:t>
            </a:r>
            <a:r>
              <a:rPr lang="ru-RU" dirty="0">
                <a:sym typeface="Symbol"/>
              </a:rPr>
              <a:t></a:t>
            </a:r>
            <a:r>
              <a:rPr lang="pl-PL" baseline="-25000" dirty="0" smtClean="0"/>
              <a:t>q</a:t>
            </a:r>
            <a:endParaRPr lang="pl-PL" baseline="-250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pl-PL" dirty="0"/>
              <a:t>V N</a:t>
            </a:r>
            <a:r>
              <a:rPr lang="pl-PL" baseline="-25000" dirty="0"/>
              <a:t>x</a:t>
            </a:r>
            <a:r>
              <a:rPr lang="pl-PL" dirty="0"/>
              <a:t>, N</a:t>
            </a:r>
            <a:r>
              <a:rPr lang="pl-PL" baseline="-25000" dirty="0"/>
              <a:t>xq</a:t>
            </a:r>
            <a:r>
              <a:rPr lang="pl-PL" dirty="0"/>
              <a:t>, NP</a:t>
            </a:r>
            <a:r>
              <a:rPr lang="pl-PL" baseline="-25000" dirty="0"/>
              <a:t>q</a:t>
            </a:r>
            <a:r>
              <a:rPr lang="pl-PL" dirty="0"/>
              <a:t> </a:t>
            </a:r>
            <a:r>
              <a:rPr lang="ru-RU" dirty="0">
                <a:sym typeface="Symbol"/>
              </a:rPr>
              <a:t></a:t>
            </a:r>
            <a:r>
              <a:rPr lang="pl-PL" baseline="-25000" dirty="0" smtClean="0"/>
              <a:t>q</a:t>
            </a:r>
            <a:endParaRPr lang="pl-PL" baseline="-250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pl-PL" dirty="0"/>
              <a:t>V N</a:t>
            </a:r>
            <a:r>
              <a:rPr lang="pl-PL" baseline="-25000" dirty="0"/>
              <a:t>x</a:t>
            </a:r>
            <a:r>
              <a:rPr lang="pl-PL" dirty="0"/>
              <a:t>, N</a:t>
            </a:r>
            <a:r>
              <a:rPr lang="pl-PL" baseline="-25000" dirty="0"/>
              <a:t>xq</a:t>
            </a:r>
            <a:r>
              <a:rPr lang="pl-PL" dirty="0"/>
              <a:t>, N</a:t>
            </a:r>
            <a:r>
              <a:rPr lang="pl-PL" baseline="-25000" dirty="0"/>
              <a:t>yq</a:t>
            </a:r>
            <a:r>
              <a:rPr lang="pl-PL" dirty="0"/>
              <a:t> </a:t>
            </a:r>
            <a:r>
              <a:rPr lang="ru-RU" dirty="0">
                <a:sym typeface="Symbol"/>
              </a:rPr>
              <a:t></a:t>
            </a:r>
            <a:r>
              <a:rPr lang="pl-PL" baseline="-25000" dirty="0" smtClean="0"/>
              <a:t>q</a:t>
            </a:r>
            <a:endParaRPr lang="pl-PL" baseline="-250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pl-PL" dirty="0"/>
              <a:t>V N</a:t>
            </a:r>
            <a:r>
              <a:rPr lang="pl-PL" baseline="-25000" dirty="0"/>
              <a:t>x</a:t>
            </a:r>
            <a:r>
              <a:rPr lang="pl-PL" dirty="0"/>
              <a:t>, </a:t>
            </a:r>
            <a:r>
              <a:rPr lang="ru-RU" dirty="0">
                <a:sym typeface="Symbol"/>
              </a:rPr>
              <a:t></a:t>
            </a:r>
            <a:r>
              <a:rPr lang="pl-PL" baseline="-25000" dirty="0" smtClean="0"/>
              <a:t>q</a:t>
            </a:r>
            <a:endParaRPr lang="pl-PL" baseline="-25000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pl-PL" dirty="0"/>
          </a:p>
        </p:txBody>
      </p:sp>
      <p:cxnSp>
        <p:nvCxnSpPr>
          <p:cNvPr id="9" name="Łącznik prostoliniowy 8"/>
          <p:cNvCxnSpPr/>
          <p:nvPr/>
        </p:nvCxnSpPr>
        <p:spPr>
          <a:xfrm>
            <a:off x="0" y="908720"/>
            <a:ext cx="925252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7911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r>
              <a:rPr lang="ru-RU" sz="32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Анализ экспликативных </a:t>
            </a:r>
            <a:r>
              <a:rPr lang="ru-RU" sz="3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схем                      </a:t>
            </a:r>
            <a:fld id="{7BC774F3-ED3B-42E2-843E-A048DDAB364C}" type="slidenum">
              <a:rPr lang="ru-RU" sz="200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Kozuka Gothic Pro M" pitchFamily="34" charset="-128"/>
                <a:ea typeface="Kozuka Gothic Pro M" pitchFamily="34" charset="-128"/>
              </a:rPr>
              <a:t>17</a:t>
            </a:fld>
            <a:endParaRPr lang="pl-PL" sz="20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Kozuka Gothic Pro M" pitchFamily="34" charset="-128"/>
              <a:ea typeface="Kozuka Gothic Pro M" pitchFamily="34" charset="-128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44616"/>
          </a:xfrm>
        </p:spPr>
        <p:txBody>
          <a:bodyPr>
            <a:normAutofit fontScale="92500" lnSpcReduction="10000"/>
          </a:bodyPr>
          <a:lstStyle/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ru-RU" dirty="0" smtClean="0"/>
              <a:t>С одной стороны, репрезентативный характер постов: полная реализация потенциала языковой системы.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ru-RU" dirty="0" smtClean="0"/>
              <a:t>С </a:t>
            </a:r>
            <a:r>
              <a:rPr lang="ru-RU" dirty="0"/>
              <a:t>другой стороны, как и в других аспектах, здесь наблюдается действие «принципа приоритета»: </a:t>
            </a:r>
            <a:endParaRPr lang="ru-RU" dirty="0" smtClean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ru-RU" dirty="0" smtClean="0"/>
              <a:t>большинство </a:t>
            </a:r>
            <a:r>
              <a:rPr lang="ru-RU" dirty="0"/>
              <a:t>конструкций (45,3</a:t>
            </a:r>
            <a:r>
              <a:rPr lang="ru-RU" dirty="0" smtClean="0"/>
              <a:t>% / 50,4%) </a:t>
            </a:r>
            <a:r>
              <a:rPr lang="ru-RU" dirty="0"/>
              <a:t>реализуют одну экспликативную  схему — </a:t>
            </a:r>
            <a:r>
              <a:rPr lang="ru-RU" i="1" dirty="0"/>
              <a:t>V N</a:t>
            </a:r>
            <a:r>
              <a:rPr lang="ru-RU" i="1" baseline="-25000" dirty="0"/>
              <a:t>x</a:t>
            </a:r>
            <a:r>
              <a:rPr lang="ru-RU" i="1" dirty="0"/>
              <a:t>, V</a:t>
            </a:r>
            <a:r>
              <a:rPr lang="ru-RU" i="1" baseline="-25000" dirty="0"/>
              <a:t>q</a:t>
            </a:r>
            <a:r>
              <a:rPr lang="ru-RU" i="1" dirty="0"/>
              <a:t> ...</a:t>
            </a:r>
            <a:r>
              <a:rPr lang="ru-RU" dirty="0"/>
              <a:t>, </a:t>
            </a:r>
            <a:r>
              <a:rPr lang="ru-RU" dirty="0" smtClean="0"/>
              <a:t>в которой объект </a:t>
            </a:r>
            <a:r>
              <a:rPr lang="ru-RU" dirty="0"/>
              <a:t>ментального действия/состояния </a:t>
            </a:r>
            <a:r>
              <a:rPr lang="ru-RU" dirty="0" smtClean="0"/>
              <a:t>выражается в </a:t>
            </a:r>
            <a:r>
              <a:rPr lang="ru-RU" dirty="0"/>
              <a:t>форме придаточного изъяснительного предложения. </a:t>
            </a:r>
            <a:endParaRPr lang="pl-PL" dirty="0"/>
          </a:p>
        </p:txBody>
      </p:sp>
      <p:cxnSp>
        <p:nvCxnSpPr>
          <p:cNvPr id="9" name="Łącznik prostoliniowy 8"/>
          <p:cNvCxnSpPr/>
          <p:nvPr/>
        </p:nvCxnSpPr>
        <p:spPr>
          <a:xfrm>
            <a:off x="0" y="908720"/>
            <a:ext cx="925252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7911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r>
              <a:rPr lang="ru-RU" sz="32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Анализ экспликативных </a:t>
            </a:r>
            <a:r>
              <a:rPr lang="ru-RU" sz="3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схем                      </a:t>
            </a:r>
            <a:fld id="{7BC774F3-ED3B-42E2-843E-A048DDAB364C}" type="slidenum">
              <a:rPr lang="ru-RU" sz="200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Kozuka Gothic Pro M" pitchFamily="34" charset="-128"/>
                <a:ea typeface="Kozuka Gothic Pro M" pitchFamily="34" charset="-128"/>
              </a:rPr>
              <a:t>18</a:t>
            </a:fld>
            <a:endParaRPr lang="pl-PL" sz="20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Kozuka Gothic Pro M" pitchFamily="34" charset="-128"/>
              <a:ea typeface="Kozuka Gothic Pro M" pitchFamily="34" charset="-128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44616"/>
          </a:xfrm>
        </p:spPr>
        <p:txBody>
          <a:bodyPr>
            <a:normAutofit fontScale="92500" lnSpcReduction="10000"/>
          </a:bodyPr>
          <a:lstStyle/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ru-RU" dirty="0" smtClean="0"/>
              <a:t>Синтаксис </a:t>
            </a:r>
            <a:r>
              <a:rPr lang="ru-RU" dirty="0"/>
              <a:t>веб-форумов ориентирован на наиболее аналоговые </a:t>
            </a:r>
            <a:r>
              <a:rPr lang="ru-RU" dirty="0" smtClean="0"/>
              <a:t>формы. 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ru-RU" dirty="0" smtClean="0"/>
              <a:t>Стилистическая </a:t>
            </a:r>
            <a:r>
              <a:rPr lang="ru-RU" dirty="0"/>
              <a:t>особенность записей на веб-форумах состоит в своего рода </a:t>
            </a:r>
            <a:r>
              <a:rPr lang="ru-RU" dirty="0" smtClean="0"/>
              <a:t>«</a:t>
            </a:r>
            <a:r>
              <a:rPr lang="ru-RU" dirty="0"/>
              <a:t>нулевой степени письма</a:t>
            </a:r>
            <a:r>
              <a:rPr lang="ru-RU" dirty="0" smtClean="0"/>
              <a:t>» (термин </a:t>
            </a:r>
            <a:r>
              <a:rPr lang="ru-RU" dirty="0"/>
              <a:t>Р. Барта)</a:t>
            </a:r>
            <a:r>
              <a:rPr lang="ru-RU" dirty="0" smtClean="0"/>
              <a:t>, </a:t>
            </a:r>
            <a:r>
              <a:rPr lang="ru-RU" dirty="0"/>
              <a:t>т.е. наиболее нейтральном, естественном способе организации предложения </a:t>
            </a:r>
            <a:r>
              <a:rPr lang="ru-RU" dirty="0" smtClean="0"/>
              <a:t>— в </a:t>
            </a:r>
            <a:r>
              <a:rPr lang="ru-RU" dirty="0"/>
              <a:t>соответствии с пропозициональной структурой </a:t>
            </a:r>
            <a:r>
              <a:rPr lang="ru-RU" dirty="0" smtClean="0"/>
              <a:t>мысли.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ru-RU" dirty="0" smtClean="0"/>
              <a:t>На уровне синтаксиса доминируют наиболее прототипические формы </a:t>
            </a:r>
            <a:r>
              <a:rPr lang="ru-RU" dirty="0"/>
              <a:t>материализации языкового содержания. </a:t>
            </a:r>
            <a:endParaRPr lang="pl-PL" dirty="0"/>
          </a:p>
        </p:txBody>
      </p:sp>
      <p:cxnSp>
        <p:nvCxnSpPr>
          <p:cNvPr id="9" name="Łącznik prostoliniowy 8"/>
          <p:cNvCxnSpPr/>
          <p:nvPr/>
        </p:nvCxnSpPr>
        <p:spPr>
          <a:xfrm>
            <a:off x="0" y="908720"/>
            <a:ext cx="925252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7911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r>
              <a:rPr lang="ru-RU" sz="32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Анализ экспликативных </a:t>
            </a:r>
            <a:r>
              <a:rPr lang="ru-RU" sz="3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схем                      </a:t>
            </a:r>
            <a:fld id="{7BC774F3-ED3B-42E2-843E-A048DDAB364C}" type="slidenum">
              <a:rPr lang="ru-RU" sz="200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Kozuka Gothic Pro M" pitchFamily="34" charset="-128"/>
                <a:ea typeface="Kozuka Gothic Pro M" pitchFamily="34" charset="-128"/>
              </a:rPr>
              <a:t>19</a:t>
            </a:fld>
            <a:endParaRPr lang="pl-PL" sz="20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Kozuka Gothic Pro M" pitchFamily="34" charset="-128"/>
              <a:ea typeface="Kozuka Gothic Pro M" pitchFamily="34" charset="-128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44616"/>
          </a:xfrm>
        </p:spPr>
        <p:txBody>
          <a:bodyPr>
            <a:normAutofit fontScale="92500"/>
          </a:bodyPr>
          <a:lstStyle/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ru-RU" dirty="0"/>
              <a:t>В польской лингвистической литературе можно встретить сопоставление разных функциональных стилей с точки зрения выражения пропозиционального аргумента: </a:t>
            </a:r>
            <a:endParaRPr lang="ru-RU" dirty="0" smtClean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ru-RU" dirty="0" smtClean="0"/>
              <a:t>в </a:t>
            </a:r>
            <a:r>
              <a:rPr lang="ru-RU" dirty="0"/>
              <a:t>форме придаточного предложения — </a:t>
            </a:r>
            <a:r>
              <a:rPr lang="pl-PL" i="1" dirty="0" smtClean="0"/>
              <a:t>V</a:t>
            </a:r>
            <a:endParaRPr lang="ru-RU" i="1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ru-RU" dirty="0" smtClean="0"/>
              <a:t>в </a:t>
            </a:r>
            <a:r>
              <a:rPr lang="ru-RU" dirty="0"/>
              <a:t>форме абстрактного существительного — </a:t>
            </a:r>
            <a:r>
              <a:rPr lang="pl-PL" i="1" dirty="0"/>
              <a:t>NV </a:t>
            </a:r>
            <a:endParaRPr lang="ru-RU" i="1" dirty="0" smtClean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ru-RU" dirty="0" smtClean="0"/>
              <a:t>в </a:t>
            </a:r>
            <a:r>
              <a:rPr lang="ru-RU" dirty="0"/>
              <a:t>форме инфинитива — </a:t>
            </a:r>
            <a:r>
              <a:rPr lang="pl-PL" i="1" dirty="0" smtClean="0"/>
              <a:t>VI</a:t>
            </a:r>
            <a:endParaRPr lang="ru-RU" dirty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ru-RU" dirty="0" smtClean="0"/>
              <a:t>Эти </a:t>
            </a:r>
            <a:r>
              <a:rPr lang="ru-RU" dirty="0"/>
              <a:t>данные можно дополнить данными о синтаксисе интернет-форумов.</a:t>
            </a:r>
            <a:endParaRPr lang="pl-PL" dirty="0"/>
          </a:p>
        </p:txBody>
      </p:sp>
      <p:cxnSp>
        <p:nvCxnSpPr>
          <p:cNvPr id="9" name="Łącznik prostoliniowy 8"/>
          <p:cNvCxnSpPr/>
          <p:nvPr/>
        </p:nvCxnSpPr>
        <p:spPr>
          <a:xfrm>
            <a:off x="0" y="908720"/>
            <a:ext cx="925252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7911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ru-RU" sz="3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Структура презентации                               </a:t>
            </a:r>
            <a:fld id="{7BC774F3-ED3B-42E2-843E-A048DDAB364C}" type="slidenum">
              <a:rPr lang="ru-RU" sz="200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Kozuka Gothic Pro M" pitchFamily="34" charset="-128"/>
                <a:ea typeface="Kozuka Gothic Pro M" pitchFamily="34" charset="-128"/>
              </a:rPr>
              <a:t>2</a:t>
            </a:fld>
            <a:endParaRPr lang="pl-PL" sz="20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Kozuka Gothic Pro M" pitchFamily="34" charset="-128"/>
              <a:ea typeface="Kozuka Gothic Pro M" pitchFamily="34" charset="-128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44616"/>
          </a:xfrm>
        </p:spPr>
        <p:txBody>
          <a:bodyPr/>
          <a:lstStyle/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ru-RU" dirty="0" smtClean="0"/>
              <a:t>Форум </a:t>
            </a:r>
            <a:r>
              <a:rPr lang="ru-RU" dirty="0"/>
              <a:t>как тип </a:t>
            </a:r>
            <a:r>
              <a:rPr lang="ru-RU" dirty="0" smtClean="0"/>
              <a:t>интернет-дискурса</a:t>
            </a:r>
            <a:endParaRPr lang="pl-PL" dirty="0" smtClean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ru-RU" dirty="0"/>
              <a:t>Стиль записей на веб-форумах в свете экспликативного </a:t>
            </a:r>
            <a:r>
              <a:rPr lang="ru-RU" dirty="0" smtClean="0"/>
              <a:t>синтаксиса</a:t>
            </a:r>
            <a:endParaRPr lang="pl-PL" dirty="0" smtClean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ru-RU" dirty="0"/>
              <a:t>Анализ пропозиционально-семантических </a:t>
            </a:r>
            <a:r>
              <a:rPr lang="ru-RU" dirty="0" smtClean="0"/>
              <a:t>структур</a:t>
            </a:r>
            <a:endParaRPr lang="pl-PL" dirty="0" smtClean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ru-RU" dirty="0"/>
              <a:t>Анализ экспликативных </a:t>
            </a:r>
            <a:r>
              <a:rPr lang="ru-RU" dirty="0" smtClean="0"/>
              <a:t>схем</a:t>
            </a:r>
            <a:endParaRPr lang="pl-PL" dirty="0" smtClean="0"/>
          </a:p>
        </p:txBody>
      </p:sp>
      <p:cxnSp>
        <p:nvCxnSpPr>
          <p:cNvPr id="9" name="Łącznik prostoliniowy 8"/>
          <p:cNvCxnSpPr/>
          <p:nvPr/>
        </p:nvCxnSpPr>
        <p:spPr>
          <a:xfrm>
            <a:off x="0" y="908720"/>
            <a:ext cx="925252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8068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r>
              <a:rPr lang="ru-RU" sz="32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Анализ экспликативных </a:t>
            </a:r>
            <a:r>
              <a:rPr lang="ru-RU" sz="3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схем                      </a:t>
            </a:r>
            <a:fld id="{7BC774F3-ED3B-42E2-843E-A048DDAB364C}" type="slidenum">
              <a:rPr lang="ru-RU" sz="200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Kozuka Gothic Pro M" pitchFamily="34" charset="-128"/>
                <a:ea typeface="Kozuka Gothic Pro M" pitchFamily="34" charset="-128"/>
              </a:rPr>
              <a:t>20</a:t>
            </a:fld>
            <a:endParaRPr lang="pl-PL" sz="20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Kozuka Gothic Pro M" pitchFamily="34" charset="-128"/>
              <a:ea typeface="Kozuka Gothic Pro M" pitchFamily="34" charset="-128"/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9911979"/>
              </p:ext>
            </p:extLst>
          </p:nvPr>
        </p:nvGraphicFramePr>
        <p:xfrm>
          <a:off x="0" y="1125538"/>
          <a:ext cx="9144000" cy="5732464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828800"/>
                <a:gridCol w="1828800"/>
                <a:gridCol w="1828800"/>
                <a:gridCol w="1828800"/>
                <a:gridCol w="1828800"/>
              </a:tblGrid>
              <a:tr h="716558">
                <a:tc rowSpan="2" gridSpan="2">
                  <a:txBody>
                    <a:bodyPr/>
                    <a:lstStyle/>
                    <a:p>
                      <a:pPr indent="252095" algn="ctr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6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Стиль</a:t>
                      </a:r>
                      <a:endParaRPr lang="pl-PL" sz="16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>
                    <a:solidFill>
                      <a:srgbClr val="92D05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Форма реализации пропозиционального аргумента (данные в %)</a:t>
                      </a:r>
                      <a:endParaRPr lang="pl-PL" sz="1600" b="1" dirty="0">
                        <a:latin typeface="+mn-lt"/>
                      </a:endParaRPr>
                    </a:p>
                  </a:txBody>
                  <a:tcPr anchor="ctr" anchorCtr="1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  <a:tr h="716558">
                <a:tc gridSpan="2"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6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V</a:t>
                      </a:r>
                    </a:p>
                  </a:txBody>
                  <a:tcPr marL="68580" marR="68580" marT="0" marB="0" anchor="ctr" anchorCtr="1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600" b="1">
                          <a:effectLst/>
                          <a:latin typeface="+mn-lt"/>
                          <a:ea typeface="Calibri"/>
                          <a:cs typeface="Times New Roman"/>
                        </a:rPr>
                        <a:t>NV</a:t>
                      </a:r>
                    </a:p>
                  </a:txBody>
                  <a:tcPr marL="68580" marR="68580" marT="0" marB="0" anchor="ctr" anchorCtr="1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6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VI</a:t>
                      </a:r>
                    </a:p>
                  </a:txBody>
                  <a:tcPr marL="68580" marR="68580" marT="0" marB="0" anchor="ctr" anchorCtr="1">
                    <a:solidFill>
                      <a:srgbClr val="92D050"/>
                    </a:solidFill>
                  </a:tcPr>
                </a:tc>
              </a:tr>
              <a:tr h="716558">
                <a:tc gridSpan="2">
                  <a:txBody>
                    <a:bodyPr/>
                    <a:lstStyle/>
                    <a:p>
                      <a:pPr indent="252095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художественный</a:t>
                      </a:r>
                      <a:endParaRPr lang="pl-PL" sz="16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80,3</a:t>
                      </a:r>
                    </a:p>
                  </a:txBody>
                  <a:tcPr marL="68580" marR="68580" marT="0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effectLst/>
                          <a:latin typeface="+mn-lt"/>
                          <a:ea typeface="Calibri"/>
                          <a:cs typeface="Times New Roman"/>
                        </a:rPr>
                        <a:t>11,9</a:t>
                      </a:r>
                    </a:p>
                  </a:txBody>
                  <a:tcPr marL="68580" marR="68580" marT="0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effectLst/>
                          <a:latin typeface="+mn-lt"/>
                          <a:ea typeface="Calibri"/>
                          <a:cs typeface="Times New Roman"/>
                        </a:rPr>
                        <a:t>7,8</a:t>
                      </a:r>
                    </a:p>
                  </a:txBody>
                  <a:tcPr marL="68580" marR="68580" marT="0" marB="0" anchor="ctr" anchorCtr="1">
                    <a:noFill/>
                  </a:tcPr>
                </a:tc>
              </a:tr>
              <a:tr h="716558">
                <a:tc gridSpan="2">
                  <a:txBody>
                    <a:bodyPr/>
                    <a:lstStyle/>
                    <a:p>
                      <a:pPr indent="252095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журналистский</a:t>
                      </a:r>
                      <a:endParaRPr lang="pl-PL" sz="16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62,6</a:t>
                      </a:r>
                    </a:p>
                  </a:txBody>
                  <a:tcPr marL="68580" marR="68580" marT="0" marB="0" anchor="ctr" anchorCtr="1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28,4</a:t>
                      </a:r>
                    </a:p>
                  </a:txBody>
                  <a:tcPr marL="68580" marR="68580" marT="0" marB="0" anchor="ctr" anchorCtr="1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 anchor="ctr" anchorCtr="1">
                    <a:solidFill>
                      <a:srgbClr val="FFCC99"/>
                    </a:solidFill>
                  </a:tcPr>
                </a:tc>
              </a:tr>
              <a:tr h="716558">
                <a:tc gridSpan="2">
                  <a:txBody>
                    <a:bodyPr/>
                    <a:lstStyle/>
                    <a:p>
                      <a:pPr indent="252095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научный</a:t>
                      </a:r>
                      <a:endParaRPr lang="pl-PL" sz="16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48,4</a:t>
                      </a:r>
                    </a:p>
                  </a:txBody>
                  <a:tcPr marL="68580" marR="68580" marT="0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effectLst/>
                          <a:latin typeface="+mn-lt"/>
                          <a:ea typeface="Calibri"/>
                          <a:cs typeface="Times New Roman"/>
                        </a:rPr>
                        <a:t>45,8</a:t>
                      </a:r>
                    </a:p>
                  </a:txBody>
                  <a:tcPr marL="68580" marR="68580" marT="0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effectLst/>
                          <a:latin typeface="+mn-lt"/>
                          <a:ea typeface="Calibri"/>
                          <a:cs typeface="Times New Roman"/>
                        </a:rPr>
                        <a:t>5,7</a:t>
                      </a:r>
                    </a:p>
                  </a:txBody>
                  <a:tcPr marL="68580" marR="68580" marT="0" marB="0" anchor="ctr" anchorCtr="1">
                    <a:noFill/>
                  </a:tcPr>
                </a:tc>
              </a:tr>
              <a:tr h="716558">
                <a:tc gridSpan="2">
                  <a:txBody>
                    <a:bodyPr/>
                    <a:lstStyle/>
                    <a:p>
                      <a:pPr indent="252095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официально-деловой</a:t>
                      </a:r>
                      <a:endParaRPr lang="pl-PL" sz="16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25,1</a:t>
                      </a:r>
                    </a:p>
                  </a:txBody>
                  <a:tcPr marL="68580" marR="68580" marT="0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67,7</a:t>
                      </a:r>
                    </a:p>
                  </a:txBody>
                  <a:tcPr marL="68580" marR="68580" marT="0" marB="0"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effectLst/>
                          <a:latin typeface="+mn-lt"/>
                          <a:ea typeface="Calibri"/>
                          <a:cs typeface="Times New Roman"/>
                        </a:rPr>
                        <a:t>7,1</a:t>
                      </a:r>
                    </a:p>
                  </a:txBody>
                  <a:tcPr marL="68580" marR="68580" marT="0" marB="0" anchor="ctr" anchorCtr="1">
                    <a:noFill/>
                  </a:tcPr>
                </a:tc>
              </a:tr>
              <a:tr h="716558">
                <a:tc rowSpan="2">
                  <a:txBody>
                    <a:bodyPr/>
                    <a:lstStyle/>
                    <a:p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тексты интернет-форумов</a:t>
                      </a:r>
                      <a:endParaRPr lang="pl-PL" sz="1600" b="1" dirty="0">
                        <a:latin typeface="+mn-lt"/>
                      </a:endParaRPr>
                    </a:p>
                  </a:txBody>
                  <a:tcPr anchor="ctr" anchorCtr="1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indent="252095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польские</a:t>
                      </a:r>
                      <a:endParaRPr lang="pl-PL" sz="16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62,1</a:t>
                      </a:r>
                    </a:p>
                  </a:txBody>
                  <a:tcPr marL="68580" marR="68580" marT="0" marB="0" anchor="ctr" anchorCtr="1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36,7</a:t>
                      </a:r>
                    </a:p>
                  </a:txBody>
                  <a:tcPr marL="68580" marR="68580" marT="0" marB="0" anchor="ctr" anchorCtr="1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1,2</a:t>
                      </a:r>
                    </a:p>
                  </a:txBody>
                  <a:tcPr marL="68580" marR="68580" marT="0" marB="0" anchor="ctr" anchorCtr="1">
                    <a:solidFill>
                      <a:srgbClr val="FFCC99"/>
                    </a:solidFill>
                  </a:tcPr>
                </a:tc>
              </a:tr>
              <a:tr h="716558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52095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русские</a:t>
                      </a:r>
                      <a:endParaRPr lang="pl-PL" sz="16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+mn-lt"/>
                          <a:ea typeface="Calibri"/>
                          <a:cs typeface="Times New Roman"/>
                        </a:rPr>
                        <a:t>65,9</a:t>
                      </a:r>
                      <a:endParaRPr lang="pl-PL" sz="1600" b="1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32,1</a:t>
                      </a:r>
                      <a:endParaRPr lang="pl-PL" sz="16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indent="25209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2,0</a:t>
                      </a:r>
                      <a:endParaRPr lang="pl-PL" sz="16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>
                    <a:solidFill>
                      <a:srgbClr val="FFCC99"/>
                    </a:solidFill>
                  </a:tcPr>
                </a:tc>
              </a:tr>
            </a:tbl>
          </a:graphicData>
        </a:graphic>
      </p:graphicFrame>
      <p:cxnSp>
        <p:nvCxnSpPr>
          <p:cNvPr id="9" name="Łącznik prostoliniowy 8"/>
          <p:cNvCxnSpPr/>
          <p:nvPr/>
        </p:nvCxnSpPr>
        <p:spPr>
          <a:xfrm>
            <a:off x="0" y="908720"/>
            <a:ext cx="925252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7911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r>
              <a:rPr lang="ru-RU" sz="32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Анализ экспликативных </a:t>
            </a:r>
            <a:r>
              <a:rPr lang="ru-RU" sz="3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схем                      </a:t>
            </a:r>
            <a:fld id="{7BC774F3-ED3B-42E2-843E-A048DDAB364C}" type="slidenum">
              <a:rPr lang="ru-RU" sz="200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Kozuka Gothic Pro M" pitchFamily="34" charset="-128"/>
                <a:ea typeface="Kozuka Gothic Pro M" pitchFamily="34" charset="-128"/>
              </a:rPr>
              <a:t>21</a:t>
            </a:fld>
            <a:endParaRPr lang="pl-PL" sz="20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Kozuka Gothic Pro M" pitchFamily="34" charset="-128"/>
              <a:ea typeface="Kozuka Gothic Pro M" pitchFamily="34" charset="-128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44616"/>
          </a:xfrm>
        </p:spPr>
        <p:txBody>
          <a:bodyPr>
            <a:normAutofit lnSpcReduction="10000"/>
          </a:bodyPr>
          <a:lstStyle/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ru-RU" dirty="0" smtClean="0"/>
              <a:t>Количественные </a:t>
            </a:r>
            <a:r>
              <a:rPr lang="ru-RU" dirty="0"/>
              <a:t>данные говорят в пользу сходства между стилем текстов интернет-форумов и стилем журналистики </a:t>
            </a:r>
            <a:endParaRPr lang="ru-RU" dirty="0" smtClean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ru-RU" dirty="0" smtClean="0"/>
              <a:t>(</a:t>
            </a:r>
            <a:r>
              <a:rPr lang="ru-RU" dirty="0"/>
              <a:t>а кроме того — в пользу принципиального сходства польского и русского материала). </a:t>
            </a:r>
            <a:endParaRPr lang="ru-RU" dirty="0" smtClean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ru-RU" dirty="0" smtClean="0"/>
              <a:t>Это формальное подобие является </a:t>
            </a:r>
            <a:r>
              <a:rPr lang="ru-RU" dirty="0"/>
              <a:t>следствием общей (доминирующей) функциональной установки на обмен семантической информацией.</a:t>
            </a:r>
            <a:endParaRPr lang="pl-PL" dirty="0"/>
          </a:p>
        </p:txBody>
      </p:sp>
      <p:cxnSp>
        <p:nvCxnSpPr>
          <p:cNvPr id="9" name="Łącznik prostoliniowy 8"/>
          <p:cNvCxnSpPr/>
          <p:nvPr/>
        </p:nvCxnSpPr>
        <p:spPr>
          <a:xfrm>
            <a:off x="0" y="908720"/>
            <a:ext cx="925252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7911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r>
              <a:rPr lang="ru-RU" sz="3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Литература                                                     </a:t>
            </a:r>
            <a:fld id="{7BC774F3-ED3B-42E2-843E-A048DDAB364C}" type="slidenum">
              <a:rPr lang="ru-RU" sz="200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Kozuka Gothic Pro M" pitchFamily="34" charset="-128"/>
                <a:ea typeface="Kozuka Gothic Pro M" pitchFamily="34" charset="-128"/>
              </a:rPr>
              <a:t>22</a:t>
            </a:fld>
            <a:endParaRPr lang="pl-PL" sz="20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Kozuka Gothic Pro M" pitchFamily="34" charset="-128"/>
              <a:ea typeface="Kozuka Gothic Pro M" pitchFamily="34" charset="-128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44616"/>
          </a:xfrm>
        </p:spPr>
        <p:txBody>
          <a:bodyPr>
            <a:normAutofit fontScale="85000" lnSpcReduction="20000"/>
          </a:bodyPr>
          <a:lstStyle/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bg-BG" dirty="0" err="1"/>
              <a:t>Бергельсон</a:t>
            </a:r>
            <a:r>
              <a:rPr lang="bg-BG" dirty="0"/>
              <a:t>/</a:t>
            </a:r>
            <a:r>
              <a:rPr lang="bg-BG" dirty="0" err="1"/>
              <a:t>Кибрик</a:t>
            </a:r>
            <a:r>
              <a:rPr lang="bg-BG" dirty="0"/>
              <a:t> 1981: </a:t>
            </a:r>
            <a:r>
              <a:rPr lang="bg-BG" dirty="0" err="1"/>
              <a:t>Бергельсон</a:t>
            </a:r>
            <a:r>
              <a:rPr lang="bg-BG" dirty="0"/>
              <a:t>, Мира Б. / </a:t>
            </a:r>
            <a:r>
              <a:rPr lang="bg-BG" dirty="0" err="1"/>
              <a:t>Кибрик</a:t>
            </a:r>
            <a:r>
              <a:rPr lang="bg-BG" dirty="0"/>
              <a:t>, </a:t>
            </a:r>
            <a:r>
              <a:rPr lang="bg-BG" dirty="0" err="1"/>
              <a:t>Александр</a:t>
            </a:r>
            <a:r>
              <a:rPr lang="bg-BG" dirty="0"/>
              <a:t> Е. </a:t>
            </a:r>
            <a:r>
              <a:rPr lang="bg-BG" dirty="0" err="1"/>
              <a:t>Прагматический</a:t>
            </a:r>
            <a:r>
              <a:rPr lang="bg-BG" dirty="0"/>
              <a:t> «принцип </a:t>
            </a:r>
            <a:r>
              <a:rPr lang="bg-BG" dirty="0" smtClean="0"/>
              <a:t>приоритета</a:t>
            </a:r>
            <a:r>
              <a:rPr lang="bg-BG" dirty="0"/>
              <a:t>» и его отражение в </a:t>
            </a:r>
            <a:r>
              <a:rPr lang="bg-BG" dirty="0" err="1"/>
              <a:t>грамматике</a:t>
            </a:r>
            <a:r>
              <a:rPr lang="bg-BG" dirty="0"/>
              <a:t> </a:t>
            </a:r>
            <a:r>
              <a:rPr lang="bg-BG" dirty="0" err="1"/>
              <a:t>языка</a:t>
            </a:r>
            <a:r>
              <a:rPr lang="bg-BG" dirty="0"/>
              <a:t>. </a:t>
            </a:r>
            <a:r>
              <a:rPr lang="pl-PL" dirty="0"/>
              <a:t>In: </a:t>
            </a:r>
            <a:r>
              <a:rPr lang="bg-BG" i="1" dirty="0" err="1"/>
              <a:t>ИАН</a:t>
            </a:r>
            <a:r>
              <a:rPr lang="bg-BG" i="1" dirty="0"/>
              <a:t> ОЛЯ</a:t>
            </a:r>
            <a:r>
              <a:rPr lang="bg-BG" dirty="0"/>
              <a:t>. 40/4. </a:t>
            </a:r>
            <a:r>
              <a:rPr lang="pl-PL" dirty="0"/>
              <a:t>C. 343–355. 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bg-BG" dirty="0" err="1"/>
              <a:t>Тошович</a:t>
            </a:r>
            <a:r>
              <a:rPr lang="bg-BG" dirty="0"/>
              <a:t> 2012: </a:t>
            </a:r>
            <a:r>
              <a:rPr lang="bg-BG" dirty="0" err="1"/>
              <a:t>Тошович</a:t>
            </a:r>
            <a:r>
              <a:rPr lang="bg-BG" dirty="0"/>
              <a:t>, </a:t>
            </a:r>
            <a:r>
              <a:rPr lang="bg-BG" dirty="0" err="1"/>
              <a:t>Бранко</a:t>
            </a:r>
            <a:r>
              <a:rPr lang="bg-BG" dirty="0"/>
              <a:t>. Интернет-стилистика. </a:t>
            </a:r>
            <a:r>
              <a:rPr lang="pl-PL" dirty="0"/>
              <a:t>In: </a:t>
            </a:r>
            <a:r>
              <a:rPr lang="bg-BG" dirty="0" err="1"/>
              <a:t>Арутюнова</a:t>
            </a:r>
            <a:r>
              <a:rPr lang="bg-BG" dirty="0"/>
              <a:t>, Нина Д. (ред.). </a:t>
            </a:r>
            <a:r>
              <a:rPr lang="bg-BG" i="1" dirty="0" err="1"/>
              <a:t>Логический</a:t>
            </a:r>
            <a:r>
              <a:rPr lang="bg-BG" i="1" dirty="0"/>
              <a:t> </a:t>
            </a:r>
            <a:r>
              <a:rPr lang="bg-BG" i="1" dirty="0" smtClean="0"/>
              <a:t>анализ </a:t>
            </a:r>
            <a:r>
              <a:rPr lang="bg-BG" i="1" dirty="0" err="1"/>
              <a:t>языка</a:t>
            </a:r>
            <a:r>
              <a:rPr lang="bg-BG" i="1" dirty="0"/>
              <a:t>. Адресация дискурса</a:t>
            </a:r>
            <a:r>
              <a:rPr lang="bg-BG" dirty="0"/>
              <a:t>. Москва. С. 482–495.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pl-PL" dirty="0" smtClean="0"/>
              <a:t>Karolak </a:t>
            </a:r>
            <a:r>
              <a:rPr lang="pl-PL" dirty="0"/>
              <a:t>1984: Karolak, Stanisław (1984), Składnia wyrażeń predykatywnych. In: </a:t>
            </a:r>
            <a:r>
              <a:rPr lang="pl-PL" dirty="0" err="1"/>
              <a:t>Topolińska</a:t>
            </a:r>
            <a:r>
              <a:rPr lang="pl-PL" dirty="0"/>
              <a:t>, Zuzanna (red.), </a:t>
            </a:r>
            <a:r>
              <a:rPr lang="pl-PL" i="1" dirty="0"/>
              <a:t>Gramatyka współczesnego języka polskiego. Składnia</a:t>
            </a:r>
            <a:r>
              <a:rPr lang="pl-PL" dirty="0"/>
              <a:t>. Warszawa. S. 11–212. 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pl-PL" dirty="0"/>
              <a:t>Karolak 2002: Karolak, Stanisław. </a:t>
            </a:r>
            <a:r>
              <a:rPr lang="pl-PL" i="1" dirty="0"/>
              <a:t>Podstawowe struktury składniowe języka polskiego</a:t>
            </a:r>
            <a:r>
              <a:rPr lang="pl-PL" dirty="0"/>
              <a:t>. Warszawa. 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pl-PL" dirty="0"/>
          </a:p>
        </p:txBody>
      </p:sp>
      <p:cxnSp>
        <p:nvCxnSpPr>
          <p:cNvPr id="9" name="Łącznik prostoliniowy 8"/>
          <p:cNvCxnSpPr/>
          <p:nvPr/>
        </p:nvCxnSpPr>
        <p:spPr>
          <a:xfrm>
            <a:off x="0" y="908720"/>
            <a:ext cx="925252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5562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ru-RU" sz="32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Форум как тип </a:t>
            </a:r>
            <a:r>
              <a:rPr lang="ru-RU" sz="3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интернет-дискурса</a:t>
            </a:r>
            <a:r>
              <a:rPr lang="pl-PL" sz="3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</a:t>
            </a:r>
            <a:r>
              <a:rPr lang="ru-RU" sz="3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</a:t>
            </a:r>
            <a:fld id="{7BC774F3-ED3B-42E2-843E-A048DDAB364C}" type="slidenum">
              <a:rPr lang="ru-RU" sz="200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Kozuka Gothic Pro M" pitchFamily="34" charset="-128"/>
                <a:ea typeface="Kozuka Gothic Pro M" pitchFamily="34" charset="-128"/>
              </a:rPr>
              <a:t>3</a:t>
            </a:fld>
            <a:endParaRPr lang="pl-PL" sz="20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Kozuka Gothic Pro M" pitchFamily="34" charset="-128"/>
              <a:ea typeface="Kozuka Gothic Pro M" pitchFamily="34" charset="-128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44616"/>
          </a:xfrm>
        </p:spPr>
        <p:txBody>
          <a:bodyPr>
            <a:normAutofit/>
          </a:bodyPr>
          <a:lstStyle/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ru-RU" dirty="0"/>
              <a:t>Интернет-форумы представляют собой разновидность межличностного общения массового характера, т.е. с участием большого числа коммуникантов, использующих для этого в качестве платформы один из порталов интернета. </a:t>
            </a:r>
            <a:endParaRPr lang="pl-PL" dirty="0"/>
          </a:p>
        </p:txBody>
      </p:sp>
      <p:cxnSp>
        <p:nvCxnSpPr>
          <p:cNvPr id="9" name="Łącznik prostoliniowy 8"/>
          <p:cNvCxnSpPr/>
          <p:nvPr/>
        </p:nvCxnSpPr>
        <p:spPr>
          <a:xfrm>
            <a:off x="0" y="908720"/>
            <a:ext cx="925252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6965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ru-RU" sz="32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Форум как тип </a:t>
            </a:r>
            <a:r>
              <a:rPr lang="ru-RU" sz="3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интернет-дискурса</a:t>
            </a:r>
            <a:r>
              <a:rPr lang="pl-PL" sz="3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</a:t>
            </a:r>
            <a:r>
              <a:rPr lang="ru-RU" sz="3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</a:t>
            </a:r>
            <a:fld id="{7BC774F3-ED3B-42E2-843E-A048DDAB364C}" type="slidenum">
              <a:rPr lang="ru-RU" sz="200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Kozuka Gothic Pro M" pitchFamily="34" charset="-128"/>
                <a:ea typeface="Kozuka Gothic Pro M" pitchFamily="34" charset="-128"/>
              </a:rPr>
              <a:t>4</a:t>
            </a:fld>
            <a:endParaRPr lang="pl-PL" sz="20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Kozuka Gothic Pro M" pitchFamily="34" charset="-128"/>
              <a:ea typeface="Kozuka Gothic Pro M" pitchFamily="34" charset="-128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44616"/>
          </a:xfrm>
        </p:spPr>
        <p:txBody>
          <a:bodyPr/>
          <a:lstStyle/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ru-RU" dirty="0"/>
              <a:t>Веб-форумы можно отнести к сфере „</a:t>
            </a:r>
            <a:r>
              <a:rPr lang="pl-PL" dirty="0"/>
              <a:t>mass </a:t>
            </a:r>
            <a:r>
              <a:rPr lang="pl-PL" dirty="0" err="1"/>
              <a:t>self</a:t>
            </a:r>
            <a:r>
              <a:rPr lang="ru-RU" dirty="0"/>
              <a:t>-</a:t>
            </a:r>
            <a:r>
              <a:rPr lang="pl-PL" dirty="0" err="1"/>
              <a:t>communication</a:t>
            </a:r>
            <a:r>
              <a:rPr lang="ru-RU" dirty="0" smtClean="0"/>
              <a:t>”</a:t>
            </a:r>
            <a:r>
              <a:rPr lang="pl-PL" dirty="0" smtClean="0"/>
              <a:t>: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ru-RU" dirty="0" smtClean="0"/>
              <a:t>благодаря </a:t>
            </a:r>
            <a:r>
              <a:rPr lang="ru-RU" dirty="0"/>
              <a:t>технологии интернета </a:t>
            </a:r>
            <a:r>
              <a:rPr lang="ru-RU" dirty="0" smtClean="0"/>
              <a:t>они </a:t>
            </a:r>
            <a:r>
              <a:rPr lang="pl-PL" dirty="0" smtClean="0"/>
              <a:t> </a:t>
            </a:r>
            <a:r>
              <a:rPr lang="ru-RU" dirty="0" smtClean="0"/>
              <a:t>соединяют </a:t>
            </a:r>
            <a:r>
              <a:rPr lang="ru-RU" dirty="0"/>
              <a:t>в себе элементы массовой, публичной коммуникации и элементы межличностного, неофициального общения</a:t>
            </a:r>
            <a:r>
              <a:rPr lang="ru-RU" dirty="0" smtClean="0"/>
              <a:t>.</a:t>
            </a:r>
            <a:endParaRPr lang="pl-PL" dirty="0"/>
          </a:p>
        </p:txBody>
      </p:sp>
      <p:cxnSp>
        <p:nvCxnSpPr>
          <p:cNvPr id="9" name="Łącznik prostoliniowy 8"/>
          <p:cNvCxnSpPr/>
          <p:nvPr/>
        </p:nvCxnSpPr>
        <p:spPr>
          <a:xfrm>
            <a:off x="0" y="908720"/>
            <a:ext cx="925252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1954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ru-RU" sz="32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Форум как тип </a:t>
            </a:r>
            <a:r>
              <a:rPr lang="ru-RU" sz="3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интернет-дискурса</a:t>
            </a:r>
            <a:r>
              <a:rPr lang="pl-PL" sz="3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</a:t>
            </a:r>
            <a:r>
              <a:rPr lang="ru-RU" sz="3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</a:t>
            </a:r>
            <a:fld id="{7BC774F3-ED3B-42E2-843E-A048DDAB364C}" type="slidenum">
              <a:rPr lang="ru-RU" sz="200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Kozuka Gothic Pro M" pitchFamily="34" charset="-128"/>
                <a:ea typeface="Kozuka Gothic Pro M" pitchFamily="34" charset="-128"/>
              </a:rPr>
              <a:t>5</a:t>
            </a:fld>
            <a:endParaRPr lang="pl-PL" sz="20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Kozuka Gothic Pro M" pitchFamily="34" charset="-128"/>
              <a:ea typeface="Kozuka Gothic Pro M" pitchFamily="34" charset="-128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44616"/>
          </a:xfrm>
        </p:spPr>
        <p:txBody>
          <a:bodyPr/>
          <a:lstStyle/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ru-RU" dirty="0" smtClean="0"/>
              <a:t>записи на веб-форумах как тип электронных текстов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ru-RU" dirty="0" smtClean="0"/>
              <a:t>Важнейшая характеристика: определенная </a:t>
            </a:r>
            <a:r>
              <a:rPr lang="ru-RU" dirty="0"/>
              <a:t>независимость от материала, т.е. минимализация ограничений, сопровождающих создание, передачу, редактирование и сохранение текстов. </a:t>
            </a:r>
            <a:endParaRPr lang="ru-RU" dirty="0" smtClean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ru-RU" dirty="0"/>
              <a:t>веб-форумы </a:t>
            </a:r>
            <a:r>
              <a:rPr lang="en-US" dirty="0" smtClean="0"/>
              <a:t>&gt; </a:t>
            </a:r>
            <a:r>
              <a:rPr lang="ru-RU" dirty="0" smtClean="0"/>
              <a:t>разговорная </a:t>
            </a:r>
            <a:r>
              <a:rPr lang="ru-RU" dirty="0"/>
              <a:t>речь 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ru-RU" dirty="0" smtClean="0"/>
              <a:t>веб-форумы </a:t>
            </a:r>
            <a:r>
              <a:rPr lang="en-US" dirty="0" smtClean="0"/>
              <a:t>&gt; </a:t>
            </a:r>
            <a:r>
              <a:rPr lang="ru-RU" dirty="0" smtClean="0"/>
              <a:t>жаргоны</a:t>
            </a:r>
            <a:endParaRPr lang="pl-PL" dirty="0"/>
          </a:p>
        </p:txBody>
      </p:sp>
      <p:cxnSp>
        <p:nvCxnSpPr>
          <p:cNvPr id="9" name="Łącznik prostoliniowy 8"/>
          <p:cNvCxnSpPr/>
          <p:nvPr/>
        </p:nvCxnSpPr>
        <p:spPr>
          <a:xfrm>
            <a:off x="0" y="908720"/>
            <a:ext cx="925252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1954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ru-RU" sz="32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Форум как тип </a:t>
            </a:r>
            <a:r>
              <a:rPr lang="ru-RU" sz="3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интернет-дискурса</a:t>
            </a:r>
            <a:r>
              <a:rPr lang="pl-PL" sz="3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</a:t>
            </a:r>
            <a:r>
              <a:rPr lang="ru-RU" sz="3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</a:t>
            </a:r>
            <a:fld id="{7BC774F3-ED3B-42E2-843E-A048DDAB364C}" type="slidenum">
              <a:rPr lang="ru-RU" sz="200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Kozuka Gothic Pro M" pitchFamily="34" charset="-128"/>
                <a:ea typeface="Kozuka Gothic Pro M" pitchFamily="34" charset="-128"/>
              </a:rPr>
              <a:t>6</a:t>
            </a:fld>
            <a:endParaRPr lang="pl-PL" sz="20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Kozuka Gothic Pro M" pitchFamily="34" charset="-128"/>
              <a:ea typeface="Kozuka Gothic Pro M" pitchFamily="34" charset="-128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44616"/>
          </a:xfrm>
        </p:spPr>
        <p:txBody>
          <a:bodyPr>
            <a:normAutofit fontScale="92500"/>
          </a:bodyPr>
          <a:lstStyle/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ru-RU" dirty="0" smtClean="0"/>
              <a:t>гибридность </a:t>
            </a:r>
            <a:r>
              <a:rPr lang="ru-RU" dirty="0"/>
              <a:t>(см. </a:t>
            </a:r>
            <a:r>
              <a:rPr lang="ru-RU" dirty="0" err="1"/>
              <a:t>Тошович</a:t>
            </a:r>
            <a:r>
              <a:rPr lang="ru-RU" dirty="0"/>
              <a:t> 2012: 485</a:t>
            </a:r>
            <a:r>
              <a:rPr lang="ru-RU" dirty="0" smtClean="0"/>
              <a:t>) 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ru-RU" dirty="0" smtClean="0"/>
              <a:t>Веб-форумы реализуют </a:t>
            </a:r>
            <a:r>
              <a:rPr lang="ru-RU" dirty="0"/>
              <a:t>потребность субъектов в обмене информацией, часто — специальной, профессиональной, что отличает их, например, от чатов. </a:t>
            </a:r>
            <a:endParaRPr lang="ru-RU" dirty="0" smtClean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ru-RU" dirty="0" smtClean="0"/>
              <a:t>Хотя </a:t>
            </a:r>
            <a:r>
              <a:rPr lang="ru-RU" dirty="0"/>
              <a:t>в записях участников дискуссионных групп встречаются языковые погрешности (прежде всего орфографические и пунктуационные ошибки), грамматическая сторона этих записей в целом не вызывает нареканий.</a:t>
            </a:r>
            <a:endParaRPr lang="pl-PL" dirty="0"/>
          </a:p>
        </p:txBody>
      </p:sp>
      <p:cxnSp>
        <p:nvCxnSpPr>
          <p:cNvPr id="9" name="Łącznik prostoliniowy 8"/>
          <p:cNvCxnSpPr/>
          <p:nvPr/>
        </p:nvCxnSpPr>
        <p:spPr>
          <a:xfrm>
            <a:off x="0" y="908720"/>
            <a:ext cx="925252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1954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ru-RU" sz="32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Форум как тип </a:t>
            </a:r>
            <a:r>
              <a:rPr lang="ru-RU" sz="3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интернет-дискурса</a:t>
            </a:r>
            <a:r>
              <a:rPr lang="pl-PL" sz="3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</a:t>
            </a:r>
            <a:r>
              <a:rPr lang="ru-RU" sz="3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</a:t>
            </a:r>
            <a:fld id="{7BC774F3-ED3B-42E2-843E-A048DDAB364C}" type="slidenum">
              <a:rPr lang="ru-RU" sz="200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Kozuka Gothic Pro M" pitchFamily="34" charset="-128"/>
                <a:ea typeface="Kozuka Gothic Pro M" pitchFamily="34" charset="-128"/>
              </a:rPr>
              <a:t>7</a:t>
            </a:fld>
            <a:endParaRPr lang="pl-PL" sz="20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Kozuka Gothic Pro M" pitchFamily="34" charset="-128"/>
              <a:ea typeface="Kozuka Gothic Pro M" pitchFamily="34" charset="-128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44616"/>
          </a:xfrm>
        </p:spPr>
        <p:txBody>
          <a:bodyPr>
            <a:normAutofit lnSpcReduction="10000"/>
          </a:bodyPr>
          <a:lstStyle/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ru-RU" dirty="0"/>
              <a:t>Исследователи отмечают такие синтаксические особенности веб-форумов, как: </a:t>
            </a:r>
            <a:endParaRPr lang="ru-RU" dirty="0" smtClean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ru-RU" dirty="0" smtClean="0"/>
              <a:t>активное </a:t>
            </a:r>
            <a:r>
              <a:rPr lang="ru-RU" dirty="0"/>
              <a:t>употребление парентезы; </a:t>
            </a:r>
            <a:endParaRPr lang="ru-RU" dirty="0" smtClean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ru-RU" dirty="0" smtClean="0"/>
              <a:t>обратный </a:t>
            </a:r>
            <a:r>
              <a:rPr lang="ru-RU" dirty="0"/>
              <a:t>порядок слов; </a:t>
            </a:r>
            <a:endParaRPr lang="ru-RU" dirty="0" smtClean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ru-RU" dirty="0" smtClean="0"/>
              <a:t>синтаксическая </a:t>
            </a:r>
            <a:r>
              <a:rPr lang="ru-RU" dirty="0"/>
              <a:t>компрессия; </a:t>
            </a:r>
            <a:endParaRPr lang="ru-RU" dirty="0" smtClean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ru-RU" dirty="0" smtClean="0"/>
              <a:t>паратаксис</a:t>
            </a:r>
            <a:r>
              <a:rPr lang="ru-RU" dirty="0"/>
              <a:t>; </a:t>
            </a:r>
            <a:endParaRPr lang="ru-RU" dirty="0" smtClean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ru-RU" dirty="0" smtClean="0"/>
              <a:t>анаколуф</a:t>
            </a:r>
            <a:r>
              <a:rPr lang="ru-RU" dirty="0"/>
              <a:t>; </a:t>
            </a:r>
            <a:endParaRPr lang="ru-RU" dirty="0" smtClean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ru-RU" dirty="0" smtClean="0"/>
              <a:t>апосиопеза</a:t>
            </a:r>
            <a:r>
              <a:rPr lang="ru-RU" dirty="0"/>
              <a:t>; </a:t>
            </a:r>
            <a:endParaRPr lang="ru-RU" dirty="0" smtClean="0"/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ru-RU" dirty="0" smtClean="0"/>
              <a:t>просиопеза </a:t>
            </a:r>
            <a:r>
              <a:rPr lang="ru-RU" dirty="0"/>
              <a:t>и др.</a:t>
            </a:r>
            <a:endParaRPr lang="pl-PL" dirty="0"/>
          </a:p>
        </p:txBody>
      </p:sp>
      <p:cxnSp>
        <p:nvCxnSpPr>
          <p:cNvPr id="9" name="Łącznik prostoliniowy 8"/>
          <p:cNvCxnSpPr/>
          <p:nvPr/>
        </p:nvCxnSpPr>
        <p:spPr>
          <a:xfrm>
            <a:off x="0" y="908720"/>
            <a:ext cx="925252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1954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ru-RU" sz="32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Форум как тип </a:t>
            </a:r>
            <a:r>
              <a:rPr lang="ru-RU" sz="3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интернет-дискурса</a:t>
            </a:r>
            <a:r>
              <a:rPr lang="pl-PL" sz="3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</a:t>
            </a:r>
            <a:r>
              <a:rPr lang="ru-RU" sz="3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</a:t>
            </a:r>
            <a:fld id="{7BC774F3-ED3B-42E2-843E-A048DDAB364C}" type="slidenum">
              <a:rPr lang="ru-RU" sz="200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Kozuka Gothic Pro M" pitchFamily="34" charset="-128"/>
                <a:ea typeface="Kozuka Gothic Pro M" pitchFamily="34" charset="-128"/>
              </a:rPr>
              <a:t>8</a:t>
            </a:fld>
            <a:endParaRPr lang="pl-PL" sz="20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Kozuka Gothic Pro M" pitchFamily="34" charset="-128"/>
              <a:ea typeface="Kozuka Gothic Pro M" pitchFamily="34" charset="-128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44616"/>
          </a:xfrm>
        </p:spPr>
        <p:txBody>
          <a:bodyPr/>
          <a:lstStyle/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ru-RU" dirty="0" smtClean="0"/>
              <a:t>Ср. несколько </a:t>
            </a:r>
            <a:r>
              <a:rPr lang="ru-RU" dirty="0"/>
              <a:t>начальных записей на русском форуме, темой которого является общественный транспорт (http://www.forumy.ru/showthread.php?t=459).</a:t>
            </a:r>
            <a:endParaRPr lang="pl-PL" dirty="0"/>
          </a:p>
        </p:txBody>
      </p:sp>
      <p:cxnSp>
        <p:nvCxnSpPr>
          <p:cNvPr id="9" name="Łącznik prostoliniowy 8"/>
          <p:cNvCxnSpPr/>
          <p:nvPr/>
        </p:nvCxnSpPr>
        <p:spPr>
          <a:xfrm>
            <a:off x="0" y="908720"/>
            <a:ext cx="925252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1954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ru-RU" sz="32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Форум как тип </a:t>
            </a:r>
            <a:r>
              <a:rPr lang="ru-RU" sz="3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интернет-дискурса</a:t>
            </a:r>
            <a:r>
              <a:rPr lang="pl-PL" sz="3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</a:t>
            </a:r>
            <a:r>
              <a:rPr lang="ru-RU" sz="3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</a:t>
            </a:r>
            <a:fld id="{7BC774F3-ED3B-42E2-843E-A048DDAB364C}" type="slidenum">
              <a:rPr lang="ru-RU" sz="200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Kozuka Gothic Pro M" pitchFamily="34" charset="-128"/>
                <a:ea typeface="Kozuka Gothic Pro M" pitchFamily="34" charset="-128"/>
              </a:rPr>
              <a:t>9</a:t>
            </a:fld>
            <a:endParaRPr lang="pl-PL" sz="20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Kozuka Gothic Pro M" pitchFamily="34" charset="-128"/>
              <a:ea typeface="Kozuka Gothic Pro M" pitchFamily="34" charset="-128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44616"/>
          </a:xfrm>
        </p:spPr>
        <p:txBody>
          <a:bodyPr>
            <a:normAutofit fontScale="85000" lnSpcReduction="10000"/>
          </a:bodyPr>
          <a:lstStyle/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ru-RU" i="1" dirty="0"/>
              <a:t>Скажите, а что ВЫ думаете о общественном транспорте?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ru-RU" i="1" dirty="0"/>
              <a:t>А что о нем думать? В нашем «колхозе» только маршрутки и есть, да и то я ими редко пользуюсь, так как «колхоз» не такой уж большой. Так что использую </a:t>
            </a:r>
            <a:r>
              <a:rPr lang="ru-RU" i="1" dirty="0" smtClean="0"/>
              <a:t>другой </a:t>
            </a:r>
            <a:r>
              <a:rPr lang="ru-RU" i="1" dirty="0"/>
              <a:t>вид общественного транспорта редко, при выезде в другой город. И вообще суть вопроса непонятна.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ru-RU" i="1" dirty="0"/>
              <a:t>Ничего не думаю, езжу только в маршрутках, чисто, удобно, быстро. Меня устраивает.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ru-RU" i="1" dirty="0"/>
              <a:t>Почти не пользуюсь, так как работаю дома. Иногда приходится и в часы пик это кошмар. </a:t>
            </a:r>
          </a:p>
        </p:txBody>
      </p:sp>
      <p:cxnSp>
        <p:nvCxnSpPr>
          <p:cNvPr id="9" name="Łącznik prostoliniowy 8"/>
          <p:cNvCxnSpPr/>
          <p:nvPr/>
        </p:nvCxnSpPr>
        <p:spPr>
          <a:xfrm>
            <a:off x="0" y="908720"/>
            <a:ext cx="925252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1954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BF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— klasyczny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1163</Words>
  <Application>Microsoft Office PowerPoint</Application>
  <PresentationFormat>Pokaz na ekranie (4:3)</PresentationFormat>
  <Paragraphs>170</Paragraphs>
  <Slides>22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22</vt:i4>
      </vt:variant>
    </vt:vector>
  </HeadingPairs>
  <TitlesOfParts>
    <vt:vector size="23" baseType="lpstr">
      <vt:lpstr>Motyw pakietu Office</vt:lpstr>
      <vt:lpstr>Синтаксические характеристики  русских и польских  интернет-форумов   Graz 17 IV 2015 </vt:lpstr>
      <vt:lpstr>Структура презентации                               2</vt:lpstr>
      <vt:lpstr>Форум как тип интернет-дискурса             3</vt:lpstr>
      <vt:lpstr>Форум как тип интернет-дискурса             4</vt:lpstr>
      <vt:lpstr>Форум как тип интернет-дискурса             5</vt:lpstr>
      <vt:lpstr>Форум как тип интернет-дискурса             6</vt:lpstr>
      <vt:lpstr>Форум как тип интернет-дискурса             7</vt:lpstr>
      <vt:lpstr>Форум как тип интернет-дискурса             8</vt:lpstr>
      <vt:lpstr>Форум как тип интернет-дискурса             9</vt:lpstr>
      <vt:lpstr>Синтаксис постов                                         10</vt:lpstr>
      <vt:lpstr>Синтаксис постов                                         11</vt:lpstr>
      <vt:lpstr>Анализ пропозициональных структур     12</vt:lpstr>
      <vt:lpstr>Анализ пропозициональных структур     13</vt:lpstr>
      <vt:lpstr>Анализ экспликативных схем                      14</vt:lpstr>
      <vt:lpstr>Анализ экспликативных схем                      15</vt:lpstr>
      <vt:lpstr>Анализ экспликативных схем                      16</vt:lpstr>
      <vt:lpstr>Анализ экспликативных схем                      17</vt:lpstr>
      <vt:lpstr>Анализ экспликативных схем                      18</vt:lpstr>
      <vt:lpstr>Анализ экспликативных схем                      19</vt:lpstr>
      <vt:lpstr>Анализ экспликативных схем                      20</vt:lpstr>
      <vt:lpstr>Анализ экспликативных схем                      21</vt:lpstr>
      <vt:lpstr>Литература                                                     22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Синтаксические характеристики  русских и польских  интернет-форумов   Graz 17 IV 2015</dc:title>
  <dc:creator>Olek</dc:creator>
  <cp:lastModifiedBy>Olek</cp:lastModifiedBy>
  <cp:revision>20</cp:revision>
  <dcterms:created xsi:type="dcterms:W3CDTF">2015-03-27T18:27:24Z</dcterms:created>
  <dcterms:modified xsi:type="dcterms:W3CDTF">2015-03-28T11:21:31Z</dcterms:modified>
</cp:coreProperties>
</file>