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4012" r:id="rId1"/>
  </p:sldMasterIdLst>
  <p:sldIdLst>
    <p:sldId id="278" r:id="rId2"/>
    <p:sldId id="290" r:id="rId3"/>
    <p:sldId id="280" r:id="rId4"/>
    <p:sldId id="279" r:id="rId5"/>
    <p:sldId id="281" r:id="rId6"/>
    <p:sldId id="284" r:id="rId7"/>
    <p:sldId id="283" r:id="rId8"/>
    <p:sldId id="285" r:id="rId9"/>
    <p:sldId id="286" r:id="rId10"/>
    <p:sldId id="287" r:id="rId11"/>
    <p:sldId id="288" r:id="rId12"/>
    <p:sldId id="289" r:id="rId13"/>
    <p:sldId id="291" r:id="rId14"/>
    <p:sldId id="292" r:id="rId15"/>
    <p:sldId id="293" r:id="rId16"/>
    <p:sldId id="294" r:id="rId17"/>
    <p:sldId id="296" r:id="rId18"/>
    <p:sldId id="297" r:id="rId19"/>
    <p:sldId id="295" r:id="rId20"/>
    <p:sldId id="300" r:id="rId21"/>
    <p:sldId id="282" r:id="rId22"/>
    <p:sldId id="298" r:id="rId23"/>
    <p:sldId id="299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10" r:id="rId33"/>
    <p:sldId id="309" r:id="rId34"/>
    <p:sldId id="311" r:id="rId35"/>
    <p:sldId id="312" r:id="rId36"/>
    <p:sldId id="274" r:id="rId37"/>
    <p:sldId id="31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1" d="100"/>
          <a:sy n="51" d="100"/>
        </p:scale>
        <p:origin x="1720" y="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416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97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43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76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55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91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51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36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76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9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17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6000">
              <a:schemeClr val="accent3">
                <a:lumMod val="73000"/>
                <a:lumOff val="27000"/>
              </a:schemeClr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35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692696"/>
            <a:ext cx="67859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 Narrow" panose="020B0606020202030204" pitchFamily="34" charset="0"/>
                <a:ea typeface="Calibri" pitchFamily="34" charset="0"/>
                <a:cs typeface="Arial" panose="020B0604020202020204" pitchFamily="34" charset="0"/>
              </a:rPr>
              <a:t>	Е.В</a:t>
            </a:r>
            <a:r>
              <a:rPr lang="ru-RU" sz="3600" b="1" dirty="0">
                <a:latin typeface="Arial Narrow" panose="020B060602020203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 err="1" smtClean="0">
                <a:latin typeface="Arial Narrow" panose="020B0606020202030204" pitchFamily="34" charset="0"/>
                <a:ea typeface="Calibri" pitchFamily="34" charset="0"/>
                <a:cs typeface="Arial" panose="020B0604020202020204" pitchFamily="34" charset="0"/>
              </a:rPr>
              <a:t>Какорина</a:t>
            </a:r>
            <a:r>
              <a:rPr lang="ru-RU" sz="3600" b="1" dirty="0" smtClean="0">
                <a:latin typeface="Arial Narrow" panose="020B0606020202030204" pitchFamily="34" charset="0"/>
                <a:ea typeface="Calibri" pitchFamily="34" charset="0"/>
                <a:cs typeface="Arial" panose="020B0604020202020204" pitchFamily="34" charset="0"/>
              </a:rPr>
              <a:t> (Москва)</a:t>
            </a:r>
          </a:p>
          <a:p>
            <a:endParaRPr lang="ru-RU" b="1" dirty="0">
              <a:latin typeface="Arial Narrow" panose="020B0606020202030204" pitchFamily="34" charset="0"/>
              <a:cs typeface="Arial" pitchFamily="34" charset="0"/>
            </a:endParaRPr>
          </a:p>
          <a:p>
            <a:endParaRPr lang="ru-RU" sz="1600" b="1" dirty="0" smtClean="0">
              <a:latin typeface="Arial Narrow" panose="020B0606020202030204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 Narrow" panose="020B0606020202030204" pitchFamily="34" charset="0"/>
                <a:cs typeface="Arial" pitchFamily="34" charset="0"/>
              </a:rPr>
              <a:t>	Институт русского языка им. В.В. Виноградова РАН</a:t>
            </a:r>
          </a:p>
          <a:p>
            <a:r>
              <a:rPr lang="ru-RU" sz="1600" b="1" dirty="0">
                <a:latin typeface="Arial Narrow" panose="020B0606020202030204" pitchFamily="34" charset="0"/>
                <a:cs typeface="Arial" pitchFamily="34" charset="0"/>
              </a:rPr>
              <a:t>	</a:t>
            </a:r>
            <a:r>
              <a:rPr lang="ru-RU" sz="1600" b="1" dirty="0" smtClean="0">
                <a:latin typeface="Arial Narrow" panose="020B0606020202030204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 Narrow" panose="020B0606020202030204" pitchFamily="34" charset="0"/>
                <a:cs typeface="Arial" pitchFamily="34" charset="0"/>
              </a:rPr>
              <a:t>kakor@yandex.ru</a:t>
            </a:r>
            <a:endParaRPr lang="ru-RU" sz="1400" b="1" dirty="0" smtClean="0">
              <a:latin typeface="Arial Narrow" panose="020B0606020202030204" pitchFamily="34" charset="0"/>
              <a:cs typeface="Arial" pitchFamily="34" charset="0"/>
            </a:endParaRPr>
          </a:p>
          <a:p>
            <a:endParaRPr lang="ru-RU" b="1" dirty="0">
              <a:latin typeface="Arial Narrow" panose="020B0606020202030204" pitchFamily="34" charset="0"/>
              <a:cs typeface="Arial" pitchFamily="34" charset="0"/>
            </a:endParaRPr>
          </a:p>
          <a:p>
            <a:pPr lvl="0"/>
            <a:r>
              <a:rPr lang="ru-RU" sz="4800" dirty="0" smtClean="0">
                <a:latin typeface="Arial Narrow" panose="020B0606020202030204" pitchFamily="34" charset="0"/>
              </a:rPr>
              <a:t>	</a:t>
            </a:r>
            <a:r>
              <a:rPr lang="ru-RU" sz="4800" dirty="0" smtClean="0">
                <a:latin typeface="Arial Narrow" panose="020B0606020202030204" pitchFamily="34" charset="0"/>
              </a:rPr>
              <a:t> Интернет через 	зеркало метафоры</a:t>
            </a:r>
          </a:p>
          <a:p>
            <a:pPr lvl="0"/>
            <a:endParaRPr lang="ru-RU" sz="4800" dirty="0">
              <a:latin typeface="Arial Narrow" panose="020B0606020202030204" pitchFamily="34" charset="0"/>
            </a:endParaRPr>
          </a:p>
          <a:p>
            <a:pPr lvl="0"/>
            <a:r>
              <a:rPr lang="ru-RU" sz="2400" dirty="0" smtClean="0"/>
              <a:t>Конференция «Взаимодействие </a:t>
            </a:r>
            <a:r>
              <a:rPr lang="ru-RU" sz="2400" dirty="0"/>
              <a:t>интернета и </a:t>
            </a:r>
            <a:r>
              <a:rPr lang="ru-RU" sz="2400" dirty="0" smtClean="0"/>
              <a:t>	стилистики</a:t>
            </a:r>
            <a:r>
              <a:rPr lang="ru-RU" sz="2400" dirty="0"/>
              <a:t>, интернета и </a:t>
            </a:r>
            <a:r>
              <a:rPr lang="ru-RU" sz="2400" dirty="0" smtClean="0"/>
              <a:t>стилей»</a:t>
            </a:r>
            <a:endParaRPr lang="ru-RU" sz="2400" dirty="0" smtClean="0"/>
          </a:p>
          <a:p>
            <a:pPr lvl="0"/>
            <a:endParaRPr lang="ru-RU" sz="4800" dirty="0" smtClean="0">
              <a:latin typeface="Arial Narrow" panose="020B0606020202030204" pitchFamily="34" charset="0"/>
            </a:endParaRPr>
          </a:p>
          <a:p>
            <a:pPr lvl="0"/>
            <a:r>
              <a:rPr lang="ru-RU" sz="2400" dirty="0" smtClean="0">
                <a:latin typeface="Arial Narrow" panose="020B0606020202030204" pitchFamily="34" charset="0"/>
              </a:rPr>
              <a:t>		</a:t>
            </a:r>
            <a:r>
              <a:rPr lang="ru-RU" sz="2400" dirty="0" err="1" smtClean="0">
                <a:latin typeface="Arial Narrow" panose="020B0606020202030204" pitchFamily="34" charset="0"/>
              </a:rPr>
              <a:t>Грац</a:t>
            </a:r>
            <a:r>
              <a:rPr lang="ru-RU" sz="2400" dirty="0" smtClean="0">
                <a:latin typeface="Arial Narrow" panose="020B0606020202030204" pitchFamily="34" charset="0"/>
              </a:rPr>
              <a:t> 17.4.2015</a:t>
            </a:r>
            <a:endParaRPr lang="ru-RU" sz="2400" dirty="0">
              <a:latin typeface="Arial Narrow" panose="020B0606020202030204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3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81643" y="836712"/>
            <a:ext cx="8459787" cy="568863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				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>
                <a:latin typeface="+mn-lt"/>
              </a:rPr>
              <a:t>Основные метафорические области: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пространство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параллельный мир (среда обитания)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место общения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хранилище информации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наркотик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магазин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человек, живое существо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вещь (инструмент, игрушка…)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- СМИ</a:t>
            </a:r>
            <a:br>
              <a:rPr lang="ru-RU" sz="3600" dirty="0" smtClean="0">
                <a:latin typeface="+mn-lt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-28876" y="333376"/>
            <a:ext cx="9280826" cy="65246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				</a:t>
            </a:r>
            <a:r>
              <a:rPr lang="en-US" dirty="0" smtClean="0"/>
              <a:t>IX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9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				X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/>
              <a:t>Метафора Интернет — </a:t>
            </a:r>
            <a:r>
              <a:rPr lang="ru-RU" sz="3200" i="1" dirty="0"/>
              <a:t>киберпространство </a:t>
            </a:r>
            <a:r>
              <a:rPr lang="ru-RU" sz="3200" dirty="0"/>
              <a:t>(</a:t>
            </a:r>
            <a:r>
              <a:rPr lang="ru-RU" sz="3200" dirty="0" err="1"/>
              <a:t>киберспейс</a:t>
            </a:r>
            <a:r>
              <a:rPr lang="ru-RU" sz="3200" dirty="0"/>
              <a:t>) / </a:t>
            </a:r>
            <a:r>
              <a:rPr lang="ru-RU" sz="3200" b="1" i="1" dirty="0"/>
              <a:t>виртуальное пространство </a:t>
            </a:r>
            <a:r>
              <a:rPr lang="ru-RU" sz="3200" dirty="0"/>
              <a:t>/</a:t>
            </a:r>
            <a:r>
              <a:rPr lang="ru-RU" sz="3200" i="1" dirty="0"/>
              <a:t> гипертекстовое пространство </a:t>
            </a:r>
            <a:r>
              <a:rPr lang="ru-RU" sz="3200" dirty="0"/>
              <a:t>принадлежит к числу базовых общеязыковых пространственных метафор.</a:t>
            </a:r>
            <a:r>
              <a:rPr lang="ru-RU" sz="3200" i="1" dirty="0"/>
              <a:t> </a:t>
            </a:r>
            <a:r>
              <a:rPr lang="ru-RU" sz="3200" dirty="0"/>
              <a:t>Оно может осмысляться через разные манифестации культурного (</a:t>
            </a:r>
            <a:r>
              <a:rPr lang="ru-RU" sz="3200" b="1" dirty="0"/>
              <a:t>город, деревня, </a:t>
            </a:r>
            <a:r>
              <a:rPr lang="ru-RU" sz="3200" b="1" dirty="0" smtClean="0"/>
              <a:t>зона, лабиринт</a:t>
            </a:r>
            <a:r>
              <a:rPr lang="ru-RU" sz="3200" dirty="0"/>
              <a:t>) и природного (</a:t>
            </a:r>
            <a:r>
              <a:rPr lang="ru-RU" sz="3200" b="1" dirty="0"/>
              <a:t>поле, лес, степь, море, </a:t>
            </a:r>
            <a:r>
              <a:rPr lang="ru-RU" sz="3200" b="1" dirty="0" smtClean="0"/>
              <a:t>остров, заповедник</a:t>
            </a:r>
            <a:r>
              <a:rPr lang="ru-RU" sz="3200" dirty="0"/>
              <a:t>) пространства.</a:t>
            </a:r>
          </a:p>
          <a:p>
            <a:pPr marL="0" indent="0">
              <a:buNone/>
            </a:pPr>
            <a:endParaRPr lang="en-US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8593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2286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42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				XI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692696"/>
            <a:ext cx="867645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ea typeface="Calibri" panose="020F0502020204030204" pitchFamily="34" charset="0"/>
              </a:rPr>
              <a:t>Интернет ― это бесформенный </a:t>
            </a:r>
            <a:r>
              <a:rPr lang="ru-RU" sz="3200" b="1" i="1" dirty="0">
                <a:ea typeface="Calibri" panose="020F0502020204030204" pitchFamily="34" charset="0"/>
              </a:rPr>
              <a:t>океан</a:t>
            </a:r>
            <a:r>
              <a:rPr lang="ru-RU" sz="3200" i="1" dirty="0">
                <a:ea typeface="Calibri" panose="020F0502020204030204" pitchFamily="34" charset="0"/>
              </a:rPr>
              <a:t> </a:t>
            </a:r>
            <a:r>
              <a:rPr lang="ru-RU" sz="3200" i="1" dirty="0" smtClean="0">
                <a:ea typeface="Calibri" panose="020F0502020204030204" pitchFamily="34" charset="0"/>
              </a:rPr>
              <a:t>информации.</a:t>
            </a:r>
          </a:p>
          <a:p>
            <a:endParaRPr lang="ru-RU" sz="32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i="1" dirty="0"/>
              <a:t>Интернет — это огромное </a:t>
            </a:r>
            <a:r>
              <a:rPr lang="ru-RU" sz="3200" i="1" dirty="0" err="1" smtClean="0"/>
              <a:t>информацион-ное</a:t>
            </a:r>
            <a:r>
              <a:rPr lang="ru-RU" sz="3200" i="1" dirty="0" smtClean="0"/>
              <a:t> </a:t>
            </a:r>
            <a:r>
              <a:rPr lang="ru-RU" sz="3200" b="1" i="1" dirty="0"/>
              <a:t>поле</a:t>
            </a:r>
            <a:r>
              <a:rPr lang="ru-RU" sz="3200" i="1" dirty="0"/>
              <a:t>, на котором каждый пользователь оставляет более или менее явные </a:t>
            </a:r>
            <a:r>
              <a:rPr lang="ru-RU" sz="3200" i="1" dirty="0" smtClean="0"/>
              <a:t>следы.</a:t>
            </a:r>
          </a:p>
          <a:p>
            <a:r>
              <a:rPr lang="ru-RU" sz="3200" i="1" dirty="0"/>
              <a:t>Интернет представляется </a:t>
            </a:r>
            <a:r>
              <a:rPr lang="ru-RU" sz="3200" b="1" i="1" dirty="0"/>
              <a:t>темным дремучим лесом</a:t>
            </a:r>
            <a:r>
              <a:rPr lang="ru-RU" sz="3200" i="1" dirty="0"/>
              <a:t>, один неверный шаг и ты в </a:t>
            </a:r>
            <a:r>
              <a:rPr lang="ru-RU" sz="3200" b="1" i="1" dirty="0"/>
              <a:t>глухой непроходимой чаще</a:t>
            </a:r>
            <a:r>
              <a:rPr lang="ru-RU" sz="3200" i="1" dirty="0"/>
              <a:t>, где за каждым деревом горят красные глаза </a:t>
            </a:r>
            <a:r>
              <a:rPr lang="ru-RU" sz="3200" i="1" dirty="0" smtClean="0"/>
              <a:t>хакера…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3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" y="-2951"/>
            <a:ext cx="87450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ea typeface="Calibri" pitchFamily="34" charset="0"/>
                <a:cs typeface="Times New Roman" pitchFamily="18" charset="0"/>
              </a:rPr>
              <a:t>	</a:t>
            </a:r>
            <a:r>
              <a:rPr lang="en-US" sz="3200" dirty="0" smtClean="0">
                <a:ea typeface="Calibri" pitchFamily="34" charset="0"/>
                <a:cs typeface="Times New Roman" pitchFamily="18" charset="0"/>
              </a:rPr>
              <a:t>			XII</a:t>
            </a: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ea typeface="Calibri" pitchFamily="34" charset="0"/>
              <a:cs typeface="Times New Roman" pitchFamily="18" charset="0"/>
            </a:endParaRPr>
          </a:p>
          <a:p>
            <a:pPr lvl="0" indent="34290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глубинке леса, на </a:t>
            </a:r>
            <a:r>
              <a:rPr lang="ru-RU" sz="3200" b="1" i="1" dirty="0">
                <a:ea typeface="Calibri" pitchFamily="34" charset="0"/>
                <a:cs typeface="Times New Roman" pitchFamily="18" charset="0"/>
              </a:rPr>
              <a:t>опушке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 </a:t>
            </a:r>
            <a:endParaRPr lang="ru-RU" sz="3200" i="1" dirty="0">
              <a:cs typeface="Arial" pitchFamily="34" charset="0"/>
            </a:endParaRPr>
          </a:p>
          <a:p>
            <a:pPr lvl="0" indent="3429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>
                <a:ea typeface="Calibri" pitchFamily="34" charset="0"/>
                <a:cs typeface="Times New Roman" pitchFamily="18" charset="0"/>
              </a:rPr>
              <a:t>Новосибирских </a:t>
            </a:r>
            <a:r>
              <a:rPr lang="ru-RU" sz="3200" i="1" dirty="0" err="1">
                <a:ea typeface="Calibri" pitchFamily="34" charset="0"/>
                <a:cs typeface="Times New Roman" pitchFamily="18" charset="0"/>
              </a:rPr>
              <a:t>web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-пространств </a:t>
            </a:r>
            <a:endParaRPr lang="ru-RU" sz="3200" i="1" dirty="0">
              <a:cs typeface="Arial" pitchFamily="34" charset="0"/>
            </a:endParaRPr>
          </a:p>
          <a:p>
            <a:pPr lvl="0" indent="3429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>
                <a:ea typeface="Calibri" pitchFamily="34" charset="0"/>
                <a:cs typeface="Times New Roman" pitchFamily="18" charset="0"/>
              </a:rPr>
              <a:t>Стоят </a:t>
            </a:r>
            <a:r>
              <a:rPr lang="ru-RU" sz="3200" b="1" i="1" dirty="0">
                <a:ea typeface="Calibri" pitchFamily="34" charset="0"/>
                <a:cs typeface="Times New Roman" pitchFamily="18" charset="0"/>
              </a:rPr>
              <a:t>землянки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 и </a:t>
            </a:r>
            <a:r>
              <a:rPr lang="ru-RU" sz="3200" b="1" i="1" dirty="0">
                <a:ea typeface="Calibri" pitchFamily="34" charset="0"/>
                <a:cs typeface="Times New Roman" pitchFamily="18" charset="0"/>
              </a:rPr>
              <a:t>избушки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 </a:t>
            </a:r>
            <a:endParaRPr lang="ru-RU" sz="3200" i="1" dirty="0">
              <a:cs typeface="Arial" pitchFamily="34" charset="0"/>
            </a:endParaRPr>
          </a:p>
          <a:p>
            <a:pPr lvl="0" indent="3429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>
                <a:ea typeface="Calibri" pitchFamily="34" charset="0"/>
                <a:cs typeface="Times New Roman" pitchFamily="18" charset="0"/>
              </a:rPr>
              <a:t>Между деревьев партизан. </a:t>
            </a:r>
            <a:endParaRPr lang="ru-RU" sz="3200" i="1" dirty="0">
              <a:cs typeface="Arial" pitchFamily="34" charset="0"/>
            </a:endParaRPr>
          </a:p>
          <a:p>
            <a:pPr lvl="0" indent="3429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ea typeface="Calibri" pitchFamily="34" charset="0"/>
                <a:cs typeface="Times New Roman" pitchFamily="18" charset="0"/>
              </a:rPr>
              <a:t>Тропинки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 к тем деревьям главным </a:t>
            </a:r>
            <a:endParaRPr lang="ru-RU" sz="3200" i="1" dirty="0">
              <a:cs typeface="Arial" pitchFamily="34" charset="0"/>
            </a:endParaRPr>
          </a:p>
          <a:p>
            <a:pPr lvl="0" indent="3429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ea typeface="Calibri" pitchFamily="34" charset="0"/>
                <a:cs typeface="Times New Roman" pitchFamily="18" charset="0"/>
              </a:rPr>
              <a:t>Протоптаны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. И всей толпой </a:t>
            </a:r>
            <a:endParaRPr lang="ru-RU" sz="3200" i="1" dirty="0">
              <a:cs typeface="Arial" pitchFamily="34" charset="0"/>
            </a:endParaRPr>
          </a:p>
          <a:p>
            <a:pPr lvl="0" indent="3429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>
                <a:ea typeface="Calibri" pitchFamily="34" charset="0"/>
                <a:cs typeface="Times New Roman" pitchFamily="18" charset="0"/>
              </a:rPr>
              <a:t>В ушанках, в валенках, с </a:t>
            </a:r>
            <a:r>
              <a:rPr lang="ru-RU" sz="3200" i="1" dirty="0" err="1">
                <a:ea typeface="Calibri" pitchFamily="34" charset="0"/>
                <a:cs typeface="Times New Roman" pitchFamily="18" charset="0"/>
              </a:rPr>
              <a:t>берданой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 </a:t>
            </a:r>
            <a:endParaRPr lang="ru-RU" sz="3200" i="1" dirty="0">
              <a:cs typeface="Arial" pitchFamily="34" charset="0"/>
            </a:endParaRPr>
          </a:p>
          <a:p>
            <a:pPr lvl="0" indent="3429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>
                <a:ea typeface="Calibri" pitchFamily="34" charset="0"/>
                <a:cs typeface="Times New Roman" pitchFamily="18" charset="0"/>
              </a:rPr>
              <a:t>Все </a:t>
            </a:r>
            <a:r>
              <a:rPr lang="ru-RU" sz="3200" b="1" i="1" dirty="0">
                <a:ea typeface="Calibri" pitchFamily="34" charset="0"/>
                <a:cs typeface="Times New Roman" pitchFamily="18" charset="0"/>
              </a:rPr>
              <a:t>бродят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200" i="1" dirty="0" err="1">
                <a:ea typeface="Calibri" pitchFamily="34" charset="0"/>
                <a:cs typeface="Times New Roman" pitchFamily="18" charset="0"/>
              </a:rPr>
              <a:t>чатясь</a:t>
            </a:r>
            <a:r>
              <a:rPr lang="ru-RU" sz="3200" i="1" dirty="0">
                <a:ea typeface="Calibri" pitchFamily="34" charset="0"/>
                <a:cs typeface="Times New Roman" pitchFamily="18" charset="0"/>
              </a:rPr>
              <a:t> меж собой.</a:t>
            </a:r>
            <a:endParaRPr lang="ru-RU" sz="3200" i="1" dirty="0">
              <a:cs typeface="Arial" pitchFamily="34" charset="0"/>
            </a:endParaRPr>
          </a:p>
          <a:p>
            <a:pPr lvl="0" indent="34290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66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a typeface="Times New Roman" panose="02020603050405020304" pitchFamily="18" charset="0"/>
              </a:rPr>
              <a:t>			</a:t>
            </a:r>
            <a:r>
              <a:rPr lang="en-US" sz="3200" dirty="0" smtClean="0">
                <a:ea typeface="Times New Roman" panose="02020603050405020304" pitchFamily="18" charset="0"/>
              </a:rPr>
              <a:t>XIII</a:t>
            </a:r>
          </a:p>
          <a:p>
            <a:endParaRPr lang="en-US" sz="3200" dirty="0" smtClean="0">
              <a:ea typeface="Times New Roman" panose="02020603050405020304" pitchFamily="18" charset="0"/>
            </a:endParaRPr>
          </a:p>
          <a:p>
            <a:r>
              <a:rPr lang="ru-RU" sz="3200" dirty="0" smtClean="0">
                <a:latin typeface="+mj-lt"/>
                <a:ea typeface="Times New Roman" panose="02020603050405020304" pitchFamily="18" charset="0"/>
              </a:rPr>
              <a:t>Интернет </a:t>
            </a:r>
            <a:r>
              <a:rPr lang="ru-RU" sz="3200" dirty="0">
                <a:latin typeface="+mj-lt"/>
                <a:ea typeface="Times New Roman" panose="02020603050405020304" pitchFamily="18" charset="0"/>
              </a:rPr>
              <a:t>может осмысляться и как </a:t>
            </a:r>
            <a:r>
              <a:rPr lang="ru-RU" sz="3200" b="1" dirty="0">
                <a:latin typeface="+mj-lt"/>
                <a:ea typeface="Times New Roman" panose="02020603050405020304" pitchFamily="18" charset="0"/>
              </a:rPr>
              <a:t>открытое, незамкнутое </a:t>
            </a:r>
            <a:r>
              <a:rPr lang="ru-RU" sz="3200" dirty="0">
                <a:latin typeface="+mj-lt"/>
                <a:ea typeface="Times New Roman" panose="02020603050405020304" pitchFamily="18" charset="0"/>
              </a:rPr>
              <a:t>и как  </a:t>
            </a:r>
            <a:r>
              <a:rPr lang="ru-RU" sz="3200" b="1" dirty="0">
                <a:latin typeface="+mj-lt"/>
                <a:ea typeface="Times New Roman" panose="02020603050405020304" pitchFamily="18" charset="0"/>
              </a:rPr>
              <a:t>закрытое, замкнутое пространство</a:t>
            </a:r>
            <a:r>
              <a:rPr lang="ru-RU" sz="32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+mj-lt"/>
                <a:ea typeface="Times New Roman" panose="02020603050405020304" pitchFamily="18" charset="0"/>
              </a:rPr>
              <a:t>Действия </a:t>
            </a:r>
            <a:r>
              <a:rPr lang="ru-RU" sz="3200" dirty="0">
                <a:latin typeface="+mj-lt"/>
                <a:ea typeface="Times New Roman" panose="02020603050405020304" pitchFamily="18" charset="0"/>
              </a:rPr>
              <a:t>пользователей в сети – </a:t>
            </a:r>
            <a:r>
              <a:rPr lang="ru-RU" sz="3200" dirty="0" smtClean="0">
                <a:latin typeface="+mj-lt"/>
                <a:ea typeface="Times New Roman" panose="02020603050405020304" pitchFamily="18" charset="0"/>
              </a:rPr>
              <a:t>вход в Интернет, поиск </a:t>
            </a:r>
            <a:r>
              <a:rPr lang="ru-RU" sz="3200" dirty="0">
                <a:latin typeface="+mj-lt"/>
                <a:ea typeface="Times New Roman" panose="02020603050405020304" pitchFamily="18" charset="0"/>
              </a:rPr>
              <a:t>информации –  </a:t>
            </a:r>
            <a:r>
              <a:rPr lang="ru-RU" sz="3200" dirty="0" err="1">
                <a:latin typeface="+mj-lt"/>
                <a:ea typeface="Times New Roman" panose="02020603050405020304" pitchFamily="18" charset="0"/>
              </a:rPr>
              <a:t>метафоризируется</a:t>
            </a:r>
            <a:r>
              <a:rPr lang="ru-RU" sz="3200" dirty="0">
                <a:latin typeface="+mj-lt"/>
                <a:ea typeface="Times New Roman" panose="02020603050405020304" pitchFamily="18" charset="0"/>
              </a:rPr>
              <a:t> посредством разных глаголов. Эти глаголы также характеризуют пространство Интернета.</a:t>
            </a:r>
            <a:endParaRPr lang="ru-RU" sz="32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3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3200" dirty="0" smtClean="0">
                <a:effectLst/>
                <a:ea typeface="Times New Roman" panose="02020603050405020304" pitchFamily="18" charset="0"/>
              </a:rPr>
              <a:t>XIV</a:t>
            </a:r>
          </a:p>
          <a:p>
            <a:endParaRPr lang="en-US" sz="3200" dirty="0">
              <a:ea typeface="Times New Roman" panose="02020603050405020304" pitchFamily="18" charset="0"/>
            </a:endParaRPr>
          </a:p>
          <a:p>
            <a:r>
              <a:rPr lang="ru-RU" sz="3200" dirty="0"/>
              <a:t>В</a:t>
            </a:r>
            <a:r>
              <a:rPr lang="ru-RU" sz="3200" dirty="0" smtClean="0"/>
              <a:t>ариативность глаголов отражает </a:t>
            </a:r>
            <a:r>
              <a:rPr lang="ru-RU" sz="3200" dirty="0"/>
              <a:t>значимые характеристики  действия установления соединения с компьютерной сетью: </a:t>
            </a:r>
            <a:endParaRPr lang="ru-RU" sz="3200" dirty="0" smtClean="0"/>
          </a:p>
          <a:p>
            <a:r>
              <a:rPr lang="ru-RU" sz="3200" b="1" i="1" dirty="0" smtClean="0"/>
              <a:t>входить</a:t>
            </a:r>
            <a:r>
              <a:rPr lang="ru-RU" sz="3200" dirty="0" smtClean="0"/>
              <a:t> </a:t>
            </a:r>
            <a:r>
              <a:rPr lang="ru-RU" sz="3200" dirty="0"/>
              <a:t>(в закрытое пространство) – </a:t>
            </a:r>
            <a:r>
              <a:rPr lang="ru-RU" sz="3200" b="1" i="1" dirty="0"/>
              <a:t>выходить</a:t>
            </a:r>
            <a:r>
              <a:rPr lang="ru-RU" sz="3200" dirty="0"/>
              <a:t> (в открытое пространство), </a:t>
            </a:r>
            <a:r>
              <a:rPr lang="ru-RU" sz="3200" b="1" i="1" dirty="0"/>
              <a:t>заходить</a:t>
            </a:r>
            <a:r>
              <a:rPr lang="ru-RU" sz="3200" dirty="0"/>
              <a:t> (ненадолго), </a:t>
            </a:r>
            <a:r>
              <a:rPr lang="ru-RU" sz="3200" b="1" i="1" dirty="0"/>
              <a:t>залезать</a:t>
            </a:r>
            <a:r>
              <a:rPr lang="ru-RU" sz="3200" b="1" dirty="0"/>
              <a:t> </a:t>
            </a:r>
            <a:r>
              <a:rPr lang="ru-RU" sz="3200" dirty="0"/>
              <a:t>(двигаться по вертикали, проникать с усилием), </a:t>
            </a:r>
            <a:r>
              <a:rPr lang="ru-RU" sz="3200" b="1" i="1" dirty="0"/>
              <a:t>впихиваться</a:t>
            </a:r>
            <a:r>
              <a:rPr lang="ru-RU" sz="3200" b="1" dirty="0"/>
              <a:t> </a:t>
            </a:r>
            <a:r>
              <a:rPr lang="ru-RU" sz="3200" dirty="0"/>
              <a:t>(двигаться с трудом в узком пространстве). </a:t>
            </a:r>
            <a:endParaRPr lang="en-US" sz="3200" dirty="0" smtClean="0">
              <a:effectLst/>
              <a:ea typeface="Times New Roman" panose="02020603050405020304" pitchFamily="18" charset="0"/>
            </a:endParaRPr>
          </a:p>
          <a:p>
            <a:endParaRPr lang="en-US" sz="3200" dirty="0">
              <a:ea typeface="Times New Roman" panose="02020603050405020304" pitchFamily="18" charset="0"/>
            </a:endParaRPr>
          </a:p>
          <a:p>
            <a:endParaRPr lang="en-US" sz="3200" dirty="0" smtClean="0">
              <a:effectLst/>
              <a:ea typeface="Times New Roman" panose="02020603050405020304" pitchFamily="18" charset="0"/>
            </a:endParaRPr>
          </a:p>
          <a:p>
            <a:endParaRPr lang="en-US" sz="3200" dirty="0">
              <a:ea typeface="Times New Roman" panose="02020603050405020304" pitchFamily="18" charset="0"/>
            </a:endParaRPr>
          </a:p>
          <a:p>
            <a:endParaRPr lang="en-US" sz="3200" dirty="0" smtClean="0">
              <a:effectLst/>
              <a:ea typeface="Times New Roman" panose="02020603050405020304" pitchFamily="18" charset="0"/>
            </a:endParaRPr>
          </a:p>
          <a:p>
            <a:endParaRPr lang="en-US" sz="3200" dirty="0">
              <a:ea typeface="Times New Roman" panose="02020603050405020304" pitchFamily="18" charset="0"/>
            </a:endParaRPr>
          </a:p>
          <a:p>
            <a:endParaRPr lang="en-US" sz="3200" dirty="0" smtClean="0">
              <a:effectLst/>
              <a:ea typeface="Times New Roman" panose="02020603050405020304" pitchFamily="18" charset="0"/>
            </a:endParaRPr>
          </a:p>
          <a:p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7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423" y="260648"/>
            <a:ext cx="896448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				</a:t>
            </a:r>
            <a:r>
              <a:rPr lang="en-US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XV</a:t>
            </a:r>
          </a:p>
          <a:p>
            <a:r>
              <a:rPr lang="ru-RU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Перемещение по Сети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</a:p>
          <a:p>
            <a:r>
              <a:rPr lang="ru-RU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бродить</a:t>
            </a:r>
            <a:r>
              <a:rPr lang="ru-RU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dirty="0">
                <a:ea typeface="Times New Roman" panose="02020603050405020304" pitchFamily="18" charset="0"/>
                <a:cs typeface="Arial" panose="020B0604020202020204" pitchFamily="34" charset="0"/>
              </a:rPr>
              <a:t>(ходить в разных направлениях, медленно, бесцельно</a:t>
            </a:r>
            <a:r>
              <a:rPr lang="ru-RU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r>
              <a:rPr lang="ru-RU" sz="3200" i="1" dirty="0" smtClean="0">
                <a:ea typeface="Times New Roman" panose="02020603050405020304" pitchFamily="18" charset="0"/>
              </a:rPr>
              <a:t> </a:t>
            </a:r>
          </a:p>
          <a:p>
            <a:r>
              <a:rPr lang="ru-RU" sz="3200" i="1" dirty="0" smtClean="0">
                <a:ea typeface="Times New Roman" panose="02020603050405020304" pitchFamily="18" charset="0"/>
              </a:rPr>
              <a:t>Привет</a:t>
            </a:r>
            <a:r>
              <a:rPr lang="ru-RU" sz="3200" i="1" dirty="0">
                <a:ea typeface="Times New Roman" panose="02020603050405020304" pitchFamily="18" charset="0"/>
              </a:rPr>
              <a:t>, всем тем, кто </a:t>
            </a:r>
            <a:r>
              <a:rPr lang="ru-RU" sz="3200" b="1" i="1" dirty="0" err="1">
                <a:ea typeface="Times New Roman" panose="02020603050405020304" pitchFamily="18" charset="0"/>
              </a:rPr>
              <a:t>забрел</a:t>
            </a:r>
            <a:r>
              <a:rPr lang="ru-RU" sz="3200" b="1" i="1" dirty="0">
                <a:ea typeface="Times New Roman" panose="02020603050405020304" pitchFamily="18" charset="0"/>
              </a:rPr>
              <a:t> </a:t>
            </a:r>
            <a:r>
              <a:rPr lang="ru-RU" sz="3200" i="1" dirty="0">
                <a:ea typeface="Times New Roman" panose="02020603050405020304" pitchFamily="18" charset="0"/>
              </a:rPr>
              <a:t>на мою страничку, в столь огромной паутине интернета!</a:t>
            </a:r>
          </a:p>
          <a:p>
            <a:endParaRPr lang="ru-RU" sz="3200" dirty="0">
              <a:ea typeface="Times New Roman" panose="02020603050405020304" pitchFamily="18" charset="0"/>
            </a:endParaRPr>
          </a:p>
          <a:p>
            <a:r>
              <a:rPr lang="ru-RU" sz="3200" b="1" dirty="0" smtClean="0">
                <a:ea typeface="Times New Roman" panose="02020603050405020304" pitchFamily="18" charset="0"/>
              </a:rPr>
              <a:t>блуждать </a:t>
            </a:r>
            <a:r>
              <a:rPr lang="ru-RU" sz="3200" dirty="0">
                <a:ea typeface="Times New Roman" panose="02020603050405020304" pitchFamily="18" charset="0"/>
              </a:rPr>
              <a:t>(ходить бесцельно, не зная точного направления</a:t>
            </a:r>
            <a:r>
              <a:rPr lang="ru-RU" sz="3200" dirty="0" smtClean="0">
                <a:ea typeface="Times New Roman" panose="02020603050405020304" pitchFamily="18" charset="0"/>
              </a:rPr>
              <a:t>)</a:t>
            </a:r>
          </a:p>
          <a:p>
            <a:r>
              <a:rPr lang="ru-RU" sz="3200" i="1" dirty="0" smtClean="0">
                <a:ea typeface="Times New Roman" panose="02020603050405020304" pitchFamily="18" charset="0"/>
              </a:rPr>
              <a:t>Если </a:t>
            </a:r>
            <a:r>
              <a:rPr lang="ru-RU" sz="3200" i="1" dirty="0">
                <a:ea typeface="Times New Roman" panose="02020603050405020304" pitchFamily="18" charset="0"/>
              </a:rPr>
              <a:t>Вы устали </a:t>
            </a:r>
            <a:r>
              <a:rPr lang="ru-RU" sz="3200" b="1" i="1" dirty="0">
                <a:ea typeface="Times New Roman" panose="02020603050405020304" pitchFamily="18" charset="0"/>
              </a:rPr>
              <a:t>блуждать </a:t>
            </a:r>
            <a:r>
              <a:rPr lang="ru-RU" sz="3200" i="1" dirty="0">
                <a:ea typeface="Times New Roman" panose="02020603050405020304" pitchFamily="18" charset="0"/>
              </a:rPr>
              <a:t>по просторам сети, зайдите на наш сайт и отдохните!</a:t>
            </a:r>
          </a:p>
          <a:p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6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90203"/>
            <a:ext cx="90364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a typeface="Times New Roman" panose="02020603050405020304" pitchFamily="18" charset="0"/>
              </a:rPr>
              <a:t>				</a:t>
            </a:r>
            <a:r>
              <a:rPr lang="en-US" sz="3200" dirty="0" smtClean="0">
                <a:ea typeface="Times New Roman" panose="02020603050405020304" pitchFamily="18" charset="0"/>
              </a:rPr>
              <a:t>XVI</a:t>
            </a:r>
            <a:endParaRPr lang="ru-RU" sz="3200" dirty="0" smtClean="0">
              <a:ea typeface="Times New Roman" panose="02020603050405020304" pitchFamily="18" charset="0"/>
            </a:endParaRPr>
          </a:p>
          <a:p>
            <a:r>
              <a:rPr lang="ru-RU" sz="3200" b="1" dirty="0" smtClean="0">
                <a:ea typeface="Times New Roman" panose="02020603050405020304" pitchFamily="18" charset="0"/>
              </a:rPr>
              <a:t>гулять</a:t>
            </a:r>
            <a:r>
              <a:rPr lang="ru-RU" sz="3200" dirty="0" smtClean="0">
                <a:ea typeface="Times New Roman" panose="02020603050405020304" pitchFamily="18" charset="0"/>
              </a:rPr>
              <a:t> </a:t>
            </a:r>
            <a:r>
              <a:rPr lang="ru-RU" sz="3200" dirty="0">
                <a:ea typeface="Times New Roman" panose="02020603050405020304" pitchFamily="18" charset="0"/>
              </a:rPr>
              <a:t>(ходить без цели, для удовольствия)</a:t>
            </a:r>
          </a:p>
          <a:p>
            <a:r>
              <a:rPr lang="ru-RU" sz="2800" i="1" dirty="0"/>
              <a:t>Число юзеров, </a:t>
            </a:r>
            <a:r>
              <a:rPr lang="ru-RU" sz="2800" b="1" i="1" dirty="0"/>
              <a:t>гуляющих</a:t>
            </a:r>
            <a:r>
              <a:rPr lang="ru-RU" sz="2800" i="1" dirty="0"/>
              <a:t> по </a:t>
            </a:r>
            <a:r>
              <a:rPr lang="ru-RU" sz="2800" i="1" dirty="0" smtClean="0"/>
              <a:t>интернету, </a:t>
            </a:r>
            <a:r>
              <a:rPr lang="ru-RU" sz="2800" i="1" dirty="0"/>
              <a:t>составило всего 66 миллионов </a:t>
            </a:r>
            <a:r>
              <a:rPr lang="ru-RU" sz="2800" i="1" dirty="0" smtClean="0"/>
              <a:t>человек.</a:t>
            </a:r>
          </a:p>
          <a:p>
            <a:endParaRPr lang="ru-RU" sz="2800" i="1" dirty="0" smtClean="0"/>
          </a:p>
          <a:p>
            <a:r>
              <a:rPr lang="ru-RU" sz="3200" b="1" dirty="0" smtClean="0"/>
              <a:t>лазить</a:t>
            </a:r>
            <a:r>
              <a:rPr lang="ru-RU" sz="3200" dirty="0" smtClean="0"/>
              <a:t> </a:t>
            </a:r>
            <a:r>
              <a:rPr lang="ru-RU" sz="3200" dirty="0"/>
              <a:t>(перемещаться вверх – вниз, в разных направлениях, прилагая усилия</a:t>
            </a:r>
            <a:r>
              <a:rPr lang="ru-RU" sz="3200" dirty="0" smtClean="0"/>
              <a:t>)</a:t>
            </a:r>
          </a:p>
          <a:p>
            <a:r>
              <a:rPr lang="ru-RU" sz="3200" dirty="0" smtClean="0"/>
              <a:t> </a:t>
            </a:r>
          </a:p>
          <a:p>
            <a:r>
              <a:rPr lang="ru-RU" sz="3200" b="1" dirty="0" smtClean="0"/>
              <a:t>погружаться</a:t>
            </a:r>
            <a:r>
              <a:rPr lang="ru-RU" sz="3200" b="1" dirty="0" smtClean="0"/>
              <a:t>/ скользить</a:t>
            </a:r>
            <a:endParaRPr lang="ru-RU" sz="3200" b="1" dirty="0" smtClean="0"/>
          </a:p>
          <a:p>
            <a:r>
              <a:rPr lang="ru-RU" sz="2800" i="1" dirty="0" smtClean="0"/>
              <a:t>Поскольку </a:t>
            </a:r>
            <a:r>
              <a:rPr lang="ru-RU" sz="2800" i="1" dirty="0"/>
              <a:t>российская Паутина редкая, до сих пор в </a:t>
            </a:r>
            <a:r>
              <a:rPr lang="ru-RU" sz="2800" i="1" dirty="0" err="1"/>
              <a:t>нее</a:t>
            </a:r>
            <a:r>
              <a:rPr lang="ru-RU" sz="2800" i="1" dirty="0"/>
              <a:t> не было возможности </a:t>
            </a:r>
            <a:r>
              <a:rPr lang="ru-RU" sz="2800" b="1" i="1" dirty="0"/>
              <a:t>погружаться</a:t>
            </a:r>
            <a:r>
              <a:rPr lang="ru-RU" sz="2800" i="1" dirty="0"/>
              <a:t>, по ней не </a:t>
            </a:r>
            <a:r>
              <a:rPr lang="ru-RU" sz="2800" b="1" i="1" dirty="0"/>
              <a:t>скользишь</a:t>
            </a:r>
            <a:r>
              <a:rPr lang="ru-RU" sz="2800" i="1" dirty="0"/>
              <a:t> так плавно, как по американской.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646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73084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en-US" sz="3200" dirty="0" smtClean="0">
                <a:ea typeface="Calibri" panose="020F0502020204030204" pitchFamily="34" charset="0"/>
              </a:rPr>
              <a:t>				XVII</a:t>
            </a:r>
          </a:p>
          <a:p>
            <a:pPr indent="449580" algn="just">
              <a:spcAft>
                <a:spcPts val="0"/>
              </a:spcAft>
            </a:pPr>
            <a:endParaRPr lang="en-US" sz="3200" dirty="0">
              <a:ea typeface="Calibri" panose="020F0502020204030204" pitchFamily="34" charset="0"/>
            </a:endParaRPr>
          </a:p>
          <a:p>
            <a:pPr indent="449580"/>
            <a:r>
              <a:rPr lang="ru-RU" sz="3200" dirty="0" smtClean="0">
                <a:ea typeface="Calibri" panose="020F0502020204030204" pitchFamily="34" charset="0"/>
              </a:rPr>
              <a:t>Бесконечность виртуального</a:t>
            </a:r>
            <a:r>
              <a:rPr lang="en-US" sz="3200" dirty="0" smtClean="0">
                <a:ea typeface="Calibri" panose="020F0502020204030204" pitchFamily="34" charset="0"/>
              </a:rPr>
              <a:t> </a:t>
            </a:r>
            <a:r>
              <a:rPr lang="ru-RU" sz="3200" dirty="0" smtClean="0">
                <a:ea typeface="Calibri" panose="020F0502020204030204" pitchFamily="34" charset="0"/>
              </a:rPr>
              <a:t>пространства</a:t>
            </a:r>
            <a:r>
              <a:rPr lang="ru-RU" sz="3200" dirty="0">
                <a:ea typeface="Calibri" panose="020F0502020204030204" pitchFamily="34" charset="0"/>
              </a:rPr>
              <a:t>.</a:t>
            </a:r>
            <a:endParaRPr lang="en-US" sz="3200" dirty="0">
              <a:ea typeface="Calibri" panose="020F0502020204030204" pitchFamily="34" charset="0"/>
            </a:endParaRPr>
          </a:p>
          <a:p>
            <a:pPr indent="449580">
              <a:spcAft>
                <a:spcPts val="0"/>
              </a:spcAft>
            </a:pPr>
            <a:endParaRPr lang="ru-RU" sz="3200" dirty="0">
              <a:ea typeface="Calibri" panose="020F0502020204030204" pitchFamily="34" charset="0"/>
            </a:endParaRPr>
          </a:p>
          <a:p>
            <a:pPr indent="449580">
              <a:spcAft>
                <a:spcPts val="0"/>
              </a:spcAft>
            </a:pPr>
            <a:r>
              <a:rPr lang="ru-RU" sz="3200" dirty="0">
                <a:ea typeface="Calibri" panose="020F0502020204030204" pitchFamily="34" charset="0"/>
              </a:rPr>
              <a:t>Пользователи часто обозначают Сеть как </a:t>
            </a:r>
            <a:r>
              <a:rPr lang="en-US" sz="3200" dirty="0" smtClean="0">
                <a:ea typeface="Calibri" panose="020F0502020204030204" pitchFamily="34" charset="0"/>
              </a:rPr>
              <a:t>	</a:t>
            </a:r>
            <a:r>
              <a:rPr lang="ru-RU" sz="3200" b="1" i="1" dirty="0" smtClean="0">
                <a:ea typeface="Calibri" panose="020F0502020204030204" pitchFamily="34" charset="0"/>
              </a:rPr>
              <a:t>Вселенную</a:t>
            </a:r>
            <a:r>
              <a:rPr lang="ru-RU" sz="3200" b="1" i="1" dirty="0">
                <a:ea typeface="Calibri" panose="020F0502020204030204" pitchFamily="34" charset="0"/>
              </a:rPr>
              <a:t>, </a:t>
            </a:r>
            <a:endParaRPr lang="en-US" sz="3200" b="1" i="1" dirty="0" smtClean="0">
              <a:ea typeface="Calibri" panose="020F0502020204030204" pitchFamily="34" charset="0"/>
            </a:endParaRPr>
          </a:p>
          <a:p>
            <a:pPr indent="449580">
              <a:spcAft>
                <a:spcPts val="0"/>
              </a:spcAft>
            </a:pPr>
            <a:r>
              <a:rPr lang="en-US" sz="3200" b="1" i="1" dirty="0" smtClean="0">
                <a:ea typeface="Calibri" panose="020F0502020204030204" pitchFamily="34" charset="0"/>
              </a:rPr>
              <a:t>	</a:t>
            </a:r>
            <a:r>
              <a:rPr lang="ru-RU" sz="3200" b="1" i="1" dirty="0" smtClean="0">
                <a:ea typeface="Calibri" panose="020F0502020204030204" pitchFamily="34" charset="0"/>
              </a:rPr>
              <a:t>расширяющееся </a:t>
            </a:r>
            <a:r>
              <a:rPr lang="ru-RU" sz="3200" b="1" i="1" dirty="0">
                <a:ea typeface="Calibri" panose="020F0502020204030204" pitchFamily="34" charset="0"/>
              </a:rPr>
              <a:t>пространство, </a:t>
            </a:r>
            <a:endParaRPr lang="en-US" sz="3200" b="1" i="1" dirty="0" smtClean="0">
              <a:ea typeface="Calibri" panose="020F0502020204030204" pitchFamily="34" charset="0"/>
            </a:endParaRPr>
          </a:p>
          <a:p>
            <a:pPr indent="449580">
              <a:spcAft>
                <a:spcPts val="0"/>
              </a:spcAft>
            </a:pPr>
            <a:r>
              <a:rPr lang="en-US" sz="3200" b="1" i="1" dirty="0" smtClean="0">
                <a:ea typeface="Calibri" panose="020F0502020204030204" pitchFamily="34" charset="0"/>
              </a:rPr>
              <a:t>	</a:t>
            </a:r>
            <a:r>
              <a:rPr lang="ru-RU" sz="3200" b="1" i="1" dirty="0" err="1" smtClean="0">
                <a:ea typeface="Calibri" panose="020F0502020204030204" pitchFamily="34" charset="0"/>
              </a:rPr>
              <a:t>черную</a:t>
            </a:r>
            <a:r>
              <a:rPr lang="ru-RU" sz="3200" b="1" i="1" dirty="0" smtClean="0">
                <a:ea typeface="Calibri" panose="020F0502020204030204" pitchFamily="34" charset="0"/>
              </a:rPr>
              <a:t> </a:t>
            </a:r>
            <a:r>
              <a:rPr lang="ru-RU" sz="3200" b="1" i="1" dirty="0">
                <a:ea typeface="Calibri" panose="020F0502020204030204" pitchFamily="34" charset="0"/>
              </a:rPr>
              <a:t>дыру</a:t>
            </a:r>
            <a:r>
              <a:rPr lang="ru-RU" sz="3200" b="1" i="1" dirty="0" smtClean="0">
                <a:ea typeface="Calibri" panose="020F0502020204030204" pitchFamily="34" charset="0"/>
              </a:rPr>
              <a:t>.</a:t>
            </a:r>
            <a:endParaRPr lang="en-US" sz="3200" b="1" i="1" dirty="0" smtClean="0">
              <a:ea typeface="Calibri" panose="020F0502020204030204" pitchFamily="34" charset="0"/>
            </a:endParaRPr>
          </a:p>
          <a:p>
            <a:pPr indent="449580"/>
            <a:r>
              <a:rPr lang="ru-RU" sz="3200" i="1" dirty="0"/>
              <a:t>Интернет, как «</a:t>
            </a:r>
            <a:r>
              <a:rPr lang="ru-RU" sz="3200" b="1" i="1" dirty="0"/>
              <a:t>расширяющаяся галактика»,</a:t>
            </a:r>
            <a:r>
              <a:rPr lang="ru-RU" sz="3200" i="1" dirty="0"/>
              <a:t> снимает запреты, табу и ограничения.</a:t>
            </a:r>
          </a:p>
          <a:p>
            <a:pPr indent="449580">
              <a:spcAft>
                <a:spcPts val="0"/>
              </a:spcAft>
            </a:pPr>
            <a:endParaRPr lang="en-US" sz="3200" b="1" i="1" dirty="0">
              <a:effectLst/>
              <a:ea typeface="Calibri" panose="020F0502020204030204" pitchFamily="34" charset="0"/>
            </a:endParaRPr>
          </a:p>
          <a:p>
            <a:pPr indent="449580">
              <a:spcAft>
                <a:spcPts val="0"/>
              </a:spcAft>
            </a:pPr>
            <a:endParaRPr lang="ru-RU" sz="32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6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4624"/>
            <a:ext cx="79928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ea typeface="Calibri" panose="020F0502020204030204" pitchFamily="34" charset="0"/>
              </a:rPr>
              <a:t>				</a:t>
            </a:r>
            <a:r>
              <a:rPr lang="en-US" sz="3200" dirty="0" smtClean="0">
                <a:ea typeface="Calibri" panose="020F0502020204030204" pitchFamily="34" charset="0"/>
              </a:rPr>
              <a:t>XVIII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ea typeface="Calibri" panose="020F0502020204030204" pitchFamily="34" charset="0"/>
              </a:rPr>
              <a:t>Иван </a:t>
            </a:r>
            <a:r>
              <a:rPr lang="ru-RU" sz="3200" dirty="0" err="1">
                <a:ea typeface="Calibri" panose="020F0502020204030204" pitchFamily="34" charset="0"/>
              </a:rPr>
              <a:t>Засурский</a:t>
            </a:r>
            <a:r>
              <a:rPr lang="ru-RU" sz="3200" dirty="0">
                <a:ea typeface="Calibri" panose="020F0502020204030204" pitchFamily="34" charset="0"/>
              </a:rPr>
              <a:t>: Интернет ― это как раз </a:t>
            </a:r>
            <a:r>
              <a:rPr lang="ru-RU" sz="3200" b="1" dirty="0">
                <a:ea typeface="Calibri" panose="020F0502020204030204" pitchFamily="34" charset="0"/>
              </a:rPr>
              <a:t>расширение</a:t>
            </a:r>
            <a:r>
              <a:rPr lang="ru-RU" sz="3200" dirty="0">
                <a:ea typeface="Calibri" panose="020F0502020204030204" pitchFamily="34" charset="0"/>
              </a:rPr>
              <a:t>, потому что там нет границы. </a:t>
            </a:r>
            <a:r>
              <a:rPr lang="en-US" sz="3200" dirty="0" smtClean="0">
                <a:ea typeface="Calibri" panose="020F0502020204030204" pitchFamily="34" charset="0"/>
              </a:rPr>
              <a:t>(</a:t>
            </a:r>
            <a:r>
              <a:rPr lang="ru-RU" sz="3200" dirty="0" smtClean="0">
                <a:ea typeface="Calibri" panose="020F0502020204030204" pitchFamily="34" charset="0"/>
              </a:rPr>
              <a:t>ОТЕЧЕСТВЕННЫЕ ЗАПИСКИ, 2003, № </a:t>
            </a:r>
            <a:r>
              <a:rPr lang="ru-RU" sz="3200" dirty="0">
                <a:ea typeface="Calibri" panose="020F0502020204030204" pitchFamily="34" charset="0"/>
              </a:rPr>
              <a:t>4</a:t>
            </a:r>
            <a:r>
              <a:rPr lang="ru-RU" sz="3200" dirty="0" smtClean="0">
                <a:ea typeface="Calibri" panose="020F0502020204030204" pitchFamily="34" charset="0"/>
              </a:rPr>
              <a:t>)</a:t>
            </a:r>
          </a:p>
          <a:p>
            <a:pPr>
              <a:spcAft>
                <a:spcPts val="0"/>
              </a:spcAft>
            </a:pPr>
            <a:endParaRPr lang="ru-RU" sz="3200" dirty="0">
              <a:ea typeface="Calibri" panose="020F0502020204030204" pitchFamily="34" charset="0"/>
            </a:endParaRPr>
          </a:p>
          <a:p>
            <a:r>
              <a:rPr lang="ru-RU" sz="3200" dirty="0" smtClean="0">
                <a:ea typeface="Calibri" panose="020F0502020204030204" pitchFamily="34" charset="0"/>
              </a:rPr>
              <a:t>Интернет </a:t>
            </a:r>
            <a:r>
              <a:rPr lang="ru-RU" sz="3200" dirty="0">
                <a:ea typeface="Calibri" panose="020F0502020204030204" pitchFamily="34" charset="0"/>
              </a:rPr>
              <a:t>– это </a:t>
            </a:r>
            <a:r>
              <a:rPr lang="ru-RU" sz="3200" b="1" dirty="0" err="1">
                <a:ea typeface="Calibri" panose="020F0502020204030204" pitchFamily="34" charset="0"/>
              </a:rPr>
              <a:t>черная</a:t>
            </a:r>
            <a:r>
              <a:rPr lang="ru-RU" sz="3200" b="1" dirty="0">
                <a:ea typeface="Calibri" panose="020F0502020204030204" pitchFamily="34" charset="0"/>
              </a:rPr>
              <a:t> дыра</a:t>
            </a:r>
            <a:r>
              <a:rPr lang="ru-RU" sz="3200" dirty="0">
                <a:ea typeface="Calibri" panose="020F0502020204030204" pitchFamily="34" charset="0"/>
              </a:rPr>
              <a:t>, которая высасывает деньги и здоровый сон из твоей жизни (</a:t>
            </a:r>
            <a:r>
              <a:rPr lang="en-US" sz="3200" dirty="0">
                <a:ea typeface="Calibri" panose="020F0502020204030204" pitchFamily="34" charset="0"/>
              </a:rPr>
              <a:t>mail</a:t>
            </a:r>
            <a:r>
              <a:rPr lang="ru-RU" sz="3200" dirty="0">
                <a:ea typeface="Calibri" panose="020F0502020204030204" pitchFamily="34" charset="0"/>
              </a:rPr>
              <a:t>.</a:t>
            </a:r>
            <a:r>
              <a:rPr lang="en-US" sz="3200" dirty="0" err="1">
                <a:ea typeface="Calibri" panose="020F0502020204030204" pitchFamily="34" charset="0"/>
              </a:rPr>
              <a:t>ru</a:t>
            </a:r>
            <a:r>
              <a:rPr lang="ru-RU" sz="3200" dirty="0" smtClean="0">
                <a:ea typeface="Calibri" panose="020F0502020204030204" pitchFamily="34" charset="0"/>
              </a:rPr>
              <a:t>)</a:t>
            </a:r>
          </a:p>
          <a:p>
            <a:endParaRPr lang="ru-RU" sz="3200" dirty="0">
              <a:ea typeface="Calibri" panose="020F0502020204030204" pitchFamily="34" charset="0"/>
            </a:endParaRPr>
          </a:p>
          <a:p>
            <a:r>
              <a:rPr lang="ru-RU" sz="3200" b="1" dirty="0" smtClean="0">
                <a:ea typeface="Calibri" panose="020F0502020204030204" pitchFamily="34" charset="0"/>
              </a:rPr>
              <a:t>Великое Нигде</a:t>
            </a:r>
            <a:r>
              <a:rPr lang="ru-RU" sz="3200" dirty="0" smtClean="0">
                <a:ea typeface="Calibri" panose="020F0502020204030204" pitchFamily="34" charset="0"/>
              </a:rPr>
              <a:t>, </a:t>
            </a:r>
            <a:r>
              <a:rPr lang="ru-RU" sz="3200" b="1" dirty="0" smtClean="0">
                <a:ea typeface="Calibri" panose="020F0502020204030204" pitchFamily="34" charset="0"/>
              </a:rPr>
              <a:t>бесконечный червяк</a:t>
            </a:r>
            <a:r>
              <a:rPr lang="ru-RU" sz="3200" dirty="0" smtClean="0">
                <a:ea typeface="Calibri" panose="020F0502020204030204" pitchFamily="34" charset="0"/>
              </a:rPr>
              <a:t>, </a:t>
            </a:r>
            <a:r>
              <a:rPr lang="ru-RU" sz="3200" dirty="0" err="1" smtClean="0">
                <a:ea typeface="Calibri" panose="020F0502020204030204" pitchFamily="34" charset="0"/>
              </a:rPr>
              <a:t>Солярис</a:t>
            </a:r>
            <a:r>
              <a:rPr lang="ru-RU" sz="3200" dirty="0" smtClean="0">
                <a:ea typeface="Calibri" panose="020F0502020204030204" pitchFamily="34" charset="0"/>
              </a:rPr>
              <a:t>.</a:t>
            </a:r>
            <a:endParaRPr lang="ru-RU" sz="32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8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				I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4980211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В докладе р</a:t>
            </a:r>
            <a:r>
              <a:rPr lang="ru-RU" sz="32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ассматриваются </a:t>
            </a:r>
            <a:r>
              <a:rPr lang="ru-RU" sz="32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образы, через которые </a:t>
            </a:r>
            <a:r>
              <a:rPr lang="ru-RU" sz="32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носители </a:t>
            </a:r>
            <a:r>
              <a:rPr lang="ru-RU" sz="32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языка осмысляют реалии интернет-коммуникации и компьютерные термины.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Метафоры отражают </a:t>
            </a:r>
            <a:r>
              <a:rPr lang="ru-RU" sz="3200" dirty="0" smtClean="0"/>
              <a:t>активный процесс </a:t>
            </a:r>
            <a:r>
              <a:rPr lang="ru-RU" sz="3200" dirty="0"/>
              <a:t>осмысления значения </a:t>
            </a:r>
            <a:r>
              <a:rPr lang="ru-RU" sz="3200" dirty="0" smtClean="0"/>
              <a:t>«чудо-изобретения» (интернета) в жизни человека.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8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8496944" cy="658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XIX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ea typeface="Calibri" panose="020F0502020204030204" pitchFamily="34" charset="0"/>
              </a:rPr>
              <a:t>В интернет-коммуникации понятие </a:t>
            </a:r>
            <a:r>
              <a:rPr lang="ru-RU" sz="3200" b="1" dirty="0" smtClean="0">
                <a:ea typeface="Calibri" panose="020F0502020204030204" pitchFamily="34" charset="0"/>
              </a:rPr>
              <a:t>пространство</a:t>
            </a:r>
            <a:r>
              <a:rPr lang="ru-RU" sz="3200" dirty="0" smtClean="0">
                <a:ea typeface="Calibri" panose="020F0502020204030204" pitchFamily="34" charset="0"/>
              </a:rPr>
              <a:t> приобретает </a:t>
            </a:r>
            <a:r>
              <a:rPr lang="ru-RU" sz="3200" dirty="0" err="1" smtClean="0">
                <a:ea typeface="Calibri" panose="020F0502020204030204" pitchFamily="34" charset="0"/>
              </a:rPr>
              <a:t>оценочность</a:t>
            </a:r>
            <a:r>
              <a:rPr lang="ru-RU" sz="3200" dirty="0" smtClean="0">
                <a:ea typeface="Calibri" panose="020F0502020204030204" pitchFamily="34" charset="0"/>
              </a:rPr>
              <a:t>.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i="1" dirty="0"/>
              <a:t>Меня многие уверяли, что интернет―это </a:t>
            </a:r>
            <a:r>
              <a:rPr lang="ru-RU" sz="3200" b="1" i="1" dirty="0"/>
              <a:t>грязное пространство</a:t>
            </a:r>
            <a:r>
              <a:rPr lang="ru-RU" sz="3200" i="1" dirty="0"/>
              <a:t>, будь готов ко </a:t>
            </a:r>
            <a:r>
              <a:rPr lang="ru-RU" sz="3200" i="1" dirty="0" smtClean="0"/>
              <a:t>всему.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i="1" dirty="0" smtClean="0"/>
              <a:t>Интернет </a:t>
            </a:r>
            <a:r>
              <a:rPr lang="ru-RU" sz="3200" i="1" dirty="0"/>
              <a:t>– это </a:t>
            </a:r>
            <a:r>
              <a:rPr lang="ru-RU" sz="3200" b="1" i="1" dirty="0"/>
              <a:t>пространство </a:t>
            </a:r>
            <a:r>
              <a:rPr lang="ru-RU" sz="3200" i="1" dirty="0"/>
              <a:t>безграничных возможностей. Здесь можно и учиться, и общаться, и совершать покупки, и много чего </a:t>
            </a:r>
            <a:r>
              <a:rPr lang="ru-RU" sz="3200" i="1" dirty="0" err="1" smtClean="0"/>
              <a:t>еще</a:t>
            </a:r>
            <a:r>
              <a:rPr lang="ru-RU" dirty="0" smtClean="0"/>
              <a:t>.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36" y="332656"/>
            <a:ext cx="91201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856" y="-98231"/>
            <a:ext cx="3960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sz="3200" dirty="0" smtClean="0"/>
              <a:t>XX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34271"/>
            <a:ext cx="86883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3200" i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ru-RU" sz="3200" dirty="0"/>
              <a:t>Культурное пространство</a:t>
            </a:r>
          </a:p>
          <a:p>
            <a:r>
              <a:rPr lang="ru-RU" sz="3200" dirty="0"/>
              <a:t>Интернет осмысляется как </a:t>
            </a:r>
            <a:r>
              <a:rPr lang="ru-RU" sz="3200" b="1" dirty="0"/>
              <a:t>параллельный мир, </a:t>
            </a:r>
            <a:r>
              <a:rPr lang="ru-RU" sz="3200" dirty="0"/>
              <a:t>новая </a:t>
            </a:r>
            <a:r>
              <a:rPr lang="ru-RU" sz="3200" b="1" dirty="0"/>
              <a:t>среда обитания</a:t>
            </a:r>
            <a:r>
              <a:rPr lang="ru-RU" sz="3200" dirty="0"/>
              <a:t>.</a:t>
            </a:r>
          </a:p>
          <a:p>
            <a:r>
              <a:rPr lang="ru-RU" sz="3200" dirty="0"/>
              <a:t>Это </a:t>
            </a:r>
            <a:r>
              <a:rPr lang="ru-RU" sz="3200" b="1" dirty="0"/>
              <a:t>город (мегаполис), деревня</a:t>
            </a:r>
            <a:r>
              <a:rPr lang="ru-RU" sz="3200" dirty="0"/>
              <a:t>. Выход в </a:t>
            </a:r>
            <a:r>
              <a:rPr lang="ru-RU" sz="3200" dirty="0" smtClean="0"/>
              <a:t>этот</a:t>
            </a:r>
            <a:r>
              <a:rPr lang="en-US" sz="3200" dirty="0" smtClean="0"/>
              <a:t> </a:t>
            </a:r>
            <a:r>
              <a:rPr lang="ru-RU" sz="3200" dirty="0" smtClean="0"/>
              <a:t>мир </a:t>
            </a:r>
            <a:r>
              <a:rPr lang="ru-RU" sz="3200" dirty="0"/>
              <a:t>и сам Интернет называют </a:t>
            </a:r>
            <a:r>
              <a:rPr lang="ru-RU" sz="3200" b="1" dirty="0"/>
              <a:t>окном, дверью, ключом</a:t>
            </a:r>
            <a:r>
              <a:rPr lang="ru-RU" sz="3200" dirty="0"/>
              <a:t> ко многим дверям.</a:t>
            </a:r>
          </a:p>
          <a:p>
            <a:endParaRPr lang="ru-RU" sz="3200" i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ru-RU" sz="32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Интернет 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</a:rPr>
              <a:t>– это 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</a:rPr>
              <a:t>наша новая среда обитания</a:t>
            </a:r>
            <a:r>
              <a:rPr lang="ru-RU" sz="3200" b="1" i="1" dirty="0" smtClean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ru-RU" sz="32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Ещё одна </a:t>
            </a:r>
            <a:r>
              <a:rPr lang="ru-RU" sz="3200" b="1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дверь </a:t>
            </a:r>
            <a:r>
              <a:rPr lang="ru-RU" sz="32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в квартиру… Нет?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3200" i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6632"/>
            <a:ext cx="86764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				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</a:rPr>
              <a:t>XXI</a:t>
            </a:r>
            <a:endParaRPr lang="ru-RU" sz="32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Интернет 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</a:rPr>
              <a:t>– это как удобная 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</a:rPr>
              <a:t>среда,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</a:rPr>
              <a:t>питательный бульон,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</a:rPr>
              <a:t> чтобы вот эта "зараза" распространялась.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ru-RU" sz="32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Интернет―это 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</a:rPr>
              <a:t>действительно весьма </a:t>
            </a:r>
            <a:r>
              <a:rPr lang="ru-RU" sz="3200" b="1" i="1" dirty="0">
                <a:latin typeface="Arial" panose="020B0604020202020204" pitchFamily="34" charset="0"/>
                <a:ea typeface="Calibri" panose="020F0502020204030204" pitchFamily="34" charset="0"/>
              </a:rPr>
              <a:t>агрессивная среда</a:t>
            </a: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ru-RU" sz="3200" i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Интернет — это </a:t>
            </a:r>
            <a:r>
              <a:rPr lang="ru-RU" sz="32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параллельный мир</a:t>
            </a:r>
            <a:r>
              <a:rPr lang="ru-RU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Это </a:t>
            </a:r>
            <a:r>
              <a:rPr lang="ru-RU" sz="32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место</a:t>
            </a:r>
            <a:r>
              <a:rPr lang="ru-RU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куда может попасть каждый. Мало того, этот каждый </a:t>
            </a:r>
            <a:r>
              <a:rPr lang="ru-RU" sz="3200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еще</a:t>
            </a:r>
            <a:r>
              <a:rPr lang="ru-RU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и может выложить в Сеть все, что он захочет.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8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1369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dirty="0" smtClean="0">
                <a:ea typeface="Calibri" panose="020F0502020204030204" pitchFamily="34" charset="0"/>
              </a:rPr>
              <a:t>				XII</a:t>
            </a:r>
            <a:r>
              <a:rPr lang="ru-RU" sz="3200" i="1" dirty="0" smtClean="0">
                <a:ea typeface="Calibri" panose="020F0502020204030204" pitchFamily="34" charset="0"/>
              </a:rPr>
              <a:t>				</a:t>
            </a:r>
          </a:p>
          <a:p>
            <a:pPr>
              <a:spcAft>
                <a:spcPts val="0"/>
              </a:spcAft>
            </a:pPr>
            <a:r>
              <a:rPr lang="ru-RU" sz="3200" i="1" dirty="0" smtClean="0">
                <a:ea typeface="Calibri" panose="020F0502020204030204" pitchFamily="34" charset="0"/>
              </a:rPr>
              <a:t>Видя </a:t>
            </a:r>
            <a:r>
              <a:rPr lang="ru-RU" sz="3200" i="1" dirty="0">
                <a:ea typeface="Calibri" panose="020F0502020204030204" pitchFamily="34" charset="0"/>
              </a:rPr>
              <a:t>кусок дерьма на газоне перед вашим домом, вы не будете заявлять, что в этом виноват </a:t>
            </a:r>
            <a:r>
              <a:rPr lang="ru-RU" sz="3200" b="1" i="1" dirty="0" smtClean="0">
                <a:ea typeface="Calibri" panose="020F0502020204030204" pitchFamily="34" charset="0"/>
              </a:rPr>
              <a:t>дом</a:t>
            </a:r>
            <a:r>
              <a:rPr lang="ru-RU" sz="3200" i="1" dirty="0" smtClean="0">
                <a:ea typeface="Calibri" panose="020F0502020204030204" pitchFamily="34" charset="0"/>
              </a:rPr>
              <a:t> или </a:t>
            </a:r>
            <a:r>
              <a:rPr lang="ru-RU" sz="3200" b="1" i="1" dirty="0" smtClean="0">
                <a:ea typeface="Calibri" panose="020F0502020204030204" pitchFamily="34" charset="0"/>
              </a:rPr>
              <a:t>город</a:t>
            </a:r>
            <a:r>
              <a:rPr lang="ru-RU" sz="3200" i="1" dirty="0" smtClean="0">
                <a:ea typeface="Calibri" panose="020F0502020204030204" pitchFamily="34" charset="0"/>
              </a:rPr>
              <a:t>? </a:t>
            </a:r>
            <a:r>
              <a:rPr lang="ru-RU" sz="3200" i="1" dirty="0">
                <a:ea typeface="Calibri" panose="020F0502020204030204" pitchFamily="34" charset="0"/>
              </a:rPr>
              <a:t>Интернет―это и есть </a:t>
            </a:r>
            <a:r>
              <a:rPr lang="ru-RU" sz="3200" b="1" i="1" dirty="0">
                <a:ea typeface="Calibri" panose="020F0502020204030204" pitchFamily="34" charset="0"/>
              </a:rPr>
              <a:t>город</a:t>
            </a:r>
            <a:r>
              <a:rPr lang="ru-RU" sz="3200" i="1" dirty="0">
                <a:ea typeface="Calibri" panose="020F0502020204030204" pitchFamily="34" charset="0"/>
              </a:rPr>
              <a:t>. В нем, как и в любом </a:t>
            </a:r>
            <a:r>
              <a:rPr lang="ru-RU" sz="3200" b="1" i="1" dirty="0">
                <a:ea typeface="Calibri" panose="020F0502020204030204" pitchFamily="34" charset="0"/>
              </a:rPr>
              <a:t>городе</a:t>
            </a:r>
            <a:r>
              <a:rPr lang="ru-RU" sz="3200" i="1" dirty="0">
                <a:ea typeface="Calibri" panose="020F0502020204030204" pitchFamily="34" charset="0"/>
              </a:rPr>
              <a:t>, есть свои мерзавцы, подонки, </a:t>
            </a:r>
            <a:r>
              <a:rPr lang="ru-RU" sz="3200" i="1" dirty="0" smtClean="0">
                <a:ea typeface="Calibri" panose="020F0502020204030204" pitchFamily="34" charset="0"/>
              </a:rPr>
              <a:t>преступники.</a:t>
            </a:r>
          </a:p>
          <a:p>
            <a:pPr>
              <a:spcAft>
                <a:spcPts val="0"/>
              </a:spcAft>
            </a:pPr>
            <a:endParaRPr lang="en-US" sz="3200" i="1" dirty="0" smtClean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/>
              <a:t>Интернет―это распахнутое </a:t>
            </a:r>
            <a:r>
              <a:rPr lang="ru-RU" sz="3200" b="1" i="1" dirty="0"/>
              <a:t>окно</a:t>
            </a:r>
            <a:r>
              <a:rPr lang="ru-RU" sz="3200" i="1" dirty="0"/>
              <a:t>. Если за ним не присматривать, в него может залезть </a:t>
            </a:r>
            <a:r>
              <a:rPr lang="ru-RU" sz="3200" i="1" dirty="0" smtClean="0"/>
              <a:t>мошенник</a:t>
            </a:r>
            <a:r>
              <a:rPr lang="ru-RU" sz="3200" i="1" dirty="0"/>
              <a:t>.</a:t>
            </a:r>
            <a:endParaRPr lang="ru-RU" sz="3200" i="1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11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36712"/>
            <a:ext cx="91805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a typeface="Calibri" panose="020F0502020204030204" pitchFamily="34" charset="0"/>
              </a:rPr>
              <a:t>				XIII			</a:t>
            </a:r>
          </a:p>
          <a:p>
            <a:r>
              <a:rPr lang="ru-RU" sz="3200" i="1" dirty="0" smtClean="0">
                <a:ea typeface="Calibri" panose="020F0502020204030204" pitchFamily="34" charset="0"/>
              </a:rPr>
              <a:t>Этот процесс </a:t>
            </a:r>
            <a:r>
              <a:rPr lang="ru-RU" sz="3200" i="1" dirty="0" err="1" smtClean="0">
                <a:ea typeface="Calibri" panose="020F0502020204030204" pitchFamily="34" charset="0"/>
              </a:rPr>
              <a:t>идет</a:t>
            </a:r>
            <a:r>
              <a:rPr lang="ru-RU" sz="3200" i="1" dirty="0" smtClean="0">
                <a:ea typeface="Calibri" panose="020F0502020204030204" pitchFamily="34" charset="0"/>
              </a:rPr>
              <a:t> параллельно с, казалось бы, противоположным: с той же </a:t>
            </a:r>
            <a:r>
              <a:rPr lang="ru-RU" sz="3200" i="1" dirty="0">
                <a:ea typeface="Calibri" panose="020F0502020204030204" pitchFamily="34" charset="0"/>
              </a:rPr>
              <a:t>г</a:t>
            </a:r>
            <a:r>
              <a:rPr lang="ru-RU" sz="3200" i="1" dirty="0" smtClean="0">
                <a:ea typeface="Calibri" panose="020F0502020204030204" pitchFamily="34" charset="0"/>
              </a:rPr>
              <a:t>лобализацией, включающей </a:t>
            </a:r>
            <a:r>
              <a:rPr lang="ru-RU" sz="3200" i="1" dirty="0">
                <a:ea typeface="Calibri" panose="020F0502020204030204" pitchFamily="34" charset="0"/>
              </a:rPr>
              <a:t>в сеть финансовых, товарных и прочих совершенно безличных потоков уже самые дальние уголки планеты с унификацией образа жизни, распространением единых стереотипов поведения на работе и дома и так далее. Интернет — это своего рода </a:t>
            </a:r>
            <a:r>
              <a:rPr lang="ru-RU" sz="3200" b="1" i="1" dirty="0">
                <a:ea typeface="Calibri" panose="020F0502020204030204" pitchFamily="34" charset="0"/>
              </a:rPr>
              <a:t>глобальная деревня. 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62387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84784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a typeface="Calibri" panose="020F0502020204030204" pitchFamily="34" charset="0"/>
              </a:rPr>
              <a:t>				XIV</a:t>
            </a:r>
          </a:p>
          <a:p>
            <a:endParaRPr lang="en-US" sz="3200" dirty="0" smtClean="0">
              <a:ea typeface="Calibri" panose="020F0502020204030204" pitchFamily="34" charset="0"/>
            </a:endParaRPr>
          </a:p>
          <a:p>
            <a:r>
              <a:rPr lang="ru-RU" sz="3200" i="1" dirty="0" smtClean="0">
                <a:ea typeface="Calibri" panose="020F0502020204030204" pitchFamily="34" charset="0"/>
              </a:rPr>
              <a:t>Я </a:t>
            </a:r>
            <a:r>
              <a:rPr lang="ru-RU" sz="3200" i="1" dirty="0">
                <a:ea typeface="Calibri" panose="020F0502020204030204" pitchFamily="34" charset="0"/>
              </a:rPr>
              <a:t>могу здесь восполнить нехватку интимности в реальной жизни: могу, например, представиться молодой девушкой, а какая-нибудь старушка — юношей, и мы будем болтать самым </a:t>
            </a:r>
            <a:r>
              <a:rPr lang="ru-RU" sz="3200" i="1" dirty="0" err="1">
                <a:ea typeface="Calibri" panose="020F0502020204030204" pitchFamily="34" charset="0"/>
              </a:rPr>
              <a:t>непринужденным</a:t>
            </a:r>
            <a:r>
              <a:rPr lang="ru-RU" sz="3200" i="1" dirty="0">
                <a:ea typeface="Calibri" panose="020F0502020204030204" pitchFamily="34" charset="0"/>
              </a:rPr>
              <a:t> </a:t>
            </a:r>
            <a:r>
              <a:rPr lang="ru-RU" sz="3200" i="1" dirty="0" smtClean="0">
                <a:ea typeface="Calibri" panose="020F0502020204030204" pitchFamily="34" charset="0"/>
              </a:rPr>
              <a:t>образом…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2967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		</a:t>
            </a:r>
            <a:r>
              <a:rPr lang="en-US" b="1" dirty="0" smtClean="0"/>
              <a:t>	</a:t>
            </a:r>
            <a:r>
              <a:rPr lang="en-US" sz="3200" dirty="0" smtClean="0"/>
              <a:t>XXV</a:t>
            </a:r>
          </a:p>
          <a:p>
            <a:endParaRPr lang="ru-RU" sz="3200" dirty="0" smtClean="0"/>
          </a:p>
          <a:p>
            <a:r>
              <a:rPr lang="ru-RU" sz="3200" b="1" dirty="0" smtClean="0"/>
              <a:t>дом</a:t>
            </a:r>
            <a:endParaRPr lang="ru-RU" sz="3200" dirty="0"/>
          </a:p>
          <a:p>
            <a:r>
              <a:rPr lang="ru-RU" sz="3200" dirty="0"/>
              <a:t>Метафора </a:t>
            </a:r>
            <a:r>
              <a:rPr lang="ru-RU" sz="3200" b="1" dirty="0"/>
              <a:t>дом </a:t>
            </a:r>
            <a:r>
              <a:rPr lang="ru-RU" sz="3200" dirty="0"/>
              <a:t>чаще всего употребляется не по отношению к Интернету в целом, а для обозначения Интернет-ресурсов или частей их структуры (в значениях дом — строение, дом — помещение для жилья): </a:t>
            </a:r>
            <a:r>
              <a:rPr lang="ru-RU" sz="3200" i="1" dirty="0"/>
              <a:t>Считайте, что чат — </a:t>
            </a:r>
            <a:r>
              <a:rPr lang="ru-RU" sz="3200" b="1" i="1" dirty="0"/>
              <a:t>наш общий дом</a:t>
            </a:r>
            <a:r>
              <a:rPr lang="ru-RU" sz="3200" i="1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3866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908720"/>
            <a:ext cx="849694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				</a:t>
            </a:r>
            <a:r>
              <a:rPr lang="en-US" sz="3200" dirty="0" smtClean="0"/>
              <a:t>XXV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ru-RU" sz="3200" dirty="0" smtClean="0"/>
              <a:t>Тематические </a:t>
            </a:r>
            <a:r>
              <a:rPr lang="ru-RU" sz="3200" dirty="0"/>
              <a:t>блоки форумов и чатов принято называть «</a:t>
            </a:r>
            <a:r>
              <a:rPr lang="ru-RU" sz="3200" b="1" dirty="0"/>
              <a:t>комнатами</a:t>
            </a:r>
            <a:r>
              <a:rPr lang="ru-RU" sz="3200" dirty="0"/>
              <a:t>», а пользователей, общающихся на сайтах, — «</a:t>
            </a:r>
            <a:r>
              <a:rPr lang="ru-RU" sz="3200" b="1" dirty="0"/>
              <a:t>жителями</a:t>
            </a:r>
            <a:r>
              <a:rPr lang="ru-RU" sz="3200" dirty="0"/>
              <a:t>» или «</a:t>
            </a:r>
            <a:r>
              <a:rPr lang="ru-RU" sz="3200" b="1" dirty="0"/>
              <a:t>гостями</a:t>
            </a:r>
            <a:r>
              <a:rPr lang="ru-RU" sz="3200" dirty="0"/>
              <a:t>».</a:t>
            </a:r>
          </a:p>
          <a:p>
            <a:r>
              <a:rPr lang="en-US" b="1" dirty="0" smtClean="0"/>
              <a:t>I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074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-315416"/>
            <a:ext cx="9001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3200" b="1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 smtClean="0">
                <a:ea typeface="Times New Roman" panose="02020603050405020304" pitchFamily="18" charset="0"/>
              </a:rPr>
              <a:t>		</a:t>
            </a:r>
            <a:r>
              <a:rPr lang="en-US" sz="3200" b="1" dirty="0" smtClean="0">
                <a:ea typeface="Times New Roman" panose="02020603050405020304" pitchFamily="18" charset="0"/>
              </a:rPr>
              <a:t>		</a:t>
            </a:r>
            <a:r>
              <a:rPr lang="en-US" sz="3200" dirty="0" smtClean="0">
                <a:ea typeface="Times New Roman" panose="02020603050405020304" pitchFamily="18" charset="0"/>
              </a:rPr>
              <a:t>XXVI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ea typeface="Times New Roman" panose="02020603050405020304" pitchFamily="18" charset="0"/>
              </a:rPr>
              <a:t>зеркало</a:t>
            </a:r>
            <a:endParaRPr lang="ru-RU" sz="32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>
                <a:ea typeface="Times New Roman" panose="02020603050405020304" pitchFamily="18" charset="0"/>
              </a:rPr>
              <a:t>Интернет — это своего рода коммуникативная оптика, мега-</a:t>
            </a:r>
            <a:r>
              <a:rPr lang="ru-RU" sz="3200" b="1" i="1" dirty="0">
                <a:ea typeface="Times New Roman" panose="02020603050405020304" pitchFamily="18" charset="0"/>
              </a:rPr>
              <a:t>зеркало</a:t>
            </a:r>
            <a:r>
              <a:rPr lang="ru-RU" sz="3200" i="1" dirty="0">
                <a:ea typeface="Times New Roman" panose="02020603050405020304" pitchFamily="18" charset="0"/>
              </a:rPr>
              <a:t>, показывающее смотрящему миллионы отражений… чего, кого?</a:t>
            </a:r>
            <a:r>
              <a:rPr lang="ru-RU" sz="3200" dirty="0">
                <a:ea typeface="Times New Roman" panose="02020603050405020304" pitchFamily="18" charset="0"/>
              </a:rPr>
              <a:t> (ПРАВОСЛАВИЕ И МИР, 09.04.2014)</a:t>
            </a:r>
            <a:endParaRPr lang="ru-RU" sz="32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ea typeface="Times New Roman" panose="02020603050405020304" pitchFamily="18" charset="0"/>
              </a:rPr>
              <a:t> </a:t>
            </a:r>
            <a:endParaRPr lang="ru-RU" sz="32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>
                <a:ea typeface="Times New Roman" panose="02020603050405020304" pitchFamily="18" charset="0"/>
              </a:rPr>
              <a:t>Запретить что-то в Интернете – это как приказать </a:t>
            </a:r>
            <a:r>
              <a:rPr lang="ru-RU" sz="3200" b="1" i="1" dirty="0">
                <a:ea typeface="Times New Roman" panose="02020603050405020304" pitchFamily="18" charset="0"/>
              </a:rPr>
              <a:t>зеркалу</a:t>
            </a:r>
            <a:r>
              <a:rPr lang="ru-RU" sz="3200" i="1" dirty="0">
                <a:ea typeface="Times New Roman" panose="02020603050405020304" pitchFamily="18" charset="0"/>
              </a:rPr>
              <a:t> отражать только половину своего лица </a:t>
            </a:r>
            <a:r>
              <a:rPr lang="ru-RU" sz="3200" dirty="0">
                <a:ea typeface="Times New Roman" panose="02020603050405020304" pitchFamily="18" charset="0"/>
              </a:rPr>
              <a:t>(Протоиерей Геннадий </a:t>
            </a:r>
            <a:r>
              <a:rPr lang="ru-RU" sz="3200" dirty="0" err="1">
                <a:ea typeface="Times New Roman" panose="02020603050405020304" pitchFamily="18" charset="0"/>
              </a:rPr>
              <a:t>Беловолов</a:t>
            </a:r>
            <a:r>
              <a:rPr lang="ru-RU" sz="3200" dirty="0">
                <a:ea typeface="Times New Roman" panose="02020603050405020304" pitchFamily="18" charset="0"/>
              </a:rPr>
              <a:t> об очищении Сети от «загрязнений»).</a:t>
            </a:r>
            <a:endParaRPr lang="ru-RU" sz="32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a typeface="Times New Roman" panose="02020603050405020304" pitchFamily="18" charset="0"/>
              </a:rPr>
              <a:t>				XXVII</a:t>
            </a:r>
            <a:endParaRPr lang="en-US" sz="32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 smtClean="0">
                <a:ea typeface="Calibri" panose="020F0502020204030204" pitchFamily="34" charset="0"/>
              </a:rPr>
              <a:t>Социальные </a:t>
            </a:r>
            <a:r>
              <a:rPr lang="ru-RU" sz="3200" i="1" dirty="0">
                <a:ea typeface="Calibri" panose="020F0502020204030204" pitchFamily="34" charset="0"/>
              </a:rPr>
              <a:t>сети и интернет-площадки это своего рода </a:t>
            </a:r>
            <a:r>
              <a:rPr lang="ru-RU" sz="3200" b="1" i="1" dirty="0">
                <a:ea typeface="Calibri" panose="020F0502020204030204" pitchFamily="34" charset="0"/>
              </a:rPr>
              <a:t>кривое зеркало</a:t>
            </a:r>
            <a:r>
              <a:rPr lang="ru-RU" sz="3200" i="1" dirty="0">
                <a:ea typeface="Calibri" panose="020F0502020204030204" pitchFamily="34" charset="0"/>
              </a:rPr>
              <a:t>, которое не отражает точно настроения большинства населения </a:t>
            </a:r>
            <a:r>
              <a:rPr lang="ru-RU" sz="3200" dirty="0">
                <a:ea typeface="Calibri" panose="020F0502020204030204" pitchFamily="34" charset="0"/>
              </a:rPr>
              <a:t>(Окно в  Россию, 14 марта 2014);</a:t>
            </a:r>
          </a:p>
          <a:p>
            <a:pPr>
              <a:spcAft>
                <a:spcPts val="0"/>
              </a:spcAft>
            </a:pPr>
            <a:r>
              <a:rPr lang="ru-RU" sz="3200" dirty="0">
                <a:ea typeface="Calibri" panose="020F0502020204030204" pitchFamily="34" charset="0"/>
              </a:rPr>
              <a:t> </a:t>
            </a:r>
            <a:r>
              <a:rPr lang="ru-RU" sz="3200" i="1" dirty="0" smtClean="0">
                <a:ea typeface="Times New Roman" panose="02020603050405020304" pitchFamily="18" charset="0"/>
              </a:rPr>
              <a:t>Глава </a:t>
            </a:r>
            <a:r>
              <a:rPr lang="ru-RU" sz="3200" i="1" dirty="0">
                <a:ea typeface="Times New Roman" panose="02020603050405020304" pitchFamily="18" charset="0"/>
              </a:rPr>
              <a:t>РПЦ также говорил об увлечении людей интернетом и сравнил это с "погружением в </a:t>
            </a:r>
            <a:r>
              <a:rPr lang="ru-RU" sz="3200" b="1" i="1" dirty="0">
                <a:ea typeface="Times New Roman" panose="02020603050405020304" pitchFamily="18" charset="0"/>
              </a:rPr>
              <a:t>королевство кривых зеркал</a:t>
            </a:r>
            <a:r>
              <a:rPr lang="ru-RU" sz="3200" i="1" dirty="0">
                <a:ea typeface="Times New Roman" panose="02020603050405020304" pitchFamily="18" charset="0"/>
              </a:rPr>
              <a:t>"</a:t>
            </a:r>
            <a:r>
              <a:rPr lang="ru-RU" sz="3200" dirty="0">
                <a:ea typeface="Times New Roman" panose="02020603050405020304" pitchFamily="18" charset="0"/>
              </a:rPr>
              <a:t> (РАДИО СВОБОДА, 07.01.2014);</a:t>
            </a:r>
            <a:endParaRPr lang="ru-RU" sz="32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3200" i="1" dirty="0">
                <a:ea typeface="Calibri" panose="020F0502020204030204" pitchFamily="34" charset="0"/>
              </a:rPr>
              <a:t>Глобальная сеть –  это</a:t>
            </a:r>
            <a:r>
              <a:rPr lang="ru-RU" sz="3200" b="1" i="1" dirty="0">
                <a:ea typeface="Calibri" panose="020F0502020204030204" pitchFamily="34" charset="0"/>
              </a:rPr>
              <a:t> </a:t>
            </a:r>
            <a:r>
              <a:rPr lang="ru-RU" sz="3200" i="1" dirty="0">
                <a:ea typeface="Calibri" panose="020F0502020204030204" pitchFamily="34" charset="0"/>
              </a:rPr>
              <a:t>просто </a:t>
            </a:r>
            <a:r>
              <a:rPr lang="ru-RU" sz="3200" b="1" i="1" dirty="0">
                <a:ea typeface="Calibri" panose="020F0502020204030204" pitchFamily="34" charset="0"/>
              </a:rPr>
              <a:t>зеркало</a:t>
            </a:r>
            <a:r>
              <a:rPr lang="ru-RU" sz="3200" i="1" dirty="0">
                <a:ea typeface="Calibri" panose="020F0502020204030204" pitchFamily="34" charset="0"/>
              </a:rPr>
              <a:t> нашего общества.</a:t>
            </a:r>
            <a:r>
              <a:rPr lang="ru-RU" sz="3200" dirty="0">
                <a:ea typeface="Calibri" panose="020F0502020204030204" pitchFamily="34" charset="0"/>
              </a:rPr>
              <a:t> </a:t>
            </a:r>
            <a:endParaRPr lang="ru-RU" sz="32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40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036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Метафорические 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образы помогают нам увидеть </a:t>
            </a:r>
            <a:r>
              <a:rPr lang="ru-RU" sz="32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существенные черты Интернета 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как многогранного феномена: средства коммуникации,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среды общения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хранилища информации, гипертекстового 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пространства,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новой «среды обитания» 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 др. </a:t>
            </a:r>
            <a:endParaRPr lang="ru-RU" sz="3200" dirty="0" smtClean="0">
              <a:solidFill>
                <a:prstClr val="black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Метафоры 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представляют нам восприятие «простого» носителя языка, отражают наивную, а не научную картину мира.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207" y="332657"/>
            <a:ext cx="7886700" cy="64807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				II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5505043"/>
            <a:ext cx="7886700" cy="5846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32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dirty="0" smtClean="0">
                <a:ea typeface="Times New Roman" panose="02020603050405020304" pitchFamily="18" charset="0"/>
              </a:rPr>
              <a:t>				XXVIII</a:t>
            </a:r>
          </a:p>
          <a:p>
            <a:pPr>
              <a:spcAft>
                <a:spcPts val="0"/>
              </a:spcAft>
            </a:pPr>
            <a:endParaRPr lang="en-US" sz="3200" dirty="0" smtClean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ea typeface="Times New Roman" panose="02020603050405020304" pitchFamily="18" charset="0"/>
              </a:rPr>
              <a:t>М</a:t>
            </a:r>
            <a:r>
              <a:rPr lang="ru-RU" sz="3200" dirty="0">
                <a:ea typeface="Times New Roman" panose="02020603050405020304" pitchFamily="18" charset="0"/>
              </a:rPr>
              <a:t>. Жванецкий:</a:t>
            </a:r>
            <a:endParaRPr lang="ru-RU" sz="3200" dirty="0"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ea typeface="Times New Roman" panose="02020603050405020304" pitchFamily="18" charset="0"/>
              </a:rPr>
              <a:t>— Я раньше думал, что Интернет — это </a:t>
            </a:r>
            <a:r>
              <a:rPr lang="ru-RU" sz="3200" b="1" dirty="0">
                <a:ea typeface="Times New Roman" panose="02020603050405020304" pitchFamily="18" charset="0"/>
              </a:rPr>
              <a:t>зеркало </a:t>
            </a:r>
            <a:r>
              <a:rPr lang="ru-RU" sz="3200" dirty="0">
                <a:ea typeface="Times New Roman" panose="02020603050405020304" pitchFamily="18" charset="0"/>
              </a:rPr>
              <a:t>толпы. Такое ощущение, что вместо клавиш ты пробегаешь по людям, по лицам, по головам. Но на самом деле он не </a:t>
            </a:r>
            <a:r>
              <a:rPr lang="ru-RU" sz="3200" b="1" dirty="0">
                <a:ea typeface="Times New Roman" panose="02020603050405020304" pitchFamily="18" charset="0"/>
              </a:rPr>
              <a:t>зеркало</a:t>
            </a:r>
            <a:r>
              <a:rPr lang="ru-RU" sz="3200" dirty="0">
                <a:ea typeface="Times New Roman" panose="02020603050405020304" pitchFamily="18" charset="0"/>
              </a:rPr>
              <a:t>, он </a:t>
            </a:r>
            <a:r>
              <a:rPr lang="ru-RU" sz="3200" b="1" dirty="0">
                <a:ea typeface="Times New Roman" panose="02020603050405020304" pitchFamily="18" charset="0"/>
              </a:rPr>
              <a:t>рент­ген</a:t>
            </a:r>
            <a:r>
              <a:rPr lang="ru-RU" sz="3200" dirty="0">
                <a:ea typeface="Times New Roman" panose="02020603050405020304" pitchFamily="18" charset="0"/>
              </a:rPr>
              <a:t>. Интернет и </a:t>
            </a:r>
            <a:r>
              <a:rPr lang="ru-RU" sz="3200" b="1" dirty="0">
                <a:ea typeface="Times New Roman" panose="02020603050405020304" pitchFamily="18" charset="0"/>
              </a:rPr>
              <a:t>рентген</a:t>
            </a:r>
            <a:r>
              <a:rPr lang="ru-RU" sz="3200" dirty="0">
                <a:ea typeface="Times New Roman" panose="02020603050405020304" pitchFamily="18" charset="0"/>
              </a:rPr>
              <a:t> очень похожи — оба говорят правду. Если есть скелет в шкафу, то это изображение рентгена. А Интернет, он так же, в общем, просвечивает...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5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a typeface="Times New Roman" panose="02020603050405020304" pitchFamily="18" charset="0"/>
              </a:rPr>
              <a:t>			</a:t>
            </a:r>
            <a:endParaRPr lang="ru-RU" sz="3200" dirty="0" smtClean="0">
              <a:ea typeface="Times New Roman" panose="02020603050405020304" pitchFamily="18" charset="0"/>
            </a:endParaRPr>
          </a:p>
          <a:p>
            <a:r>
              <a:rPr lang="ru-RU" sz="3200" dirty="0">
                <a:ea typeface="Times New Roman" panose="02020603050405020304" pitchFamily="18" charset="0"/>
              </a:rPr>
              <a:t>	</a:t>
            </a:r>
            <a:r>
              <a:rPr lang="ru-RU" sz="3200" dirty="0" smtClean="0">
                <a:ea typeface="Times New Roman" panose="02020603050405020304" pitchFamily="18" charset="0"/>
              </a:rPr>
              <a:t>			</a:t>
            </a:r>
            <a:r>
              <a:rPr lang="en-US" sz="3200" dirty="0" smtClean="0">
                <a:ea typeface="Times New Roman" panose="02020603050405020304" pitchFamily="18" charset="0"/>
              </a:rPr>
              <a:t>XXIX</a:t>
            </a:r>
          </a:p>
          <a:p>
            <a:endParaRPr lang="en-US" sz="3200" dirty="0">
              <a:ea typeface="Times New Roman" panose="02020603050405020304" pitchFamily="18" charset="0"/>
            </a:endParaRPr>
          </a:p>
          <a:p>
            <a:endParaRPr lang="en-US" sz="3200" dirty="0" smtClean="0">
              <a:ea typeface="Times New Roman" panose="02020603050405020304" pitchFamily="18" charset="0"/>
            </a:endParaRPr>
          </a:p>
          <a:p>
            <a:r>
              <a:rPr lang="ru-RU" sz="3200" dirty="0" smtClean="0">
                <a:ea typeface="Times New Roman" panose="02020603050405020304" pitchFamily="18" charset="0"/>
              </a:rPr>
              <a:t>Поэтому </a:t>
            </a:r>
            <a:r>
              <a:rPr lang="ru-RU" sz="3200" dirty="0">
                <a:ea typeface="Times New Roman" panose="02020603050405020304" pitchFamily="18" charset="0"/>
              </a:rPr>
              <a:t>я не люблю свой рентгенов­ский снимок, мне его тяжело рассматривать. И не люблю отзывы в Интернете о себе. Они, в общем, хорошие, но правдивые до ужаса... Во-первых, старый, во-вторых, еврей. Всё это правда, что я могу возразить? </a:t>
            </a:r>
            <a:r>
              <a:rPr lang="en-US" sz="3200" dirty="0" smtClean="0">
                <a:ea typeface="Times New Roman" panose="02020603050405020304" pitchFamily="18" charset="0"/>
              </a:rPr>
              <a:t> (</a:t>
            </a:r>
            <a:r>
              <a:rPr lang="ru-RU" sz="3200" dirty="0" smtClean="0">
                <a:ea typeface="Times New Roman" panose="02020603050405020304" pitchFamily="18" charset="0"/>
              </a:rPr>
              <a:t>Аргументы и факты, </a:t>
            </a:r>
            <a:r>
              <a:rPr lang="ru-RU" sz="3200" dirty="0"/>
              <a:t>18.10.2014</a:t>
            </a:r>
            <a:r>
              <a:rPr lang="ru-RU" sz="3200" dirty="0" smtClean="0"/>
              <a:t>).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5"/>
            <a:ext cx="8964488" cy="5039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			XXX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персонификация</a:t>
            </a:r>
            <a:endParaRPr lang="en-US" sz="32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видишь в его </a:t>
            </a:r>
            <a:r>
              <a:rPr lang="ru-RU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[Лескова] </a:t>
            </a:r>
            <a:r>
              <a:rPr lang="ru-RU" sz="3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ранних романах слово «концепт» (которым сейчас все бросаются направо и налево) – и как будто об него обжигаешься. Сейчас нужно, мне кажется, искать тексты, которые не зафиксированы </a:t>
            </a:r>
            <a:r>
              <a:rPr lang="ru-RU" sz="32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в товарище Интернете</a:t>
            </a:r>
            <a:r>
              <a:rPr lang="ru-RU" sz="3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(В. Елистратов)</a:t>
            </a:r>
            <a:endParaRPr lang="ru-RU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6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3"/>
            <a:ext cx="81369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			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XXX</a:t>
            </a: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dirty="0" smtClean="0">
                <a:ea typeface="Calibri" panose="020F0502020204030204" pitchFamily="34" charset="0"/>
              </a:rPr>
              <a:t>В </a:t>
            </a:r>
            <a:r>
              <a:rPr lang="ru-RU" sz="3200" dirty="0">
                <a:ea typeface="Calibri" panose="020F0502020204030204" pitchFamily="34" charset="0"/>
              </a:rPr>
              <a:t>течение полувека компьютеры станут нашими наставниками, будут следить за здоровьем человека, не требуя от него физических затрат, а родившиеся сегодня младенцы - встречать старость не в одиночестве, а с </a:t>
            </a:r>
            <a:r>
              <a:rPr lang="ru-RU" sz="3200" b="1" i="1" dirty="0">
                <a:ea typeface="Calibri" panose="020F0502020204030204" pitchFamily="34" charset="0"/>
              </a:rPr>
              <a:t>железным другом</a:t>
            </a:r>
            <a:r>
              <a:rPr lang="ru-RU" sz="3200" dirty="0">
                <a:ea typeface="Calibri" panose="020F0502020204030204" pitchFamily="34" charset="0"/>
              </a:rPr>
              <a:t>, который окажется куда более интересным собеседником, чем супруг. И в основе всего этого – Интернет, уже сегодня взявший под опеку человеческий мозг.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9429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449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ea typeface="Calibri" panose="020F0502020204030204" pitchFamily="34" charset="0"/>
              </a:rPr>
              <a:t>				XXXI</a:t>
            </a:r>
            <a:endParaRPr lang="ru-RU" sz="3200" dirty="0" smtClean="0"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ea typeface="Calibri" panose="020F0502020204030204" pitchFamily="34" charset="0"/>
              </a:rPr>
              <a:t>«У </a:t>
            </a:r>
            <a:r>
              <a:rPr lang="ru-RU" sz="3200" dirty="0">
                <a:ea typeface="Calibri" panose="020F0502020204030204" pitchFamily="34" charset="0"/>
              </a:rPr>
              <a:t>нас всегда был Интернет, и наш Интернет назывался </a:t>
            </a:r>
            <a:r>
              <a:rPr lang="ru-RU" sz="3200" b="1" dirty="0">
                <a:ea typeface="Calibri" panose="020F0502020204030204" pitchFamily="34" charset="0"/>
              </a:rPr>
              <a:t>русской классической литературой</a:t>
            </a:r>
            <a:r>
              <a:rPr lang="ru-RU" sz="3200" dirty="0">
                <a:ea typeface="Calibri" panose="020F0502020204030204" pitchFamily="34" charset="0"/>
              </a:rPr>
              <a:t>. И первый бал Наташи Ростовой </a:t>
            </a:r>
            <a:r>
              <a:rPr lang="ru-RU" sz="3200" dirty="0" smtClean="0">
                <a:ea typeface="Calibri" panose="020F0502020204030204" pitchFamily="34" charset="0"/>
              </a:rPr>
              <a:t>– чистая </a:t>
            </a:r>
            <a:r>
              <a:rPr lang="ru-RU" sz="3200" dirty="0">
                <a:ea typeface="Calibri" panose="020F0502020204030204" pitchFamily="34" charset="0"/>
              </a:rPr>
              <a:t>виртуальная реальность. Все, что происходит в романах Достоевского, – </a:t>
            </a:r>
            <a:r>
              <a:rPr lang="ru-RU" sz="3200" dirty="0" smtClean="0">
                <a:ea typeface="Calibri" panose="020F0502020204030204" pitchFamily="34" charset="0"/>
              </a:rPr>
              <a:t>то </a:t>
            </a:r>
            <a:r>
              <a:rPr lang="ru-RU" sz="3200" dirty="0">
                <a:ea typeface="Calibri" panose="020F0502020204030204" pitchFamily="34" charset="0"/>
              </a:rPr>
              <a:t>же самое. Эти герои вышли скорее из абстрактного национального образа, чем из того реального мира, в котором жила в то время </a:t>
            </a:r>
            <a:r>
              <a:rPr lang="ru-RU" sz="3200" dirty="0" smtClean="0">
                <a:ea typeface="Calibri" panose="020F0502020204030204" pitchFamily="34" charset="0"/>
              </a:rPr>
              <a:t>Россия»</a:t>
            </a:r>
            <a:r>
              <a:rPr lang="en-US" sz="3200" dirty="0" smtClean="0">
                <a:ea typeface="Calibri" panose="020F0502020204030204" pitchFamily="34" charset="0"/>
              </a:rPr>
              <a:t> (</a:t>
            </a:r>
            <a:r>
              <a:rPr lang="ru-RU" sz="3200" dirty="0" smtClean="0">
                <a:ea typeface="Calibri" panose="020F0502020204030204" pitchFamily="34" charset="0"/>
              </a:rPr>
              <a:t>Виктор Ерофеев, </a:t>
            </a:r>
            <a:r>
              <a:rPr lang="ru-RU" sz="2800" dirty="0" smtClean="0">
                <a:ea typeface="Calibri" panose="020F0502020204030204" pitchFamily="34" charset="0"/>
              </a:rPr>
              <a:t>ИЗВЕСТИЯ, 2001).</a:t>
            </a:r>
            <a:endParaRPr lang="ru-RU" sz="28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46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a typeface="Calibri" panose="020F0502020204030204" pitchFamily="34" charset="0"/>
              </a:rPr>
              <a:t>				XXXII</a:t>
            </a:r>
          </a:p>
          <a:p>
            <a:r>
              <a:rPr lang="ru-RU" sz="3200" dirty="0" smtClean="0">
                <a:ea typeface="Calibri" panose="020F0502020204030204" pitchFamily="34" charset="0"/>
              </a:rPr>
              <a:t>Воспринимать </a:t>
            </a:r>
            <a:r>
              <a:rPr lang="ru-RU" sz="3200" dirty="0">
                <a:ea typeface="Calibri" panose="020F0502020204030204" pitchFamily="34" charset="0"/>
              </a:rPr>
              <a:t>Сеть не как часть жизни, а как помощника в жизни. Интернет </a:t>
            </a:r>
            <a:r>
              <a:rPr lang="ru-RU" sz="3200" dirty="0" smtClean="0">
                <a:ea typeface="Calibri" panose="020F0502020204030204" pitchFamily="34" charset="0"/>
              </a:rPr>
              <a:t>– </a:t>
            </a:r>
            <a:r>
              <a:rPr lang="ru-RU" sz="3200" b="1" dirty="0" smtClean="0">
                <a:ea typeface="Calibri" panose="020F0502020204030204" pitchFamily="34" charset="0"/>
              </a:rPr>
              <a:t>друг </a:t>
            </a:r>
            <a:r>
              <a:rPr lang="ru-RU" sz="3200" b="1" dirty="0">
                <a:ea typeface="Calibri" panose="020F0502020204030204" pitchFamily="34" charset="0"/>
              </a:rPr>
              <a:t>человека</a:t>
            </a:r>
            <a:r>
              <a:rPr lang="ru-RU" sz="3200" dirty="0">
                <a:ea typeface="Calibri" panose="020F0502020204030204" pitchFamily="34" charset="0"/>
              </a:rPr>
              <a:t>. Он должен сидеть рядом, как </a:t>
            </a:r>
            <a:r>
              <a:rPr lang="ru-RU" sz="3200" b="1" dirty="0">
                <a:ea typeface="Calibri" panose="020F0502020204030204" pitchFamily="34" charset="0"/>
              </a:rPr>
              <a:t>верная собака</a:t>
            </a:r>
            <a:r>
              <a:rPr lang="ru-RU" sz="3200" dirty="0">
                <a:ea typeface="Calibri" panose="020F0502020204030204" pitchFamily="34" charset="0"/>
              </a:rPr>
              <a:t>, и выполнять все наши команды. Вообще в этом веке человечество ожидает гораздо более </a:t>
            </a:r>
            <a:r>
              <a:rPr lang="ru-RU" sz="3200" dirty="0" err="1">
                <a:ea typeface="Calibri" panose="020F0502020204030204" pitchFamily="34" charset="0"/>
              </a:rPr>
              <a:t>серьезная</a:t>
            </a:r>
            <a:r>
              <a:rPr lang="ru-RU" sz="3200" dirty="0">
                <a:ea typeface="Calibri" panose="020F0502020204030204" pitchFamily="34" charset="0"/>
              </a:rPr>
              <a:t> ломка, чем та, которую мы сейчас обсуждаем с вами. Я имею в виду возможную биологическую революцию. Мне кажется к клонированию мы менее подготовлены, чем были когда-то подготовлены к </a:t>
            </a:r>
            <a:r>
              <a:rPr lang="ru-RU" sz="3200" dirty="0" smtClean="0">
                <a:ea typeface="Calibri" panose="020F0502020204030204" pitchFamily="34" charset="0"/>
              </a:rPr>
              <a:t>Интернету (Там же).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088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34836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	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XXXIII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Образ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Интернета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многолик. </a:t>
            </a:r>
            <a:r>
              <a:rPr lang="ru-RU" sz="3200" dirty="0" smtClean="0">
                <a:ea typeface="Calibri" pitchFamily="34" charset="0"/>
                <a:cs typeface="Times New Roman" pitchFamily="18" charset="0"/>
              </a:rPr>
              <a:t>Это </a:t>
            </a:r>
            <a:r>
              <a:rPr lang="ru-RU" sz="3200" dirty="0" smtClean="0">
                <a:ea typeface="Calibri" pitchFamily="34" charset="0"/>
                <a:cs typeface="Times New Roman" pitchFamily="18" charset="0"/>
              </a:rPr>
              <a:t>и </a:t>
            </a:r>
            <a:r>
              <a:rPr lang="ru-RU" sz="3200" i="1" dirty="0" smtClean="0">
                <a:ea typeface="Calibri" pitchFamily="34" charset="0"/>
                <a:cs typeface="Times New Roman" pitchFamily="18" charset="0"/>
              </a:rPr>
              <a:t>информационное цунами</a:t>
            </a:r>
            <a:r>
              <a:rPr lang="ru-RU" sz="3200" dirty="0" smtClean="0">
                <a:ea typeface="Calibri" pitchFamily="34" charset="0"/>
                <a:cs typeface="Times New Roman" pitchFamily="18" charset="0"/>
              </a:rPr>
              <a:t>, и </a:t>
            </a:r>
            <a:r>
              <a:rPr lang="ru-RU" sz="3200" i="1" dirty="0" smtClean="0">
                <a:ea typeface="Calibri" pitchFamily="34" charset="0"/>
                <a:cs typeface="Times New Roman" pitchFamily="18" charset="0"/>
              </a:rPr>
              <a:t>слепок с ноосферы</a:t>
            </a:r>
            <a:r>
              <a:rPr lang="ru-RU" sz="3200" dirty="0" smtClean="0"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3200" dirty="0" smtClean="0">
                <a:ea typeface="Calibri" pitchFamily="34" charset="0"/>
                <a:cs typeface="Times New Roman" pitchFamily="18" charset="0"/>
              </a:rPr>
              <a:t> И своеобразное «народное» СМИ.</a:t>
            </a:r>
            <a:endParaRPr lang="ru-RU" sz="3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/>
              <a:t>Известный критик Лев Аннинский как-то сказал в разговоре: "</a:t>
            </a:r>
            <a:r>
              <a:rPr lang="ru-RU" sz="3200" i="1" dirty="0"/>
              <a:t>Интернет―это большой </a:t>
            </a:r>
            <a:r>
              <a:rPr lang="ru-RU" sz="3200" b="1" i="1" dirty="0"/>
              <a:t>забор</a:t>
            </a:r>
            <a:r>
              <a:rPr lang="ru-RU" sz="3200" i="1" dirty="0"/>
              <a:t>, на котором пишут все кому не лень"</a:t>
            </a:r>
            <a:r>
              <a:rPr lang="ru-RU" sz="3200" dirty="0"/>
              <a:t> (ТРУД-7, 25.03.2006).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366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ea typeface="Calibri" pitchFamily="34" charset="0"/>
                <a:cs typeface="Times New Roman" pitchFamily="18" charset="0"/>
              </a:rPr>
              <a:t>				XXXIV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 smtClean="0">
              <a:ea typeface="Calibri" pitchFamily="34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3200" dirty="0">
                <a:ea typeface="Calibri" pitchFamily="34" charset="0"/>
                <a:cs typeface="Times New Roman" pitchFamily="18" charset="0"/>
              </a:rPr>
              <a:t>русском языке появляется новый круг культурно значимых метафорических образов, связанных с Интернетом.</a:t>
            </a:r>
            <a:endParaRPr lang="en-US" sz="3200" dirty="0">
              <a:ea typeface="Calibri" pitchFamily="34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cs typeface="Times New Roman" pitchFamily="18" charset="0"/>
              </a:rPr>
              <a:t>Метафорическое зеркало делает более зримыми, яркими  существенные черты Интернета, проявляет важные аспекты коммуникативного взаимодействия человека в современном мире.</a:t>
            </a:r>
            <a:endParaRPr lang="ru-RU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61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052735"/>
            <a:ext cx="88569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Многие метафоры </a:t>
            </a:r>
            <a:r>
              <a:rPr lang="ru-RU" sz="32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заданы </a:t>
            </a:r>
            <a:r>
              <a:rPr lang="ru-RU" sz="3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английским источником — исходной терминологией, которая на почве русскоязычного узуса получает новое осмысление, обрастает специфическими культурными текстами и коннотациями.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</a:t>
            </a:r>
            <a:r>
              <a:rPr lang="ru-RU" sz="3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русском языке </a:t>
            </a:r>
            <a:r>
              <a:rPr lang="ru-RU" sz="32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употребителен большой </a:t>
            </a:r>
            <a:r>
              <a:rPr lang="ru-RU" sz="3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репертуар метафор, при этом </a:t>
            </a:r>
            <a:r>
              <a:rPr lang="ru-RU" sz="32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образы с отрицательными чертами </a:t>
            </a:r>
            <a:r>
              <a:rPr lang="ru-RU" sz="3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скорее преобладают над образами с положительной оценкой</a:t>
            </a:r>
            <a:r>
              <a:rPr lang="ru-R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1699"/>
            <a:ext cx="7886700" cy="57606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				III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7504" y="667762"/>
            <a:ext cx="8407846" cy="6190237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4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484784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Метафоры, </a:t>
            </a:r>
            <a:r>
              <a:rPr lang="ru-RU" sz="3200" dirty="0" smtClean="0"/>
              <a:t>раскрывающие </a:t>
            </a:r>
            <a:r>
              <a:rPr lang="ru-RU" sz="3200" dirty="0"/>
              <a:t>внутреннюю форму </a:t>
            </a:r>
            <a:r>
              <a:rPr lang="ru-RU" sz="3200" dirty="0" smtClean="0"/>
              <a:t>слова</a:t>
            </a:r>
            <a:r>
              <a:rPr lang="en-US" sz="3200" dirty="0" smtClean="0"/>
              <a:t> </a:t>
            </a:r>
            <a:r>
              <a:rPr lang="en-US" sz="3200" i="1" dirty="0" smtClean="0"/>
              <a:t>Inter</a:t>
            </a:r>
            <a:r>
              <a:rPr lang="en-US" sz="3200" b="1" i="1" dirty="0" smtClean="0"/>
              <a:t>net</a:t>
            </a:r>
            <a:endParaRPr lang="en-US" sz="3200" b="1" dirty="0" smtClean="0"/>
          </a:p>
          <a:p>
            <a:r>
              <a:rPr lang="ru-RU" sz="3200" b="1" i="1" dirty="0" smtClean="0">
                <a:ea typeface="Calibri" pitchFamily="34" charset="0"/>
                <a:cs typeface="Arial" pitchFamily="34" charset="0"/>
              </a:rPr>
              <a:t>сеть</a:t>
            </a:r>
            <a:r>
              <a:rPr lang="ru-RU" sz="3200" b="1" i="1" dirty="0">
                <a:ea typeface="Calibri" pitchFamily="34" charset="0"/>
                <a:cs typeface="Arial" pitchFamily="34" charset="0"/>
              </a:rPr>
              <a:t>,  сетка, сети</a:t>
            </a:r>
            <a:endParaRPr lang="ru-RU" sz="3200" b="1" dirty="0"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ea typeface="Calibri" pitchFamily="34" charset="0"/>
                <a:cs typeface="Arial" pitchFamily="34" charset="0"/>
              </a:rPr>
              <a:t>Для этой метафоры характерна актуализация сем прямого значения слова, оживление компонентов «приспособление для ловли рыбы или ловли птиц и т. д.», «сплетение нитей», «перекрещивание нитей», «связь узлами». </a:t>
            </a:r>
            <a:endParaRPr lang="ru-RU" sz="32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16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				IV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5256584"/>
          </a:xfrm>
        </p:spPr>
        <p:txBody>
          <a:bodyPr anchor="ctr"/>
          <a:lstStyle/>
          <a:p>
            <a:pPr marL="0" indent="0">
              <a:buNone/>
            </a:pPr>
            <a:endParaRPr lang="en-US" b="1" dirty="0" smtClean="0"/>
          </a:p>
          <a:p>
            <a:endParaRPr lang="en-US" b="1" dirty="0"/>
          </a:p>
          <a:p>
            <a:endParaRPr lang="en-US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465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</a:t>
            </a:r>
            <a:r>
              <a:rPr lang="en-US" sz="3200" dirty="0" smtClean="0"/>
              <a:t>V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3200" dirty="0" smtClean="0">
              <a:ea typeface="Calibri" pitchFamily="34" charset="0"/>
              <a:cs typeface="Arial" pitchFamily="34" charset="0"/>
            </a:endParaRPr>
          </a:p>
          <a:p>
            <a:pPr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3200" dirty="0">
              <a:ea typeface="Calibri" pitchFamily="34" charset="0"/>
              <a:cs typeface="Arial" pitchFamily="34" charset="0"/>
            </a:endParaRPr>
          </a:p>
          <a:p>
            <a:pPr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200" dirty="0" smtClean="0">
                <a:ea typeface="Calibri" pitchFamily="34" charset="0"/>
                <a:cs typeface="Arial" pitchFamily="34" charset="0"/>
              </a:rPr>
              <a:t>Переносное 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значение ‘быть </a:t>
            </a:r>
            <a:r>
              <a:rPr lang="ru-RU" sz="3200" b="1" dirty="0">
                <a:ea typeface="Calibri" pitchFamily="34" charset="0"/>
                <a:cs typeface="Arial" pitchFamily="34" charset="0"/>
              </a:rPr>
              <a:t>связанными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 в единую систему</a:t>
            </a:r>
            <a:r>
              <a:rPr lang="ru-RU" sz="3200" dirty="0">
                <a:ea typeface="Calibri" pitchFamily="34" charset="0"/>
                <a:cs typeface="Times New Roman" pitchFamily="18" charset="0"/>
              </a:rPr>
              <a:t>’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 характерно для частотных нейтральных контекстов. </a:t>
            </a:r>
            <a:endParaRPr lang="ru-RU" sz="32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57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				VI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200" dirty="0" smtClean="0">
                <a:ea typeface="Calibri" pitchFamily="34" charset="0"/>
                <a:cs typeface="Arial" pitchFamily="34" charset="0"/>
              </a:rPr>
              <a:t>Компоненты 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«</a:t>
            </a:r>
            <a:r>
              <a:rPr lang="ru-RU" sz="3200" i="1" dirty="0">
                <a:ea typeface="Calibri" pitchFamily="34" charset="0"/>
                <a:cs typeface="Arial" pitchFamily="34" charset="0"/>
              </a:rPr>
              <a:t>ловить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», «</a:t>
            </a:r>
            <a:r>
              <a:rPr lang="ru-RU" sz="3200" i="1" dirty="0">
                <a:ea typeface="Calibri" pitchFamily="34" charset="0"/>
                <a:cs typeface="Arial" pitchFamily="34" charset="0"/>
              </a:rPr>
              <a:t>запутывать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(</a:t>
            </a:r>
            <a:r>
              <a:rPr lang="ru-RU" sz="3200" dirty="0" err="1">
                <a:ea typeface="Calibri" pitchFamily="34" charset="0"/>
                <a:cs typeface="Arial" pitchFamily="34" charset="0"/>
              </a:rPr>
              <a:t>ся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) в сети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», «(</a:t>
            </a:r>
            <a:r>
              <a:rPr lang="ru-RU" sz="3200" i="1" dirty="0" smtClean="0">
                <a:ea typeface="Calibri" pitchFamily="34" charset="0"/>
                <a:cs typeface="Arial" pitchFamily="34" charset="0"/>
              </a:rPr>
              <a:t>быть) под сетью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»  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имеют отрицательные коннотации</a:t>
            </a:r>
            <a:r>
              <a:rPr lang="ru-RU" sz="3200" i="1" dirty="0">
                <a:ea typeface="Calibri" pitchFamily="34" charset="0"/>
                <a:cs typeface="Arial" pitchFamily="34" charset="0"/>
              </a:rPr>
              <a:t>. 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Положительные образы 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Сети 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встречаются значительно реже, чем 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отрицательные.</a:t>
            </a:r>
            <a:endParaRPr lang="ru-RU" sz="3200" dirty="0"/>
          </a:p>
          <a:p>
            <a:pPr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200" i="1" dirty="0" smtClean="0">
                <a:ea typeface="Calibri" pitchFamily="34" charset="0"/>
                <a:cs typeface="Arial" pitchFamily="34" charset="0"/>
              </a:rPr>
              <a:t>Сеть </a:t>
            </a:r>
            <a:r>
              <a:rPr lang="ru-RU" sz="3200" i="1" dirty="0">
                <a:ea typeface="Calibri" pitchFamily="34" charset="0"/>
                <a:cs typeface="Arial" pitchFamily="34" charset="0"/>
              </a:rPr>
              <a:t>поддерживает меня, как </a:t>
            </a:r>
            <a:r>
              <a:rPr lang="ru-RU" sz="3200" i="1" dirty="0" err="1">
                <a:ea typeface="Calibri" pitchFamily="34" charset="0"/>
                <a:cs typeface="Arial" pitchFamily="34" charset="0"/>
              </a:rPr>
              <a:t>надежный</a:t>
            </a:r>
            <a:r>
              <a:rPr lang="ru-RU" sz="3200" i="1" dirty="0">
                <a:ea typeface="Calibri" pitchFamily="34" charset="0"/>
                <a:cs typeface="Arial" pitchFamily="34" charset="0"/>
              </a:rPr>
              <a:t> </a:t>
            </a:r>
            <a:r>
              <a:rPr lang="ru-RU" sz="3200" b="1" i="1" dirty="0" smtClean="0">
                <a:ea typeface="Calibri" pitchFamily="34" charset="0"/>
                <a:cs typeface="Arial" pitchFamily="34" charset="0"/>
              </a:rPr>
              <a:t>гамак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.</a:t>
            </a:r>
            <a:endParaRPr lang="ru-RU" sz="3200" dirty="0">
              <a:cs typeface="Arial" pitchFamily="34" charset="0"/>
            </a:endParaRPr>
          </a:p>
          <a:p>
            <a:pPr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200" i="1" dirty="0" smtClean="0">
                <a:ea typeface="Calibri" pitchFamily="34" charset="0"/>
                <a:cs typeface="Arial" pitchFamily="34" charset="0"/>
              </a:rPr>
              <a:t>Интернет 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— </a:t>
            </a:r>
            <a:r>
              <a:rPr lang="ru-RU" sz="3200" b="1" i="1" dirty="0">
                <a:ea typeface="Calibri" pitchFamily="34" charset="0"/>
                <a:cs typeface="Arial" pitchFamily="34" charset="0"/>
              </a:rPr>
              <a:t>бесовские </a:t>
            </a:r>
            <a:r>
              <a:rPr lang="ru-RU" sz="3200" b="1" i="1" dirty="0" smtClean="0">
                <a:ea typeface="Calibri" pitchFamily="34" charset="0"/>
                <a:cs typeface="Arial" pitchFamily="34" charset="0"/>
              </a:rPr>
              <a:t>сети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. </a:t>
            </a:r>
            <a:endParaRPr lang="ru-RU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3656" y="116633"/>
            <a:ext cx="7886700" cy="7200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				VII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96752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ea typeface="Calibri" pitchFamily="34" charset="0"/>
                <a:cs typeface="Arial" pitchFamily="34" charset="0"/>
              </a:rPr>
              <a:t>World</a:t>
            </a:r>
            <a:r>
              <a:rPr lang="en-US" sz="3200" b="1" dirty="0"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>
                <a:ea typeface="Calibri" pitchFamily="34" charset="0"/>
                <a:cs typeface="Arial" pitchFamily="34" charset="0"/>
              </a:rPr>
              <a:t>Wide</a:t>
            </a:r>
            <a:r>
              <a:rPr lang="en-US" sz="3200" b="1" dirty="0"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>
                <a:ea typeface="Calibri" pitchFamily="34" charset="0"/>
                <a:cs typeface="Arial" pitchFamily="34" charset="0"/>
              </a:rPr>
              <a:t>Web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 — всемирная, 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повсеместно 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протянутая 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П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аутина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.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ea typeface="Calibri" pitchFamily="34" charset="0"/>
                <a:cs typeface="Arial" pitchFamily="34" charset="0"/>
              </a:rPr>
              <a:t>Сеть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 и </a:t>
            </a:r>
            <a:r>
              <a:rPr lang="ru-RU" sz="3200" b="1" dirty="0">
                <a:ea typeface="Calibri" pitchFamily="34" charset="0"/>
                <a:cs typeface="Arial" pitchFamily="34" charset="0"/>
              </a:rPr>
              <a:t>паутина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 представляют собой разные виды 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структур: равномерное перекрещивание сегментов в</a:t>
            </a:r>
            <a:r>
              <a:rPr lang="ru-RU" sz="3200" b="1" dirty="0" smtClean="0">
                <a:ea typeface="Calibri" pitchFamily="34" charset="0"/>
                <a:cs typeface="Arial" pitchFamily="34" charset="0"/>
              </a:rPr>
              <a:t> сети 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и цепочечно-радиальное соединение узлов в </a:t>
            </a:r>
            <a:r>
              <a:rPr lang="ru-RU" sz="3200" b="1" dirty="0" smtClean="0">
                <a:ea typeface="Calibri" pitchFamily="34" charset="0"/>
                <a:cs typeface="Arial" pitchFamily="34" charset="0"/>
              </a:rPr>
              <a:t>паутине</a:t>
            </a:r>
            <a:r>
              <a:rPr lang="ru-RU" sz="3200" dirty="0" smtClean="0">
                <a:ea typeface="Calibri" pitchFamily="34" charset="0"/>
                <a:cs typeface="Arial" pitchFamily="34" charset="0"/>
              </a:rPr>
              <a:t>. Типу </a:t>
            </a:r>
            <a:r>
              <a:rPr lang="ru-RU" sz="3200" dirty="0">
                <a:ea typeface="Calibri" pitchFamily="34" charset="0"/>
                <a:cs typeface="Arial" pitchFamily="34" charset="0"/>
              </a:rPr>
              <a:t>связей в Интернете более соответствует образ паутины, это менее регулярный, более свободный, сложный, запутанный, имеющий разные центры тип соединений частей в целое.</a:t>
            </a:r>
            <a:endParaRPr lang="ru-RU" sz="3200" dirty="0"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5435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				VIII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-46137" y="643832"/>
            <a:ext cx="918051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>
              <a:spcAft>
                <a:spcPts val="1200"/>
              </a:spcAft>
            </a:pPr>
            <a:r>
              <a:rPr lang="ru-RU" sz="3200" i="1" dirty="0" smtClean="0">
                <a:ea typeface="Times New Roman" panose="02020603050405020304" pitchFamily="18" charset="0"/>
              </a:rPr>
              <a:t>Мой </a:t>
            </a:r>
            <a:r>
              <a:rPr lang="ru-RU" sz="3200" i="1" dirty="0" err="1" smtClean="0">
                <a:ea typeface="Times New Roman" panose="02020603050405020304" pitchFamily="18" charset="0"/>
              </a:rPr>
              <a:t>сайтец</a:t>
            </a:r>
            <a:r>
              <a:rPr lang="ru-RU" sz="3200" i="1" dirty="0" smtClean="0">
                <a:ea typeface="Times New Roman" panose="02020603050405020304" pitchFamily="18" charset="0"/>
              </a:rPr>
              <a:t>! Добро </a:t>
            </a:r>
            <a:r>
              <a:rPr lang="ru-RU" sz="3200" i="1" dirty="0">
                <a:ea typeface="Times New Roman" panose="02020603050405020304" pitchFamily="18" charset="0"/>
              </a:rPr>
              <a:t>пожаловать в мой маленький уголок в этой </a:t>
            </a:r>
            <a:r>
              <a:rPr lang="ru-RU" sz="3200" b="1" i="1" dirty="0">
                <a:ea typeface="Times New Roman" panose="02020603050405020304" pitchFamily="18" charset="0"/>
              </a:rPr>
              <a:t>огромной паутине </a:t>
            </a:r>
            <a:r>
              <a:rPr lang="ru-RU" sz="3200" i="1" dirty="0">
                <a:ea typeface="Times New Roman" panose="02020603050405020304" pitchFamily="18" charset="0"/>
              </a:rPr>
              <a:t>Интернета.</a:t>
            </a:r>
          </a:p>
          <a:p>
            <a:r>
              <a:rPr lang="ru-RU" sz="3200" i="1" dirty="0" smtClean="0">
                <a:ea typeface="Times New Roman" panose="02020603050405020304" pitchFamily="18" charset="0"/>
              </a:rPr>
              <a:t>Особенность </a:t>
            </a:r>
            <a:r>
              <a:rPr lang="ru-RU" sz="3200" i="1" dirty="0">
                <a:ea typeface="Times New Roman" panose="02020603050405020304" pitchFamily="18" charset="0"/>
              </a:rPr>
              <a:t>«русской паутины» (русского сегмента всемирной паутины) – отсутствие целостности, </a:t>
            </a:r>
            <a:r>
              <a:rPr lang="ru-RU" sz="3200" i="1" dirty="0" err="1">
                <a:ea typeface="Times New Roman" panose="02020603050405020304" pitchFamily="18" charset="0"/>
              </a:rPr>
              <a:t>непростроенность</a:t>
            </a:r>
            <a:r>
              <a:rPr lang="ru-RU" sz="3200" i="1" dirty="0">
                <a:ea typeface="Times New Roman" panose="02020603050405020304" pitchFamily="18" charset="0"/>
              </a:rPr>
              <a:t> </a:t>
            </a:r>
            <a:r>
              <a:rPr lang="ru-RU" sz="3200" i="1" dirty="0" smtClean="0">
                <a:ea typeface="Times New Roman" panose="02020603050405020304" pitchFamily="18" charset="0"/>
              </a:rPr>
              <a:t>связей: </a:t>
            </a:r>
            <a:endParaRPr lang="ru-RU" sz="3200" i="1" dirty="0">
              <a:ea typeface="Times New Roman" panose="02020603050405020304" pitchFamily="18" charset="0"/>
            </a:endParaRPr>
          </a:p>
          <a:p>
            <a:pPr marL="342900"/>
            <a:r>
              <a:rPr lang="ru-RU" sz="3200" i="1" dirty="0">
                <a:ea typeface="Times New Roman" panose="02020603050405020304" pitchFamily="18" charset="0"/>
              </a:rPr>
              <a:t>В </a:t>
            </a:r>
            <a:r>
              <a:rPr lang="ru-RU" sz="3200" b="1" i="1" dirty="0">
                <a:ea typeface="Times New Roman" panose="02020603050405020304" pitchFamily="18" charset="0"/>
              </a:rPr>
              <a:t>рваной </a:t>
            </a:r>
            <a:r>
              <a:rPr lang="ru-RU" sz="3200" i="1" dirty="0">
                <a:ea typeface="Times New Roman" panose="02020603050405020304" pitchFamily="18" charset="0"/>
              </a:rPr>
              <a:t>паутине сетей трудно найти нужную информацию.</a:t>
            </a:r>
          </a:p>
          <a:p>
            <a:pPr marL="342900"/>
            <a:r>
              <a:rPr lang="ru-RU" sz="3200" i="1" dirty="0">
                <a:ea typeface="Times New Roman" panose="02020603050405020304" pitchFamily="18" charset="0"/>
              </a:rPr>
              <a:t>Русская паутина </a:t>
            </a:r>
            <a:r>
              <a:rPr lang="ru-RU" sz="3200" b="1" i="1" dirty="0">
                <a:ea typeface="Times New Roman" panose="02020603050405020304" pitchFamily="18" charset="0"/>
              </a:rPr>
              <a:t>редкая </a:t>
            </a:r>
            <a:r>
              <a:rPr lang="ru-RU" sz="3200" i="1" dirty="0">
                <a:ea typeface="Times New Roman" panose="02020603050405020304" pitchFamily="18" charset="0"/>
              </a:rPr>
              <a:t>и </a:t>
            </a:r>
            <a:r>
              <a:rPr lang="ru-RU" sz="3200" b="1" i="1" dirty="0">
                <a:ea typeface="Times New Roman" panose="02020603050405020304" pitchFamily="18" charset="0"/>
              </a:rPr>
              <a:t>рваная</a:t>
            </a:r>
            <a:r>
              <a:rPr lang="ru-RU" sz="3200" i="1" dirty="0">
                <a:ea typeface="Times New Roman" panose="02020603050405020304" pitchFamily="18" charset="0"/>
              </a:rPr>
              <a:t>, сайты многих научных ресурсов не связаны, от одного к университета к другому не </a:t>
            </a:r>
            <a:r>
              <a:rPr lang="ru-RU" sz="3200" i="1" dirty="0" err="1">
                <a:ea typeface="Times New Roman" panose="02020603050405020304" pitchFamily="18" charset="0"/>
              </a:rPr>
              <a:t>ведет</a:t>
            </a:r>
            <a:r>
              <a:rPr lang="ru-RU" sz="3200" i="1" dirty="0">
                <a:ea typeface="Times New Roman" panose="02020603050405020304" pitchFamily="18" charset="0"/>
              </a:rPr>
              <a:t>  никакой ссылки. </a:t>
            </a:r>
            <a:endParaRPr lang="ru-RU" sz="3200" i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16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473</Words>
  <Application>Microsoft Office PowerPoint</Application>
  <PresentationFormat>Экран (4:3)</PresentationFormat>
  <Paragraphs>184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Arial</vt:lpstr>
      <vt:lpstr>Arial Narrow</vt:lpstr>
      <vt:lpstr>Calibri</vt:lpstr>
      <vt:lpstr>Times New Roman</vt:lpstr>
      <vt:lpstr>Office Theme</vt:lpstr>
      <vt:lpstr>Презентация PowerPoint</vt:lpstr>
      <vt:lpstr>    I</vt:lpstr>
      <vt:lpstr>    II</vt:lpstr>
      <vt:lpstr>    III</vt:lpstr>
      <vt:lpstr>    IV</vt:lpstr>
      <vt:lpstr>    V</vt:lpstr>
      <vt:lpstr>    VI</vt:lpstr>
      <vt:lpstr>    VII</vt:lpstr>
      <vt:lpstr>    VIII</vt:lpstr>
      <vt:lpstr>         Основные метафорические области: - пространство - параллельный мир (среда обитания) - место общения - хранилище информации - наркотик - магазин - человек, живое существо - вещь (инструмент, игрушка…) - СМИ  </vt:lpstr>
      <vt:lpstr>    X</vt:lpstr>
      <vt:lpstr>    XI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RePack by Diakov</cp:lastModifiedBy>
  <cp:revision>98</cp:revision>
  <dcterms:created xsi:type="dcterms:W3CDTF">2013-10-05T17:06:33Z</dcterms:created>
  <dcterms:modified xsi:type="dcterms:W3CDTF">2015-04-11T12:54:32Z</dcterms:modified>
</cp:coreProperties>
</file>