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76" r:id="rId15"/>
    <p:sldId id="277" r:id="rId16"/>
    <p:sldId id="272" r:id="rId17"/>
    <p:sldId id="273" r:id="rId18"/>
    <p:sldId id="274" r:id="rId19"/>
    <p:sldId id="275" r:id="rId20"/>
    <p:sldId id="263" r:id="rId21"/>
    <p:sldId id="264" r:id="rId22"/>
    <p:sldId id="265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73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-328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jbolja\Najbolja\doktorske\copic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jbolja\Najbolja\doktorske\copic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Najbolja\Najbolja\doktorske\copic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Sheet1!$C$2:$C$5</c:f>
              <c:strCache>
                <c:ptCount val="4"/>
                <c:pt idx="0">
                  <c:v>Доста</c:v>
                </c:pt>
                <c:pt idx="1">
                  <c:v>Мало</c:v>
                </c:pt>
                <c:pt idx="2">
                  <c:v>Нимало</c:v>
                </c:pt>
                <c:pt idx="3">
                  <c:v>Не знам</c:v>
                </c:pt>
              </c:strCache>
            </c:strRef>
          </c:cat>
          <c:val>
            <c:numRef>
              <c:f>Sheet1!$A$1:$A$4</c:f>
              <c:numCache>
                <c:formatCode>General</c:formatCode>
                <c:ptCount val="4"/>
                <c:pt idx="0">
                  <c:v>3</c:v>
                </c:pt>
                <c:pt idx="1">
                  <c:v>14</c:v>
                </c:pt>
                <c:pt idx="2">
                  <c:v>22</c:v>
                </c:pt>
                <c:pt idx="3">
                  <c:v>4</c:v>
                </c:pt>
              </c:numCache>
            </c:numRef>
          </c:val>
        </c:ser>
        <c:axId val="70981504"/>
        <c:axId val="70983040"/>
      </c:barChart>
      <c:catAx>
        <c:axId val="70981504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aseline="0"/>
            </a:pPr>
            <a:endParaRPr lang="en-US"/>
          </a:p>
        </c:txPr>
        <c:crossAx val="70983040"/>
        <c:crosses val="autoZero"/>
        <c:auto val="1"/>
        <c:lblAlgn val="ctr"/>
        <c:lblOffset val="100"/>
      </c:catAx>
      <c:valAx>
        <c:axId val="70983040"/>
        <c:scaling>
          <c:orientation val="minMax"/>
        </c:scaling>
        <c:axPos val="l"/>
        <c:majorGridlines/>
        <c:numFmt formatCode="General" sourceLinked="1"/>
        <c:tickLblPos val="nextTo"/>
        <c:crossAx val="7098150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Sheet1!$C$6:$C$7</c:f>
              <c:strCache>
                <c:ptCount val="2"/>
                <c:pt idx="0">
                  <c:v>Да</c:v>
                </c:pt>
                <c:pt idx="1">
                  <c:v>Не </c:v>
                </c:pt>
              </c:strCache>
            </c:strRef>
          </c:cat>
          <c:val>
            <c:numRef>
              <c:f>Sheet1!$A$6:$A$7</c:f>
              <c:numCache>
                <c:formatCode>General</c:formatCode>
                <c:ptCount val="2"/>
                <c:pt idx="0">
                  <c:v>22</c:v>
                </c:pt>
                <c:pt idx="1">
                  <c:v>21</c:v>
                </c:pt>
              </c:numCache>
            </c:numRef>
          </c:val>
        </c:ser>
        <c:axId val="72105984"/>
        <c:axId val="72107520"/>
      </c:barChart>
      <c:catAx>
        <c:axId val="72105984"/>
        <c:scaling>
          <c:orientation val="minMax"/>
        </c:scaling>
        <c:axPos val="b"/>
        <c:tickLblPos val="nextTo"/>
        <c:crossAx val="72107520"/>
        <c:crosses val="autoZero"/>
        <c:auto val="1"/>
        <c:lblAlgn val="ctr"/>
        <c:lblOffset val="100"/>
      </c:catAx>
      <c:valAx>
        <c:axId val="72107520"/>
        <c:scaling>
          <c:orientation val="minMax"/>
        </c:scaling>
        <c:axPos val="l"/>
        <c:majorGridlines/>
        <c:numFmt formatCode="General" sourceLinked="1"/>
        <c:tickLblPos val="nextTo"/>
        <c:crossAx val="72105984"/>
        <c:crosses val="autoZero"/>
        <c:crossBetween val="between"/>
      </c:valAx>
    </c:plotArea>
    <c:plotVisOnly val="1"/>
  </c:chart>
  <c:txPr>
    <a:bodyPr/>
    <a:lstStyle/>
    <a:p>
      <a:pPr>
        <a:defRPr sz="2400" baseline="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cat>
            <c:strRef>
              <c:f>Sheet1!$C$9:$C$10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Sheet1!$A$9:$A$10</c:f>
              <c:numCache>
                <c:formatCode>General</c:formatCode>
                <c:ptCount val="2"/>
                <c:pt idx="0">
                  <c:v>35</c:v>
                </c:pt>
                <c:pt idx="1">
                  <c:v>8</c:v>
                </c:pt>
              </c:numCache>
            </c:numRef>
          </c:val>
        </c:ser>
        <c:axId val="72132480"/>
        <c:axId val="72134016"/>
      </c:barChart>
      <c:catAx>
        <c:axId val="72132480"/>
        <c:scaling>
          <c:orientation val="minMax"/>
        </c:scaling>
        <c:axPos val="b"/>
        <c:tickLblPos val="nextTo"/>
        <c:crossAx val="72134016"/>
        <c:crosses val="autoZero"/>
        <c:auto val="1"/>
        <c:lblAlgn val="ctr"/>
        <c:lblOffset val="100"/>
      </c:catAx>
      <c:valAx>
        <c:axId val="72134016"/>
        <c:scaling>
          <c:orientation val="minMax"/>
        </c:scaling>
        <c:axPos val="l"/>
        <c:majorGridlines/>
        <c:numFmt formatCode="General" sourceLinked="1"/>
        <c:tickLblPos val="nextTo"/>
        <c:crossAx val="72132480"/>
        <c:crosses val="autoZero"/>
        <c:crossBetween val="between"/>
      </c:valAx>
    </c:plotArea>
    <c:plotVisOnly val="1"/>
  </c:chart>
  <c:txPr>
    <a:bodyPr/>
    <a:lstStyle/>
    <a:p>
      <a:pPr>
        <a:defRPr sz="2400" baseline="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25854-DD5F-4A14-963D-FDF856AC1A91}" type="datetimeFigureOut">
              <a:rPr lang="en-US" smtClean="0"/>
              <a:pPr/>
              <a:t>11/3/2018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DCA36-110F-4F1D-BFCE-A450497868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1EDE6-916A-43B6-B576-ADC52429EB45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7B277-AABF-4F92-84B7-32431F118A0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1864289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7B277-AABF-4F92-84B7-32431F118A0E}" type="slidenum">
              <a:rPr lang="bs-Latn-BA" smtClean="0"/>
              <a:pPr/>
              <a:t>2</a:t>
            </a:fld>
            <a:endParaRPr lang="bs-Latn-B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7B277-AABF-4F92-84B7-32431F118A0E}" type="slidenum">
              <a:rPr lang="bs-Latn-BA" smtClean="0"/>
              <a:pPr/>
              <a:t>12</a:t>
            </a:fld>
            <a:endParaRPr lang="bs-Latn-B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27B277-AABF-4F92-84B7-32431F118A0E}" type="slidenum">
              <a:rPr lang="bs-Latn-BA" smtClean="0"/>
              <a:pPr/>
              <a:t>21</a:t>
            </a:fld>
            <a:endParaRPr lang="bs-Latn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4C6377-BE86-48AF-8AB6-2A5E39423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D9E1844-63BF-491B-9369-1F871D653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8AB2A6-91B6-47E4-8FF7-3A5ABC29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E2090B-C7B0-47BF-BF53-761876230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65422D-74CF-40FF-AA60-3CFFF6F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23966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4FDCBC-5686-48E0-A526-5064CCA2B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7B31BC0-2ED0-466D-A913-D16DEFDDF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CD44E0-3B16-498A-993C-B7982D97A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B96BF8-C81F-4BC7-B547-6AF5DBF62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43148A-F3A2-4C49-A9B2-4F4FA3322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65959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B543B89-58A0-4973-9E29-9510534F8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376D65C-CD2C-4545-828B-13AE8DAB6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68057D-BB54-4295-AFC8-32CD44EEC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E467AD-B2E6-4C83-8E51-2900B34E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2EDFC0D-FF48-4F53-A6A7-DDF76D33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27111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4253B5-0F33-4EFE-ABF0-AA067A449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5A1530-1036-4364-AC18-209A6D6FF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13589C-39FD-4348-ADC9-986EA2D40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8CD1BB4-495F-4C92-BA7E-CB4E6946F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5D2028-35F1-4FF3-97DD-63FE9005E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425867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C8B933-CCD5-487D-BD69-FF0836A38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A7CC665-D75C-45B0-8645-AF48E300A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EF60F7-2DA8-488D-B56C-A4DEBAC0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01F087-2412-41C9-B23F-55FD270A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C92625D-B3B2-47F1-8AC1-45F572E2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95094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A0F2DB-24E7-455B-952E-492EBE2C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9547D2-43FD-44DC-9AD8-D9747B88CF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3978A2D-497E-450D-A4E7-C9E9F3F89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D32C121-1C34-4C96-86C5-45D1BB5B5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3404973-C26C-4DC1-BC1C-7124EB2ED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DEBA5F8-560D-460C-9FF5-FB096D84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405821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AF9EA6-89AF-48E9-ACB5-9C4989368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B1F99C0-8762-4CE7-B028-02954BA48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D7A078C-A662-43AE-9ED5-350A9AC34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E67377C-4755-495C-910E-DCB9555B7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D62DB04-6F10-4A50-8319-6F11A3C75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FE54202B-6D67-437A-9348-80E102ED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F3A34A2-D731-4903-876D-A6C84D309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9F9246D-101E-4D5A-9A71-753B3FA2B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127882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A7AA1E-9EEE-4757-9CC1-F265A8362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4D1C72F-6C17-42D1-A967-8B2972505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E84A2B8-A722-432F-BA8A-8B8AB36D1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830D12D-943B-4BC0-B2D2-6B4F732AE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7381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C79B92F-6F86-4B10-AAE7-9BF1F1CD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11E7667-F34E-441C-9A43-FFAE91D59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00E2DE4-22B8-4FE1-9F3D-822F85BA9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56691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3A8708-8A5E-400C-AE15-7FC423DFC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36F95C-ADE4-4642-8CA7-47C2683B1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14C4FEF-9D0B-45F8-8FD3-B5817EDFE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D94928F-6845-447A-BAE8-1F1F74C31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2A333B9-03D9-49C3-A5AE-3B06C17D1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487D142-1A95-44AF-AA25-A7ABE61C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1637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CFF8361-DCC0-451D-8B6B-D3CB2C10C1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3139575-0FF7-4AEB-B4A7-5926D691A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6610DA7-D8F5-4FB2-807C-6CDC08E03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EF5EB47-0850-4FC1-85C6-CD5DA6442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22427C-7A0D-4FA8-9921-E880A4996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A539F3C-51B7-40B2-9211-71718713F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96727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DB34FD3-8F04-43E4-BF38-BB6153505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FD843CF-AFC7-4D83-B5CD-2CD2FF24B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E0FAB0-73BB-4402-A262-FA4F8F36A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11BF-E36F-4D5D-B0AD-E71B460A1382}" type="datetimeFigureOut">
              <a:rPr lang="bs-Latn-BA" smtClean="0"/>
              <a:pPr/>
              <a:t>3.11.2018</a:t>
            </a:fld>
            <a:endParaRPr lang="bs-Latn-BA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1DA726-81A5-4CDF-8B8F-C69F4E881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29F736-3E80-42E7-85C9-FCF799E2D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7FCD9-44D2-48B3-80B4-8CB81C00B4E2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2002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ED5924-EFA0-40CF-A19C-1FC446B9CA3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96412" y="871268"/>
            <a:ext cx="11017045" cy="5042835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000" b="1" smtClean="0">
                <a:latin typeface="Arial" panose="020B0604020202020204" pitchFamily="34" charset="0"/>
                <a:cs typeface="Arial" panose="020B0604020202020204" pitchFamily="34" charset="0"/>
              </a:rPr>
              <a:t>Оливера Урошев Палалић</a:t>
            </a:r>
            <a:r>
              <a:rPr lang="bs-Latn-BA" sz="40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40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800" b="1" smtClean="0">
                <a:latin typeface="Arial" panose="020B0604020202020204" pitchFamily="34" charset="0"/>
                <a:cs typeface="Arial" panose="020B0604020202020204" pitchFamily="34" charset="0"/>
              </a:rPr>
              <a:t>ОШ”Жарко Зрењанин” Зрењанин</a:t>
            </a:r>
            <a:br>
              <a:rPr lang="sr-Cyrl-RS" sz="18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1800" b="1" smtClean="0">
                <a:latin typeface="Arial" panose="020B0604020202020204" pitchFamily="34" charset="0"/>
                <a:cs typeface="Arial" panose="020B0604020202020204" pitchFamily="34" charset="0"/>
              </a:rPr>
              <a:t>Филозофски факултет, Нови Сад</a:t>
            </a:r>
            <a:r>
              <a:rPr lang="bs-Latn-BA" sz="18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18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1600" b="1" smtClean="0">
                <a:latin typeface="Arial" panose="020B0604020202020204" pitchFamily="34" charset="0"/>
                <a:cs typeface="Arial" panose="020B0604020202020204" pitchFamily="34" charset="0"/>
              </a:rPr>
              <a:t>olivera.palalic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600" b="1" err="1" smtClean="0">
                <a:latin typeface="Arial" panose="020B0604020202020204" pitchFamily="34" charset="0"/>
                <a:cs typeface="Arial" panose="020B0604020202020204" pitchFamily="34" charset="0"/>
              </a:rPr>
              <a:t>yahoo.com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5300" b="1" smtClean="0">
                <a:latin typeface="Arial" panose="020B0604020202020204" pitchFamily="34" charset="0"/>
                <a:cs typeface="Arial" panose="020B0604020202020204" pitchFamily="34" charset="0"/>
              </a:rPr>
              <a:t>Фантастичност детињства</a:t>
            </a:r>
            <a:r>
              <a:rPr lang="bs-Latn-BA" sz="16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16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31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31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900" b="1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bs-Latn-BA" sz="29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RS" sz="2900" b="1" smtClean="0">
                <a:latin typeface="Arial" panose="020B0604020202020204" pitchFamily="34" charset="0"/>
                <a:cs typeface="Arial" panose="020B0604020202020204" pitchFamily="34" charset="0"/>
              </a:rPr>
              <a:t>Симпозијум -Ћопић фантастични</a:t>
            </a:r>
            <a:r>
              <a:rPr lang="en-US" sz="2900" b="1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00" b="1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bs-Latn-BA" sz="2900" b="1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bs-Latn-BA" sz="2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2700" b="1" smtClean="0">
                <a:latin typeface="Arial" panose="020B0604020202020204" pitchFamily="34" charset="0"/>
                <a:cs typeface="Arial" panose="020B0604020202020204" pitchFamily="34" charset="0"/>
              </a:rPr>
              <a:t>Нови Сад</a:t>
            </a:r>
            <a:r>
              <a:rPr lang="bs-Latn-BA" sz="2700" b="1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bs-Latn-BA" sz="2700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sr-Cyrl-RS" sz="2700" b="1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bs-Latn-BA" sz="27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bs-Latn-BA" sz="2700" b="1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r-Cyrl-RS" sz="2700" b="1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bs-Latn-BA" sz="27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RS" sz="2700" b="1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bs-Latn-BA" sz="2700" b="1" smtClean="0">
                <a:latin typeface="Arial" panose="020B0604020202020204" pitchFamily="34" charset="0"/>
                <a:cs typeface="Arial" panose="020B0604020202020204" pitchFamily="34" charset="0"/>
              </a:rPr>
              <a:t>.201</a:t>
            </a:r>
            <a:r>
              <a:rPr lang="sr-Cyrl-RS" sz="2700" b="1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bs-Latn-BA" sz="27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bs-Latn-BA"/>
              <a:t/>
            </a:r>
            <a:br>
              <a:rPr lang="bs-Latn-BA"/>
            </a:br>
            <a:r>
              <a:rPr lang="bs-Latn-BA" sz="16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bs-Latn-BA" sz="3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774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1646006" y="2116420"/>
          <a:ext cx="8867955" cy="371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8573" y="946909"/>
            <a:ext cx="11634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Табела 1: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Колико ти је било тешко да замислиш Прокин гај из пишчевог описа?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636143" y="1686463"/>
          <a:ext cx="8103080" cy="3325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259708" y="877468"/>
            <a:ext cx="9672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Табела 2: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Дечаци маштају да постану хајдуци. Подржаваш ли то?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59442" y="2233369"/>
          <a:ext cx="7806906" cy="3614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86498" y="357660"/>
            <a:ext cx="1181900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Табела 3:</a:t>
            </a: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Читајући роман да ли си могао да замислиш пећину, дреквца, Тепсију </a:t>
            </a:r>
            <a:endParaRPr kumimoji="0" lang="sr-Latn-R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 сл.</a:t>
            </a: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b="1" smtClean="0">
                <a:latin typeface="Arial" pitchFamily="34" charset="0"/>
                <a:cs typeface="Arial" pitchFamily="34" charset="0"/>
              </a:rPr>
              <a:t>Резултати истраживања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6644"/>
            <a:ext cx="10515600" cy="2244287"/>
          </a:xfrm>
        </p:spPr>
        <p:txBody>
          <a:bodyPr>
            <a:normAutofit/>
          </a:bodyPr>
          <a:lstStyle/>
          <a:p>
            <a:pPr marL="0" indent="3175">
              <a:buNone/>
            </a:pPr>
            <a:r>
              <a:rPr lang="ru-RU" sz="2400" b="1" smtClean="0">
                <a:latin typeface="Arial" pitchFamily="34" charset="0"/>
                <a:cs typeface="Arial" pitchFamily="34" charset="0"/>
              </a:rPr>
              <a:t>Табел</a:t>
            </a:r>
            <a:r>
              <a:rPr lang="sr-Latn-RS" sz="2400" b="1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 1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видљиво је да су се ученици изјаснили да им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нимало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није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било тешко да замисле измаштани предео - </a:t>
            </a:r>
            <a:r>
              <a:rPr lang="ru-RU" sz="2400" i="1" smtClean="0">
                <a:latin typeface="Arial" pitchFamily="34" charset="0"/>
                <a:cs typeface="Arial" pitchFamily="34" charset="0"/>
              </a:rPr>
              <a:t>Прокин гај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. То је одговорило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51%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ученика.</a:t>
            </a:r>
            <a:endParaRPr lang="sr-Latn-RS" sz="240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 </a:t>
            </a:r>
            <a:endParaRPr lang="sr-Latn-RS" sz="240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Док је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32%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рекло да му је било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мало теже</a:t>
            </a:r>
            <a:r>
              <a:rPr lang="ru-RU" sz="2400" b="1" i="1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 </a:t>
            </a:r>
            <a:endParaRPr lang="sr-Latn-RS" sz="2400" b="1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175">
              <a:lnSpc>
                <a:spcPct val="100000"/>
              </a:lnSpc>
              <a:buNone/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Охрабрује чињеница да је свега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7%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ученика рекло да му је било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тешко</a:t>
            </a:r>
            <a:r>
              <a:rPr lang="ru-RU" sz="24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да замисли. </a:t>
            </a:r>
            <a:endParaRPr lang="sr-Latn-RS" sz="2400" smtClean="0">
              <a:latin typeface="Arial" pitchFamily="34" charset="0"/>
              <a:cs typeface="Arial" pitchFamily="34" charset="0"/>
            </a:endParaRPr>
          </a:p>
          <a:p>
            <a:pPr marL="0" indent="3175">
              <a:lnSpc>
                <a:spcPct val="100000"/>
              </a:lnSpc>
              <a:buNone/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С обзиром да је друго анкетно питање тражило потврду/негацију тврдње, у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Табели 2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се види да се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51%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ученика изјаснило да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подржава машту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дружине да оде у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хајдуке.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Као потврду реченог ученици су наводили: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i="1" smtClean="0">
                <a:latin typeface="Arial" pitchFamily="34" charset="0"/>
                <a:cs typeface="Arial" pitchFamily="34" charset="0"/>
              </a:rPr>
              <a:t>да су то дечији несташлуци;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i="1" smtClean="0">
                <a:latin typeface="Arial" pitchFamily="34" charset="0"/>
                <a:cs typeface="Arial" pitchFamily="34" charset="0"/>
              </a:rPr>
              <a:t>- да су радознали и храбри;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i="1" smtClean="0">
                <a:latin typeface="Arial" pitchFamily="34" charset="0"/>
                <a:cs typeface="Arial" pitchFamily="34" charset="0"/>
              </a:rPr>
              <a:t>- да подржавају одлазак у хајдуке због авантуре;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i="1" smtClean="0">
                <a:latin typeface="Arial" pitchFamily="34" charset="0"/>
                <a:cs typeface="Arial" pitchFamily="34" charset="0"/>
              </a:rPr>
              <a:t>- да је лепо маштати и играти се хајдука;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i="1" smtClean="0">
                <a:latin typeface="Arial" pitchFamily="34" charset="0"/>
                <a:cs typeface="Arial" pitchFamily="34" charset="0"/>
              </a:rPr>
              <a:t>- да су отишли да би се забавили и да је то за њих била игра;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400" i="1" smtClean="0">
                <a:latin typeface="Arial" pitchFamily="34" charset="0"/>
                <a:cs typeface="Arial" pitchFamily="34" charset="0"/>
              </a:rPr>
              <a:t>- да свако има право на машту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.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smtClean="0">
                <a:latin typeface="Arial" pitchFamily="34" charset="0"/>
                <a:cs typeface="Arial" pitchFamily="34" charset="0"/>
              </a:rPr>
              <a:t>Ове ученичке тврдње иду у прилог претпоставци да су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машта и игра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једино стварно у чему се човек/дете остварује, те да би досегли срећу, свако има право на машту, на нестварни свет, на свој свет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r>
              <a:rPr lang="ru-RU" sz="2400" smtClean="0">
                <a:latin typeface="Arial" pitchFamily="34" charset="0"/>
                <a:cs typeface="Arial" pitchFamily="34" charset="0"/>
              </a:rPr>
              <a:t>То потврђује и питање из анкете које се односило на очекивања од истоименог филма, где су ученици изнели став да филм није испунио њихова очекивања и замишљања, те да су јунаци и предели у њиховој машти и фантастици били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бољи и лепши.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smtClean="0">
                <a:latin typeface="Arial" pitchFamily="34" charset="0"/>
                <a:cs typeface="Arial" pitchFamily="34" charset="0"/>
              </a:rPr>
              <a:t>У току интерпретације романа, ученици су се дотакли и безазлене дечије игре у роману </a:t>
            </a:r>
            <a:r>
              <a:rPr lang="ru-RU" sz="2400" i="1" smtClean="0">
                <a:latin typeface="Arial" pitchFamily="34" charset="0"/>
                <a:cs typeface="Arial" pitchFamily="34" charset="0"/>
              </a:rPr>
              <a:t>Хадуци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Бранислава Нушића, али и романа </a:t>
            </a:r>
            <a:r>
              <a:rPr lang="ru-RU" sz="2400" i="1" smtClean="0">
                <a:latin typeface="Arial" pitchFamily="34" charset="0"/>
                <a:cs typeface="Arial" pitchFamily="34" charset="0"/>
              </a:rPr>
              <a:t>Дечаци Павлове улице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Ференца Молнара, у ком је игра представљена као прави мали рат.</a:t>
            </a:r>
            <a:endParaRPr lang="sr-Latn-RS" sz="24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r>
              <a:rPr lang="ru-RU" sz="2400" smtClean="0">
                <a:latin typeface="Arial" pitchFamily="34" charset="0"/>
                <a:cs typeface="Arial" pitchFamily="34" charset="0"/>
              </a:rPr>
              <a:t>Процентуални подаци потврђују чињеницу да је ученички доживљај читања романа, њихова </a:t>
            </a:r>
            <a:r>
              <a:rPr lang="ru-RU" sz="2400" i="1" smtClean="0">
                <a:latin typeface="Arial" pitchFamily="34" charset="0"/>
                <a:cs typeface="Arial" pitchFamily="34" charset="0"/>
              </a:rPr>
              <a:t>несигурност,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управо оно што ствара дечији свет измаштаног, свет између стварног и сна, што Ћопић вешто обликује.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8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smtClean="0">
                <a:latin typeface="Arial" pitchFamily="34" charset="0"/>
                <a:cs typeface="Arial" pitchFamily="34" charset="0"/>
              </a:rPr>
              <a:t>Закључак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1722"/>
            <a:ext cx="10515600" cy="516996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Попут Толстоја, како наводи Воја Марјановић, (Марјановић, 2014:61) који је детињство доживљавао као „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једно сањано, измишљено, идеално стање људског живота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“, и Ћопић је приказивао такво детињство у својим делима. У делима којима се увек враћамо, која нас подстичу на машту и игру. </a:t>
            </a:r>
            <a:endParaRPr lang="sr-Latn-RS" sz="24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Младог читаоца на схватање књижевности као лепоте игре и значења, која лежи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у основи читаочеве неодлучности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и стварности, јер, ни сами не знамо када нас је опчинио месец или у којој јежевој кућици живимо. </a:t>
            </a:r>
            <a:endParaRPr lang="sr-Latn-RS" sz="24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По Марији Терић„ љепота књижевног текста налази се управо у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проширивању  граница смислова и значења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, односно одласком у сферу надреалног, загонетног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“(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Те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ri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ć 2018:208).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4900"/>
            <a:ext cx="10515600" cy="4960638"/>
          </a:xfrm>
        </p:spPr>
        <p:txBody>
          <a:bodyPr/>
          <a:lstStyle/>
          <a:p>
            <a:pPr>
              <a:buNone/>
            </a:pPr>
            <a:endParaRPr lang="sr-Latn-RS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mtClean="0">
                <a:latin typeface="Arial" pitchFamily="34" charset="0"/>
                <a:cs typeface="Arial" pitchFamily="34" charset="0"/>
              </a:rPr>
              <a:t>„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продуженој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машти читаоца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, као коаутора дјела, отвара се 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нова димензија текта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“ ( Те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ri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ć 2018:208).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Ta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ква нова димензија присутна је у већини Ћопићевих дела, а у овом раду акцент је стављен на роман </a:t>
            </a:r>
            <a:r>
              <a:rPr lang="ru-RU" sz="2400" i="1" smtClean="0">
                <a:latin typeface="Arial" pitchFamily="34" charset="0"/>
                <a:cs typeface="Arial" pitchFamily="34" charset="0"/>
              </a:rPr>
              <a:t>Орлови рано лете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и детињство приказано у њему. </a:t>
            </a:r>
            <a:endParaRPr lang="sr-Latn-RS" sz="24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Истраживање поводом рецепције ученичке фантастике романа потврђује чињеницу да је човек у правом смислу те речи човек када се игра и када машта.</a:t>
            </a:r>
            <a:endParaRPr lang="sr-Latn-RS" sz="24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Ћопићева фантастика и машта</a:t>
            </a:r>
            <a:r>
              <a:rPr lang="sr-Latn-RS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јесу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нешто што достиже „</a:t>
            </a:r>
            <a:r>
              <a:rPr lang="ru-RU" sz="2400" b="1" smtClean="0">
                <a:latin typeface="Arial" pitchFamily="34" charset="0"/>
                <a:cs typeface="Arial" pitchFamily="34" charset="0"/>
              </a:rPr>
              <a:t>тријумфалне вредности живота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“ (М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arjanovi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ć 1988:74).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83C837-1A51-4A0C-99DC-CFBFAA7EE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/>
              <a:t/>
            </a:r>
            <a:br>
              <a:rPr lang="bs-Latn-BA"/>
            </a:br>
            <a:r>
              <a:rPr lang="bs-Latn-BA"/>
              <a:t/>
            </a:r>
            <a:br>
              <a:rPr lang="bs-Latn-BA"/>
            </a:br>
            <a:r>
              <a:rPr lang="bs-Latn-BA"/>
              <a:t/>
            </a:r>
            <a:br>
              <a:rPr lang="bs-Latn-BA"/>
            </a:br>
            <a:r>
              <a:rPr lang="bs-Latn-BA"/>
              <a:t/>
            </a:r>
            <a:br>
              <a:rPr lang="bs-Latn-BA"/>
            </a:br>
            <a:endParaRPr lang="bs-Latn-BA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5660C7-F429-4CBB-9321-DAEEFB9B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314" y="1069089"/>
            <a:ext cx="10515600" cy="47047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  <a:endParaRPr lang="en-US" sz="32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Фантастичност и игра у </a:t>
            </a:r>
            <a:r>
              <a:rPr lang="sr-Cyrl-RS" sz="3200" b="1" i="1" smtClean="0">
                <a:latin typeface="Arial" panose="020B0604020202020204" pitchFamily="34" charset="0"/>
                <a:cs typeface="Arial" panose="020B0604020202020204" pitchFamily="34" charset="0"/>
              </a:rPr>
              <a:t>Орловима</a:t>
            </a:r>
            <a:endParaRPr lang="en-US" sz="3200" b="1" i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Карактеризација јунака и корелативни приступ у настави</a:t>
            </a:r>
            <a:endParaRPr lang="en-US" sz="32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Истраживање имагинализације и маштовитости у узрасту 6.</a:t>
            </a:r>
            <a:r>
              <a:rPr lang="en-US" sz="32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разреда на примеру </a:t>
            </a:r>
            <a:r>
              <a:rPr lang="sr-Cyrl-RS" sz="3200" b="1" i="1" smtClean="0">
                <a:latin typeface="Arial" panose="020B0604020202020204" pitchFamily="34" charset="0"/>
                <a:cs typeface="Arial" panose="020B0604020202020204" pitchFamily="34" charset="0"/>
              </a:rPr>
              <a:t>Орлова рано лете</a:t>
            </a:r>
            <a:endParaRPr lang="en-US" sz="3200" b="1" i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Закључак</a:t>
            </a:r>
            <a:endParaRPr lang="en-US" sz="32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Литература и извори</a:t>
            </a:r>
            <a:endParaRPr lang="bs-Latn-BA" sz="32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91F75DF-B2DA-4067-95B4-9A0B3D66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2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93348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EE7BC98-5FDC-4B75-A16F-50AC99DAC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Извори и литература</a:t>
            </a:r>
            <a:endParaRPr lang="bs-Latn-BA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7C4A40-FE30-407F-A315-1217E7DCA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3768"/>
            <a:ext cx="10515600" cy="526648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smtClean="0">
                <a:latin typeface="Arial" pitchFamily="34" charset="0"/>
                <a:cs typeface="Arial" pitchFamily="34" charset="0"/>
              </a:rPr>
              <a:t>Јекнић 1974:Јекнић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mtClean="0">
                <a:latin typeface="Arial" pitchFamily="34" charset="0"/>
                <a:cs typeface="Arial" pitchFamily="34" charset="0"/>
              </a:rPr>
              <a:t> Драгољуб. </a:t>
            </a:r>
            <a:r>
              <a:rPr lang="ru-RU" i="1" smtClean="0">
                <a:latin typeface="Arial" pitchFamily="34" charset="0"/>
                <a:cs typeface="Arial" pitchFamily="34" charset="0"/>
              </a:rPr>
              <a:t>Младе речи.</a:t>
            </a:r>
            <a:r>
              <a:rPr lang="ru-RU" smtClean="0">
                <a:latin typeface="Arial" pitchFamily="34" charset="0"/>
                <a:cs typeface="Arial" pitchFamily="34" charset="0"/>
              </a:rPr>
              <a:t> Библиотека улазница.Зрењанин.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smtClean="0">
                <a:latin typeface="Arial" pitchFamily="34" charset="0"/>
                <a:cs typeface="Arial" pitchFamily="34" charset="0"/>
              </a:rPr>
              <a:t>Костић , Милинковић 2015: Костић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mtClean="0">
                <a:latin typeface="Arial" pitchFamily="34" charset="0"/>
                <a:cs typeface="Arial" pitchFamily="34" charset="0"/>
              </a:rPr>
              <a:t> Љиљана, Милинковић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mtClean="0">
                <a:latin typeface="Arial" pitchFamily="34" charset="0"/>
                <a:cs typeface="Arial" pitchFamily="34" charset="0"/>
              </a:rPr>
              <a:t> Миомир. </a:t>
            </a:r>
            <a:r>
              <a:rPr lang="ru-RU" i="1" smtClean="0">
                <a:latin typeface="Arial" pitchFamily="34" charset="0"/>
                <a:cs typeface="Arial" pitchFamily="34" charset="0"/>
              </a:rPr>
              <a:t>Хумор у поезији за децу Бранка Ћопића</a:t>
            </a:r>
            <a:r>
              <a:rPr lang="ru-RU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Зборник</a:t>
            </a:r>
            <a:r>
              <a:rPr lang="sr-Cyrl-R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радова</a:t>
            </a:r>
            <a:r>
              <a:rPr lang="en-US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Учитељски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факултет</a:t>
            </a:r>
            <a:r>
              <a:rPr lang="en-US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Ужице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smtClean="0">
                <a:latin typeface="Arial" pitchFamily="34" charset="0"/>
                <a:cs typeface="Arial" pitchFamily="34" charset="0"/>
              </a:rPr>
              <a:t>Марјановић 2014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mtClean="0">
                <a:latin typeface="Arial" pitchFamily="34" charset="0"/>
                <a:cs typeface="Arial" pitchFamily="34" charset="0"/>
              </a:rPr>
              <a:t> Марјановић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mtClean="0">
                <a:latin typeface="Arial" pitchFamily="34" charset="0"/>
                <a:cs typeface="Arial" pitchFamily="34" charset="0"/>
              </a:rPr>
              <a:t> Војислав. </a:t>
            </a:r>
            <a:r>
              <a:rPr lang="ru-RU" i="1" smtClean="0">
                <a:latin typeface="Arial" pitchFamily="34" charset="0"/>
                <a:cs typeface="Arial" pitchFamily="34" charset="0"/>
              </a:rPr>
              <a:t>Ћопић и детињство као литерарна метафора</a:t>
            </a:r>
            <a:r>
              <a:rPr lang="ru-RU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mtClean="0">
                <a:latin typeface="Arial" pitchFamily="34" charset="0"/>
                <a:cs typeface="Arial" pitchFamily="34" charset="0"/>
              </a:rPr>
              <a:t>In</a:t>
            </a:r>
            <a:r>
              <a:rPr lang="ru-RU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i="1" smtClean="0">
                <a:latin typeface="Arial" pitchFamily="34" charset="0"/>
                <a:cs typeface="Arial" pitchFamily="34" charset="0"/>
              </a:rPr>
              <a:t>Детињство</a:t>
            </a:r>
            <a:r>
              <a:rPr lang="ru-RU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mtClean="0">
                <a:latin typeface="Arial" pitchFamily="34" charset="0"/>
                <a:cs typeface="Arial" pitchFamily="34" charset="0"/>
              </a:rPr>
              <a:t>XL</a:t>
            </a:r>
            <a:r>
              <a:rPr lang="ru-RU" smtClean="0">
                <a:latin typeface="Arial" pitchFamily="34" charset="0"/>
                <a:cs typeface="Arial" pitchFamily="34" charset="0"/>
              </a:rPr>
              <a:t>, 3. Нови Сад: 59-65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err="1" smtClean="0">
                <a:latin typeface="Arial" pitchFamily="34" charset="0"/>
                <a:cs typeface="Arial" pitchFamily="34" charset="0"/>
              </a:rPr>
              <a:t>Marjanović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1988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:Marjanović, Vojislav.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Branko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Ćopić,romani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.Stručna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knjiga</a:t>
            </a:r>
            <a:r>
              <a:rPr lang="en-US" smtClean="0">
                <a:latin typeface="Arial" pitchFamily="34" charset="0"/>
                <a:cs typeface="Arial" pitchFamily="34" charset="0"/>
              </a:rPr>
              <a:t>. Beograd</a:t>
            </a:r>
            <a:r>
              <a:rPr lang="ru-RU" smtClean="0">
                <a:latin typeface="Arial" pitchFamily="34" charset="0"/>
                <a:cs typeface="Arial" pitchFamily="34" charset="0"/>
              </a:rPr>
              <a:t>.</a:t>
            </a:r>
            <a:endParaRPr lang="en-US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en-US" err="1" smtClean="0">
                <a:latin typeface="Arial" pitchFamily="34" charset="0"/>
                <a:cs typeface="Arial" pitchFamily="34" charset="0"/>
              </a:rPr>
              <a:t>Marković</a:t>
            </a:r>
            <a:r>
              <a:rPr lang="en-US" smtClean="0">
                <a:latin typeface="Arial" pitchFamily="34" charset="0"/>
                <a:cs typeface="Arial" pitchFamily="34" charset="0"/>
              </a:rPr>
              <a:t> 1981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: Marković, Slobodan.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Želje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stvarnost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Ćopićevim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delima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err="1" smtClean="0">
                <a:latin typeface="Arial" pitchFamily="34" charset="0"/>
                <a:cs typeface="Arial" pitchFamily="34" charset="0"/>
              </a:rPr>
              <a:t>decu</a:t>
            </a:r>
            <a:r>
              <a:rPr lang="en-US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mtClean="0">
                <a:latin typeface="Arial" pitchFamily="34" charset="0"/>
                <a:cs typeface="Arial" pitchFamily="34" charset="0"/>
              </a:rPr>
              <a:t>In: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Kritičari</a:t>
            </a:r>
            <a:r>
              <a:rPr lang="en-US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Branku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Ćopiću</a:t>
            </a:r>
            <a:r>
              <a:rPr lang="en-US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Priredio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Muris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Idrizović</a:t>
            </a:r>
            <a:r>
              <a:rPr lang="en-US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Sv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j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etlost.Sarajevo</a:t>
            </a:r>
            <a:r>
              <a:rPr lang="en-US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smtClean="0">
                <a:latin typeface="Arial" pitchFamily="34" charset="0"/>
                <a:cs typeface="Arial" pitchFamily="34" charset="0"/>
              </a:rPr>
              <a:t>Петровић 2008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: </a:t>
            </a:r>
            <a:r>
              <a:rPr lang="sr-Cyrl-RS" smtClean="0">
                <a:latin typeface="Arial" pitchFamily="34" charset="0"/>
                <a:cs typeface="Arial" pitchFamily="34" charset="0"/>
              </a:rPr>
              <a:t>Петровић,Тихомир</a:t>
            </a:r>
            <a:r>
              <a:rPr lang="sr-Latn-RS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i="1" smtClean="0">
                <a:latin typeface="Arial" pitchFamily="34" charset="0"/>
                <a:cs typeface="Arial" pitchFamily="34" charset="0"/>
              </a:rPr>
              <a:t>Историја српске књижевности за децу</a:t>
            </a:r>
            <a:r>
              <a:rPr lang="ru-RU" smtClean="0">
                <a:latin typeface="Arial" pitchFamily="34" charset="0"/>
                <a:cs typeface="Arial" pitchFamily="34" charset="0"/>
              </a:rPr>
              <a:t>.Змајеве дечије игре.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Нови</a:t>
            </a:r>
            <a:r>
              <a:rPr lang="en-US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err="1" smtClean="0">
                <a:latin typeface="Arial" pitchFamily="34" charset="0"/>
                <a:cs typeface="Arial" pitchFamily="34" charset="0"/>
              </a:rPr>
              <a:t>Сад</a:t>
            </a:r>
            <a:r>
              <a:rPr lang="en-US" smtClean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A9A6352-B1FA-4B46-9A6D-ECF628DF9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20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95430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66486A-D9D0-480C-AE89-80461E9BC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Извори и литература</a:t>
            </a:r>
            <a:endParaRPr lang="bs-Latn-BA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3B581A-4B05-4AA3-B41B-303FD25FF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ru-RU" sz="2400" smtClean="0">
                <a:latin typeface="Arial" pitchFamily="34" charset="0"/>
                <a:cs typeface="Arial" pitchFamily="34" charset="0"/>
              </a:rPr>
              <a:t>Пијановић 2005: Пијановић,Петар. </a:t>
            </a:r>
            <a:r>
              <a:rPr lang="ru-RU" sz="2400" i="1" smtClean="0">
                <a:latin typeface="Arial" pitchFamily="34" charset="0"/>
                <a:cs typeface="Arial" pitchFamily="34" charset="0"/>
              </a:rPr>
              <a:t>Наивна прича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.  СКЗ,Учитељски факултет. 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/>
            <a:r>
              <a:rPr lang="en-US" sz="2400" err="1" smtClean="0">
                <a:latin typeface="Arial" pitchFamily="34" charset="0"/>
                <a:cs typeface="Arial" pitchFamily="34" charset="0"/>
              </a:rPr>
              <a:t>Terić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2018</a:t>
            </a:r>
            <a:r>
              <a:rPr lang="sr-Cyrl-RS" sz="2400" smtClean="0">
                <a:latin typeface="Arial" pitchFamily="34" charset="0"/>
                <a:cs typeface="Arial" pitchFamily="34" charset="0"/>
              </a:rPr>
              <a:t>:Терић,Маријана.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err="1" smtClean="0">
                <a:latin typeface="Arial" pitchFamily="34" charset="0"/>
                <a:cs typeface="Arial" pitchFamily="34" charset="0"/>
              </a:rPr>
              <a:t>Elemeti</a:t>
            </a:r>
            <a:r>
              <a:rPr lang="en-US" sz="24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err="1" smtClean="0">
                <a:latin typeface="Arial" pitchFamily="34" charset="0"/>
                <a:cs typeface="Arial" pitchFamily="34" charset="0"/>
              </a:rPr>
              <a:t>fantastike</a:t>
            </a:r>
            <a:r>
              <a:rPr lang="en-US" sz="24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err="1" smtClean="0">
                <a:latin typeface="Arial" pitchFamily="34" charset="0"/>
                <a:cs typeface="Arial" pitchFamily="34" charset="0"/>
              </a:rPr>
              <a:t>kao</a:t>
            </a:r>
            <a:r>
              <a:rPr lang="en-US" sz="24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err="1" smtClean="0">
                <a:latin typeface="Arial" pitchFamily="34" charset="0"/>
                <a:cs typeface="Arial" pitchFamily="34" charset="0"/>
              </a:rPr>
              <a:t>estetski</a:t>
            </a:r>
            <a:r>
              <a:rPr lang="en-US" sz="24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err="1" smtClean="0">
                <a:latin typeface="Arial" pitchFamily="34" charset="0"/>
                <a:cs typeface="Arial" pitchFamily="34" charset="0"/>
              </a:rPr>
              <a:t>aspekti</a:t>
            </a:r>
            <a:r>
              <a:rPr lang="en-US" sz="24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err="1" smtClean="0">
                <a:latin typeface="Arial" pitchFamily="34" charset="0"/>
                <a:cs typeface="Arial" pitchFamily="34" charset="0"/>
              </a:rPr>
              <a:t>kwiževnog</a:t>
            </a:r>
            <a:r>
              <a:rPr lang="en-US" sz="2400" i="1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err="1" smtClean="0">
                <a:latin typeface="Arial" pitchFamily="34" charset="0"/>
                <a:cs typeface="Arial" pitchFamily="34" charset="0"/>
              </a:rPr>
              <a:t>djela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.Lingua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Montenegrina.XI,1,br.21.Cetinje</a:t>
            </a:r>
          </a:p>
          <a:p>
            <a:pPr lvl="0"/>
            <a:r>
              <a:rPr lang="ru-RU" sz="2400" smtClean="0">
                <a:latin typeface="Arial" pitchFamily="34" charset="0"/>
                <a:cs typeface="Arial" pitchFamily="34" charset="0"/>
              </a:rPr>
              <a:t>Ћопић 1975а:Ћопић,Бранко. </a:t>
            </a:r>
            <a:r>
              <a:rPr lang="ru-RU" sz="2400" i="1" smtClean="0">
                <a:latin typeface="Arial" pitchFamily="34" charset="0"/>
                <a:cs typeface="Arial" pitchFamily="34" charset="0"/>
              </a:rPr>
              <a:t>Пионирска трилогија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smtClean="0">
                <a:latin typeface="Arial" pitchFamily="34" charset="0"/>
                <a:cs typeface="Arial" pitchFamily="34" charset="0"/>
              </a:rPr>
              <a:t>Орлови рано лете.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Просвета. Београд: 11-213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2400" smtClean="0">
                <a:latin typeface="Arial" pitchFamily="34" charset="0"/>
                <a:cs typeface="Arial" pitchFamily="34" charset="0"/>
              </a:rPr>
              <a:t>Ћопић 1975б:Ћопић,Бранко.</a:t>
            </a:r>
            <a:r>
              <a:rPr lang="ru-RU" sz="2400" i="1" smtClean="0">
                <a:latin typeface="Arial" pitchFamily="34" charset="0"/>
                <a:cs typeface="Arial" pitchFamily="34" charset="0"/>
              </a:rPr>
              <a:t> Башта сљезове боје.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Просвета. Београд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sr-Latn-RS" sz="2400" smtClean="0">
                <a:latin typeface="Arial" pitchFamily="34" charset="0"/>
                <a:cs typeface="Arial" pitchFamily="34" charset="0"/>
              </a:rPr>
              <a:t>Arhetipski osnov igre www: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http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://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maja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vuckovic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com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filozofija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arhetipski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osnov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igre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html.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smtClean="0">
                <a:latin typeface="Arial" pitchFamily="34" charset="0"/>
                <a:cs typeface="Arial" pitchFamily="34" charset="0"/>
              </a:rPr>
              <a:t>Stanje</a:t>
            </a:r>
            <a:r>
              <a:rPr lang="sr-Cyrl-RS" sz="240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29.10.2018.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5E16515-63E2-4E51-8734-C894F51FC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21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9622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1E6099-535B-44E6-B30A-F2080C94BA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40657" y="2503641"/>
            <a:ext cx="10663085" cy="1325563"/>
          </a:xfrm>
        </p:spPr>
        <p:txBody>
          <a:bodyPr>
            <a:normAutofit/>
          </a:bodyPr>
          <a:lstStyle/>
          <a:p>
            <a:pPr algn="ctr"/>
            <a:r>
              <a:rPr lang="sr-Cyrl-RS" sz="3200" smtClean="0">
                <a:latin typeface="Arial" panose="020B0604020202020204" pitchFamily="34" charset="0"/>
                <a:cs typeface="Arial" panose="020B0604020202020204" pitchFamily="34" charset="0"/>
              </a:rPr>
              <a:t>Хвала на пажњи</a:t>
            </a:r>
            <a:r>
              <a:rPr lang="bs-Latn-BA" sz="320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bs-Latn-BA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DAD05F8-FABF-4AD2-8118-C03EDE71B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22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67517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5778EB-3DC4-41E6-8577-65DF9FCAB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Увод</a:t>
            </a:r>
            <a:endParaRPr lang="bs-Latn-BA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748D9F-1D7B-4651-968D-C384C95AF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975"/>
            <a:ext cx="10515600" cy="474880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Детињство - </a:t>
            </a:r>
            <a:r>
              <a:rPr lang="sr-Cyrl-RS" sz="2400" i="1" smtClean="0">
                <a:latin typeface="Arial" panose="020B0604020202020204" pitchFamily="34" charset="0"/>
                <a:cs typeface="Arial" panose="020B0604020202020204" pitchFamily="34" charset="0"/>
              </a:rPr>
              <a:t>живот слободан као маштање и леп сан 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( Костић, Милинковић 2015:12 у Јеремић 1985:423)</a:t>
            </a:r>
            <a:r>
              <a:rPr lang="hr-HR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антастика као покретач за развој читаочеве маште, а </a:t>
            </a:r>
            <a:r>
              <a:rPr lang="sr-Cyrl-RS" sz="2400" i="1" smtClean="0">
                <a:latin typeface="Arial" panose="020B0604020202020204" pitchFamily="34" charset="0"/>
                <a:cs typeface="Arial" panose="020B0604020202020204" pitchFamily="34" charset="0"/>
              </a:rPr>
              <a:t>фикција као простор за игру </a:t>
            </a:r>
            <a:r>
              <a:rPr lang="sr-Cyrl-RS" sz="240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Т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eri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ć 2018:205 у Š</a:t>
            </a:r>
            <a:r>
              <a:rPr lang="en-US" sz="2400" err="1" smtClean="0">
                <a:latin typeface="Arial" pitchFamily="34" charset="0"/>
                <a:cs typeface="Arial" pitchFamily="34" charset="0"/>
              </a:rPr>
              <a:t>efer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 2001:17</a:t>
            </a:r>
            <a:r>
              <a:rPr lang="ru-RU" sz="2400" smtClean="0"/>
              <a:t>).</a:t>
            </a: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Игра као право отелотворење човека</a:t>
            </a:r>
            <a:r>
              <a:rPr lang="hr-HR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Игра као путоказ кроз стварност ка машти на примеру </a:t>
            </a:r>
            <a:r>
              <a:rPr lang="sr-Cyrl-RS" sz="2400" i="1" smtClean="0">
                <a:latin typeface="Arial" panose="020B0604020202020204" pitchFamily="34" charset="0"/>
                <a:cs typeface="Arial" panose="020B0604020202020204" pitchFamily="34" charset="0"/>
              </a:rPr>
              <a:t>Оролва рано лете</a:t>
            </a:r>
            <a:r>
              <a:rPr lang="hr-HR" sz="2400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24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Трагње за нечим новим неизреченим</a:t>
            </a:r>
            <a:r>
              <a:rPr lang="hr-HR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2400"/>
          </a:p>
          <a:p>
            <a:pPr marL="0" indent="0">
              <a:buNone/>
            </a:pPr>
            <a:endParaRPr lang="hr-HR" sz="2400"/>
          </a:p>
          <a:p>
            <a:pPr marL="0" indent="0">
              <a:buNone/>
            </a:pPr>
            <a:endParaRPr lang="bs-Latn-BA" sz="240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DB40F59-859D-4649-AC73-27B124503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3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52674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2A31807-C526-4F39-8A64-82829215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Ф</a:t>
            </a:r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антастичност и игра у </a:t>
            </a:r>
            <a:r>
              <a:rPr lang="sr-Cyrl-RS" sz="3200" b="1" i="1" smtClean="0">
                <a:latin typeface="Arial" panose="020B0604020202020204" pitchFamily="34" charset="0"/>
                <a:cs typeface="Arial" panose="020B0604020202020204" pitchFamily="34" charset="0"/>
              </a:rPr>
              <a:t>Орловима</a:t>
            </a:r>
            <a:endParaRPr lang="bs-Latn-BA" sz="3200" i="1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6F7145-D10B-41A6-944D-368788FBA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Фантастичност као место бега од стварности.Фантастични, маштовити јунаци.</a:t>
            </a: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Cyrl-R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Детињство које маштом надограђује стварност.</a:t>
            </a:r>
            <a:r>
              <a:rPr lang="hr-HR" sz="2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Игра као основ испуњења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R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Свет фантастичног и игра. Човек/дете као </a:t>
            </a:r>
            <a:r>
              <a:rPr lang="sr-Latn-RS" sz="2400" i="1" smtClean="0">
                <a:latin typeface="Arial" panose="020B0604020202020204" pitchFamily="34" charset="0"/>
                <a:cs typeface="Arial" panose="020B0604020202020204" pitchFamily="34" charset="0"/>
              </a:rPr>
              <a:t>homo </a:t>
            </a:r>
            <a:r>
              <a:rPr lang="sr-Latn-RS" sz="2400" i="1" smtClean="0">
                <a:latin typeface="Arial" panose="020B0604020202020204" pitchFamily="34" charset="0"/>
                <a:cs typeface="Arial" panose="020B0604020202020204" pitchFamily="34" charset="0"/>
              </a:rPr>
              <a:t>ludens</a:t>
            </a:r>
            <a:r>
              <a:rPr lang="sr-Cyrl-RS" sz="2400" i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Latn-RS" sz="2400" i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400" smtClean="0">
                <a:latin typeface="Arial" panose="020B0604020202020204" pitchFamily="34" charset="0"/>
                <a:cs typeface="Arial" panose="020B0604020202020204" pitchFamily="34" charset="0"/>
              </a:rPr>
              <a:t>Arhetipski osnov igre-www.</a:t>
            </a:r>
            <a:endParaRPr lang="en-US" sz="2400" smtClean="0"/>
          </a:p>
          <a:p>
            <a:pPr>
              <a:buNone/>
            </a:pPr>
            <a:r>
              <a:rPr lang="sr-Cyrl-RS" sz="2400" smtClean="0">
                <a:latin typeface="Arial" pitchFamily="34" charset="0"/>
                <a:cs typeface="Arial" pitchFamily="34" charset="0"/>
              </a:rPr>
              <a:t> “Хајдуковање је сукобљавање и игра несташлука”( Петровић 2008:267).</a:t>
            </a:r>
          </a:p>
          <a:p>
            <a:pPr marL="57150" indent="-57150">
              <a:buNone/>
            </a:pPr>
            <a:r>
              <a:rPr lang="sr-Cyrl-RS" sz="2400" smtClean="0">
                <a:latin typeface="Arial" pitchFamily="34" charset="0"/>
                <a:cs typeface="Arial" pitchFamily="34" charset="0"/>
              </a:rPr>
              <a:t>Игра као пут враћању природном стању, колективном несвесном, култури.</a:t>
            </a:r>
            <a:endParaRPr lang="en-US" sz="240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i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 sz="3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AA1E4D1-BAD3-4061-BE2D-2A8741C2A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4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303541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4CA4F4-DF80-4EB7-848D-A6EAFED57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smtClean="0">
                <a:latin typeface="Arial" pitchFamily="34" charset="0"/>
                <a:cs typeface="Arial" pitchFamily="34" charset="0"/>
              </a:rPr>
              <a:t>Карактеризација јунака и корелативни приступ</a:t>
            </a:r>
            <a:endParaRPr lang="bs-Latn-BA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476ADEE-B518-4820-83FE-0E8DF1AE4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арактери јунака и њихове особине. 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аједништво читаоца у дешавањима јунака, кроз игру и неодлучност.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Стриц, Јованче, Луња, Николица с приколицом, пољар Лијан</a:t>
            </a:r>
            <a:r>
              <a:rPr lang="sr-Latn-RS" sz="240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i="1" smtClean="0">
                <a:latin typeface="Arial" panose="020B0604020202020204" pitchFamily="34" charset="0"/>
                <a:cs typeface="Arial" panose="020B0604020202020204" pitchFamily="34" charset="0"/>
              </a:rPr>
              <a:t>метафора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i="1" smtClean="0">
                <a:latin typeface="Arial" panose="020B0604020202020204" pitchFamily="34" charset="0"/>
                <a:cs typeface="Arial" panose="020B0604020202020204" pitchFamily="34" charset="0"/>
              </a:rPr>
              <a:t>детињства, плод маште и ведрине из народа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(Петровић 2008:269).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Маштовитост детињства и двоумљење: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„стоји распет између смирене дједове ватрице...и страшног бљештавог мјесечевог пожара, хладног и невјерног, који расте над хоризонтом и силовито вуче у непознато“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smtClean="0">
                <a:latin typeface="Arial" pitchFamily="34" charset="0"/>
                <a:cs typeface="Arial" pitchFamily="34" charset="0"/>
              </a:rPr>
              <a:t>(Ћопић 1975:33).</a:t>
            </a:r>
          </a:p>
          <a:p>
            <a:pPr marL="0" indent="0">
              <a:spcBef>
                <a:spcPts val="0"/>
              </a:spcBef>
              <a:buNone/>
            </a:pPr>
            <a:endParaRPr lang="ru-RU" sz="2400" i="1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i="1" smtClean="0">
                <a:latin typeface="Arial" pitchFamily="34" charset="0"/>
                <a:cs typeface="Arial" pitchFamily="34" charset="0"/>
              </a:rPr>
              <a:t>Дечаци Павлове улице</a:t>
            </a:r>
            <a:endParaRPr lang="bs-Latn-BA" sz="2400" i="1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s-Latn-BA" sz="240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/>
          </a:p>
          <a:p>
            <a:pPr marL="0" indent="0">
              <a:spcBef>
                <a:spcPts val="0"/>
              </a:spcBef>
              <a:buNone/>
            </a:pPr>
            <a:endParaRPr lang="bs-Latn-BA"/>
          </a:p>
          <a:p>
            <a:pPr marL="0" indent="0">
              <a:buNone/>
            </a:pPr>
            <a:endParaRPr lang="bs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7822767-CC2C-4BF6-B22A-F3F2ADBC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5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34439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9777BE-EF9B-4E38-A42D-D4B956B8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sz="3200" b="1" smtClean="0">
                <a:latin typeface="Arial" panose="020B0604020202020204" pitchFamily="34" charset="0"/>
                <a:cs typeface="Arial" panose="020B0604020202020204" pitchFamily="34" charset="0"/>
              </a:rPr>
              <a:t>Истраживање имагинализације и маштовитости у узрасту 6.разреда на примеру </a:t>
            </a:r>
            <a:r>
              <a:rPr lang="sr-Cyrl-RS" sz="3200" b="1" i="1" smtClean="0">
                <a:latin typeface="Arial" panose="020B0604020202020204" pitchFamily="34" charset="0"/>
                <a:cs typeface="Arial" panose="020B0604020202020204" pitchFamily="34" charset="0"/>
              </a:rPr>
              <a:t>Орлова рано лете</a:t>
            </a:r>
            <a:endParaRPr lang="bs-Latn-BA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050D1D-CDE0-411E-B600-14B59C45A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706" y="1834251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Cyrl-RS" sz="2400" b="1" smtClean="0">
                <a:latin typeface="Arial" panose="020B0604020202020204" pitchFamily="34" charset="0"/>
                <a:cs typeface="Arial" panose="020B0604020202020204" pitchFamily="34" charset="0"/>
              </a:rPr>
              <a:t>Предмет рада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:Фантастика у роману </a:t>
            </a:r>
            <a:r>
              <a:rPr lang="sr-Cyrl-RS" sz="2400" i="1" smtClean="0">
                <a:latin typeface="Arial" panose="020B0604020202020204" pitchFamily="34" charset="0"/>
                <a:cs typeface="Arial" panose="020B0604020202020204" pitchFamily="34" charset="0"/>
              </a:rPr>
              <a:t>Орлови рано лете 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њена имагинализација и маштовитост пријемчива ученицима шестог разреда, те да се кроз игру остварује.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smtClean="0"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sr-Cyrl-RS" sz="2400" b="1" smtClean="0">
                <a:latin typeface="Arial" panose="020B0604020202020204" pitchFamily="34" charset="0"/>
                <a:cs typeface="Arial" panose="020B0604020202020204" pitchFamily="34" charset="0"/>
              </a:rPr>
              <a:t>начај исртаживања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-указивање на предности читања оваквих романа у настави.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b="1" smtClean="0">
                <a:latin typeface="Arial" panose="020B0604020202020204" pitchFamily="34" charset="0"/>
                <a:cs typeface="Arial" panose="020B0604020202020204" pitchFamily="34" charset="0"/>
              </a:rPr>
              <a:t>Циљ истраживања 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је испитивање ученичке рецепције романа  с посебним освртом на каракетристике споја маште и стварности.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hr-HR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bs-Latn-BA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8D578B0-9C16-46DF-A7B9-55C927EB0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6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26052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233EFD-CC6F-47F3-9507-AD61C1E83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r-Cyrl-RS" sz="2400" b="1" smtClean="0">
                <a:latin typeface="Arial" panose="020B0604020202020204" pitchFamily="34" charset="0"/>
                <a:cs typeface="Arial" panose="020B0604020202020204" pitchFamily="34" charset="0"/>
              </a:rPr>
              <a:t>Задаци: 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испитати ученичко разумевање измаштаних описа и јунака; испитати да ли постоји значајнија разлика у ученичком маштовитом свету док читају или гледају филм.</a:t>
            </a:r>
          </a:p>
          <a:p>
            <a:pPr marL="0" indent="0">
              <a:spcBef>
                <a:spcPts val="0"/>
              </a:spcBef>
              <a:buNone/>
            </a:pPr>
            <a:endParaRPr lang="sr-Cyrl-RS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b="1" smtClean="0">
                <a:latin typeface="Arial" panose="020B0604020202020204" pitchFamily="34" charset="0"/>
                <a:cs typeface="Arial" panose="020B0604020202020204" pitchFamily="34" charset="0"/>
              </a:rPr>
              <a:t>Претпоставка</a:t>
            </a:r>
            <a:r>
              <a:rPr lang="sr-Cyrl-RS" sz="2400" smtClean="0">
                <a:latin typeface="Arial" panose="020B0604020202020204" pitchFamily="34" charset="0"/>
                <a:cs typeface="Arial" panose="020B0604020202020204" pitchFamily="34" charset="0"/>
              </a:rPr>
              <a:t>: Ученици воле да се играју и маштају. Доживљајно се уживљавају у роман.</a:t>
            </a:r>
            <a:endParaRPr lang="hr-HR" sz="24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r-Latn-RS" sz="2400" b="1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sr-Cyrl-RS" sz="2400" b="1" smtClean="0">
                <a:latin typeface="Arial" pitchFamily="34" charset="0"/>
                <a:cs typeface="Arial" pitchFamily="34" charset="0"/>
              </a:rPr>
              <a:t>Варијабле: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itchFamily="34" charset="0"/>
                <a:cs typeface="Arial" pitchFamily="34" charset="0"/>
              </a:rPr>
              <a:t>Ставови ученика по постављеним питањима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sr-Cyrl-RS" sz="2400" smtClean="0">
                <a:latin typeface="Arial" pitchFamily="34" charset="0"/>
                <a:cs typeface="Arial" pitchFamily="34" charset="0"/>
              </a:rPr>
              <a:t>Ученици </a:t>
            </a:r>
            <a:r>
              <a:rPr lang="sr-Cyrl-RS" sz="2400" smtClean="0">
                <a:latin typeface="Arial" pitchFamily="34" charset="0"/>
                <a:cs typeface="Arial" pitchFamily="34" charset="0"/>
              </a:rPr>
              <a:t>ОШ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„</a:t>
            </a:r>
            <a:r>
              <a:rPr lang="sr-Cyrl-RS" sz="2400" smtClean="0">
                <a:latin typeface="Arial" pitchFamily="34" charset="0"/>
                <a:cs typeface="Arial" pitchFamily="34" charset="0"/>
              </a:rPr>
              <a:t>Жарко Зрењанин”Зрењанин,</a:t>
            </a:r>
            <a:r>
              <a:rPr lang="sr-Latn-RS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smtClean="0">
                <a:latin typeface="Arial" pitchFamily="34" charset="0"/>
                <a:cs typeface="Arial" pitchFamily="34" charset="0"/>
              </a:rPr>
              <a:t>43 </a:t>
            </a:r>
            <a:r>
              <a:rPr lang="sr-Cyrl-RS" sz="2400" smtClean="0">
                <a:latin typeface="Arial" pitchFamily="34" charset="0"/>
                <a:cs typeface="Arial" pitchFamily="34" charset="0"/>
              </a:rPr>
              <a:t>ученика</a:t>
            </a:r>
            <a:endParaRPr lang="bs-Latn-BA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5F0F5C-93EA-4219-9465-5700CD03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7FCD9-44D2-48B3-80B4-8CB81C00B4E2}" type="slidenum">
              <a:rPr lang="bs-Latn-BA" smtClean="0"/>
              <a:pPr/>
              <a:t>7</a:t>
            </a:fld>
            <a:endParaRPr lang="bs-Latn-BA"/>
          </a:p>
        </p:txBody>
      </p:sp>
    </p:spTree>
    <p:extLst>
      <p:ext uri="{BB962C8B-B14F-4D97-AF65-F5344CB8AC3E}">
        <p14:creationId xmlns="" xmlns:p14="http://schemas.microsoft.com/office/powerpoint/2010/main" val="406909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65465"/>
            <a:ext cx="10515600" cy="2294962"/>
          </a:xfrm>
        </p:spPr>
        <p:txBody>
          <a:bodyPr/>
          <a:lstStyle/>
          <a:p>
            <a:pPr algn="ctr">
              <a:buNone/>
            </a:pPr>
            <a:r>
              <a:rPr lang="sr-Cyrl-RS" sz="2400" b="1" smtClean="0">
                <a:latin typeface="Arial" pitchFamily="34" charset="0"/>
                <a:cs typeface="Arial" pitchFamily="34" charset="0"/>
              </a:rPr>
              <a:t>М</a:t>
            </a:r>
            <a:r>
              <a:rPr lang="sr-Cyrl-RS" sz="2400" b="1" smtClean="0">
                <a:latin typeface="Arial" pitchFamily="34" charset="0"/>
                <a:cs typeface="Arial" pitchFamily="34" charset="0"/>
              </a:rPr>
              <a:t>етоде, технике и инструмент истраживања</a:t>
            </a:r>
            <a:endParaRPr lang="en-US" sz="2400" b="1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sr-Cyrl-RS" sz="2400" b="1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400" smtClean="0">
                <a:latin typeface="Arial" pitchFamily="34" charset="0"/>
                <a:cs typeface="Arial" pitchFamily="34" charset="0"/>
              </a:rPr>
              <a:t>М</a:t>
            </a:r>
            <a:r>
              <a:rPr lang="sr-Cyrl-RS" sz="2400" smtClean="0">
                <a:latin typeface="Arial" pitchFamily="34" charset="0"/>
                <a:cs typeface="Arial" pitchFamily="34" charset="0"/>
              </a:rPr>
              <a:t>етода анкете и дескриптивна метода.</a:t>
            </a:r>
          </a:p>
          <a:p>
            <a:pPr>
              <a:buNone/>
            </a:pPr>
            <a:endParaRPr lang="sr-Cyrl-R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61" y="428263"/>
            <a:ext cx="11331615" cy="6058801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20000"/>
              </a:lnSpc>
              <a:buNone/>
            </a:pPr>
            <a:endParaRPr lang="sr-Latn-RS" sz="3400" b="1" smtClean="0">
              <a:latin typeface="Arial" pitchFamily="34" charset="0"/>
              <a:cs typeface="Arial" pitchFamily="34" charset="0"/>
            </a:endParaRPr>
          </a:p>
          <a:p>
            <a:pPr marL="292100" lvl="1">
              <a:lnSpc>
                <a:spcPct val="120000"/>
              </a:lnSpc>
              <a:buNone/>
            </a:pPr>
            <a:r>
              <a:rPr lang="ru-RU" sz="9600" b="1" smtClean="0">
                <a:latin typeface="Arial" pitchFamily="34" charset="0"/>
                <a:cs typeface="Arial" pitchFamily="34" charset="0"/>
              </a:rPr>
              <a:t>Анкетни листић</a:t>
            </a:r>
            <a:endParaRPr lang="en-US" sz="96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9600" smtClean="0">
                <a:latin typeface="Arial" pitchFamily="34" charset="0"/>
                <a:cs typeface="Arial" pitchFamily="34" charset="0"/>
              </a:rPr>
              <a:t>Колико ти је било тешко да замислиш </a:t>
            </a:r>
            <a:r>
              <a:rPr lang="ru-RU" sz="9600" i="1" smtClean="0">
                <a:latin typeface="Arial" pitchFamily="34" charset="0"/>
                <a:cs typeface="Arial" pitchFamily="34" charset="0"/>
              </a:rPr>
              <a:t>Прокин гај</a:t>
            </a:r>
            <a:r>
              <a:rPr lang="ru-RU" sz="9600" smtClean="0">
                <a:latin typeface="Arial" pitchFamily="34" charset="0"/>
                <a:cs typeface="Arial" pitchFamily="34" charset="0"/>
              </a:rPr>
              <a:t> из пишчевог описа?</a:t>
            </a:r>
            <a:endParaRPr lang="en-US" sz="96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9600" err="1" smtClean="0">
                <a:latin typeface="Arial" pitchFamily="34" charset="0"/>
                <a:cs typeface="Arial" pitchFamily="34" charset="0"/>
              </a:rPr>
              <a:t>Доста</a:t>
            </a:r>
            <a:r>
              <a:rPr lang="en-US" sz="960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9600" err="1" smtClean="0">
                <a:latin typeface="Arial" pitchFamily="34" charset="0"/>
                <a:cs typeface="Arial" pitchFamily="34" charset="0"/>
              </a:rPr>
              <a:t>Мало</a:t>
            </a:r>
            <a:r>
              <a:rPr lang="en-US" sz="960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9600" err="1" smtClean="0">
                <a:latin typeface="Arial" pitchFamily="34" charset="0"/>
                <a:cs typeface="Arial" pitchFamily="34" charset="0"/>
              </a:rPr>
              <a:t>Нимало</a:t>
            </a:r>
            <a:r>
              <a:rPr lang="en-US" sz="960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960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sz="96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9600" err="1" smtClean="0">
                <a:latin typeface="Arial" pitchFamily="34" charset="0"/>
                <a:cs typeface="Arial" pitchFamily="34" charset="0"/>
              </a:rPr>
              <a:t>знам</a:t>
            </a:r>
            <a:endParaRPr lang="en-US" sz="960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</a:pPr>
            <a:r>
              <a:rPr lang="ru-RU" sz="9600" smtClean="0">
                <a:latin typeface="Arial" pitchFamily="34" charset="0"/>
                <a:cs typeface="Arial" pitchFamily="34" charset="0"/>
              </a:rPr>
              <a:t>У делу </a:t>
            </a:r>
            <a:r>
              <a:rPr lang="ru-RU" sz="9600" i="1" smtClean="0">
                <a:latin typeface="Arial" pitchFamily="34" charset="0"/>
                <a:cs typeface="Arial" pitchFamily="34" charset="0"/>
              </a:rPr>
              <a:t>Орлови рано лете</a:t>
            </a:r>
            <a:r>
              <a:rPr lang="ru-RU" sz="9600" smtClean="0">
                <a:latin typeface="Arial" pitchFamily="34" charset="0"/>
                <a:cs typeface="Arial" pitchFamily="34" charset="0"/>
              </a:rPr>
              <a:t> дечаци маштају да постану хајдуци.</a:t>
            </a:r>
            <a:r>
              <a:rPr lang="en-US" sz="96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600" smtClean="0">
                <a:latin typeface="Arial" pitchFamily="34" charset="0"/>
                <a:cs typeface="Arial" pitchFamily="34" charset="0"/>
              </a:rPr>
              <a:t>Подржаваш ли њихову идеју о томе?  </a:t>
            </a:r>
            <a:r>
              <a:rPr lang="en-US" sz="9600" smtClean="0">
                <a:latin typeface="Arial" pitchFamily="34" charset="0"/>
                <a:cs typeface="Arial" pitchFamily="34" charset="0"/>
              </a:rPr>
              <a:t>ДА                  НЕ</a:t>
            </a:r>
          </a:p>
          <a:p>
            <a:pPr>
              <a:lnSpc>
                <a:spcPct val="120000"/>
              </a:lnSpc>
              <a:buNone/>
            </a:pPr>
            <a:r>
              <a:rPr lang="en-US" sz="9600" err="1" smtClean="0">
                <a:latin typeface="Arial" pitchFamily="34" charset="0"/>
                <a:cs typeface="Arial" pitchFamily="34" charset="0"/>
              </a:rPr>
              <a:t>Образложи</a:t>
            </a:r>
            <a:r>
              <a:rPr lang="en-US" sz="960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9600" u="sng" smtClean="0">
                <a:latin typeface="Arial" pitchFamily="34" charset="0"/>
                <a:cs typeface="Arial" pitchFamily="34" charset="0"/>
              </a:rPr>
              <a:t>									</a:t>
            </a:r>
            <a:endParaRPr lang="en-US" sz="960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</a:pPr>
            <a:r>
              <a:rPr lang="ru-RU" sz="9600" smtClean="0">
                <a:latin typeface="Arial" pitchFamily="34" charset="0"/>
                <a:cs typeface="Arial" pitchFamily="34" charset="0"/>
              </a:rPr>
              <a:t>Читајући роман да ли си замишљао пећину, дрекавца, Тепсију?</a:t>
            </a:r>
            <a:endParaRPr lang="en-US" sz="96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9600" smtClean="0">
                <a:latin typeface="Arial" pitchFamily="34" charset="0"/>
                <a:cs typeface="Arial" pitchFamily="34" charset="0"/>
              </a:rPr>
              <a:t>Слаже ли се твој опис са пишчевим?             </a:t>
            </a:r>
            <a:r>
              <a:rPr lang="en-US" sz="9600" smtClean="0">
                <a:latin typeface="Arial" pitchFamily="34" charset="0"/>
                <a:cs typeface="Arial" pitchFamily="34" charset="0"/>
              </a:rPr>
              <a:t>ДА                                НЕ</a:t>
            </a:r>
          </a:p>
          <a:p>
            <a:pPr lvl="0">
              <a:lnSpc>
                <a:spcPct val="120000"/>
              </a:lnSpc>
            </a:pPr>
            <a:r>
              <a:rPr lang="ru-RU" sz="9600" smtClean="0">
                <a:latin typeface="Arial" pitchFamily="34" charset="0"/>
                <a:cs typeface="Arial" pitchFamily="34" charset="0"/>
              </a:rPr>
              <a:t>Колико је филм </a:t>
            </a:r>
            <a:r>
              <a:rPr lang="ru-RU" sz="9600" i="1" smtClean="0">
                <a:latin typeface="Arial" pitchFamily="34" charset="0"/>
                <a:cs typeface="Arial" pitchFamily="34" charset="0"/>
              </a:rPr>
              <a:t>Орлови рано лете</a:t>
            </a:r>
            <a:r>
              <a:rPr lang="ru-RU" sz="9600" smtClean="0">
                <a:latin typeface="Arial" pitchFamily="34" charset="0"/>
                <a:cs typeface="Arial" pitchFamily="34" charset="0"/>
              </a:rPr>
              <a:t> испунио твоја очекивања у односу на измаштани предео и јунаке о којима си </a:t>
            </a:r>
            <a:r>
              <a:rPr lang="ru-RU" sz="9600" smtClean="0">
                <a:latin typeface="Arial" pitchFamily="34" charset="0"/>
                <a:cs typeface="Arial" pitchFamily="34" charset="0"/>
              </a:rPr>
              <a:t>читао?</a:t>
            </a:r>
            <a:endParaRPr lang="en-US" sz="96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9600" smtClean="0">
                <a:latin typeface="Arial" pitchFamily="34" charset="0"/>
                <a:cs typeface="Arial" pitchFamily="34" charset="0"/>
              </a:rPr>
              <a:t>Доста     </a:t>
            </a:r>
            <a:r>
              <a:rPr lang="ru-RU" sz="9600" smtClean="0">
                <a:latin typeface="Arial" pitchFamily="34" charset="0"/>
                <a:cs typeface="Arial" pitchFamily="34" charset="0"/>
              </a:rPr>
              <a:t>Нимало   Донекле </a:t>
            </a:r>
            <a:r>
              <a:rPr lang="en-US" sz="9600" u="sng" smtClean="0">
                <a:latin typeface="Arial" pitchFamily="34" charset="0"/>
                <a:cs typeface="Arial" pitchFamily="34" charset="0"/>
              </a:rPr>
              <a:t>				</a:t>
            </a:r>
            <a:r>
              <a:rPr lang="en-US" sz="960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600" smtClean="0">
                <a:latin typeface="Arial" pitchFamily="34" charset="0"/>
                <a:cs typeface="Arial" pitchFamily="34" charset="0"/>
              </a:rPr>
              <a:t>( допиши свој одговор)</a:t>
            </a:r>
            <a:endParaRPr lang="en-US" sz="960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9600" b="1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2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1234</Words>
  <Application>Microsoft Office PowerPoint</Application>
  <PresentationFormat>Custom</PresentationFormat>
  <Paragraphs>135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Оливера Урошев Палалић  ОШ”Жарко Зрењанин” Зрењанин Филозофски факултет, Нови Сад  olivera.palalic@yahoo.com  Фантастичност детињства  8. Симпозијум -Ћопић фантастични  Нови Сад,  8 - 10.11.2018.  </vt:lpstr>
      <vt:lpstr>    </vt:lpstr>
      <vt:lpstr>Увод</vt:lpstr>
      <vt:lpstr>Фантастичност и игра у Орловима</vt:lpstr>
      <vt:lpstr>Карактеризација јунака и корелативни приступ</vt:lpstr>
      <vt:lpstr>Истраживање имагинализације и маштовитости у узрасту 6.разреда на примеру Орлова рано лете</vt:lpstr>
      <vt:lpstr>Slide 7</vt:lpstr>
      <vt:lpstr>Slide 8</vt:lpstr>
      <vt:lpstr>Slide 9</vt:lpstr>
      <vt:lpstr>Slide 10</vt:lpstr>
      <vt:lpstr>Slide 11</vt:lpstr>
      <vt:lpstr>Slide 12</vt:lpstr>
      <vt:lpstr>Резултати истраживања</vt:lpstr>
      <vt:lpstr>Slide 14</vt:lpstr>
      <vt:lpstr>Slide 15</vt:lpstr>
      <vt:lpstr>Slide 16</vt:lpstr>
      <vt:lpstr>Slide 17</vt:lpstr>
      <vt:lpstr>Закључак</vt:lpstr>
      <vt:lpstr>Slide 19</vt:lpstr>
      <vt:lpstr>Извори и литература</vt:lpstr>
      <vt:lpstr>Извори и литература</vt:lpstr>
      <vt:lpstr>Хвала на пажњи!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Enisa Gološ</dc:title>
  <dc:creator>golos</dc:creator>
  <cp:lastModifiedBy>Korisnik</cp:lastModifiedBy>
  <cp:revision>55</cp:revision>
  <dcterms:created xsi:type="dcterms:W3CDTF">2017-09-03T17:11:22Z</dcterms:created>
  <dcterms:modified xsi:type="dcterms:W3CDTF">2018-11-03T19:24:36Z</dcterms:modified>
</cp:coreProperties>
</file>