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7" r:id="rId10"/>
    <p:sldId id="268" r:id="rId11"/>
    <p:sldId id="269" r:id="rId12"/>
    <p:sldId id="270" r:id="rId13"/>
    <p:sldId id="271" r:id="rId14"/>
    <p:sldId id="276" r:id="rId15"/>
    <p:sldId id="277" r:id="rId16"/>
    <p:sldId id="272" r:id="rId17"/>
    <p:sldId id="273" r:id="rId18"/>
    <p:sldId id="274" r:id="rId19"/>
    <p:sldId id="275" r:id="rId20"/>
    <p:sldId id="263" r:id="rId21"/>
    <p:sldId id="264" r:id="rId22"/>
    <p:sldId id="265" r:id="rId23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-73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-3288" y="-11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Najbolja\Najbolja\doktorske\copic\Book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Najbolja\Najbolja\doktorske\copic\Book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Najbolja\Najbolja\doktorske\copic\Book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barChart>
        <c:barDir val="col"/>
        <c:grouping val="clustered"/>
        <c:ser>
          <c:idx val="0"/>
          <c:order val="0"/>
          <c:cat>
            <c:strRef>
              <c:f>Sheet1!$C$2:$C$5</c:f>
              <c:strCache>
                <c:ptCount val="4"/>
                <c:pt idx="0">
                  <c:v>Доста</c:v>
                </c:pt>
                <c:pt idx="1">
                  <c:v>Мало</c:v>
                </c:pt>
                <c:pt idx="2">
                  <c:v>Нимало</c:v>
                </c:pt>
                <c:pt idx="3">
                  <c:v>Не знам</c:v>
                </c:pt>
              </c:strCache>
            </c:strRef>
          </c:cat>
          <c:val>
            <c:numRef>
              <c:f>Sheet1!$A$1:$A$4</c:f>
              <c:numCache>
                <c:formatCode>General</c:formatCode>
                <c:ptCount val="4"/>
                <c:pt idx="0">
                  <c:v>3</c:v>
                </c:pt>
                <c:pt idx="1">
                  <c:v>14</c:v>
                </c:pt>
                <c:pt idx="2">
                  <c:v>22</c:v>
                </c:pt>
                <c:pt idx="3">
                  <c:v>4</c:v>
                </c:pt>
              </c:numCache>
            </c:numRef>
          </c:val>
        </c:ser>
        <c:axId val="70981504"/>
        <c:axId val="70983040"/>
      </c:barChart>
      <c:catAx>
        <c:axId val="70981504"/>
        <c:scaling>
          <c:orientation val="minMax"/>
        </c:scaling>
        <c:axPos val="b"/>
        <c:tickLblPos val="nextTo"/>
        <c:txPr>
          <a:bodyPr/>
          <a:lstStyle/>
          <a:p>
            <a:pPr>
              <a:defRPr sz="2400" baseline="0"/>
            </a:pPr>
            <a:endParaRPr lang="en-US"/>
          </a:p>
        </c:txPr>
        <c:crossAx val="70983040"/>
        <c:crosses val="autoZero"/>
        <c:auto val="1"/>
        <c:lblAlgn val="ctr"/>
        <c:lblOffset val="100"/>
      </c:catAx>
      <c:valAx>
        <c:axId val="70983040"/>
        <c:scaling>
          <c:orientation val="minMax"/>
        </c:scaling>
        <c:axPos val="l"/>
        <c:majorGridlines/>
        <c:numFmt formatCode="General" sourceLinked="1"/>
        <c:tickLblPos val="nextTo"/>
        <c:crossAx val="70981504"/>
        <c:crosses val="autoZero"/>
        <c:crossBetween val="between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cat>
            <c:strRef>
              <c:f>Sheet1!$C$6:$C$7</c:f>
              <c:strCache>
                <c:ptCount val="2"/>
                <c:pt idx="0">
                  <c:v>Да</c:v>
                </c:pt>
                <c:pt idx="1">
                  <c:v>Не </c:v>
                </c:pt>
              </c:strCache>
            </c:strRef>
          </c:cat>
          <c:val>
            <c:numRef>
              <c:f>Sheet1!$A$6:$A$7</c:f>
              <c:numCache>
                <c:formatCode>General</c:formatCode>
                <c:ptCount val="2"/>
                <c:pt idx="0">
                  <c:v>22</c:v>
                </c:pt>
                <c:pt idx="1">
                  <c:v>21</c:v>
                </c:pt>
              </c:numCache>
            </c:numRef>
          </c:val>
        </c:ser>
        <c:axId val="72105984"/>
        <c:axId val="72107520"/>
      </c:barChart>
      <c:catAx>
        <c:axId val="72105984"/>
        <c:scaling>
          <c:orientation val="minMax"/>
        </c:scaling>
        <c:axPos val="b"/>
        <c:tickLblPos val="nextTo"/>
        <c:crossAx val="72107520"/>
        <c:crosses val="autoZero"/>
        <c:auto val="1"/>
        <c:lblAlgn val="ctr"/>
        <c:lblOffset val="100"/>
      </c:catAx>
      <c:valAx>
        <c:axId val="72107520"/>
        <c:scaling>
          <c:orientation val="minMax"/>
        </c:scaling>
        <c:axPos val="l"/>
        <c:majorGridlines/>
        <c:numFmt formatCode="General" sourceLinked="1"/>
        <c:tickLblPos val="nextTo"/>
        <c:crossAx val="72105984"/>
        <c:crosses val="autoZero"/>
        <c:crossBetween val="between"/>
      </c:valAx>
    </c:plotArea>
    <c:plotVisOnly val="1"/>
  </c:chart>
  <c:txPr>
    <a:bodyPr/>
    <a:lstStyle/>
    <a:p>
      <a:pPr>
        <a:defRPr sz="2400" baseline="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cat>
            <c:strRef>
              <c:f>Sheet1!$C$9:$C$10</c:f>
              <c:strCache>
                <c:ptCount val="2"/>
                <c:pt idx="0">
                  <c:v>Да</c:v>
                </c:pt>
                <c:pt idx="1">
                  <c:v>Не</c:v>
                </c:pt>
              </c:strCache>
            </c:strRef>
          </c:cat>
          <c:val>
            <c:numRef>
              <c:f>Sheet1!$A$9:$A$10</c:f>
              <c:numCache>
                <c:formatCode>General</c:formatCode>
                <c:ptCount val="2"/>
                <c:pt idx="0">
                  <c:v>35</c:v>
                </c:pt>
                <c:pt idx="1">
                  <c:v>8</c:v>
                </c:pt>
              </c:numCache>
            </c:numRef>
          </c:val>
        </c:ser>
        <c:axId val="72132480"/>
        <c:axId val="72134016"/>
      </c:barChart>
      <c:catAx>
        <c:axId val="72132480"/>
        <c:scaling>
          <c:orientation val="minMax"/>
        </c:scaling>
        <c:axPos val="b"/>
        <c:tickLblPos val="nextTo"/>
        <c:crossAx val="72134016"/>
        <c:crosses val="autoZero"/>
        <c:auto val="1"/>
        <c:lblAlgn val="ctr"/>
        <c:lblOffset val="100"/>
      </c:catAx>
      <c:valAx>
        <c:axId val="72134016"/>
        <c:scaling>
          <c:orientation val="minMax"/>
        </c:scaling>
        <c:axPos val="l"/>
        <c:majorGridlines/>
        <c:numFmt formatCode="General" sourceLinked="1"/>
        <c:tickLblPos val="nextTo"/>
        <c:crossAx val="72132480"/>
        <c:crosses val="autoZero"/>
        <c:crossBetween val="between"/>
      </c:valAx>
    </c:plotArea>
    <c:plotVisOnly val="1"/>
  </c:chart>
  <c:txPr>
    <a:bodyPr/>
    <a:lstStyle/>
    <a:p>
      <a:pPr>
        <a:defRPr sz="2400" baseline="0"/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625854-DD5F-4A14-963D-FDF856AC1A91}" type="datetimeFigureOut">
              <a:rPr lang="en-US" smtClean="0"/>
              <a:pPr/>
              <a:t>11/3/2018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FDCA36-110F-4F1D-BFCE-A4504978684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s-Latn-B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21EDE6-916A-43B6-B576-ADC52429EB45}" type="datetimeFigureOut">
              <a:rPr lang="bs-Latn-BA" smtClean="0"/>
              <a:pPr/>
              <a:t>3.11.2018</a:t>
            </a:fld>
            <a:endParaRPr lang="bs-Latn-B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s-Latn-B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27B277-AABF-4F92-84B7-32431F118A0E}" type="slidenum">
              <a:rPr lang="bs-Latn-BA" smtClean="0"/>
              <a:pPr/>
              <a:t>‹#›</a:t>
            </a:fld>
            <a:endParaRPr lang="bs-Latn-BA"/>
          </a:p>
        </p:txBody>
      </p:sp>
    </p:spTree>
    <p:extLst>
      <p:ext uri="{BB962C8B-B14F-4D97-AF65-F5344CB8AC3E}">
        <p14:creationId xmlns="" xmlns:p14="http://schemas.microsoft.com/office/powerpoint/2010/main" val="1864289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7B277-AABF-4F92-84B7-32431F118A0E}" type="slidenum">
              <a:rPr lang="bs-Latn-BA" smtClean="0"/>
              <a:pPr/>
              <a:t>2</a:t>
            </a:fld>
            <a:endParaRPr lang="bs-Latn-B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7B277-AABF-4F92-84B7-32431F118A0E}" type="slidenum">
              <a:rPr lang="bs-Latn-BA" smtClean="0"/>
              <a:pPr/>
              <a:t>12</a:t>
            </a:fld>
            <a:endParaRPr lang="bs-Latn-B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7B277-AABF-4F92-84B7-32431F118A0E}" type="slidenum">
              <a:rPr lang="bs-Latn-BA" smtClean="0"/>
              <a:pPr/>
              <a:t>21</a:t>
            </a:fld>
            <a:endParaRPr lang="bs-Latn-B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64C6377-BE86-48AF-8AB6-2A5E394235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bs-Latn-BA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9D9E1844-63BF-491B-9369-1F871D653F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bs-Latn-BA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F8AB2A6-91B6-47E4-8FF7-3A5ABC29E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B11BF-E36F-4D5D-B0AD-E71B460A1382}" type="datetimeFigureOut">
              <a:rPr lang="bs-Latn-BA" smtClean="0"/>
              <a:pPr/>
              <a:t>3.11.2018</a:t>
            </a:fld>
            <a:endParaRPr lang="bs-Latn-BA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4E2090B-C7B0-47BF-BF53-761876230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F65422D-74CF-40FF-AA60-3CFFF6FDB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FCD9-44D2-48B3-80B4-8CB81C00B4E2}" type="slidenum">
              <a:rPr lang="bs-Latn-BA" smtClean="0"/>
              <a:pPr/>
              <a:t>‹#›</a:t>
            </a:fld>
            <a:endParaRPr lang="bs-Latn-BA"/>
          </a:p>
        </p:txBody>
      </p:sp>
    </p:spTree>
    <p:extLst>
      <p:ext uri="{BB962C8B-B14F-4D97-AF65-F5344CB8AC3E}">
        <p14:creationId xmlns="" xmlns:p14="http://schemas.microsoft.com/office/powerpoint/2010/main" val="2239663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A4FDCBC-5686-48E0-A526-5064CCA2B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s-Latn-BA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57B31BC0-2ED0-466D-A913-D16DEFDDFB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s-Latn-BA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BCD44E0-3B16-498A-993C-B7982D97A8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B11BF-E36F-4D5D-B0AD-E71B460A1382}" type="datetimeFigureOut">
              <a:rPr lang="bs-Latn-BA" smtClean="0"/>
              <a:pPr/>
              <a:t>3.11.2018</a:t>
            </a:fld>
            <a:endParaRPr lang="bs-Latn-BA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4B96BF8-C81F-4BC7-B547-6AF5DBF62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843148A-F3A2-4C49-A9B2-4F4FA3322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FCD9-44D2-48B3-80B4-8CB81C00B4E2}" type="slidenum">
              <a:rPr lang="bs-Latn-BA" smtClean="0"/>
              <a:pPr/>
              <a:t>‹#›</a:t>
            </a:fld>
            <a:endParaRPr lang="bs-Latn-BA"/>
          </a:p>
        </p:txBody>
      </p:sp>
    </p:spTree>
    <p:extLst>
      <p:ext uri="{BB962C8B-B14F-4D97-AF65-F5344CB8AC3E}">
        <p14:creationId xmlns="" xmlns:p14="http://schemas.microsoft.com/office/powerpoint/2010/main" val="2659597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EB543B89-58A0-4973-9E29-9510534F8A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bs-Latn-BA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D376D65C-CD2C-4545-828B-13AE8DAB66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s-Latn-BA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268057D-BB54-4295-AFC8-32CD44EEC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B11BF-E36F-4D5D-B0AD-E71B460A1382}" type="datetimeFigureOut">
              <a:rPr lang="bs-Latn-BA" smtClean="0"/>
              <a:pPr/>
              <a:t>3.11.2018</a:t>
            </a:fld>
            <a:endParaRPr lang="bs-Latn-BA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BE467AD-B2E6-4C83-8E51-2900B34E6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2EDFC0D-FF48-4F53-A6A7-DDF76D33E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FCD9-44D2-48B3-80B4-8CB81C00B4E2}" type="slidenum">
              <a:rPr lang="bs-Latn-BA" smtClean="0"/>
              <a:pPr/>
              <a:t>‹#›</a:t>
            </a:fld>
            <a:endParaRPr lang="bs-Latn-BA"/>
          </a:p>
        </p:txBody>
      </p:sp>
    </p:spTree>
    <p:extLst>
      <p:ext uri="{BB962C8B-B14F-4D97-AF65-F5344CB8AC3E}">
        <p14:creationId xmlns="" xmlns:p14="http://schemas.microsoft.com/office/powerpoint/2010/main" val="3271115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64253B5-0F33-4EFE-ABF0-AA067A449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s-Latn-BA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D5A1530-1036-4364-AC18-209A6D6FF5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s-Latn-BA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B13589C-39FD-4348-ADC9-986EA2D40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B11BF-E36F-4D5D-B0AD-E71B460A1382}" type="datetimeFigureOut">
              <a:rPr lang="bs-Latn-BA" smtClean="0"/>
              <a:pPr/>
              <a:t>3.11.2018</a:t>
            </a:fld>
            <a:endParaRPr lang="bs-Latn-BA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8CD1BB4-495F-4C92-BA7E-CB4E6946F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45D2028-35F1-4FF3-97DD-63FE9005E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FCD9-44D2-48B3-80B4-8CB81C00B4E2}" type="slidenum">
              <a:rPr lang="bs-Latn-BA" smtClean="0"/>
              <a:pPr/>
              <a:t>‹#›</a:t>
            </a:fld>
            <a:endParaRPr lang="bs-Latn-BA"/>
          </a:p>
        </p:txBody>
      </p:sp>
    </p:spTree>
    <p:extLst>
      <p:ext uri="{BB962C8B-B14F-4D97-AF65-F5344CB8AC3E}">
        <p14:creationId xmlns="" xmlns:p14="http://schemas.microsoft.com/office/powerpoint/2010/main" val="4258674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1C8B933-CCD5-487D-BD69-FF0836A38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bs-Latn-BA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CA7CC665-D75C-45B0-8645-AF48E300AA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5EF60F7-2DA8-488D-B56C-A4DEBAC0B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B11BF-E36F-4D5D-B0AD-E71B460A1382}" type="datetimeFigureOut">
              <a:rPr lang="bs-Latn-BA" smtClean="0"/>
              <a:pPr/>
              <a:t>3.11.2018</a:t>
            </a:fld>
            <a:endParaRPr lang="bs-Latn-BA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A01F087-2412-41C9-B23F-55FD270AA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C92625D-B3B2-47F1-8AC1-45F572E2B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FCD9-44D2-48B3-80B4-8CB81C00B4E2}" type="slidenum">
              <a:rPr lang="bs-Latn-BA" smtClean="0"/>
              <a:pPr/>
              <a:t>‹#›</a:t>
            </a:fld>
            <a:endParaRPr lang="bs-Latn-BA"/>
          </a:p>
        </p:txBody>
      </p:sp>
    </p:spTree>
    <p:extLst>
      <p:ext uri="{BB962C8B-B14F-4D97-AF65-F5344CB8AC3E}">
        <p14:creationId xmlns="" xmlns:p14="http://schemas.microsoft.com/office/powerpoint/2010/main" val="950941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9A0F2DB-24E7-455B-952E-492EBE2C8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s-Latn-BA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F9547D2-43FD-44DC-9AD8-D9747B88CF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s-Latn-BA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63978A2D-497E-450D-A4E7-C9E9F3F893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s-Latn-BA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8D32C121-1C34-4C96-86C5-45D1BB5B56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B11BF-E36F-4D5D-B0AD-E71B460A1382}" type="datetimeFigureOut">
              <a:rPr lang="bs-Latn-BA" smtClean="0"/>
              <a:pPr/>
              <a:t>3.11.2018</a:t>
            </a:fld>
            <a:endParaRPr lang="bs-Latn-BA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3404973-C26C-4DC1-BC1C-7124EB2ED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4DEBA5F8-560D-460C-9FF5-FB096D84F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FCD9-44D2-48B3-80B4-8CB81C00B4E2}" type="slidenum">
              <a:rPr lang="bs-Latn-BA" smtClean="0"/>
              <a:pPr/>
              <a:t>‹#›</a:t>
            </a:fld>
            <a:endParaRPr lang="bs-Latn-BA"/>
          </a:p>
        </p:txBody>
      </p:sp>
    </p:spTree>
    <p:extLst>
      <p:ext uri="{BB962C8B-B14F-4D97-AF65-F5344CB8AC3E}">
        <p14:creationId xmlns="" xmlns:p14="http://schemas.microsoft.com/office/powerpoint/2010/main" val="4058213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FAF9EA6-89AF-48E9-ACB5-9C4989368A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bs-Latn-BA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B1F99C0-8762-4CE7-B028-02954BA487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8D7A078C-A662-43AE-9ED5-350A9AC34E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s-Latn-BA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6E67377C-4755-495C-910E-DCB9555B77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5D62DB04-6F10-4A50-8319-6F11A3C759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s-Latn-BA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FE54202B-6D67-437A-9348-80E102EDF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B11BF-E36F-4D5D-B0AD-E71B460A1382}" type="datetimeFigureOut">
              <a:rPr lang="bs-Latn-BA" smtClean="0"/>
              <a:pPr/>
              <a:t>3.11.2018</a:t>
            </a:fld>
            <a:endParaRPr lang="bs-Latn-BA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CF3A34A2-D731-4903-876D-A6C84D3091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79F9246D-101E-4D5A-9A71-753B3FA2B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FCD9-44D2-48B3-80B4-8CB81C00B4E2}" type="slidenum">
              <a:rPr lang="bs-Latn-BA" smtClean="0"/>
              <a:pPr/>
              <a:t>‹#›</a:t>
            </a:fld>
            <a:endParaRPr lang="bs-Latn-BA"/>
          </a:p>
        </p:txBody>
      </p:sp>
    </p:spTree>
    <p:extLst>
      <p:ext uri="{BB962C8B-B14F-4D97-AF65-F5344CB8AC3E}">
        <p14:creationId xmlns="" xmlns:p14="http://schemas.microsoft.com/office/powerpoint/2010/main" val="1278829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7A7AA1E-9EEE-4757-9CC1-F265A8362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s-Latn-BA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74D1C72F-6C17-42D1-A967-8B2972505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B11BF-E36F-4D5D-B0AD-E71B460A1382}" type="datetimeFigureOut">
              <a:rPr lang="bs-Latn-BA" smtClean="0"/>
              <a:pPr/>
              <a:t>3.11.2018</a:t>
            </a:fld>
            <a:endParaRPr lang="bs-Latn-BA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CE84A2B8-A722-432F-BA8A-8B8AB36D1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3830D12D-943B-4BC0-B2D2-6B4F732AE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FCD9-44D2-48B3-80B4-8CB81C00B4E2}" type="slidenum">
              <a:rPr lang="bs-Latn-BA" smtClean="0"/>
              <a:pPr/>
              <a:t>‹#›</a:t>
            </a:fld>
            <a:endParaRPr lang="bs-Latn-BA"/>
          </a:p>
        </p:txBody>
      </p:sp>
    </p:spTree>
    <p:extLst>
      <p:ext uri="{BB962C8B-B14F-4D97-AF65-F5344CB8AC3E}">
        <p14:creationId xmlns="" xmlns:p14="http://schemas.microsoft.com/office/powerpoint/2010/main" val="273816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5C79B92F-6F86-4B10-AAE7-9BF1F1CDE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B11BF-E36F-4D5D-B0AD-E71B460A1382}" type="datetimeFigureOut">
              <a:rPr lang="bs-Latn-BA" smtClean="0"/>
              <a:pPr/>
              <a:t>3.11.2018</a:t>
            </a:fld>
            <a:endParaRPr lang="bs-Latn-BA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C11E7667-F34E-441C-9A43-FFAE91D59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000E2DE4-22B8-4FE1-9F3D-822F85BA9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FCD9-44D2-48B3-80B4-8CB81C00B4E2}" type="slidenum">
              <a:rPr lang="bs-Latn-BA" smtClean="0"/>
              <a:pPr/>
              <a:t>‹#›</a:t>
            </a:fld>
            <a:endParaRPr lang="bs-Latn-BA"/>
          </a:p>
        </p:txBody>
      </p:sp>
    </p:spTree>
    <p:extLst>
      <p:ext uri="{BB962C8B-B14F-4D97-AF65-F5344CB8AC3E}">
        <p14:creationId xmlns="" xmlns:p14="http://schemas.microsoft.com/office/powerpoint/2010/main" val="566919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93A8708-8A5E-400C-AE15-7FC423DFCB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bs-Latn-BA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636F95C-ADE4-4642-8CA7-47C2683B16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s-Latn-BA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914C4FEF-9D0B-45F8-8FD3-B5817EDFE6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4D94928F-6845-447A-BAE8-1F1F74C31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B11BF-E36F-4D5D-B0AD-E71B460A1382}" type="datetimeFigureOut">
              <a:rPr lang="bs-Latn-BA" smtClean="0"/>
              <a:pPr/>
              <a:t>3.11.2018</a:t>
            </a:fld>
            <a:endParaRPr lang="bs-Latn-BA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2A333B9-03D9-49C3-A5AE-3B06C17D1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E487D142-1A95-44AF-AA25-A7ABE61C4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FCD9-44D2-48B3-80B4-8CB81C00B4E2}" type="slidenum">
              <a:rPr lang="bs-Latn-BA" smtClean="0"/>
              <a:pPr/>
              <a:t>‹#›</a:t>
            </a:fld>
            <a:endParaRPr lang="bs-Latn-BA"/>
          </a:p>
        </p:txBody>
      </p:sp>
    </p:spTree>
    <p:extLst>
      <p:ext uri="{BB962C8B-B14F-4D97-AF65-F5344CB8AC3E}">
        <p14:creationId xmlns="" xmlns:p14="http://schemas.microsoft.com/office/powerpoint/2010/main" val="2163720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CFF8361-DCC0-451D-8B6B-D3CB2C10C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bs-Latn-BA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13139575-0FF7-4AEB-B4A7-5926D691A0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s-Latn-BA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26610DA7-D8F5-4FB2-807C-6CDC08E03D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EF5EB47-0850-4FC1-85C6-CD5DA6442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B11BF-E36F-4D5D-B0AD-E71B460A1382}" type="datetimeFigureOut">
              <a:rPr lang="bs-Latn-BA" smtClean="0"/>
              <a:pPr/>
              <a:t>3.11.2018</a:t>
            </a:fld>
            <a:endParaRPr lang="bs-Latn-BA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B222427C-7A0D-4FA8-9921-E880A4996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A539F3C-51B7-40B2-9211-71718713F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FCD9-44D2-48B3-80B4-8CB81C00B4E2}" type="slidenum">
              <a:rPr lang="bs-Latn-BA" smtClean="0"/>
              <a:pPr/>
              <a:t>‹#›</a:t>
            </a:fld>
            <a:endParaRPr lang="bs-Latn-BA"/>
          </a:p>
        </p:txBody>
      </p:sp>
    </p:spTree>
    <p:extLst>
      <p:ext uri="{BB962C8B-B14F-4D97-AF65-F5344CB8AC3E}">
        <p14:creationId xmlns="" xmlns:p14="http://schemas.microsoft.com/office/powerpoint/2010/main" val="2967277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ADB34FD3-8F04-43E4-BF38-BB6153505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bs-Latn-BA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8FD843CF-AFC7-4D83-B5CD-2CD2FF24B3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s-Latn-BA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AE0FAB0-73BB-4402-A262-FA4F8F36A3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0B11BF-E36F-4D5D-B0AD-E71B460A1382}" type="datetimeFigureOut">
              <a:rPr lang="bs-Latn-BA" smtClean="0"/>
              <a:pPr/>
              <a:t>3.11.2018</a:t>
            </a:fld>
            <a:endParaRPr lang="bs-Latn-BA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E1DA726-81A5-4CDF-8B8F-C69F4E8814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s-Latn-BA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629F736-3E80-42E7-85C9-FCF799E2D7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F7FCD9-44D2-48B3-80B4-8CB81C00B4E2}" type="slidenum">
              <a:rPr lang="bs-Latn-BA" smtClean="0"/>
              <a:pPr/>
              <a:t>‹#›</a:t>
            </a:fld>
            <a:endParaRPr lang="bs-Latn-BA"/>
          </a:p>
        </p:txBody>
      </p:sp>
    </p:spTree>
    <p:extLst>
      <p:ext uri="{BB962C8B-B14F-4D97-AF65-F5344CB8AC3E}">
        <p14:creationId xmlns="" xmlns:p14="http://schemas.microsoft.com/office/powerpoint/2010/main" val="320021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2ED5924-EFA0-40CF-A19C-1FC446B9CA30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796412" y="871268"/>
            <a:ext cx="11017045" cy="5042835"/>
          </a:xfrm>
        </p:spPr>
        <p:txBody>
          <a:bodyPr>
            <a:normAutofit fontScale="90000"/>
          </a:bodyPr>
          <a:lstStyle/>
          <a:p>
            <a:pPr algn="ctr"/>
            <a:r>
              <a:rPr lang="sr-Cyrl-RS" sz="4000" b="1" smtClean="0">
                <a:latin typeface="Arial" panose="020B0604020202020204" pitchFamily="34" charset="0"/>
                <a:cs typeface="Arial" panose="020B0604020202020204" pitchFamily="34" charset="0"/>
              </a:rPr>
              <a:t>Оливера Урошев Палалић</a:t>
            </a:r>
            <a:r>
              <a:rPr lang="bs-Latn-BA" sz="4000" b="1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bs-Latn-BA" sz="4000" b="1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600" b="1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Cyrl-RS" sz="1800" b="1" smtClean="0">
                <a:latin typeface="Arial" panose="020B0604020202020204" pitchFamily="34" charset="0"/>
                <a:cs typeface="Arial" panose="020B0604020202020204" pitchFamily="34" charset="0"/>
              </a:rPr>
              <a:t>ОШ”Жарко Зрењанин” Зрењанин</a:t>
            </a:r>
            <a:br>
              <a:rPr lang="sr-Cyrl-RS" sz="1800" b="1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Cyrl-RS" sz="1800" b="1" smtClean="0">
                <a:latin typeface="Arial" panose="020B0604020202020204" pitchFamily="34" charset="0"/>
                <a:cs typeface="Arial" panose="020B0604020202020204" pitchFamily="34" charset="0"/>
              </a:rPr>
              <a:t>Филозофски факултет, Нови Сад</a:t>
            </a:r>
            <a:r>
              <a:rPr lang="bs-Latn-BA" sz="1800" b="1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bs-Latn-BA" sz="1800" b="1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b="1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600" b="1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Latn-RS" sz="1600" b="1" smtClean="0">
                <a:latin typeface="Arial" panose="020B0604020202020204" pitchFamily="34" charset="0"/>
                <a:cs typeface="Arial" panose="020B0604020202020204" pitchFamily="34" charset="0"/>
              </a:rPr>
              <a:t>olivera.palalic</a:t>
            </a:r>
            <a:r>
              <a:rPr lang="en-US" sz="1600" b="1" smtClean="0">
                <a:latin typeface="Arial" panose="020B0604020202020204" pitchFamily="34" charset="0"/>
                <a:cs typeface="Arial" panose="020B0604020202020204" pitchFamily="34" charset="0"/>
              </a:rPr>
              <a:t>@</a:t>
            </a:r>
            <a:r>
              <a:rPr lang="en-US" sz="1600" b="1" err="1" smtClean="0">
                <a:latin typeface="Arial" panose="020B0604020202020204" pitchFamily="34" charset="0"/>
                <a:cs typeface="Arial" panose="020B0604020202020204" pitchFamily="34" charset="0"/>
              </a:rPr>
              <a:t>yahoo.com</a:t>
            </a:r>
            <a:r>
              <a:rPr lang="en-US" sz="1600" b="1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600" b="1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800" b="1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4800" b="1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Cyrl-RS" sz="5300" b="1" smtClean="0">
                <a:latin typeface="Arial" panose="020B0604020202020204" pitchFamily="34" charset="0"/>
                <a:cs typeface="Arial" panose="020B0604020202020204" pitchFamily="34" charset="0"/>
              </a:rPr>
              <a:t>Фантастичност детињства</a:t>
            </a:r>
            <a:r>
              <a:rPr lang="bs-Latn-BA" sz="1600" b="1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bs-Latn-BA" sz="1600" b="1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bs-Latn-BA" sz="3100" b="1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bs-Latn-BA" sz="3100" b="1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Cyrl-RS" sz="2900" b="1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bs-Latn-BA" sz="2900" b="1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sr-Cyrl-RS" sz="2900" b="1" smtClean="0">
                <a:latin typeface="Arial" panose="020B0604020202020204" pitchFamily="34" charset="0"/>
                <a:cs typeface="Arial" panose="020B0604020202020204" pitchFamily="34" charset="0"/>
              </a:rPr>
              <a:t>Симпозијум -Ћопић фантастични</a:t>
            </a:r>
            <a:r>
              <a:rPr lang="en-US" sz="2900" b="1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900" b="1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bs-Latn-BA" sz="2900" b="1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bs-Latn-BA" sz="2900" b="1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Cyrl-RS" sz="2700" b="1" smtClean="0">
                <a:latin typeface="Arial" panose="020B0604020202020204" pitchFamily="34" charset="0"/>
                <a:cs typeface="Arial" panose="020B0604020202020204" pitchFamily="34" charset="0"/>
              </a:rPr>
              <a:t>Нови Сад</a:t>
            </a:r>
            <a:r>
              <a:rPr lang="bs-Latn-BA" sz="2700" b="1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bs-Latn-BA" sz="2700" b="1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sr-Cyrl-RS" sz="2700" b="1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bs-Latn-BA" sz="2700" b="1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s-Latn-BA" sz="2700" b="1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sr-Cyrl-RS" sz="2700" b="1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bs-Latn-BA" sz="2700" b="1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sr-Cyrl-RS" sz="2700" b="1" smtClean="0"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r>
              <a:rPr lang="bs-Latn-BA" sz="2700" b="1" smtClean="0">
                <a:latin typeface="Arial" panose="020B0604020202020204" pitchFamily="34" charset="0"/>
                <a:cs typeface="Arial" panose="020B0604020202020204" pitchFamily="34" charset="0"/>
              </a:rPr>
              <a:t>.201</a:t>
            </a:r>
            <a:r>
              <a:rPr lang="sr-Cyrl-RS" sz="2700" b="1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bs-Latn-BA" sz="2700" b="1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bs-Latn-BA"/>
              <a:t/>
            </a:r>
            <a:br>
              <a:rPr lang="bs-Latn-BA"/>
            </a:br>
            <a:r>
              <a:rPr lang="bs-Latn-BA" sz="1600" b="1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bs-Latn-BA" sz="36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97741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1646006" y="2116420"/>
          <a:ext cx="8867955" cy="3713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78573" y="946909"/>
            <a:ext cx="116348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Табела 1:</a:t>
            </a:r>
            <a:r>
              <a: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Колико ти је било тешко да замислиш Прокин гај из пишчевог описа?</a:t>
            </a: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1636143" y="1686463"/>
          <a:ext cx="8103080" cy="33254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1259708" y="877468"/>
            <a:ext cx="96725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Табела 2:</a:t>
            </a:r>
            <a:r>
              <a: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Дечаци маштају да постану хајдуци. Подржаваш ли то?</a:t>
            </a: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2159442" y="2233369"/>
          <a:ext cx="7806906" cy="36144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186498" y="357660"/>
            <a:ext cx="1181900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Табела 3:</a:t>
            </a:r>
            <a:r>
              <a: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Читајући роман да ли си могао да замислиш пећину, дреквца, Тепсију </a:t>
            </a:r>
            <a:endParaRPr kumimoji="0" lang="sr-Latn-R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и сл.</a:t>
            </a: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200" b="1" smtClean="0">
                <a:latin typeface="Arial" pitchFamily="34" charset="0"/>
                <a:cs typeface="Arial" pitchFamily="34" charset="0"/>
              </a:rPr>
              <a:t>Резултати истраживања</a:t>
            </a:r>
            <a:endParaRPr lang="en-US" sz="32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66644"/>
            <a:ext cx="10515600" cy="2244287"/>
          </a:xfrm>
        </p:spPr>
        <p:txBody>
          <a:bodyPr>
            <a:normAutofit/>
          </a:bodyPr>
          <a:lstStyle/>
          <a:p>
            <a:pPr marL="0" indent="3175">
              <a:buNone/>
            </a:pPr>
            <a:r>
              <a:rPr lang="ru-RU" sz="2400" b="1" smtClean="0">
                <a:latin typeface="Arial" pitchFamily="34" charset="0"/>
                <a:cs typeface="Arial" pitchFamily="34" charset="0"/>
              </a:rPr>
              <a:t>Табел</a:t>
            </a:r>
            <a:r>
              <a:rPr lang="sr-Latn-RS" sz="2400" b="1" smtClean="0">
                <a:latin typeface="Arial" pitchFamily="34" charset="0"/>
                <a:cs typeface="Arial" pitchFamily="34" charset="0"/>
              </a:rPr>
              <a:t>a</a:t>
            </a:r>
            <a:r>
              <a:rPr lang="ru-RU" sz="2400" b="1" smtClean="0">
                <a:latin typeface="Arial" pitchFamily="34" charset="0"/>
                <a:cs typeface="Arial" pitchFamily="34" charset="0"/>
              </a:rPr>
              <a:t> 1</a:t>
            </a:r>
            <a:r>
              <a:rPr lang="ru-RU" sz="2400" smtClean="0">
                <a:latin typeface="Arial" pitchFamily="34" charset="0"/>
                <a:cs typeface="Arial" pitchFamily="34" charset="0"/>
              </a:rPr>
              <a:t> видљиво је да су се ученици изјаснили да им </a:t>
            </a:r>
            <a:r>
              <a:rPr lang="ru-RU" sz="2400" b="1" smtClean="0">
                <a:latin typeface="Arial" pitchFamily="34" charset="0"/>
                <a:cs typeface="Arial" pitchFamily="34" charset="0"/>
              </a:rPr>
              <a:t>нимало</a:t>
            </a:r>
            <a:r>
              <a:rPr lang="ru-RU" sz="2400" smtClean="0">
                <a:latin typeface="Arial" pitchFamily="34" charset="0"/>
                <a:cs typeface="Arial" pitchFamily="34" charset="0"/>
              </a:rPr>
              <a:t> није</a:t>
            </a:r>
            <a:r>
              <a:rPr lang="en-US" sz="240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smtClean="0">
                <a:latin typeface="Arial" pitchFamily="34" charset="0"/>
                <a:cs typeface="Arial" pitchFamily="34" charset="0"/>
              </a:rPr>
              <a:t>било тешко да замисле измаштани предео - </a:t>
            </a:r>
            <a:r>
              <a:rPr lang="ru-RU" sz="2400" i="1" smtClean="0">
                <a:latin typeface="Arial" pitchFamily="34" charset="0"/>
                <a:cs typeface="Arial" pitchFamily="34" charset="0"/>
              </a:rPr>
              <a:t>Прокин гај</a:t>
            </a:r>
            <a:r>
              <a:rPr lang="ru-RU" sz="2400" smtClean="0">
                <a:latin typeface="Arial" pitchFamily="34" charset="0"/>
                <a:cs typeface="Arial" pitchFamily="34" charset="0"/>
              </a:rPr>
              <a:t>. То је одговорило </a:t>
            </a:r>
            <a:r>
              <a:rPr lang="ru-RU" sz="2400" b="1" smtClean="0">
                <a:latin typeface="Arial" pitchFamily="34" charset="0"/>
                <a:cs typeface="Arial" pitchFamily="34" charset="0"/>
              </a:rPr>
              <a:t>51% </a:t>
            </a:r>
            <a:r>
              <a:rPr lang="ru-RU" sz="2400" smtClean="0">
                <a:latin typeface="Arial" pitchFamily="34" charset="0"/>
                <a:cs typeface="Arial" pitchFamily="34" charset="0"/>
              </a:rPr>
              <a:t>ученика.</a:t>
            </a:r>
            <a:endParaRPr lang="sr-Latn-RS" sz="240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ru-RU" sz="2400" smtClean="0">
                <a:latin typeface="Arial" pitchFamily="34" charset="0"/>
                <a:cs typeface="Arial" pitchFamily="34" charset="0"/>
              </a:rPr>
              <a:t> </a:t>
            </a:r>
            <a:endParaRPr lang="sr-Latn-RS" sz="240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ru-RU" sz="2400" smtClean="0">
                <a:latin typeface="Arial" pitchFamily="34" charset="0"/>
                <a:cs typeface="Arial" pitchFamily="34" charset="0"/>
              </a:rPr>
              <a:t>Док је </a:t>
            </a:r>
            <a:r>
              <a:rPr lang="ru-RU" sz="2400" b="1" smtClean="0">
                <a:latin typeface="Arial" pitchFamily="34" charset="0"/>
                <a:cs typeface="Arial" pitchFamily="34" charset="0"/>
              </a:rPr>
              <a:t>32%</a:t>
            </a:r>
            <a:r>
              <a:rPr lang="ru-RU" sz="2400" smtClean="0">
                <a:latin typeface="Arial" pitchFamily="34" charset="0"/>
                <a:cs typeface="Arial" pitchFamily="34" charset="0"/>
              </a:rPr>
              <a:t> рекло да му је било </a:t>
            </a:r>
            <a:r>
              <a:rPr lang="ru-RU" sz="2400" b="1" smtClean="0">
                <a:latin typeface="Arial" pitchFamily="34" charset="0"/>
                <a:cs typeface="Arial" pitchFamily="34" charset="0"/>
              </a:rPr>
              <a:t>мало теже</a:t>
            </a:r>
            <a:r>
              <a:rPr lang="ru-RU" sz="2400" b="1" i="1" smtClean="0">
                <a:latin typeface="Arial" pitchFamily="34" charset="0"/>
                <a:cs typeface="Arial" pitchFamily="34" charset="0"/>
              </a:rPr>
              <a:t>.</a:t>
            </a:r>
            <a:r>
              <a:rPr lang="ru-RU" sz="2400" b="1" smtClean="0">
                <a:latin typeface="Arial" pitchFamily="34" charset="0"/>
                <a:cs typeface="Arial" pitchFamily="34" charset="0"/>
              </a:rPr>
              <a:t> </a:t>
            </a:r>
            <a:endParaRPr lang="sr-Latn-RS" sz="2400" b="1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3175">
              <a:lnSpc>
                <a:spcPct val="100000"/>
              </a:lnSpc>
              <a:buNone/>
            </a:pPr>
            <a:r>
              <a:rPr lang="ru-RU" sz="2400" smtClean="0">
                <a:latin typeface="Arial" pitchFamily="34" charset="0"/>
                <a:cs typeface="Arial" pitchFamily="34" charset="0"/>
              </a:rPr>
              <a:t>Охрабрује чињеница да је свега </a:t>
            </a:r>
            <a:r>
              <a:rPr lang="ru-RU" sz="2400" b="1" smtClean="0">
                <a:latin typeface="Arial" pitchFamily="34" charset="0"/>
                <a:cs typeface="Arial" pitchFamily="34" charset="0"/>
              </a:rPr>
              <a:t>7% </a:t>
            </a:r>
            <a:r>
              <a:rPr lang="ru-RU" sz="2400" smtClean="0">
                <a:latin typeface="Arial" pitchFamily="34" charset="0"/>
                <a:cs typeface="Arial" pitchFamily="34" charset="0"/>
              </a:rPr>
              <a:t>ученика рекло да му је било </a:t>
            </a:r>
            <a:r>
              <a:rPr lang="ru-RU" sz="2400" b="1" smtClean="0">
                <a:latin typeface="Arial" pitchFamily="34" charset="0"/>
                <a:cs typeface="Arial" pitchFamily="34" charset="0"/>
              </a:rPr>
              <a:t>тешко</a:t>
            </a:r>
            <a:r>
              <a:rPr lang="ru-RU" sz="2400" i="1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smtClean="0">
                <a:latin typeface="Arial" pitchFamily="34" charset="0"/>
                <a:cs typeface="Arial" pitchFamily="34" charset="0"/>
              </a:rPr>
              <a:t>да замисли. </a:t>
            </a:r>
            <a:endParaRPr lang="sr-Latn-RS" sz="2400" smtClean="0">
              <a:latin typeface="Arial" pitchFamily="34" charset="0"/>
              <a:cs typeface="Arial" pitchFamily="34" charset="0"/>
            </a:endParaRPr>
          </a:p>
          <a:p>
            <a:pPr marL="0" indent="3175">
              <a:lnSpc>
                <a:spcPct val="100000"/>
              </a:lnSpc>
              <a:buNone/>
            </a:pPr>
            <a:r>
              <a:rPr lang="ru-RU" sz="2400" smtClean="0">
                <a:latin typeface="Arial" pitchFamily="34" charset="0"/>
                <a:cs typeface="Arial" pitchFamily="34" charset="0"/>
              </a:rPr>
              <a:t>С обзиром да је друго анкетно питање тражило потврду/негацију тврдње, у </a:t>
            </a:r>
            <a:r>
              <a:rPr lang="ru-RU" sz="2400" b="1" smtClean="0">
                <a:latin typeface="Arial" pitchFamily="34" charset="0"/>
                <a:cs typeface="Arial" pitchFamily="34" charset="0"/>
              </a:rPr>
              <a:t>Табели 2</a:t>
            </a:r>
            <a:r>
              <a:rPr lang="ru-RU" sz="2400" smtClean="0">
                <a:latin typeface="Arial" pitchFamily="34" charset="0"/>
                <a:cs typeface="Arial" pitchFamily="34" charset="0"/>
              </a:rPr>
              <a:t> се види да се </a:t>
            </a:r>
            <a:r>
              <a:rPr lang="ru-RU" sz="2400" b="1" smtClean="0">
                <a:latin typeface="Arial" pitchFamily="34" charset="0"/>
                <a:cs typeface="Arial" pitchFamily="34" charset="0"/>
              </a:rPr>
              <a:t>51% </a:t>
            </a:r>
            <a:r>
              <a:rPr lang="ru-RU" sz="2400" smtClean="0">
                <a:latin typeface="Arial" pitchFamily="34" charset="0"/>
                <a:cs typeface="Arial" pitchFamily="34" charset="0"/>
              </a:rPr>
              <a:t>ученика изјаснило да </a:t>
            </a:r>
            <a:r>
              <a:rPr lang="ru-RU" sz="2400" b="1" smtClean="0">
                <a:latin typeface="Arial" pitchFamily="34" charset="0"/>
                <a:cs typeface="Arial" pitchFamily="34" charset="0"/>
              </a:rPr>
              <a:t>подржава машту </a:t>
            </a:r>
            <a:r>
              <a:rPr lang="ru-RU" sz="2400" smtClean="0">
                <a:latin typeface="Arial" pitchFamily="34" charset="0"/>
                <a:cs typeface="Arial" pitchFamily="34" charset="0"/>
              </a:rPr>
              <a:t>дружине да оде у </a:t>
            </a:r>
            <a:r>
              <a:rPr lang="ru-RU" sz="2400" smtClean="0">
                <a:latin typeface="Arial" pitchFamily="34" charset="0"/>
                <a:cs typeface="Arial" pitchFamily="34" charset="0"/>
              </a:rPr>
              <a:t>хајдуке.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smtClean="0">
                <a:latin typeface="Arial" pitchFamily="34" charset="0"/>
                <a:cs typeface="Arial" pitchFamily="34" charset="0"/>
              </a:rPr>
              <a:t>Као потврду реченог ученици су наводили:</a:t>
            </a:r>
            <a:endParaRPr lang="en-US" sz="240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ru-RU" sz="240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sz="2400" i="1" smtClean="0">
                <a:latin typeface="Arial" pitchFamily="34" charset="0"/>
                <a:cs typeface="Arial" pitchFamily="34" charset="0"/>
              </a:rPr>
              <a:t>да су то дечији несташлуци;</a:t>
            </a:r>
            <a:endParaRPr lang="en-US" sz="240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ru-RU" sz="2400" i="1" smtClean="0">
                <a:latin typeface="Arial" pitchFamily="34" charset="0"/>
                <a:cs typeface="Arial" pitchFamily="34" charset="0"/>
              </a:rPr>
              <a:t>- да су радознали и храбри;</a:t>
            </a:r>
            <a:endParaRPr lang="en-US" sz="240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ru-RU" sz="2400" i="1" smtClean="0">
                <a:latin typeface="Arial" pitchFamily="34" charset="0"/>
                <a:cs typeface="Arial" pitchFamily="34" charset="0"/>
              </a:rPr>
              <a:t>- да подржавају одлазак у хајдуке због авантуре;</a:t>
            </a:r>
            <a:endParaRPr lang="en-US" sz="240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ru-RU" sz="2400" i="1" smtClean="0">
                <a:latin typeface="Arial" pitchFamily="34" charset="0"/>
                <a:cs typeface="Arial" pitchFamily="34" charset="0"/>
              </a:rPr>
              <a:t>- да је лепо маштати и играти се хајдука;</a:t>
            </a:r>
            <a:endParaRPr lang="en-US" sz="240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ru-RU" sz="2400" i="1" smtClean="0">
                <a:latin typeface="Arial" pitchFamily="34" charset="0"/>
                <a:cs typeface="Arial" pitchFamily="34" charset="0"/>
              </a:rPr>
              <a:t>- да су отишли да би се забавили и да је то за њих била игра;</a:t>
            </a:r>
            <a:endParaRPr lang="en-US" sz="240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ru-RU" sz="2400" i="1" smtClean="0">
                <a:latin typeface="Arial" pitchFamily="34" charset="0"/>
                <a:cs typeface="Arial" pitchFamily="34" charset="0"/>
              </a:rPr>
              <a:t>- да свако има право на машту</a:t>
            </a:r>
            <a:r>
              <a:rPr lang="ru-RU" sz="2400" smtClean="0">
                <a:latin typeface="Arial" pitchFamily="34" charset="0"/>
                <a:cs typeface="Arial" pitchFamily="34" charset="0"/>
              </a:rPr>
              <a:t>.</a:t>
            </a:r>
            <a:endParaRPr lang="en-US" sz="2400" smtClean="0">
              <a:latin typeface="Arial" pitchFamily="34" charset="0"/>
              <a:cs typeface="Arial" pitchFamily="34" charset="0"/>
            </a:endParaRP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smtClean="0">
                <a:latin typeface="Arial" pitchFamily="34" charset="0"/>
                <a:cs typeface="Arial" pitchFamily="34" charset="0"/>
              </a:rPr>
              <a:t>Ове ученичке тврдње иду у прилог претпоставци да су </a:t>
            </a:r>
            <a:r>
              <a:rPr lang="ru-RU" sz="2400" b="1" smtClean="0">
                <a:latin typeface="Arial" pitchFamily="34" charset="0"/>
                <a:cs typeface="Arial" pitchFamily="34" charset="0"/>
              </a:rPr>
              <a:t>машта и игра </a:t>
            </a:r>
            <a:r>
              <a:rPr lang="ru-RU" sz="2400" smtClean="0">
                <a:latin typeface="Arial" pitchFamily="34" charset="0"/>
                <a:cs typeface="Arial" pitchFamily="34" charset="0"/>
              </a:rPr>
              <a:t>једино стварно у чему се човек/дете остварује, те да би досегли срећу, свако има право на машту, на нестварни свет, на свој свет</a:t>
            </a:r>
            <a:r>
              <a:rPr lang="ru-RU" sz="240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endParaRPr lang="en-US" sz="2400" smtClean="0">
              <a:latin typeface="Arial" pitchFamily="34" charset="0"/>
              <a:cs typeface="Arial" pitchFamily="34" charset="0"/>
            </a:endParaRPr>
          </a:p>
          <a:p>
            <a:r>
              <a:rPr lang="ru-RU" sz="2400" smtClean="0">
                <a:latin typeface="Arial" pitchFamily="34" charset="0"/>
                <a:cs typeface="Arial" pitchFamily="34" charset="0"/>
              </a:rPr>
              <a:t>То потврђује и питање из анкете које се односило на очекивања од истоименог филма, где су ученици изнели став да филм није испунио њихова очекивања и замишљања, те да су јунаци и предели у њиховој машти и фантастици били </a:t>
            </a:r>
            <a:r>
              <a:rPr lang="ru-RU" sz="2400" b="1" smtClean="0">
                <a:latin typeface="Arial" pitchFamily="34" charset="0"/>
                <a:cs typeface="Arial" pitchFamily="34" charset="0"/>
              </a:rPr>
              <a:t>бољи и лепши.</a:t>
            </a:r>
            <a:endParaRPr lang="en-US" sz="2400" b="1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smtClean="0">
                <a:latin typeface="Arial" pitchFamily="34" charset="0"/>
                <a:cs typeface="Arial" pitchFamily="34" charset="0"/>
              </a:rPr>
              <a:t>У току интерпретације романа, ученици су се дотакли и безазлене дечије игре у роману </a:t>
            </a:r>
            <a:r>
              <a:rPr lang="ru-RU" sz="2400" i="1" smtClean="0">
                <a:latin typeface="Arial" pitchFamily="34" charset="0"/>
                <a:cs typeface="Arial" pitchFamily="34" charset="0"/>
              </a:rPr>
              <a:t>Хадуци</a:t>
            </a:r>
            <a:r>
              <a:rPr lang="ru-RU" sz="2400" smtClean="0">
                <a:latin typeface="Arial" pitchFamily="34" charset="0"/>
                <a:cs typeface="Arial" pitchFamily="34" charset="0"/>
              </a:rPr>
              <a:t> Бранислава Нушића, али и романа </a:t>
            </a:r>
            <a:r>
              <a:rPr lang="ru-RU" sz="2400" i="1" smtClean="0">
                <a:latin typeface="Arial" pitchFamily="34" charset="0"/>
                <a:cs typeface="Arial" pitchFamily="34" charset="0"/>
              </a:rPr>
              <a:t>Дечаци Павлове улице</a:t>
            </a:r>
            <a:r>
              <a:rPr lang="ru-RU" sz="2400" smtClean="0">
                <a:latin typeface="Arial" pitchFamily="34" charset="0"/>
                <a:cs typeface="Arial" pitchFamily="34" charset="0"/>
              </a:rPr>
              <a:t> Ференца Молнара, у ком је игра представљена као прави мали рат.</a:t>
            </a:r>
            <a:endParaRPr lang="sr-Latn-RS" sz="240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2400" smtClean="0">
              <a:latin typeface="Arial" pitchFamily="34" charset="0"/>
              <a:cs typeface="Arial" pitchFamily="34" charset="0"/>
            </a:endParaRPr>
          </a:p>
          <a:p>
            <a:r>
              <a:rPr lang="ru-RU" sz="2400" smtClean="0">
                <a:latin typeface="Arial" pitchFamily="34" charset="0"/>
                <a:cs typeface="Arial" pitchFamily="34" charset="0"/>
              </a:rPr>
              <a:t>Процентуални подаци потврђују чињеницу да је ученички доживљај читања романа, њихова </a:t>
            </a:r>
            <a:r>
              <a:rPr lang="ru-RU" sz="2400" i="1" smtClean="0">
                <a:latin typeface="Arial" pitchFamily="34" charset="0"/>
                <a:cs typeface="Arial" pitchFamily="34" charset="0"/>
              </a:rPr>
              <a:t>несигурност, </a:t>
            </a:r>
            <a:r>
              <a:rPr lang="ru-RU" sz="2400" smtClean="0">
                <a:latin typeface="Arial" pitchFamily="34" charset="0"/>
                <a:cs typeface="Arial" pitchFamily="34" charset="0"/>
              </a:rPr>
              <a:t>управо оно што ствара дечији свет измаштаног, свет између стварног и сна, што Ћопић вешто обликује.</a:t>
            </a:r>
            <a:endParaRPr lang="en-US" sz="2400" smtClean="0">
              <a:latin typeface="Arial" pitchFamily="34" charset="0"/>
              <a:cs typeface="Arial" pitchFamily="34" charset="0"/>
            </a:endParaRP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787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sr-Cyrl-RS" sz="3200" b="1" smtClean="0">
                <a:latin typeface="Arial" pitchFamily="34" charset="0"/>
                <a:cs typeface="Arial" pitchFamily="34" charset="0"/>
              </a:rPr>
              <a:t>Закључак</a:t>
            </a:r>
            <a:endParaRPr lang="en-US" sz="32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41722"/>
            <a:ext cx="10515600" cy="5169966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ru-RU" sz="2400" smtClean="0">
                <a:latin typeface="Arial" pitchFamily="34" charset="0"/>
                <a:cs typeface="Arial" pitchFamily="34" charset="0"/>
              </a:rPr>
              <a:t>Попут Толстоја, како наводи Воја Марјановић, (Марјановић, 2014:61) који је детињство доживљавао као „</a:t>
            </a:r>
            <a:r>
              <a:rPr lang="ru-RU" sz="2400" b="1" smtClean="0">
                <a:latin typeface="Arial" pitchFamily="34" charset="0"/>
                <a:cs typeface="Arial" pitchFamily="34" charset="0"/>
              </a:rPr>
              <a:t>једно сањано, измишљено, идеално стање људског живота</a:t>
            </a:r>
            <a:r>
              <a:rPr lang="ru-RU" sz="2400" smtClean="0">
                <a:latin typeface="Arial" pitchFamily="34" charset="0"/>
                <a:cs typeface="Arial" pitchFamily="34" charset="0"/>
              </a:rPr>
              <a:t>“, и Ћопић је приказивао такво детињство у својим делима. У делима којима се увек враћамо, која нас подстичу на машту и игру. </a:t>
            </a:r>
            <a:endParaRPr lang="sr-Latn-RS" sz="240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ru-RU" sz="2400" smtClean="0">
                <a:latin typeface="Arial" pitchFamily="34" charset="0"/>
                <a:cs typeface="Arial" pitchFamily="34" charset="0"/>
              </a:rPr>
              <a:t>Младог читаоца на схватање књижевности као лепоте игре и значења, која лежи </a:t>
            </a:r>
            <a:r>
              <a:rPr lang="ru-RU" sz="2400" b="1" smtClean="0">
                <a:latin typeface="Arial" pitchFamily="34" charset="0"/>
                <a:cs typeface="Arial" pitchFamily="34" charset="0"/>
              </a:rPr>
              <a:t>у основи читаочеве неодлучности </a:t>
            </a:r>
            <a:r>
              <a:rPr lang="ru-RU" sz="2400" smtClean="0">
                <a:latin typeface="Arial" pitchFamily="34" charset="0"/>
                <a:cs typeface="Arial" pitchFamily="34" charset="0"/>
              </a:rPr>
              <a:t>и стварности, јер, ни сами не знамо када нас је опчинио месец или у којој јежевој кућици живимо. </a:t>
            </a:r>
            <a:endParaRPr lang="sr-Latn-RS" sz="240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ru-RU" sz="2400" smtClean="0">
                <a:latin typeface="Arial" pitchFamily="34" charset="0"/>
                <a:cs typeface="Arial" pitchFamily="34" charset="0"/>
              </a:rPr>
              <a:t>По Марији Терић„ љепота књижевног текста налази се управо у </a:t>
            </a:r>
            <a:r>
              <a:rPr lang="ru-RU" sz="2400" b="1" smtClean="0">
                <a:latin typeface="Arial" pitchFamily="34" charset="0"/>
                <a:cs typeface="Arial" pitchFamily="34" charset="0"/>
              </a:rPr>
              <a:t>проширивању  граница смислова и значења</a:t>
            </a:r>
            <a:r>
              <a:rPr lang="ru-RU" sz="2400" smtClean="0">
                <a:latin typeface="Arial" pitchFamily="34" charset="0"/>
                <a:cs typeface="Arial" pitchFamily="34" charset="0"/>
              </a:rPr>
              <a:t>, односно одласком у сферу надреалног, загонетног</a:t>
            </a:r>
            <a:r>
              <a:rPr lang="ru-RU" sz="2400" smtClean="0">
                <a:latin typeface="Arial" pitchFamily="34" charset="0"/>
                <a:cs typeface="Arial" pitchFamily="34" charset="0"/>
              </a:rPr>
              <a:t>“(</a:t>
            </a:r>
            <a:r>
              <a:rPr lang="ru-RU" sz="2400" smtClean="0">
                <a:latin typeface="Arial" pitchFamily="34" charset="0"/>
                <a:cs typeface="Arial" pitchFamily="34" charset="0"/>
              </a:rPr>
              <a:t>Те</a:t>
            </a:r>
            <a:r>
              <a:rPr lang="en-US" sz="2400" err="1" smtClean="0">
                <a:latin typeface="Arial" pitchFamily="34" charset="0"/>
                <a:cs typeface="Arial" pitchFamily="34" charset="0"/>
              </a:rPr>
              <a:t>ri</a:t>
            </a:r>
            <a:r>
              <a:rPr lang="ru-RU" sz="2400" smtClean="0">
                <a:latin typeface="Arial" pitchFamily="34" charset="0"/>
                <a:cs typeface="Arial" pitchFamily="34" charset="0"/>
              </a:rPr>
              <a:t>ć 2018:208).</a:t>
            </a:r>
            <a:endParaRPr lang="en-US" sz="240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64900"/>
            <a:ext cx="10515600" cy="4960638"/>
          </a:xfrm>
        </p:spPr>
        <p:txBody>
          <a:bodyPr/>
          <a:lstStyle/>
          <a:p>
            <a:pPr>
              <a:buNone/>
            </a:pPr>
            <a:endParaRPr lang="sr-Latn-RS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smtClean="0">
                <a:latin typeface="Arial" pitchFamily="34" charset="0"/>
                <a:cs typeface="Arial" pitchFamily="34" charset="0"/>
              </a:rPr>
              <a:t>„</a:t>
            </a:r>
            <a:r>
              <a:rPr lang="ru-RU" sz="2400" smtClean="0">
                <a:latin typeface="Arial" pitchFamily="34" charset="0"/>
                <a:cs typeface="Arial" pitchFamily="34" charset="0"/>
              </a:rPr>
              <a:t>у </a:t>
            </a:r>
            <a:r>
              <a:rPr lang="ru-RU" sz="2400" smtClean="0">
                <a:latin typeface="Arial" pitchFamily="34" charset="0"/>
                <a:cs typeface="Arial" pitchFamily="34" charset="0"/>
              </a:rPr>
              <a:t>продуженој </a:t>
            </a:r>
            <a:r>
              <a:rPr lang="ru-RU" sz="2400" b="1" smtClean="0">
                <a:latin typeface="Arial" pitchFamily="34" charset="0"/>
                <a:cs typeface="Arial" pitchFamily="34" charset="0"/>
              </a:rPr>
              <a:t>машти читаоца</a:t>
            </a:r>
            <a:r>
              <a:rPr lang="ru-RU" sz="2400" smtClean="0">
                <a:latin typeface="Arial" pitchFamily="34" charset="0"/>
                <a:cs typeface="Arial" pitchFamily="34" charset="0"/>
              </a:rPr>
              <a:t>, као коаутора дјела, отвара се </a:t>
            </a:r>
            <a:r>
              <a:rPr lang="ru-RU" sz="2400" b="1" smtClean="0">
                <a:latin typeface="Arial" pitchFamily="34" charset="0"/>
                <a:cs typeface="Arial" pitchFamily="34" charset="0"/>
              </a:rPr>
              <a:t>нова димензија текта</a:t>
            </a:r>
            <a:r>
              <a:rPr lang="ru-RU" sz="2400" smtClean="0">
                <a:latin typeface="Arial" pitchFamily="34" charset="0"/>
                <a:cs typeface="Arial" pitchFamily="34" charset="0"/>
              </a:rPr>
              <a:t>“ ( Те</a:t>
            </a:r>
            <a:r>
              <a:rPr lang="en-US" sz="2400" err="1" smtClean="0">
                <a:latin typeface="Arial" pitchFamily="34" charset="0"/>
                <a:cs typeface="Arial" pitchFamily="34" charset="0"/>
              </a:rPr>
              <a:t>ri</a:t>
            </a:r>
            <a:r>
              <a:rPr lang="ru-RU" sz="2400" smtClean="0">
                <a:latin typeface="Arial" pitchFamily="34" charset="0"/>
                <a:cs typeface="Arial" pitchFamily="34" charset="0"/>
              </a:rPr>
              <a:t>ć 2018:208). </a:t>
            </a:r>
            <a:r>
              <a:rPr lang="en-US" sz="2400" smtClean="0">
                <a:latin typeface="Arial" pitchFamily="34" charset="0"/>
                <a:cs typeface="Arial" pitchFamily="34" charset="0"/>
              </a:rPr>
              <a:t>Ta</a:t>
            </a:r>
            <a:r>
              <a:rPr lang="ru-RU" sz="2400" smtClean="0">
                <a:latin typeface="Arial" pitchFamily="34" charset="0"/>
                <a:cs typeface="Arial" pitchFamily="34" charset="0"/>
              </a:rPr>
              <a:t>ква нова димензија присутна је у већини Ћопићевих дела, а у овом раду акцент је стављен на роман </a:t>
            </a:r>
            <a:r>
              <a:rPr lang="ru-RU" sz="2400" i="1" smtClean="0">
                <a:latin typeface="Arial" pitchFamily="34" charset="0"/>
                <a:cs typeface="Arial" pitchFamily="34" charset="0"/>
              </a:rPr>
              <a:t>Орлови рано лете</a:t>
            </a:r>
            <a:r>
              <a:rPr lang="ru-RU" sz="2400" smtClean="0">
                <a:latin typeface="Arial" pitchFamily="34" charset="0"/>
                <a:cs typeface="Arial" pitchFamily="34" charset="0"/>
              </a:rPr>
              <a:t> и детињство приказано у њему. </a:t>
            </a:r>
            <a:endParaRPr lang="sr-Latn-RS" sz="240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sz="240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sz="2400" smtClean="0">
                <a:latin typeface="Arial" pitchFamily="34" charset="0"/>
                <a:cs typeface="Arial" pitchFamily="34" charset="0"/>
              </a:rPr>
              <a:t>Истраживање поводом рецепције ученичке фантастике романа потврђује чињеницу да је човек у правом смислу те речи човек када се игра и када машта.</a:t>
            </a:r>
            <a:endParaRPr lang="sr-Latn-RS" sz="240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240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sz="2400" smtClean="0">
                <a:latin typeface="Arial" pitchFamily="34" charset="0"/>
                <a:cs typeface="Arial" pitchFamily="34" charset="0"/>
              </a:rPr>
              <a:t>Ћопићева фантастика и машта</a:t>
            </a:r>
            <a:r>
              <a:rPr lang="sr-Latn-RS" sz="240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smtClean="0">
                <a:latin typeface="Arial" pitchFamily="34" charset="0"/>
                <a:cs typeface="Arial" pitchFamily="34" charset="0"/>
              </a:rPr>
              <a:t>јесу </a:t>
            </a:r>
            <a:r>
              <a:rPr lang="ru-RU" sz="2400" smtClean="0">
                <a:latin typeface="Arial" pitchFamily="34" charset="0"/>
                <a:cs typeface="Arial" pitchFamily="34" charset="0"/>
              </a:rPr>
              <a:t>нешто што достиже „</a:t>
            </a:r>
            <a:r>
              <a:rPr lang="ru-RU" sz="2400" b="1" smtClean="0">
                <a:latin typeface="Arial" pitchFamily="34" charset="0"/>
                <a:cs typeface="Arial" pitchFamily="34" charset="0"/>
              </a:rPr>
              <a:t>тријумфалне вредности живота</a:t>
            </a:r>
            <a:r>
              <a:rPr lang="ru-RU" sz="2400" smtClean="0">
                <a:latin typeface="Arial" pitchFamily="34" charset="0"/>
                <a:cs typeface="Arial" pitchFamily="34" charset="0"/>
              </a:rPr>
              <a:t>“ (М</a:t>
            </a:r>
            <a:r>
              <a:rPr lang="en-US" sz="2400" err="1" smtClean="0">
                <a:latin typeface="Arial" pitchFamily="34" charset="0"/>
                <a:cs typeface="Arial" pitchFamily="34" charset="0"/>
              </a:rPr>
              <a:t>arjanovi</a:t>
            </a:r>
            <a:r>
              <a:rPr lang="ru-RU" sz="2400" smtClean="0">
                <a:latin typeface="Arial" pitchFamily="34" charset="0"/>
                <a:cs typeface="Arial" pitchFamily="34" charset="0"/>
              </a:rPr>
              <a:t>ć 1988:74).</a:t>
            </a:r>
            <a:endParaRPr lang="en-US" sz="2400" smtClean="0">
              <a:latin typeface="Arial" pitchFamily="34" charset="0"/>
              <a:cs typeface="Arial" pitchFamily="34" charset="0"/>
            </a:endParaRPr>
          </a:p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B83C837-1A51-4A0C-99DC-CFBFAA7EE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s-Latn-BA"/>
              <a:t/>
            </a:r>
            <a:br>
              <a:rPr lang="bs-Latn-BA"/>
            </a:br>
            <a:r>
              <a:rPr lang="bs-Latn-BA"/>
              <a:t/>
            </a:r>
            <a:br>
              <a:rPr lang="bs-Latn-BA"/>
            </a:br>
            <a:r>
              <a:rPr lang="bs-Latn-BA"/>
              <a:t/>
            </a:r>
            <a:br>
              <a:rPr lang="bs-Latn-BA"/>
            </a:br>
            <a:r>
              <a:rPr lang="bs-Latn-BA"/>
              <a:t/>
            </a:r>
            <a:br>
              <a:rPr lang="bs-Latn-BA"/>
            </a:br>
            <a:endParaRPr lang="bs-Latn-BA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85660C7-F429-4CBB-9321-DAEEFB9B7E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314" y="1069089"/>
            <a:ext cx="10515600" cy="470473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sr-Cyrl-RS" sz="3200" b="1" smtClean="0">
                <a:latin typeface="Arial" panose="020B0604020202020204" pitchFamily="34" charset="0"/>
                <a:cs typeface="Arial" panose="020B0604020202020204" pitchFamily="34" charset="0"/>
              </a:rPr>
              <a:t>Увод</a:t>
            </a:r>
            <a:endParaRPr lang="en-US" sz="3200" b="1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arenR"/>
            </a:pPr>
            <a:r>
              <a:rPr lang="sr-Cyrl-RS" sz="3200" b="1" smtClean="0">
                <a:latin typeface="Arial" panose="020B0604020202020204" pitchFamily="34" charset="0"/>
                <a:cs typeface="Arial" panose="020B0604020202020204" pitchFamily="34" charset="0"/>
              </a:rPr>
              <a:t>Фантастичност и игра у </a:t>
            </a:r>
            <a:r>
              <a:rPr lang="sr-Cyrl-RS" sz="3200" b="1" i="1" smtClean="0">
                <a:latin typeface="Arial" panose="020B0604020202020204" pitchFamily="34" charset="0"/>
                <a:cs typeface="Arial" panose="020B0604020202020204" pitchFamily="34" charset="0"/>
              </a:rPr>
              <a:t>Орловима</a:t>
            </a:r>
            <a:endParaRPr lang="en-US" sz="3200" b="1" i="1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arenR"/>
            </a:pPr>
            <a:r>
              <a:rPr lang="sr-Cyrl-RS" sz="3200" b="1" smtClean="0">
                <a:latin typeface="Arial" panose="020B0604020202020204" pitchFamily="34" charset="0"/>
                <a:cs typeface="Arial" panose="020B0604020202020204" pitchFamily="34" charset="0"/>
              </a:rPr>
              <a:t>Карактеризација јунака и корелативни приступ у настави</a:t>
            </a:r>
            <a:endParaRPr lang="en-US" sz="3200" b="1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arenR"/>
            </a:pPr>
            <a:r>
              <a:rPr lang="sr-Cyrl-RS" sz="3200" b="1" smtClean="0">
                <a:latin typeface="Arial" panose="020B0604020202020204" pitchFamily="34" charset="0"/>
                <a:cs typeface="Arial" panose="020B0604020202020204" pitchFamily="34" charset="0"/>
              </a:rPr>
              <a:t>Истраживање имагинализације и маштовитости у узрасту 6.</a:t>
            </a:r>
            <a:r>
              <a:rPr lang="en-US" sz="3200" b="1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RS" sz="3200" b="1" smtClean="0">
                <a:latin typeface="Arial" panose="020B0604020202020204" pitchFamily="34" charset="0"/>
                <a:cs typeface="Arial" panose="020B0604020202020204" pitchFamily="34" charset="0"/>
              </a:rPr>
              <a:t>разреда на примеру </a:t>
            </a:r>
            <a:r>
              <a:rPr lang="sr-Cyrl-RS" sz="3200" b="1" i="1" smtClean="0">
                <a:latin typeface="Arial" panose="020B0604020202020204" pitchFamily="34" charset="0"/>
                <a:cs typeface="Arial" panose="020B0604020202020204" pitchFamily="34" charset="0"/>
              </a:rPr>
              <a:t>Орлова рано лете</a:t>
            </a:r>
            <a:endParaRPr lang="en-US" sz="3200" b="1" i="1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arenR"/>
            </a:pPr>
            <a:r>
              <a:rPr lang="sr-Cyrl-RS" sz="3200" b="1" smtClean="0">
                <a:latin typeface="Arial" panose="020B0604020202020204" pitchFamily="34" charset="0"/>
                <a:cs typeface="Arial" panose="020B0604020202020204" pitchFamily="34" charset="0"/>
              </a:rPr>
              <a:t>Закључак</a:t>
            </a:r>
            <a:endParaRPr lang="en-US" sz="3200" b="1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arenR"/>
            </a:pPr>
            <a:r>
              <a:rPr lang="sr-Cyrl-RS" sz="3200" b="1" smtClean="0">
                <a:latin typeface="Arial" panose="020B0604020202020204" pitchFamily="34" charset="0"/>
                <a:cs typeface="Arial" panose="020B0604020202020204" pitchFamily="34" charset="0"/>
              </a:rPr>
              <a:t>Литература и извори</a:t>
            </a:r>
            <a:endParaRPr lang="bs-Latn-BA" sz="32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491F75DF-B2DA-4067-95B4-9A0B3D66E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FCD9-44D2-48B3-80B4-8CB81C00B4E2}" type="slidenum">
              <a:rPr lang="bs-Latn-BA" smtClean="0"/>
              <a:pPr/>
              <a:t>2</a:t>
            </a:fld>
            <a:endParaRPr lang="bs-Latn-BA"/>
          </a:p>
        </p:txBody>
      </p:sp>
    </p:spTree>
    <p:extLst>
      <p:ext uri="{BB962C8B-B14F-4D97-AF65-F5344CB8AC3E}">
        <p14:creationId xmlns="" xmlns:p14="http://schemas.microsoft.com/office/powerpoint/2010/main" val="3933483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EE7BC98-5FDC-4B75-A16F-50AC99DAC5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10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sr-Cyrl-RS" sz="3200" b="1" smtClean="0">
                <a:latin typeface="Arial" panose="020B0604020202020204" pitchFamily="34" charset="0"/>
                <a:cs typeface="Arial" panose="020B0604020202020204" pitchFamily="34" charset="0"/>
              </a:rPr>
              <a:t>Извори и литература</a:t>
            </a:r>
            <a:endParaRPr lang="bs-Latn-BA" sz="320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C7C4A40-FE30-407F-A315-1217E7DCAD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3768"/>
            <a:ext cx="10515600" cy="5266480"/>
          </a:xfrm>
        </p:spPr>
        <p:txBody>
          <a:bodyPr>
            <a:normAutofit fontScale="77500" lnSpcReduction="20000"/>
          </a:bodyPr>
          <a:lstStyle/>
          <a:p>
            <a:pPr lvl="0">
              <a:lnSpc>
                <a:spcPct val="120000"/>
              </a:lnSpc>
              <a:spcBef>
                <a:spcPts val="600"/>
              </a:spcBef>
            </a:pPr>
            <a:r>
              <a:rPr lang="ru-RU" smtClean="0">
                <a:latin typeface="Arial" pitchFamily="34" charset="0"/>
                <a:cs typeface="Arial" pitchFamily="34" charset="0"/>
              </a:rPr>
              <a:t>Јекнић 1974:Јекнић</a:t>
            </a:r>
            <a:r>
              <a:rPr lang="sr-Latn-RS" smtClean="0">
                <a:latin typeface="Arial" pitchFamily="34" charset="0"/>
                <a:cs typeface="Arial" pitchFamily="34" charset="0"/>
              </a:rPr>
              <a:t>,</a:t>
            </a:r>
            <a:r>
              <a:rPr lang="ru-RU" smtClean="0">
                <a:latin typeface="Arial" pitchFamily="34" charset="0"/>
                <a:cs typeface="Arial" pitchFamily="34" charset="0"/>
              </a:rPr>
              <a:t> Драгољуб. </a:t>
            </a:r>
            <a:r>
              <a:rPr lang="ru-RU" i="1" smtClean="0">
                <a:latin typeface="Arial" pitchFamily="34" charset="0"/>
                <a:cs typeface="Arial" pitchFamily="34" charset="0"/>
              </a:rPr>
              <a:t>Младе речи.</a:t>
            </a:r>
            <a:r>
              <a:rPr lang="ru-RU" smtClean="0">
                <a:latin typeface="Arial" pitchFamily="34" charset="0"/>
                <a:cs typeface="Arial" pitchFamily="34" charset="0"/>
              </a:rPr>
              <a:t> Библиотека улазница.Зрењанин.</a:t>
            </a:r>
            <a:endParaRPr lang="en-US" smtClean="0">
              <a:latin typeface="Arial" pitchFamily="34" charset="0"/>
              <a:cs typeface="Arial" pitchFamily="34" charset="0"/>
            </a:endParaRPr>
          </a:p>
          <a:p>
            <a:pPr lvl="0">
              <a:lnSpc>
                <a:spcPct val="120000"/>
              </a:lnSpc>
              <a:spcBef>
                <a:spcPts val="600"/>
              </a:spcBef>
            </a:pPr>
            <a:r>
              <a:rPr lang="ru-RU" smtClean="0">
                <a:latin typeface="Arial" pitchFamily="34" charset="0"/>
                <a:cs typeface="Arial" pitchFamily="34" charset="0"/>
              </a:rPr>
              <a:t>Костић , Милинковић 2015: Костић</a:t>
            </a:r>
            <a:r>
              <a:rPr lang="sr-Latn-RS" smtClean="0">
                <a:latin typeface="Arial" pitchFamily="34" charset="0"/>
                <a:cs typeface="Arial" pitchFamily="34" charset="0"/>
              </a:rPr>
              <a:t>,</a:t>
            </a:r>
            <a:r>
              <a:rPr lang="ru-RU" smtClean="0">
                <a:latin typeface="Arial" pitchFamily="34" charset="0"/>
                <a:cs typeface="Arial" pitchFamily="34" charset="0"/>
              </a:rPr>
              <a:t> Љиљана, Милинковић</a:t>
            </a:r>
            <a:r>
              <a:rPr lang="sr-Latn-RS" smtClean="0">
                <a:latin typeface="Arial" pitchFamily="34" charset="0"/>
                <a:cs typeface="Arial" pitchFamily="34" charset="0"/>
              </a:rPr>
              <a:t>,</a:t>
            </a:r>
            <a:r>
              <a:rPr lang="ru-RU" smtClean="0">
                <a:latin typeface="Arial" pitchFamily="34" charset="0"/>
                <a:cs typeface="Arial" pitchFamily="34" charset="0"/>
              </a:rPr>
              <a:t> Миомир. </a:t>
            </a:r>
            <a:r>
              <a:rPr lang="ru-RU" i="1" smtClean="0">
                <a:latin typeface="Arial" pitchFamily="34" charset="0"/>
                <a:cs typeface="Arial" pitchFamily="34" charset="0"/>
              </a:rPr>
              <a:t>Хумор у поезији за децу Бранка Ћопића</a:t>
            </a:r>
            <a:r>
              <a:rPr lang="ru-RU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err="1" smtClean="0">
                <a:latin typeface="Arial" pitchFamily="34" charset="0"/>
                <a:cs typeface="Arial" pitchFamily="34" charset="0"/>
              </a:rPr>
              <a:t>Зборник</a:t>
            </a:r>
            <a:r>
              <a:rPr lang="sr-Cyrl-RS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err="1" smtClean="0">
                <a:latin typeface="Arial" pitchFamily="34" charset="0"/>
                <a:cs typeface="Arial" pitchFamily="34" charset="0"/>
              </a:rPr>
              <a:t>радова</a:t>
            </a:r>
            <a:r>
              <a:rPr lang="en-US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err="1" smtClean="0">
                <a:latin typeface="Arial" pitchFamily="34" charset="0"/>
                <a:cs typeface="Arial" pitchFamily="34" charset="0"/>
              </a:rPr>
              <a:t>Учитељски</a:t>
            </a:r>
            <a:r>
              <a:rPr lang="en-US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err="1" smtClean="0">
                <a:latin typeface="Arial" pitchFamily="34" charset="0"/>
                <a:cs typeface="Arial" pitchFamily="34" charset="0"/>
              </a:rPr>
              <a:t>факултет</a:t>
            </a:r>
            <a:r>
              <a:rPr lang="en-US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err="1" smtClean="0">
                <a:latin typeface="Arial" pitchFamily="34" charset="0"/>
                <a:cs typeface="Arial" pitchFamily="34" charset="0"/>
              </a:rPr>
              <a:t>Ужице</a:t>
            </a:r>
            <a:endParaRPr lang="en-US" smtClean="0">
              <a:latin typeface="Arial" pitchFamily="34" charset="0"/>
              <a:cs typeface="Arial" pitchFamily="34" charset="0"/>
            </a:endParaRPr>
          </a:p>
          <a:p>
            <a:pPr lvl="0">
              <a:lnSpc>
                <a:spcPct val="120000"/>
              </a:lnSpc>
              <a:spcBef>
                <a:spcPts val="600"/>
              </a:spcBef>
            </a:pPr>
            <a:r>
              <a:rPr lang="ru-RU" smtClean="0">
                <a:latin typeface="Arial" pitchFamily="34" charset="0"/>
                <a:cs typeface="Arial" pitchFamily="34" charset="0"/>
              </a:rPr>
              <a:t>Марјановић 2014</a:t>
            </a:r>
            <a:r>
              <a:rPr lang="sr-Latn-RS" smtClean="0">
                <a:latin typeface="Arial" pitchFamily="34" charset="0"/>
                <a:cs typeface="Arial" pitchFamily="34" charset="0"/>
              </a:rPr>
              <a:t>:</a:t>
            </a:r>
            <a:r>
              <a:rPr lang="ru-RU" smtClean="0">
                <a:latin typeface="Arial" pitchFamily="34" charset="0"/>
                <a:cs typeface="Arial" pitchFamily="34" charset="0"/>
              </a:rPr>
              <a:t> Марјановић</a:t>
            </a:r>
            <a:r>
              <a:rPr lang="sr-Latn-RS" smtClean="0">
                <a:latin typeface="Arial" pitchFamily="34" charset="0"/>
                <a:cs typeface="Arial" pitchFamily="34" charset="0"/>
              </a:rPr>
              <a:t>,</a:t>
            </a:r>
            <a:r>
              <a:rPr lang="ru-RU" smtClean="0">
                <a:latin typeface="Arial" pitchFamily="34" charset="0"/>
                <a:cs typeface="Arial" pitchFamily="34" charset="0"/>
              </a:rPr>
              <a:t> Војислав. </a:t>
            </a:r>
            <a:r>
              <a:rPr lang="ru-RU" i="1" smtClean="0">
                <a:latin typeface="Arial" pitchFamily="34" charset="0"/>
                <a:cs typeface="Arial" pitchFamily="34" charset="0"/>
              </a:rPr>
              <a:t>Ћопић и детињство као литерарна метафора</a:t>
            </a:r>
            <a:r>
              <a:rPr lang="ru-RU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mtClean="0">
                <a:latin typeface="Arial" pitchFamily="34" charset="0"/>
                <a:cs typeface="Arial" pitchFamily="34" charset="0"/>
              </a:rPr>
              <a:t>In</a:t>
            </a:r>
            <a:r>
              <a:rPr lang="ru-RU" smtClean="0">
                <a:latin typeface="Arial" pitchFamily="34" charset="0"/>
                <a:cs typeface="Arial" pitchFamily="34" charset="0"/>
              </a:rPr>
              <a:t>: </a:t>
            </a:r>
            <a:r>
              <a:rPr lang="ru-RU" i="1" smtClean="0">
                <a:latin typeface="Arial" pitchFamily="34" charset="0"/>
                <a:cs typeface="Arial" pitchFamily="34" charset="0"/>
              </a:rPr>
              <a:t>Детињство</a:t>
            </a:r>
            <a:r>
              <a:rPr lang="ru-RU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mtClean="0">
                <a:latin typeface="Arial" pitchFamily="34" charset="0"/>
                <a:cs typeface="Arial" pitchFamily="34" charset="0"/>
              </a:rPr>
              <a:t>XL</a:t>
            </a:r>
            <a:r>
              <a:rPr lang="ru-RU" smtClean="0">
                <a:latin typeface="Arial" pitchFamily="34" charset="0"/>
                <a:cs typeface="Arial" pitchFamily="34" charset="0"/>
              </a:rPr>
              <a:t>, 3. Нови Сад: 59-65</a:t>
            </a:r>
            <a:endParaRPr lang="en-US" smtClean="0">
              <a:latin typeface="Arial" pitchFamily="34" charset="0"/>
              <a:cs typeface="Arial" pitchFamily="34" charset="0"/>
            </a:endParaRPr>
          </a:p>
          <a:p>
            <a:pPr lvl="0">
              <a:lnSpc>
                <a:spcPct val="120000"/>
              </a:lnSpc>
              <a:spcBef>
                <a:spcPts val="600"/>
              </a:spcBef>
            </a:pPr>
            <a:r>
              <a:rPr lang="en-US" err="1" smtClean="0">
                <a:latin typeface="Arial" pitchFamily="34" charset="0"/>
                <a:cs typeface="Arial" pitchFamily="34" charset="0"/>
              </a:rPr>
              <a:t>Marjanović</a:t>
            </a:r>
            <a:r>
              <a:rPr lang="sr-Latn-RS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mtClean="0">
                <a:latin typeface="Arial" pitchFamily="34" charset="0"/>
                <a:cs typeface="Arial" pitchFamily="34" charset="0"/>
              </a:rPr>
              <a:t>1988</a:t>
            </a:r>
            <a:r>
              <a:rPr lang="sr-Latn-RS" smtClean="0">
                <a:latin typeface="Arial" pitchFamily="34" charset="0"/>
                <a:cs typeface="Arial" pitchFamily="34" charset="0"/>
              </a:rPr>
              <a:t>:Marjanović, Vojislav.</a:t>
            </a:r>
            <a:r>
              <a:rPr lang="en-US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err="1" smtClean="0">
                <a:latin typeface="Arial" pitchFamily="34" charset="0"/>
                <a:cs typeface="Arial" pitchFamily="34" charset="0"/>
              </a:rPr>
              <a:t>Branko</a:t>
            </a:r>
            <a:r>
              <a:rPr lang="en-US" i="1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err="1" smtClean="0">
                <a:latin typeface="Arial" pitchFamily="34" charset="0"/>
                <a:cs typeface="Arial" pitchFamily="34" charset="0"/>
              </a:rPr>
              <a:t>Ćopić,romani</a:t>
            </a:r>
            <a:r>
              <a:rPr lang="en-US" err="1" smtClean="0">
                <a:latin typeface="Arial" pitchFamily="34" charset="0"/>
                <a:cs typeface="Arial" pitchFamily="34" charset="0"/>
              </a:rPr>
              <a:t>.Stručna</a:t>
            </a:r>
            <a:r>
              <a:rPr lang="en-US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err="1" smtClean="0">
                <a:latin typeface="Arial" pitchFamily="34" charset="0"/>
                <a:cs typeface="Arial" pitchFamily="34" charset="0"/>
              </a:rPr>
              <a:t>knjiga</a:t>
            </a:r>
            <a:r>
              <a:rPr lang="en-US" smtClean="0">
                <a:latin typeface="Arial" pitchFamily="34" charset="0"/>
                <a:cs typeface="Arial" pitchFamily="34" charset="0"/>
              </a:rPr>
              <a:t>. Beograd</a:t>
            </a:r>
            <a:r>
              <a:rPr lang="ru-RU" smtClean="0">
                <a:latin typeface="Arial" pitchFamily="34" charset="0"/>
                <a:cs typeface="Arial" pitchFamily="34" charset="0"/>
              </a:rPr>
              <a:t>.</a:t>
            </a:r>
            <a:endParaRPr lang="en-US" smtClean="0">
              <a:latin typeface="Arial" pitchFamily="34" charset="0"/>
              <a:cs typeface="Arial" pitchFamily="34" charset="0"/>
            </a:endParaRPr>
          </a:p>
          <a:p>
            <a:pPr lvl="0">
              <a:lnSpc>
                <a:spcPct val="120000"/>
              </a:lnSpc>
              <a:spcBef>
                <a:spcPts val="600"/>
              </a:spcBef>
            </a:pPr>
            <a:r>
              <a:rPr lang="en-US" err="1" smtClean="0">
                <a:latin typeface="Arial" pitchFamily="34" charset="0"/>
                <a:cs typeface="Arial" pitchFamily="34" charset="0"/>
              </a:rPr>
              <a:t>Marković</a:t>
            </a:r>
            <a:r>
              <a:rPr lang="en-US" smtClean="0">
                <a:latin typeface="Arial" pitchFamily="34" charset="0"/>
                <a:cs typeface="Arial" pitchFamily="34" charset="0"/>
              </a:rPr>
              <a:t> 1981</a:t>
            </a:r>
            <a:r>
              <a:rPr lang="sr-Latn-RS" smtClean="0">
                <a:latin typeface="Arial" pitchFamily="34" charset="0"/>
                <a:cs typeface="Arial" pitchFamily="34" charset="0"/>
              </a:rPr>
              <a:t>: Marković, Slobodan.</a:t>
            </a:r>
            <a:r>
              <a:rPr lang="en-US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err="1" smtClean="0">
                <a:latin typeface="Arial" pitchFamily="34" charset="0"/>
                <a:cs typeface="Arial" pitchFamily="34" charset="0"/>
              </a:rPr>
              <a:t>Želje</a:t>
            </a:r>
            <a:r>
              <a:rPr lang="en-US" i="1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i="1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err="1" smtClean="0">
                <a:latin typeface="Arial" pitchFamily="34" charset="0"/>
                <a:cs typeface="Arial" pitchFamily="34" charset="0"/>
              </a:rPr>
              <a:t>stvarnost</a:t>
            </a:r>
            <a:r>
              <a:rPr lang="en-US" i="1" smtClean="0">
                <a:latin typeface="Arial" pitchFamily="34" charset="0"/>
                <a:cs typeface="Arial" pitchFamily="34" charset="0"/>
              </a:rPr>
              <a:t> u </a:t>
            </a:r>
            <a:r>
              <a:rPr lang="en-US" i="1" err="1" smtClean="0">
                <a:latin typeface="Arial" pitchFamily="34" charset="0"/>
                <a:cs typeface="Arial" pitchFamily="34" charset="0"/>
              </a:rPr>
              <a:t>Ćopićevim</a:t>
            </a:r>
            <a:r>
              <a:rPr lang="en-US" i="1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err="1" smtClean="0">
                <a:latin typeface="Arial" pitchFamily="34" charset="0"/>
                <a:cs typeface="Arial" pitchFamily="34" charset="0"/>
              </a:rPr>
              <a:t>delima</a:t>
            </a:r>
            <a:r>
              <a:rPr lang="en-US" i="1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err="1" smtClean="0">
                <a:latin typeface="Arial" pitchFamily="34" charset="0"/>
                <a:cs typeface="Arial" pitchFamily="34" charset="0"/>
              </a:rPr>
              <a:t>za</a:t>
            </a:r>
            <a:r>
              <a:rPr lang="en-US" i="1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err="1" smtClean="0">
                <a:latin typeface="Arial" pitchFamily="34" charset="0"/>
                <a:cs typeface="Arial" pitchFamily="34" charset="0"/>
              </a:rPr>
              <a:t>decu</a:t>
            </a:r>
            <a:r>
              <a:rPr lang="en-US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mtClean="0">
                <a:latin typeface="Arial" pitchFamily="34" charset="0"/>
                <a:cs typeface="Arial" pitchFamily="34" charset="0"/>
              </a:rPr>
              <a:t>In: </a:t>
            </a:r>
            <a:r>
              <a:rPr lang="en-US" err="1" smtClean="0">
                <a:latin typeface="Arial" pitchFamily="34" charset="0"/>
                <a:cs typeface="Arial" pitchFamily="34" charset="0"/>
              </a:rPr>
              <a:t>Kritičari</a:t>
            </a:r>
            <a:r>
              <a:rPr lang="en-US" smtClean="0">
                <a:latin typeface="Arial" pitchFamily="34" charset="0"/>
                <a:cs typeface="Arial" pitchFamily="34" charset="0"/>
              </a:rPr>
              <a:t> o </a:t>
            </a:r>
            <a:r>
              <a:rPr lang="en-US" err="1" smtClean="0">
                <a:latin typeface="Arial" pitchFamily="34" charset="0"/>
                <a:cs typeface="Arial" pitchFamily="34" charset="0"/>
              </a:rPr>
              <a:t>Branku</a:t>
            </a:r>
            <a:r>
              <a:rPr lang="en-US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err="1" smtClean="0">
                <a:latin typeface="Arial" pitchFamily="34" charset="0"/>
                <a:cs typeface="Arial" pitchFamily="34" charset="0"/>
              </a:rPr>
              <a:t>Ćopiću</a:t>
            </a:r>
            <a:r>
              <a:rPr lang="en-US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err="1" smtClean="0">
                <a:latin typeface="Arial" pitchFamily="34" charset="0"/>
                <a:cs typeface="Arial" pitchFamily="34" charset="0"/>
              </a:rPr>
              <a:t>Priredio</a:t>
            </a:r>
            <a:r>
              <a:rPr lang="en-US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err="1" smtClean="0">
                <a:latin typeface="Arial" pitchFamily="34" charset="0"/>
                <a:cs typeface="Arial" pitchFamily="34" charset="0"/>
              </a:rPr>
              <a:t>Muris</a:t>
            </a:r>
            <a:r>
              <a:rPr lang="en-US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err="1" smtClean="0">
                <a:latin typeface="Arial" pitchFamily="34" charset="0"/>
                <a:cs typeface="Arial" pitchFamily="34" charset="0"/>
              </a:rPr>
              <a:t>Idrizović</a:t>
            </a:r>
            <a:r>
              <a:rPr lang="en-US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err="1" smtClean="0">
                <a:latin typeface="Arial" pitchFamily="34" charset="0"/>
                <a:cs typeface="Arial" pitchFamily="34" charset="0"/>
              </a:rPr>
              <a:t>Sv</a:t>
            </a:r>
            <a:r>
              <a:rPr lang="sr-Latn-RS" smtClean="0">
                <a:latin typeface="Arial" pitchFamily="34" charset="0"/>
                <a:cs typeface="Arial" pitchFamily="34" charset="0"/>
              </a:rPr>
              <a:t>j</a:t>
            </a:r>
            <a:r>
              <a:rPr lang="en-US" err="1" smtClean="0">
                <a:latin typeface="Arial" pitchFamily="34" charset="0"/>
                <a:cs typeface="Arial" pitchFamily="34" charset="0"/>
              </a:rPr>
              <a:t>etlost.Sarajevo</a:t>
            </a:r>
            <a:r>
              <a:rPr lang="en-US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lvl="0">
              <a:lnSpc>
                <a:spcPct val="120000"/>
              </a:lnSpc>
              <a:spcBef>
                <a:spcPts val="600"/>
              </a:spcBef>
            </a:pPr>
            <a:r>
              <a:rPr lang="ru-RU" smtClean="0">
                <a:latin typeface="Arial" pitchFamily="34" charset="0"/>
                <a:cs typeface="Arial" pitchFamily="34" charset="0"/>
              </a:rPr>
              <a:t>Петровић 2008</a:t>
            </a:r>
            <a:r>
              <a:rPr lang="sr-Latn-RS" smtClean="0">
                <a:latin typeface="Arial" pitchFamily="34" charset="0"/>
                <a:cs typeface="Arial" pitchFamily="34" charset="0"/>
              </a:rPr>
              <a:t>: </a:t>
            </a:r>
            <a:r>
              <a:rPr lang="sr-Cyrl-RS" smtClean="0">
                <a:latin typeface="Arial" pitchFamily="34" charset="0"/>
                <a:cs typeface="Arial" pitchFamily="34" charset="0"/>
              </a:rPr>
              <a:t>Петровић,Тихомир</a:t>
            </a:r>
            <a:r>
              <a:rPr lang="sr-Latn-RS" smtClean="0">
                <a:latin typeface="Arial" pitchFamily="34" charset="0"/>
                <a:cs typeface="Arial" pitchFamily="34" charset="0"/>
              </a:rPr>
              <a:t>.</a:t>
            </a:r>
            <a:r>
              <a:rPr lang="ru-RU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i="1" smtClean="0">
                <a:latin typeface="Arial" pitchFamily="34" charset="0"/>
                <a:cs typeface="Arial" pitchFamily="34" charset="0"/>
              </a:rPr>
              <a:t>Историја српске књижевности за децу</a:t>
            </a:r>
            <a:r>
              <a:rPr lang="ru-RU" smtClean="0">
                <a:latin typeface="Arial" pitchFamily="34" charset="0"/>
                <a:cs typeface="Arial" pitchFamily="34" charset="0"/>
              </a:rPr>
              <a:t>.Змајеве дечије игре. </a:t>
            </a:r>
            <a:r>
              <a:rPr lang="en-US" err="1" smtClean="0">
                <a:latin typeface="Arial" pitchFamily="34" charset="0"/>
                <a:cs typeface="Arial" pitchFamily="34" charset="0"/>
              </a:rPr>
              <a:t>Нови</a:t>
            </a:r>
            <a:r>
              <a:rPr lang="en-US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err="1" smtClean="0">
                <a:latin typeface="Arial" pitchFamily="34" charset="0"/>
                <a:cs typeface="Arial" pitchFamily="34" charset="0"/>
              </a:rPr>
              <a:t>Сад</a:t>
            </a:r>
            <a:r>
              <a:rPr lang="en-US" smtClean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BA9A6352-B1FA-4B46-9A6D-ECF628DF9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FCD9-44D2-48B3-80B4-8CB81C00B4E2}" type="slidenum">
              <a:rPr lang="bs-Latn-BA" smtClean="0"/>
              <a:pPr/>
              <a:t>20</a:t>
            </a:fld>
            <a:endParaRPr lang="bs-Latn-BA"/>
          </a:p>
        </p:txBody>
      </p:sp>
    </p:spTree>
    <p:extLst>
      <p:ext uri="{BB962C8B-B14F-4D97-AF65-F5344CB8AC3E}">
        <p14:creationId xmlns="" xmlns:p14="http://schemas.microsoft.com/office/powerpoint/2010/main" val="3954309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F66486A-D9D0-480C-AE89-80461E9BC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3200" b="1" smtClean="0">
                <a:latin typeface="Arial" panose="020B0604020202020204" pitchFamily="34" charset="0"/>
                <a:cs typeface="Arial" panose="020B0604020202020204" pitchFamily="34" charset="0"/>
              </a:rPr>
              <a:t>Извори и литература</a:t>
            </a:r>
            <a:endParaRPr lang="bs-Latn-BA" sz="320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33B581A-4B05-4AA3-B41B-303FD25FFB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lvl="0"/>
            <a:r>
              <a:rPr lang="ru-RU" sz="2400" smtClean="0">
                <a:latin typeface="Arial" pitchFamily="34" charset="0"/>
                <a:cs typeface="Arial" pitchFamily="34" charset="0"/>
              </a:rPr>
              <a:t>Пијановић 2005: Пијановић,Петар. </a:t>
            </a:r>
            <a:r>
              <a:rPr lang="ru-RU" sz="2400" i="1" smtClean="0">
                <a:latin typeface="Arial" pitchFamily="34" charset="0"/>
                <a:cs typeface="Arial" pitchFamily="34" charset="0"/>
              </a:rPr>
              <a:t>Наивна прича</a:t>
            </a:r>
            <a:r>
              <a:rPr lang="ru-RU" sz="2400" smtClean="0">
                <a:latin typeface="Arial" pitchFamily="34" charset="0"/>
                <a:cs typeface="Arial" pitchFamily="34" charset="0"/>
              </a:rPr>
              <a:t>.  СКЗ,Учитељски факултет. </a:t>
            </a:r>
            <a:r>
              <a:rPr lang="en-US" sz="2400" err="1" smtClean="0">
                <a:latin typeface="Arial" pitchFamily="34" charset="0"/>
                <a:cs typeface="Arial" pitchFamily="34" charset="0"/>
              </a:rPr>
              <a:t>Београд</a:t>
            </a:r>
            <a:r>
              <a:rPr lang="en-US" sz="240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lvl="0"/>
            <a:r>
              <a:rPr lang="en-US" sz="2400" err="1" smtClean="0">
                <a:latin typeface="Arial" pitchFamily="34" charset="0"/>
                <a:cs typeface="Arial" pitchFamily="34" charset="0"/>
              </a:rPr>
              <a:t>Terić</a:t>
            </a:r>
            <a:r>
              <a:rPr lang="en-US" sz="2400" smtClean="0">
                <a:latin typeface="Arial" pitchFamily="34" charset="0"/>
                <a:cs typeface="Arial" pitchFamily="34" charset="0"/>
              </a:rPr>
              <a:t> 2018</a:t>
            </a:r>
            <a:r>
              <a:rPr lang="sr-Cyrl-RS" sz="2400" smtClean="0">
                <a:latin typeface="Arial" pitchFamily="34" charset="0"/>
                <a:cs typeface="Arial" pitchFamily="34" charset="0"/>
              </a:rPr>
              <a:t>:Терић,Маријана.</a:t>
            </a:r>
            <a:r>
              <a:rPr lang="en-US" sz="24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err="1" smtClean="0">
                <a:latin typeface="Arial" pitchFamily="34" charset="0"/>
                <a:cs typeface="Arial" pitchFamily="34" charset="0"/>
              </a:rPr>
              <a:t>Elemeti</a:t>
            </a:r>
            <a:r>
              <a:rPr lang="en-US" sz="2400" i="1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err="1" smtClean="0">
                <a:latin typeface="Arial" pitchFamily="34" charset="0"/>
                <a:cs typeface="Arial" pitchFamily="34" charset="0"/>
              </a:rPr>
              <a:t>fantastike</a:t>
            </a:r>
            <a:r>
              <a:rPr lang="en-US" sz="2400" i="1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err="1" smtClean="0">
                <a:latin typeface="Arial" pitchFamily="34" charset="0"/>
                <a:cs typeface="Arial" pitchFamily="34" charset="0"/>
              </a:rPr>
              <a:t>kao</a:t>
            </a:r>
            <a:r>
              <a:rPr lang="en-US" sz="2400" i="1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err="1" smtClean="0">
                <a:latin typeface="Arial" pitchFamily="34" charset="0"/>
                <a:cs typeface="Arial" pitchFamily="34" charset="0"/>
              </a:rPr>
              <a:t>estetski</a:t>
            </a:r>
            <a:r>
              <a:rPr lang="en-US" sz="2400" i="1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err="1" smtClean="0">
                <a:latin typeface="Arial" pitchFamily="34" charset="0"/>
                <a:cs typeface="Arial" pitchFamily="34" charset="0"/>
              </a:rPr>
              <a:t>aspekti</a:t>
            </a:r>
            <a:r>
              <a:rPr lang="en-US" sz="2400" i="1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err="1" smtClean="0">
                <a:latin typeface="Arial" pitchFamily="34" charset="0"/>
                <a:cs typeface="Arial" pitchFamily="34" charset="0"/>
              </a:rPr>
              <a:t>kwiževnog</a:t>
            </a:r>
            <a:r>
              <a:rPr lang="en-US" sz="2400" i="1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err="1" smtClean="0">
                <a:latin typeface="Arial" pitchFamily="34" charset="0"/>
                <a:cs typeface="Arial" pitchFamily="34" charset="0"/>
              </a:rPr>
              <a:t>djela</a:t>
            </a:r>
            <a:r>
              <a:rPr lang="en-US" sz="2400" err="1" smtClean="0">
                <a:latin typeface="Arial" pitchFamily="34" charset="0"/>
                <a:cs typeface="Arial" pitchFamily="34" charset="0"/>
              </a:rPr>
              <a:t>.Lingua</a:t>
            </a:r>
            <a:r>
              <a:rPr lang="en-US" sz="2400" smtClean="0">
                <a:latin typeface="Arial" pitchFamily="34" charset="0"/>
                <a:cs typeface="Arial" pitchFamily="34" charset="0"/>
              </a:rPr>
              <a:t> Montenegrina.XI,1,br.21.Cetinje</a:t>
            </a:r>
          </a:p>
          <a:p>
            <a:pPr lvl="0"/>
            <a:r>
              <a:rPr lang="ru-RU" sz="2400" smtClean="0">
                <a:latin typeface="Arial" pitchFamily="34" charset="0"/>
                <a:cs typeface="Arial" pitchFamily="34" charset="0"/>
              </a:rPr>
              <a:t>Ћопић 1975а:Ћопић,Бранко. </a:t>
            </a:r>
            <a:r>
              <a:rPr lang="ru-RU" sz="2400" i="1" smtClean="0">
                <a:latin typeface="Arial" pitchFamily="34" charset="0"/>
                <a:cs typeface="Arial" pitchFamily="34" charset="0"/>
              </a:rPr>
              <a:t>Пионирска трилогија</a:t>
            </a:r>
            <a:r>
              <a:rPr lang="ru-RU" sz="240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2400" i="1" smtClean="0">
                <a:latin typeface="Arial" pitchFamily="34" charset="0"/>
                <a:cs typeface="Arial" pitchFamily="34" charset="0"/>
              </a:rPr>
              <a:t>Орлови рано лете.</a:t>
            </a:r>
            <a:r>
              <a:rPr lang="ru-RU" sz="2400" smtClean="0">
                <a:latin typeface="Arial" pitchFamily="34" charset="0"/>
                <a:cs typeface="Arial" pitchFamily="34" charset="0"/>
              </a:rPr>
              <a:t>Просвета. Београд: 11-213</a:t>
            </a:r>
            <a:endParaRPr lang="en-US" sz="240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ru-RU" sz="2400" smtClean="0">
                <a:latin typeface="Arial" pitchFamily="34" charset="0"/>
                <a:cs typeface="Arial" pitchFamily="34" charset="0"/>
              </a:rPr>
              <a:t>Ћопић 1975б:Ћопић,Бранко.</a:t>
            </a:r>
            <a:r>
              <a:rPr lang="ru-RU" sz="2400" i="1" smtClean="0">
                <a:latin typeface="Arial" pitchFamily="34" charset="0"/>
                <a:cs typeface="Arial" pitchFamily="34" charset="0"/>
              </a:rPr>
              <a:t> Башта сљезове боје.</a:t>
            </a:r>
            <a:r>
              <a:rPr lang="ru-RU" sz="2400" smtClean="0">
                <a:latin typeface="Arial" pitchFamily="34" charset="0"/>
                <a:cs typeface="Arial" pitchFamily="34" charset="0"/>
              </a:rPr>
              <a:t>Просвета. Београд</a:t>
            </a:r>
            <a:endParaRPr lang="en-US" sz="240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sr-Latn-RS" sz="2400" smtClean="0">
                <a:latin typeface="Arial" pitchFamily="34" charset="0"/>
                <a:cs typeface="Arial" pitchFamily="34" charset="0"/>
              </a:rPr>
              <a:t>Arhetipski osnov igre www: </a:t>
            </a:r>
            <a:r>
              <a:rPr lang="en-US" sz="2400" smtClean="0">
                <a:latin typeface="Arial" pitchFamily="34" charset="0"/>
                <a:cs typeface="Arial" pitchFamily="34" charset="0"/>
              </a:rPr>
              <a:t>http</a:t>
            </a:r>
            <a:r>
              <a:rPr lang="ru-RU" sz="2400" smtClean="0">
                <a:latin typeface="Arial" pitchFamily="34" charset="0"/>
                <a:cs typeface="Arial" pitchFamily="34" charset="0"/>
              </a:rPr>
              <a:t>://</a:t>
            </a:r>
            <a:r>
              <a:rPr lang="en-US" sz="2400" err="1" smtClean="0">
                <a:latin typeface="Arial" pitchFamily="34" charset="0"/>
                <a:cs typeface="Arial" pitchFamily="34" charset="0"/>
              </a:rPr>
              <a:t>maja</a:t>
            </a:r>
            <a:r>
              <a:rPr lang="ru-RU" sz="2400" smtClean="0">
                <a:latin typeface="Arial" pitchFamily="34" charset="0"/>
                <a:cs typeface="Arial" pitchFamily="34" charset="0"/>
              </a:rPr>
              <a:t>-</a:t>
            </a:r>
            <a:r>
              <a:rPr lang="en-US" sz="2400" err="1" smtClean="0">
                <a:latin typeface="Arial" pitchFamily="34" charset="0"/>
                <a:cs typeface="Arial" pitchFamily="34" charset="0"/>
              </a:rPr>
              <a:t>vuckovic</a:t>
            </a:r>
            <a:r>
              <a:rPr lang="ru-RU" sz="240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sz="2400" smtClean="0">
                <a:latin typeface="Arial" pitchFamily="34" charset="0"/>
                <a:cs typeface="Arial" pitchFamily="34" charset="0"/>
              </a:rPr>
              <a:t>com</a:t>
            </a:r>
            <a:r>
              <a:rPr lang="ru-RU" sz="2400" smtClean="0">
                <a:latin typeface="Arial" pitchFamily="34" charset="0"/>
                <a:cs typeface="Arial" pitchFamily="34" charset="0"/>
              </a:rPr>
              <a:t>/</a:t>
            </a:r>
            <a:r>
              <a:rPr lang="en-US" sz="2400" err="1" smtClean="0">
                <a:latin typeface="Arial" pitchFamily="34" charset="0"/>
                <a:cs typeface="Arial" pitchFamily="34" charset="0"/>
              </a:rPr>
              <a:t>filozofija</a:t>
            </a:r>
            <a:r>
              <a:rPr lang="ru-RU" sz="2400" smtClean="0">
                <a:latin typeface="Arial" pitchFamily="34" charset="0"/>
                <a:cs typeface="Arial" pitchFamily="34" charset="0"/>
              </a:rPr>
              <a:t>/</a:t>
            </a:r>
            <a:r>
              <a:rPr lang="en-US" sz="2400" err="1" smtClean="0">
                <a:latin typeface="Arial" pitchFamily="34" charset="0"/>
                <a:cs typeface="Arial" pitchFamily="34" charset="0"/>
              </a:rPr>
              <a:t>arhetipski</a:t>
            </a:r>
            <a:r>
              <a:rPr lang="ru-RU" sz="2400" smtClean="0">
                <a:latin typeface="Arial" pitchFamily="34" charset="0"/>
                <a:cs typeface="Arial" pitchFamily="34" charset="0"/>
              </a:rPr>
              <a:t>-</a:t>
            </a:r>
            <a:r>
              <a:rPr lang="en-US" sz="2400" err="1" smtClean="0">
                <a:latin typeface="Arial" pitchFamily="34" charset="0"/>
                <a:cs typeface="Arial" pitchFamily="34" charset="0"/>
              </a:rPr>
              <a:t>osnov</a:t>
            </a:r>
            <a:r>
              <a:rPr lang="ru-RU" sz="2400" smtClean="0">
                <a:latin typeface="Arial" pitchFamily="34" charset="0"/>
                <a:cs typeface="Arial" pitchFamily="34" charset="0"/>
              </a:rPr>
              <a:t>-</a:t>
            </a:r>
            <a:r>
              <a:rPr lang="en-US" sz="2400" err="1" smtClean="0">
                <a:latin typeface="Arial" pitchFamily="34" charset="0"/>
                <a:cs typeface="Arial" pitchFamily="34" charset="0"/>
              </a:rPr>
              <a:t>igre</a:t>
            </a:r>
            <a:r>
              <a:rPr lang="ru-RU" sz="240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sz="2400" smtClean="0">
                <a:latin typeface="Arial" pitchFamily="34" charset="0"/>
                <a:cs typeface="Arial" pitchFamily="34" charset="0"/>
              </a:rPr>
              <a:t>html.</a:t>
            </a:r>
            <a:r>
              <a:rPr lang="ru-RU" sz="240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smtClean="0">
                <a:latin typeface="Arial" pitchFamily="34" charset="0"/>
                <a:cs typeface="Arial" pitchFamily="34" charset="0"/>
              </a:rPr>
              <a:t>Stanje</a:t>
            </a:r>
            <a:r>
              <a:rPr lang="sr-Cyrl-RS" sz="2400" smtClean="0">
                <a:latin typeface="Arial" pitchFamily="34" charset="0"/>
                <a:cs typeface="Arial" pitchFamily="34" charset="0"/>
              </a:rPr>
              <a:t>:</a:t>
            </a:r>
            <a:r>
              <a:rPr lang="ru-RU" sz="240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smtClean="0">
                <a:latin typeface="Arial" pitchFamily="34" charset="0"/>
                <a:cs typeface="Arial" pitchFamily="34" charset="0"/>
              </a:rPr>
              <a:t>29.10.2018.</a:t>
            </a:r>
            <a:endParaRPr lang="en-US" sz="240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55E16515-63E2-4E51-8734-C894F51FC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FCD9-44D2-48B3-80B4-8CB81C00B4E2}" type="slidenum">
              <a:rPr lang="bs-Latn-BA" smtClean="0"/>
              <a:pPr/>
              <a:t>21</a:t>
            </a:fld>
            <a:endParaRPr lang="bs-Latn-BA"/>
          </a:p>
        </p:txBody>
      </p:sp>
    </p:spTree>
    <p:extLst>
      <p:ext uri="{BB962C8B-B14F-4D97-AF65-F5344CB8AC3E}">
        <p14:creationId xmlns="" xmlns:p14="http://schemas.microsoft.com/office/powerpoint/2010/main" val="962287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11E6099-535B-44E6-B30A-F2080C94BA3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40657" y="2503641"/>
            <a:ext cx="10663085" cy="1325563"/>
          </a:xfrm>
        </p:spPr>
        <p:txBody>
          <a:bodyPr>
            <a:normAutofit/>
          </a:bodyPr>
          <a:lstStyle/>
          <a:p>
            <a:pPr algn="ctr"/>
            <a:r>
              <a:rPr lang="sr-Cyrl-RS" sz="3200" smtClean="0">
                <a:latin typeface="Arial" panose="020B0604020202020204" pitchFamily="34" charset="0"/>
                <a:cs typeface="Arial" panose="020B0604020202020204" pitchFamily="34" charset="0"/>
              </a:rPr>
              <a:t>Хвала на пажњи</a:t>
            </a:r>
            <a:r>
              <a:rPr lang="bs-Latn-BA" sz="320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bs-Latn-BA" sz="3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5DAD05F8-FABF-4AD2-8118-C03EDE71B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FCD9-44D2-48B3-80B4-8CB81C00B4E2}" type="slidenum">
              <a:rPr lang="bs-Latn-BA" smtClean="0"/>
              <a:pPr/>
              <a:t>22</a:t>
            </a:fld>
            <a:endParaRPr lang="bs-Latn-BA"/>
          </a:p>
        </p:txBody>
      </p:sp>
    </p:spTree>
    <p:extLst>
      <p:ext uri="{BB962C8B-B14F-4D97-AF65-F5344CB8AC3E}">
        <p14:creationId xmlns="" xmlns:p14="http://schemas.microsoft.com/office/powerpoint/2010/main" val="2675173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B5778EB-3DC4-41E6-8577-65DF9FCAB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3200" b="1" smtClean="0">
                <a:latin typeface="Arial" panose="020B0604020202020204" pitchFamily="34" charset="0"/>
                <a:cs typeface="Arial" panose="020B0604020202020204" pitchFamily="34" charset="0"/>
              </a:rPr>
              <a:t>Увод</a:t>
            </a:r>
            <a:endParaRPr lang="bs-Latn-BA" sz="320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6748D9F-1D7B-4651-968D-C384C95AFE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0975"/>
            <a:ext cx="10515600" cy="4748802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sr-Cyrl-RS" sz="2400" smtClean="0">
                <a:latin typeface="Arial" panose="020B0604020202020204" pitchFamily="34" charset="0"/>
                <a:cs typeface="Arial" panose="020B0604020202020204" pitchFamily="34" charset="0"/>
              </a:rPr>
              <a:t>Детињство - </a:t>
            </a:r>
            <a:r>
              <a:rPr lang="sr-Cyrl-RS" sz="2400" i="1" smtClean="0">
                <a:latin typeface="Arial" panose="020B0604020202020204" pitchFamily="34" charset="0"/>
                <a:cs typeface="Arial" panose="020B0604020202020204" pitchFamily="34" charset="0"/>
              </a:rPr>
              <a:t>живот слободан као маштање и леп сан </a:t>
            </a:r>
            <a:r>
              <a:rPr lang="sr-Cyrl-RS" sz="2400" smtClean="0">
                <a:latin typeface="Arial" panose="020B0604020202020204" pitchFamily="34" charset="0"/>
                <a:cs typeface="Arial" panose="020B0604020202020204" pitchFamily="34" charset="0"/>
              </a:rPr>
              <a:t>( Костић, Милинковић 2015:12 у Јеремић 1985:423)</a:t>
            </a:r>
            <a:r>
              <a:rPr lang="hr-HR" sz="240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hr-HR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hr-HR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400" smtClean="0">
                <a:latin typeface="Arial" panose="020B0604020202020204" pitchFamily="34" charset="0"/>
                <a:cs typeface="Arial" panose="020B0604020202020204" pitchFamily="34" charset="0"/>
              </a:rPr>
              <a:t>Ф</a:t>
            </a:r>
            <a:r>
              <a:rPr lang="sr-Cyrl-RS" sz="2400" smtClean="0">
                <a:latin typeface="Arial" panose="020B0604020202020204" pitchFamily="34" charset="0"/>
                <a:cs typeface="Arial" panose="020B0604020202020204" pitchFamily="34" charset="0"/>
              </a:rPr>
              <a:t>антастика као покретач за развој читаочеве маште, а </a:t>
            </a:r>
            <a:r>
              <a:rPr lang="sr-Cyrl-RS" sz="2400" i="1" smtClean="0">
                <a:latin typeface="Arial" panose="020B0604020202020204" pitchFamily="34" charset="0"/>
                <a:cs typeface="Arial" panose="020B0604020202020204" pitchFamily="34" charset="0"/>
              </a:rPr>
              <a:t>фикција као простор за игру </a:t>
            </a:r>
            <a:r>
              <a:rPr lang="sr-Cyrl-RS" sz="240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2400" smtClean="0">
                <a:latin typeface="Arial" pitchFamily="34" charset="0"/>
                <a:cs typeface="Arial" pitchFamily="34" charset="0"/>
              </a:rPr>
              <a:t>Т</a:t>
            </a:r>
            <a:r>
              <a:rPr lang="en-US" sz="2400" err="1" smtClean="0">
                <a:latin typeface="Arial" pitchFamily="34" charset="0"/>
                <a:cs typeface="Arial" pitchFamily="34" charset="0"/>
              </a:rPr>
              <a:t>eri</a:t>
            </a:r>
            <a:r>
              <a:rPr lang="ru-RU" sz="2400" smtClean="0">
                <a:latin typeface="Arial" pitchFamily="34" charset="0"/>
                <a:cs typeface="Arial" pitchFamily="34" charset="0"/>
              </a:rPr>
              <a:t>ć 2018:205 у Š</a:t>
            </a:r>
            <a:r>
              <a:rPr lang="en-US" sz="2400" err="1" smtClean="0">
                <a:latin typeface="Arial" pitchFamily="34" charset="0"/>
                <a:cs typeface="Arial" pitchFamily="34" charset="0"/>
              </a:rPr>
              <a:t>efer</a:t>
            </a:r>
            <a:r>
              <a:rPr lang="ru-RU" sz="2400" smtClean="0">
                <a:latin typeface="Arial" pitchFamily="34" charset="0"/>
                <a:cs typeface="Arial" pitchFamily="34" charset="0"/>
              </a:rPr>
              <a:t> 2001:17</a:t>
            </a:r>
            <a:r>
              <a:rPr lang="ru-RU" sz="2400" smtClean="0"/>
              <a:t>).</a:t>
            </a:r>
            <a:endParaRPr lang="hr-HR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sr-Cyrl-RS" sz="24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sr-Cyrl-RS" sz="2400" smtClean="0">
                <a:latin typeface="Arial" panose="020B0604020202020204" pitchFamily="34" charset="0"/>
                <a:cs typeface="Arial" panose="020B0604020202020204" pitchFamily="34" charset="0"/>
              </a:rPr>
              <a:t>Игра као право отелотворење човека</a:t>
            </a:r>
            <a:r>
              <a:rPr lang="hr-HR" sz="240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hr-HR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hr-HR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sr-Cyrl-RS" sz="2400" smtClean="0">
                <a:latin typeface="Arial" panose="020B0604020202020204" pitchFamily="34" charset="0"/>
                <a:cs typeface="Arial" panose="020B0604020202020204" pitchFamily="34" charset="0"/>
              </a:rPr>
              <a:t>Игра као путоказ кроз стварност ка машти на примеру </a:t>
            </a:r>
            <a:r>
              <a:rPr lang="sr-Cyrl-RS" sz="2400" i="1" smtClean="0">
                <a:latin typeface="Arial" panose="020B0604020202020204" pitchFamily="34" charset="0"/>
                <a:cs typeface="Arial" panose="020B0604020202020204" pitchFamily="34" charset="0"/>
              </a:rPr>
              <a:t>Оролва рано лете</a:t>
            </a:r>
            <a:r>
              <a:rPr lang="hr-HR" sz="2400" i="1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hr-HR" sz="2400" i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hr-HR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sr-Cyrl-RS" sz="2400" smtClean="0">
                <a:latin typeface="Arial" panose="020B0604020202020204" pitchFamily="34" charset="0"/>
                <a:cs typeface="Arial" panose="020B0604020202020204" pitchFamily="34" charset="0"/>
              </a:rPr>
              <a:t>Трагње за нечим новим неизреченим</a:t>
            </a:r>
            <a:r>
              <a:rPr lang="hr-HR" sz="240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hr-HR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hr-HR" sz="2400"/>
          </a:p>
          <a:p>
            <a:pPr marL="0" indent="0">
              <a:buNone/>
            </a:pPr>
            <a:endParaRPr lang="hr-HR" sz="2400"/>
          </a:p>
          <a:p>
            <a:pPr marL="0" indent="0">
              <a:buNone/>
            </a:pPr>
            <a:endParaRPr lang="bs-Latn-BA" sz="240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5DB40F59-859D-4649-AC73-27B124503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FCD9-44D2-48B3-80B4-8CB81C00B4E2}" type="slidenum">
              <a:rPr lang="bs-Latn-BA" smtClean="0"/>
              <a:pPr/>
              <a:t>3</a:t>
            </a:fld>
            <a:endParaRPr lang="bs-Latn-BA"/>
          </a:p>
        </p:txBody>
      </p:sp>
    </p:spTree>
    <p:extLst>
      <p:ext uri="{BB962C8B-B14F-4D97-AF65-F5344CB8AC3E}">
        <p14:creationId xmlns="" xmlns:p14="http://schemas.microsoft.com/office/powerpoint/2010/main" val="526741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2A31807-C526-4F39-8A64-828292151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smtClean="0">
                <a:latin typeface="Arial" panose="020B0604020202020204" pitchFamily="34" charset="0"/>
                <a:cs typeface="Arial" panose="020B0604020202020204" pitchFamily="34" charset="0"/>
              </a:rPr>
              <a:t>Ф</a:t>
            </a:r>
            <a:r>
              <a:rPr lang="sr-Cyrl-RS" sz="3200" b="1" smtClean="0">
                <a:latin typeface="Arial" panose="020B0604020202020204" pitchFamily="34" charset="0"/>
                <a:cs typeface="Arial" panose="020B0604020202020204" pitchFamily="34" charset="0"/>
              </a:rPr>
              <a:t>антастичност и игра у </a:t>
            </a:r>
            <a:r>
              <a:rPr lang="sr-Cyrl-RS" sz="3200" b="1" i="1" smtClean="0">
                <a:latin typeface="Arial" panose="020B0604020202020204" pitchFamily="34" charset="0"/>
                <a:cs typeface="Arial" panose="020B0604020202020204" pitchFamily="34" charset="0"/>
              </a:rPr>
              <a:t>Орловима</a:t>
            </a:r>
            <a:endParaRPr lang="bs-Latn-BA" sz="3200" i="1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66F7145-D10B-41A6-944D-368788FBA6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sr-Cyrl-RS" sz="2400" smtClean="0">
                <a:latin typeface="Arial" panose="020B0604020202020204" pitchFamily="34" charset="0"/>
                <a:cs typeface="Arial" panose="020B0604020202020204" pitchFamily="34" charset="0"/>
              </a:rPr>
              <a:t>Фантастичност као место бега од стварности.Фантастични, маштовити јунаци.</a:t>
            </a:r>
            <a:endParaRPr lang="hr-HR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sr-Cyrl-RS" sz="24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sr-Cyrl-RS" sz="2400" smtClean="0">
                <a:latin typeface="Arial" panose="020B0604020202020204" pitchFamily="34" charset="0"/>
                <a:cs typeface="Arial" panose="020B0604020202020204" pitchFamily="34" charset="0"/>
              </a:rPr>
              <a:t>Детињство које маштом надограђује стварност.</a:t>
            </a:r>
            <a:r>
              <a:rPr lang="hr-HR" sz="240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hr-HR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hr-HR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sr-Cyrl-RS" sz="2400" smtClean="0">
                <a:latin typeface="Arial" panose="020B0604020202020204" pitchFamily="34" charset="0"/>
                <a:cs typeface="Arial" panose="020B0604020202020204" pitchFamily="34" charset="0"/>
              </a:rPr>
              <a:t>Игра као основ испуњења</a:t>
            </a:r>
            <a:r>
              <a:rPr lang="sr-Cyrl-RS" sz="240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sr-Cyrl-RS" sz="24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None/>
            </a:pPr>
            <a:r>
              <a:rPr lang="sr-Cyrl-RS" sz="2400" smtClean="0">
                <a:latin typeface="Arial" panose="020B0604020202020204" pitchFamily="34" charset="0"/>
                <a:cs typeface="Arial" panose="020B0604020202020204" pitchFamily="34" charset="0"/>
              </a:rPr>
              <a:t>Свет фантастичног и игра. Човек/дете као </a:t>
            </a:r>
            <a:r>
              <a:rPr lang="sr-Latn-RS" sz="2400" i="1" smtClean="0">
                <a:latin typeface="Arial" panose="020B0604020202020204" pitchFamily="34" charset="0"/>
                <a:cs typeface="Arial" panose="020B0604020202020204" pitchFamily="34" charset="0"/>
              </a:rPr>
              <a:t>homo </a:t>
            </a:r>
            <a:r>
              <a:rPr lang="sr-Latn-RS" sz="2400" i="1" smtClean="0">
                <a:latin typeface="Arial" panose="020B0604020202020204" pitchFamily="34" charset="0"/>
                <a:cs typeface="Arial" panose="020B0604020202020204" pitchFamily="34" charset="0"/>
              </a:rPr>
              <a:t>ludens</a:t>
            </a:r>
            <a:r>
              <a:rPr lang="sr-Cyrl-RS" sz="2400" i="1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sr-Latn-RS" sz="2400" i="1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RS" sz="2400" smtClean="0">
                <a:latin typeface="Arial" panose="020B0604020202020204" pitchFamily="34" charset="0"/>
                <a:cs typeface="Arial" panose="020B0604020202020204" pitchFamily="34" charset="0"/>
              </a:rPr>
              <a:t>Arhetipski osnov igre-www.</a:t>
            </a:r>
            <a:endParaRPr lang="en-US" sz="2400" smtClean="0"/>
          </a:p>
          <a:p>
            <a:pPr>
              <a:buNone/>
            </a:pPr>
            <a:r>
              <a:rPr lang="sr-Cyrl-RS" sz="2400" smtClean="0">
                <a:latin typeface="Arial" pitchFamily="34" charset="0"/>
                <a:cs typeface="Arial" pitchFamily="34" charset="0"/>
              </a:rPr>
              <a:t> “Хајдуковање је сукобљавање и игра несташлука”( Петровић 2008:267).</a:t>
            </a:r>
          </a:p>
          <a:p>
            <a:pPr marL="57150" indent="-57150">
              <a:buNone/>
            </a:pPr>
            <a:r>
              <a:rPr lang="sr-Cyrl-RS" sz="2400" smtClean="0">
                <a:latin typeface="Arial" pitchFamily="34" charset="0"/>
                <a:cs typeface="Arial" pitchFamily="34" charset="0"/>
              </a:rPr>
              <a:t>Игра као пут враћању природном стању, колективном несвесном, култури.</a:t>
            </a:r>
            <a:endParaRPr lang="en-US" sz="240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hr-HR" sz="2400" i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hr-HR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hr-HR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bs-Latn-BA" sz="3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9AA1E4D1-BAD3-4061-BE2D-2A8741C2A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FCD9-44D2-48B3-80B4-8CB81C00B4E2}" type="slidenum">
              <a:rPr lang="bs-Latn-BA" smtClean="0"/>
              <a:pPr/>
              <a:t>4</a:t>
            </a:fld>
            <a:endParaRPr lang="bs-Latn-BA"/>
          </a:p>
        </p:txBody>
      </p:sp>
    </p:spTree>
    <p:extLst>
      <p:ext uri="{BB962C8B-B14F-4D97-AF65-F5344CB8AC3E}">
        <p14:creationId xmlns="" xmlns:p14="http://schemas.microsoft.com/office/powerpoint/2010/main" val="3035410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54CA4F4-DF80-4EB7-848D-A6EAFED578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3200" b="1" smtClean="0">
                <a:latin typeface="Arial" pitchFamily="34" charset="0"/>
                <a:cs typeface="Arial" pitchFamily="34" charset="0"/>
              </a:rPr>
              <a:t>Карактеризација јунака и корелативни приступ</a:t>
            </a:r>
            <a:endParaRPr lang="bs-Latn-BA" sz="32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476ADEE-B518-4820-83FE-0E8DF1AE4F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400" smtClean="0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sr-Cyrl-RS" sz="2400" smtClean="0">
                <a:latin typeface="Arial" panose="020B0604020202020204" pitchFamily="34" charset="0"/>
                <a:cs typeface="Arial" panose="020B0604020202020204" pitchFamily="34" charset="0"/>
              </a:rPr>
              <a:t>арактери јунака и њихове особине. </a:t>
            </a:r>
          </a:p>
          <a:p>
            <a:pPr marL="0" indent="0">
              <a:spcBef>
                <a:spcPts val="0"/>
              </a:spcBef>
              <a:buNone/>
            </a:pPr>
            <a:endParaRPr lang="sr-Cyrl-RS" sz="24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400" smtClean="0">
                <a:latin typeface="Arial" panose="020B0604020202020204" pitchFamily="34" charset="0"/>
                <a:cs typeface="Arial" panose="020B0604020202020204" pitchFamily="34" charset="0"/>
              </a:rPr>
              <a:t>З</a:t>
            </a:r>
            <a:r>
              <a:rPr lang="sr-Cyrl-RS" sz="2400" smtClean="0">
                <a:latin typeface="Arial" panose="020B0604020202020204" pitchFamily="34" charset="0"/>
                <a:cs typeface="Arial" panose="020B0604020202020204" pitchFamily="34" charset="0"/>
              </a:rPr>
              <a:t>аједништво читаоца у дешавањима јунака, кроз игру и неодлучност.</a:t>
            </a:r>
          </a:p>
          <a:p>
            <a:pPr marL="0" indent="0">
              <a:spcBef>
                <a:spcPts val="0"/>
              </a:spcBef>
              <a:buNone/>
            </a:pPr>
            <a:endParaRPr lang="sr-Cyrl-RS" sz="24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sr-Cyrl-RS" sz="2400" smtClean="0">
                <a:latin typeface="Arial" panose="020B0604020202020204" pitchFamily="34" charset="0"/>
                <a:cs typeface="Arial" panose="020B0604020202020204" pitchFamily="34" charset="0"/>
              </a:rPr>
              <a:t>Стриц, Јованче, Луња, Николица с приколицом, пољар Лијан</a:t>
            </a:r>
            <a:r>
              <a:rPr lang="sr-Latn-RS" sz="240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sr-Cyrl-RS" sz="240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RS" sz="2400" i="1" smtClean="0">
                <a:latin typeface="Arial" panose="020B0604020202020204" pitchFamily="34" charset="0"/>
                <a:cs typeface="Arial" panose="020B0604020202020204" pitchFamily="34" charset="0"/>
              </a:rPr>
              <a:t>метафора</a:t>
            </a:r>
            <a:r>
              <a:rPr lang="sr-Cyrl-RS" sz="240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RS" sz="2400" i="1" smtClean="0">
                <a:latin typeface="Arial" panose="020B0604020202020204" pitchFamily="34" charset="0"/>
                <a:cs typeface="Arial" panose="020B0604020202020204" pitchFamily="34" charset="0"/>
              </a:rPr>
              <a:t>детињства, плод маште и ведрине из народа</a:t>
            </a:r>
          </a:p>
          <a:p>
            <a:pPr marL="0" indent="0">
              <a:spcBef>
                <a:spcPts val="0"/>
              </a:spcBef>
              <a:buNone/>
            </a:pPr>
            <a:r>
              <a:rPr lang="sr-Cyrl-RS" sz="2400" smtClean="0">
                <a:latin typeface="Arial" panose="020B0604020202020204" pitchFamily="34" charset="0"/>
                <a:cs typeface="Arial" panose="020B0604020202020204" pitchFamily="34" charset="0"/>
              </a:rPr>
              <a:t>(Петровић 2008:269).</a:t>
            </a:r>
          </a:p>
          <a:p>
            <a:pPr marL="0" indent="0">
              <a:spcBef>
                <a:spcPts val="0"/>
              </a:spcBef>
              <a:buNone/>
            </a:pPr>
            <a:endParaRPr lang="sr-Cyrl-RS" sz="24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sr-Cyrl-RS" sz="2400" smtClean="0">
                <a:latin typeface="Arial" panose="020B0604020202020204" pitchFamily="34" charset="0"/>
                <a:cs typeface="Arial" panose="020B0604020202020204" pitchFamily="34" charset="0"/>
              </a:rPr>
              <a:t>Маштовитост детињства и двоумљење:</a:t>
            </a:r>
            <a:r>
              <a:rPr lang="ru-RU" sz="2400" smtClean="0">
                <a:latin typeface="Arial" pitchFamily="34" charset="0"/>
                <a:cs typeface="Arial" pitchFamily="34" charset="0"/>
              </a:rPr>
              <a:t>„стоји распет између смирене дједове ватрице...и страшног бљештавог мјесечевог пожара, хладног и невјерног, који расте над хоризонтом и силовито вуче у непознато“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smtClean="0">
                <a:latin typeface="Arial" pitchFamily="34" charset="0"/>
                <a:cs typeface="Arial" pitchFamily="34" charset="0"/>
              </a:rPr>
              <a:t>(Ћопић 1975:33).</a:t>
            </a:r>
          </a:p>
          <a:p>
            <a:pPr marL="0" indent="0">
              <a:spcBef>
                <a:spcPts val="0"/>
              </a:spcBef>
              <a:buNone/>
            </a:pPr>
            <a:endParaRPr lang="ru-RU" sz="2400" i="1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400" i="1" smtClean="0">
                <a:latin typeface="Arial" pitchFamily="34" charset="0"/>
                <a:cs typeface="Arial" pitchFamily="34" charset="0"/>
              </a:rPr>
              <a:t>Дечаци Павлове улице</a:t>
            </a:r>
            <a:endParaRPr lang="bs-Latn-BA" sz="2400" i="1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bs-Latn-BA" sz="240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hr-HR"/>
          </a:p>
          <a:p>
            <a:pPr marL="0" indent="0">
              <a:spcBef>
                <a:spcPts val="0"/>
              </a:spcBef>
              <a:buNone/>
            </a:pPr>
            <a:endParaRPr lang="bs-Latn-BA"/>
          </a:p>
          <a:p>
            <a:pPr marL="0" indent="0">
              <a:buNone/>
            </a:pPr>
            <a:endParaRPr lang="bs-Latn-BA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17822767-CC2C-4BF6-B22A-F3F2ADBCF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FCD9-44D2-48B3-80B4-8CB81C00B4E2}" type="slidenum">
              <a:rPr lang="bs-Latn-BA" smtClean="0"/>
              <a:pPr/>
              <a:t>5</a:t>
            </a:fld>
            <a:endParaRPr lang="bs-Latn-BA"/>
          </a:p>
        </p:txBody>
      </p:sp>
    </p:spTree>
    <p:extLst>
      <p:ext uri="{BB962C8B-B14F-4D97-AF65-F5344CB8AC3E}">
        <p14:creationId xmlns="" xmlns:p14="http://schemas.microsoft.com/office/powerpoint/2010/main" val="2344394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79777BE-EF9B-4E38-A42D-D4B956B8F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3200" b="1" smtClean="0">
                <a:latin typeface="Arial" panose="020B0604020202020204" pitchFamily="34" charset="0"/>
                <a:cs typeface="Arial" panose="020B0604020202020204" pitchFamily="34" charset="0"/>
              </a:rPr>
              <a:t>Истраживање имагинализације и маштовитости у узрасту 6.разреда на примеру </a:t>
            </a:r>
            <a:r>
              <a:rPr lang="sr-Cyrl-RS" sz="3200" b="1" i="1" smtClean="0">
                <a:latin typeface="Arial" panose="020B0604020202020204" pitchFamily="34" charset="0"/>
                <a:cs typeface="Arial" panose="020B0604020202020204" pitchFamily="34" charset="0"/>
              </a:rPr>
              <a:t>Орлова рано лете</a:t>
            </a:r>
            <a:endParaRPr lang="bs-Latn-BA" sz="320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E050D1D-CDE0-411E-B600-14B59C45A7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2706" y="1834251"/>
            <a:ext cx="10515600" cy="4351338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sr-Cyrl-RS" sz="2400" b="1" smtClean="0">
                <a:latin typeface="Arial" panose="020B0604020202020204" pitchFamily="34" charset="0"/>
                <a:cs typeface="Arial" panose="020B0604020202020204" pitchFamily="34" charset="0"/>
              </a:rPr>
              <a:t>Предмет рада</a:t>
            </a:r>
            <a:r>
              <a:rPr lang="sr-Cyrl-RS" sz="2400" smtClean="0">
                <a:latin typeface="Arial" panose="020B0604020202020204" pitchFamily="34" charset="0"/>
                <a:cs typeface="Arial" panose="020B0604020202020204" pitchFamily="34" charset="0"/>
              </a:rPr>
              <a:t>:Фантастика у роману </a:t>
            </a:r>
            <a:r>
              <a:rPr lang="sr-Cyrl-RS" sz="2400" i="1" smtClean="0">
                <a:latin typeface="Arial" panose="020B0604020202020204" pitchFamily="34" charset="0"/>
                <a:cs typeface="Arial" panose="020B0604020202020204" pitchFamily="34" charset="0"/>
              </a:rPr>
              <a:t>Орлови рано лете </a:t>
            </a:r>
            <a:r>
              <a:rPr lang="sr-Cyrl-RS" sz="2400" smtClean="0">
                <a:latin typeface="Arial" panose="020B0604020202020204" pitchFamily="34" charset="0"/>
                <a:cs typeface="Arial" panose="020B0604020202020204" pitchFamily="34" charset="0"/>
              </a:rPr>
              <a:t>њена имагинализација и маштовитост пријемчива ученицима шестог разреда, те да се кроз игру остварује.</a:t>
            </a:r>
          </a:p>
          <a:p>
            <a:pPr marL="0" indent="0">
              <a:spcBef>
                <a:spcPts val="0"/>
              </a:spcBef>
              <a:buNone/>
            </a:pPr>
            <a:endParaRPr lang="sr-Cyrl-RS" sz="24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З</a:t>
            </a:r>
            <a:r>
              <a:rPr lang="sr-Cyrl-RS" sz="2400" b="1" smtClean="0">
                <a:latin typeface="Arial" panose="020B0604020202020204" pitchFamily="34" charset="0"/>
                <a:cs typeface="Arial" panose="020B0604020202020204" pitchFamily="34" charset="0"/>
              </a:rPr>
              <a:t>начај исртаживања</a:t>
            </a:r>
            <a:r>
              <a:rPr lang="sr-Cyrl-RS" sz="2400" smtClean="0">
                <a:latin typeface="Arial" panose="020B0604020202020204" pitchFamily="34" charset="0"/>
                <a:cs typeface="Arial" panose="020B0604020202020204" pitchFamily="34" charset="0"/>
              </a:rPr>
              <a:t>-указивање на предности читања оваквих романа у настави.</a:t>
            </a:r>
          </a:p>
          <a:p>
            <a:pPr marL="0" indent="0">
              <a:spcBef>
                <a:spcPts val="0"/>
              </a:spcBef>
              <a:buNone/>
            </a:pPr>
            <a:endParaRPr lang="sr-Cyrl-RS" sz="24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sr-Cyrl-RS" sz="2400" b="1" smtClean="0">
                <a:latin typeface="Arial" panose="020B0604020202020204" pitchFamily="34" charset="0"/>
                <a:cs typeface="Arial" panose="020B0604020202020204" pitchFamily="34" charset="0"/>
              </a:rPr>
              <a:t>Циљ истраживања </a:t>
            </a:r>
            <a:r>
              <a:rPr lang="sr-Cyrl-RS" sz="2400" smtClean="0">
                <a:latin typeface="Arial" panose="020B0604020202020204" pitchFamily="34" charset="0"/>
                <a:cs typeface="Arial" panose="020B0604020202020204" pitchFamily="34" charset="0"/>
              </a:rPr>
              <a:t>је испитивање ученичке рецепције романа  с посебним освртом на каракетристике споја маште и стварности.</a:t>
            </a:r>
          </a:p>
          <a:p>
            <a:pPr marL="0" indent="0">
              <a:spcBef>
                <a:spcPts val="0"/>
              </a:spcBef>
              <a:buNone/>
            </a:pPr>
            <a:endParaRPr lang="sr-Cyrl-RS" sz="24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hr-HR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hr-HR" sz="24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hr-HR" sz="24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hr-HR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bs-Latn-BA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8D578B0-9C16-46DF-A7B9-55C927EB0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FCD9-44D2-48B3-80B4-8CB81C00B4E2}" type="slidenum">
              <a:rPr lang="bs-Latn-BA" smtClean="0"/>
              <a:pPr/>
              <a:t>6</a:t>
            </a:fld>
            <a:endParaRPr lang="bs-Latn-BA"/>
          </a:p>
        </p:txBody>
      </p:sp>
    </p:spTree>
    <p:extLst>
      <p:ext uri="{BB962C8B-B14F-4D97-AF65-F5344CB8AC3E}">
        <p14:creationId xmlns="" xmlns:p14="http://schemas.microsoft.com/office/powerpoint/2010/main" val="2605261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4233EFD-CC6F-47F3-9507-AD61C1E83E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sr-Cyrl-RS" sz="2400" b="1" smtClean="0">
                <a:latin typeface="Arial" panose="020B0604020202020204" pitchFamily="34" charset="0"/>
                <a:cs typeface="Arial" panose="020B0604020202020204" pitchFamily="34" charset="0"/>
              </a:rPr>
              <a:t>Задаци: </a:t>
            </a:r>
            <a:r>
              <a:rPr lang="sr-Cyrl-RS" sz="2400" smtClean="0">
                <a:latin typeface="Arial" panose="020B0604020202020204" pitchFamily="34" charset="0"/>
                <a:cs typeface="Arial" panose="020B0604020202020204" pitchFamily="34" charset="0"/>
              </a:rPr>
              <a:t>испитати ученичко разумевање измаштаних описа и јунака; испитати да ли постоји значајнија разлика у ученичком маштовитом свету док читају или гледају филм.</a:t>
            </a:r>
          </a:p>
          <a:p>
            <a:pPr marL="0" indent="0">
              <a:spcBef>
                <a:spcPts val="0"/>
              </a:spcBef>
              <a:buNone/>
            </a:pPr>
            <a:endParaRPr lang="sr-Cyrl-RS" sz="2400" b="1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sr-Cyrl-RS" sz="2400" b="1" smtClean="0">
                <a:latin typeface="Arial" panose="020B0604020202020204" pitchFamily="34" charset="0"/>
                <a:cs typeface="Arial" panose="020B0604020202020204" pitchFamily="34" charset="0"/>
              </a:rPr>
              <a:t>Претпоставка</a:t>
            </a:r>
            <a:r>
              <a:rPr lang="sr-Cyrl-RS" sz="2400" smtClean="0">
                <a:latin typeface="Arial" panose="020B0604020202020204" pitchFamily="34" charset="0"/>
                <a:cs typeface="Arial" panose="020B0604020202020204" pitchFamily="34" charset="0"/>
              </a:rPr>
              <a:t>: Ученици воле да се играју и маштају. Доживљајно се уживљавају у роман.</a:t>
            </a:r>
            <a:endParaRPr lang="hr-HR" sz="24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sr-Latn-RS" sz="2400" b="1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sr-Cyrl-RS" sz="2400" b="1" smtClean="0">
                <a:latin typeface="Arial" pitchFamily="34" charset="0"/>
                <a:cs typeface="Arial" pitchFamily="34" charset="0"/>
              </a:rPr>
              <a:t>Варијабле:</a:t>
            </a:r>
          </a:p>
          <a:p>
            <a:pPr marL="0" indent="0">
              <a:spcBef>
                <a:spcPts val="0"/>
              </a:spcBef>
              <a:buNone/>
            </a:pPr>
            <a:r>
              <a:rPr lang="sr-Cyrl-RS" sz="2400" smtClean="0">
                <a:latin typeface="Arial" pitchFamily="34" charset="0"/>
                <a:cs typeface="Arial" pitchFamily="34" charset="0"/>
              </a:rPr>
              <a:t>Ставови ученика по постављеним питањима</a:t>
            </a:r>
          </a:p>
          <a:p>
            <a:pPr marL="0" indent="0">
              <a:spcBef>
                <a:spcPts val="0"/>
              </a:spcBef>
              <a:buNone/>
            </a:pPr>
            <a:r>
              <a:rPr lang="sr-Cyrl-RS" sz="2400" smtClean="0">
                <a:latin typeface="Arial" pitchFamily="34" charset="0"/>
                <a:cs typeface="Arial" pitchFamily="34" charset="0"/>
              </a:rPr>
              <a:t>Ученици </a:t>
            </a:r>
            <a:r>
              <a:rPr lang="sr-Cyrl-RS" sz="2400" smtClean="0">
                <a:latin typeface="Arial" pitchFamily="34" charset="0"/>
                <a:cs typeface="Arial" pitchFamily="34" charset="0"/>
              </a:rPr>
              <a:t>ОШ </a:t>
            </a:r>
            <a:r>
              <a:rPr lang="ru-RU" sz="2400" smtClean="0">
                <a:latin typeface="Arial" pitchFamily="34" charset="0"/>
                <a:cs typeface="Arial" pitchFamily="34" charset="0"/>
              </a:rPr>
              <a:t>„</a:t>
            </a:r>
            <a:r>
              <a:rPr lang="sr-Cyrl-RS" sz="2400" smtClean="0">
                <a:latin typeface="Arial" pitchFamily="34" charset="0"/>
                <a:cs typeface="Arial" pitchFamily="34" charset="0"/>
              </a:rPr>
              <a:t>Жарко Зрењанин”Зрењанин,</a:t>
            </a:r>
            <a:r>
              <a:rPr lang="sr-Latn-RS" sz="2400" smtClean="0">
                <a:latin typeface="Arial" pitchFamily="34" charset="0"/>
                <a:cs typeface="Arial" pitchFamily="34" charset="0"/>
              </a:rPr>
              <a:t> </a:t>
            </a:r>
            <a:r>
              <a:rPr lang="sr-Cyrl-RS" sz="2400" smtClean="0">
                <a:latin typeface="Arial" pitchFamily="34" charset="0"/>
                <a:cs typeface="Arial" pitchFamily="34" charset="0"/>
              </a:rPr>
              <a:t>43 </a:t>
            </a:r>
            <a:r>
              <a:rPr lang="sr-Cyrl-RS" sz="2400" smtClean="0">
                <a:latin typeface="Arial" pitchFamily="34" charset="0"/>
                <a:cs typeface="Arial" pitchFamily="34" charset="0"/>
              </a:rPr>
              <a:t>ученика</a:t>
            </a:r>
            <a:endParaRPr lang="bs-Latn-BA" sz="240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D65F0F5C-93EA-4219-9465-5700CD03E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FCD9-44D2-48B3-80B4-8CB81C00B4E2}" type="slidenum">
              <a:rPr lang="bs-Latn-BA" smtClean="0"/>
              <a:pPr/>
              <a:t>7</a:t>
            </a:fld>
            <a:endParaRPr lang="bs-Latn-BA"/>
          </a:p>
        </p:txBody>
      </p:sp>
    </p:spTree>
    <p:extLst>
      <p:ext uri="{BB962C8B-B14F-4D97-AF65-F5344CB8AC3E}">
        <p14:creationId xmlns="" xmlns:p14="http://schemas.microsoft.com/office/powerpoint/2010/main" val="4069090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2265465"/>
            <a:ext cx="10515600" cy="2294962"/>
          </a:xfrm>
        </p:spPr>
        <p:txBody>
          <a:bodyPr/>
          <a:lstStyle/>
          <a:p>
            <a:pPr algn="ctr">
              <a:buNone/>
            </a:pPr>
            <a:r>
              <a:rPr lang="sr-Cyrl-RS" sz="2400" b="1" smtClean="0">
                <a:latin typeface="Arial" pitchFamily="34" charset="0"/>
                <a:cs typeface="Arial" pitchFamily="34" charset="0"/>
              </a:rPr>
              <a:t>М</a:t>
            </a:r>
            <a:r>
              <a:rPr lang="sr-Cyrl-RS" sz="2400" b="1" smtClean="0">
                <a:latin typeface="Arial" pitchFamily="34" charset="0"/>
                <a:cs typeface="Arial" pitchFamily="34" charset="0"/>
              </a:rPr>
              <a:t>етоде, технике и инструмент истраживања</a:t>
            </a:r>
            <a:endParaRPr lang="en-US" sz="2400" b="1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sr-Cyrl-RS" sz="2400" b="1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Cyrl-RS" sz="2400" smtClean="0">
                <a:latin typeface="Arial" pitchFamily="34" charset="0"/>
                <a:cs typeface="Arial" pitchFamily="34" charset="0"/>
              </a:rPr>
              <a:t>М</a:t>
            </a:r>
            <a:r>
              <a:rPr lang="sr-Cyrl-RS" sz="2400" smtClean="0">
                <a:latin typeface="Arial" pitchFamily="34" charset="0"/>
                <a:cs typeface="Arial" pitchFamily="34" charset="0"/>
              </a:rPr>
              <a:t>етода анкете и дескриптивна метода.</a:t>
            </a:r>
          </a:p>
          <a:p>
            <a:pPr>
              <a:buNone/>
            </a:pPr>
            <a:endParaRPr lang="sr-Cyrl-R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561" y="428263"/>
            <a:ext cx="11331615" cy="6058801"/>
          </a:xfrm>
        </p:spPr>
        <p:txBody>
          <a:bodyPr>
            <a:normAutofit fontScale="25000" lnSpcReduction="20000"/>
          </a:bodyPr>
          <a:lstStyle/>
          <a:p>
            <a:pPr lvl="1">
              <a:lnSpc>
                <a:spcPct val="120000"/>
              </a:lnSpc>
              <a:buNone/>
            </a:pPr>
            <a:endParaRPr lang="sr-Latn-RS" sz="3400" b="1" smtClean="0">
              <a:latin typeface="Arial" pitchFamily="34" charset="0"/>
              <a:cs typeface="Arial" pitchFamily="34" charset="0"/>
            </a:endParaRPr>
          </a:p>
          <a:p>
            <a:pPr marL="292100" lvl="1">
              <a:lnSpc>
                <a:spcPct val="120000"/>
              </a:lnSpc>
              <a:buNone/>
            </a:pPr>
            <a:r>
              <a:rPr lang="ru-RU" sz="9600" b="1" smtClean="0">
                <a:latin typeface="Arial" pitchFamily="34" charset="0"/>
                <a:cs typeface="Arial" pitchFamily="34" charset="0"/>
              </a:rPr>
              <a:t>Анкетни листић</a:t>
            </a:r>
            <a:endParaRPr lang="en-US" sz="960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</a:pPr>
            <a:r>
              <a:rPr lang="ru-RU" sz="9600" smtClean="0">
                <a:latin typeface="Arial" pitchFamily="34" charset="0"/>
                <a:cs typeface="Arial" pitchFamily="34" charset="0"/>
              </a:rPr>
              <a:t>Колико ти је било тешко да замислиш </a:t>
            </a:r>
            <a:r>
              <a:rPr lang="ru-RU" sz="9600" i="1" smtClean="0">
                <a:latin typeface="Arial" pitchFamily="34" charset="0"/>
                <a:cs typeface="Arial" pitchFamily="34" charset="0"/>
              </a:rPr>
              <a:t>Прокин гај</a:t>
            </a:r>
            <a:r>
              <a:rPr lang="ru-RU" sz="9600" smtClean="0">
                <a:latin typeface="Arial" pitchFamily="34" charset="0"/>
                <a:cs typeface="Arial" pitchFamily="34" charset="0"/>
              </a:rPr>
              <a:t> из пишчевог описа?</a:t>
            </a:r>
            <a:endParaRPr lang="en-US" sz="960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</a:pPr>
            <a:r>
              <a:rPr lang="en-US" sz="9600" err="1" smtClean="0">
                <a:latin typeface="Arial" pitchFamily="34" charset="0"/>
                <a:cs typeface="Arial" pitchFamily="34" charset="0"/>
              </a:rPr>
              <a:t>Доста</a:t>
            </a:r>
            <a:r>
              <a:rPr lang="en-US" sz="960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sz="9600" err="1" smtClean="0">
                <a:latin typeface="Arial" pitchFamily="34" charset="0"/>
                <a:cs typeface="Arial" pitchFamily="34" charset="0"/>
              </a:rPr>
              <a:t>Мало</a:t>
            </a:r>
            <a:r>
              <a:rPr lang="en-US" sz="960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sz="9600" err="1" smtClean="0">
                <a:latin typeface="Arial" pitchFamily="34" charset="0"/>
                <a:cs typeface="Arial" pitchFamily="34" charset="0"/>
              </a:rPr>
              <a:t>Нимало</a:t>
            </a:r>
            <a:r>
              <a:rPr lang="en-US" sz="9600" smtClean="0">
                <a:latin typeface="Arial" pitchFamily="34" charset="0"/>
                <a:cs typeface="Arial" pitchFamily="34" charset="0"/>
              </a:rPr>
              <a:t>      </a:t>
            </a:r>
            <a:r>
              <a:rPr lang="en-US" sz="9600" err="1" smtClean="0">
                <a:latin typeface="Arial" pitchFamily="34" charset="0"/>
                <a:cs typeface="Arial" pitchFamily="34" charset="0"/>
              </a:rPr>
              <a:t>Не</a:t>
            </a:r>
            <a:r>
              <a:rPr lang="en-US" sz="96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9600" err="1" smtClean="0">
                <a:latin typeface="Arial" pitchFamily="34" charset="0"/>
                <a:cs typeface="Arial" pitchFamily="34" charset="0"/>
              </a:rPr>
              <a:t>знам</a:t>
            </a:r>
            <a:endParaRPr lang="en-US" sz="9600" smtClean="0">
              <a:latin typeface="Arial" pitchFamily="34" charset="0"/>
              <a:cs typeface="Arial" pitchFamily="34" charset="0"/>
            </a:endParaRPr>
          </a:p>
          <a:p>
            <a:pPr lvl="0">
              <a:lnSpc>
                <a:spcPct val="120000"/>
              </a:lnSpc>
            </a:pPr>
            <a:r>
              <a:rPr lang="ru-RU" sz="9600" smtClean="0">
                <a:latin typeface="Arial" pitchFamily="34" charset="0"/>
                <a:cs typeface="Arial" pitchFamily="34" charset="0"/>
              </a:rPr>
              <a:t>У делу </a:t>
            </a:r>
            <a:r>
              <a:rPr lang="ru-RU" sz="9600" i="1" smtClean="0">
                <a:latin typeface="Arial" pitchFamily="34" charset="0"/>
                <a:cs typeface="Arial" pitchFamily="34" charset="0"/>
              </a:rPr>
              <a:t>Орлови рано лете</a:t>
            </a:r>
            <a:r>
              <a:rPr lang="ru-RU" sz="9600" smtClean="0">
                <a:latin typeface="Arial" pitchFamily="34" charset="0"/>
                <a:cs typeface="Arial" pitchFamily="34" charset="0"/>
              </a:rPr>
              <a:t> дечаци маштају да постану хајдуци.</a:t>
            </a:r>
            <a:r>
              <a:rPr lang="en-US" sz="960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9600" smtClean="0">
                <a:latin typeface="Arial" pitchFamily="34" charset="0"/>
                <a:cs typeface="Arial" pitchFamily="34" charset="0"/>
              </a:rPr>
              <a:t>Подржаваш ли њихову идеју о томе?  </a:t>
            </a:r>
            <a:r>
              <a:rPr lang="en-US" sz="9600" smtClean="0">
                <a:latin typeface="Arial" pitchFamily="34" charset="0"/>
                <a:cs typeface="Arial" pitchFamily="34" charset="0"/>
              </a:rPr>
              <a:t>ДА                  НЕ</a:t>
            </a:r>
          </a:p>
          <a:p>
            <a:pPr>
              <a:lnSpc>
                <a:spcPct val="120000"/>
              </a:lnSpc>
              <a:buNone/>
            </a:pPr>
            <a:r>
              <a:rPr lang="en-US" sz="9600" err="1" smtClean="0">
                <a:latin typeface="Arial" pitchFamily="34" charset="0"/>
                <a:cs typeface="Arial" pitchFamily="34" charset="0"/>
              </a:rPr>
              <a:t>Образложи</a:t>
            </a:r>
            <a:r>
              <a:rPr lang="en-US" sz="960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9600" u="sng" smtClean="0">
                <a:latin typeface="Arial" pitchFamily="34" charset="0"/>
                <a:cs typeface="Arial" pitchFamily="34" charset="0"/>
              </a:rPr>
              <a:t>									</a:t>
            </a:r>
            <a:endParaRPr lang="en-US" sz="9600" smtClean="0">
              <a:latin typeface="Arial" pitchFamily="34" charset="0"/>
              <a:cs typeface="Arial" pitchFamily="34" charset="0"/>
            </a:endParaRPr>
          </a:p>
          <a:p>
            <a:pPr lvl="0">
              <a:lnSpc>
                <a:spcPct val="120000"/>
              </a:lnSpc>
            </a:pPr>
            <a:r>
              <a:rPr lang="ru-RU" sz="9600" smtClean="0">
                <a:latin typeface="Arial" pitchFamily="34" charset="0"/>
                <a:cs typeface="Arial" pitchFamily="34" charset="0"/>
              </a:rPr>
              <a:t>Читајући роман да ли си замишљао пећину, дрекавца, Тепсију?</a:t>
            </a:r>
            <a:endParaRPr lang="en-US" sz="960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</a:pPr>
            <a:r>
              <a:rPr lang="ru-RU" sz="9600" smtClean="0">
                <a:latin typeface="Arial" pitchFamily="34" charset="0"/>
                <a:cs typeface="Arial" pitchFamily="34" charset="0"/>
              </a:rPr>
              <a:t>Слаже ли се твој опис са пишчевим?             </a:t>
            </a:r>
            <a:r>
              <a:rPr lang="en-US" sz="9600" smtClean="0">
                <a:latin typeface="Arial" pitchFamily="34" charset="0"/>
                <a:cs typeface="Arial" pitchFamily="34" charset="0"/>
              </a:rPr>
              <a:t>ДА                                НЕ</a:t>
            </a:r>
          </a:p>
          <a:p>
            <a:pPr lvl="0">
              <a:lnSpc>
                <a:spcPct val="120000"/>
              </a:lnSpc>
            </a:pPr>
            <a:r>
              <a:rPr lang="ru-RU" sz="9600" smtClean="0">
                <a:latin typeface="Arial" pitchFamily="34" charset="0"/>
                <a:cs typeface="Arial" pitchFamily="34" charset="0"/>
              </a:rPr>
              <a:t>Колико је филм </a:t>
            </a:r>
            <a:r>
              <a:rPr lang="ru-RU" sz="9600" i="1" smtClean="0">
                <a:latin typeface="Arial" pitchFamily="34" charset="0"/>
                <a:cs typeface="Arial" pitchFamily="34" charset="0"/>
              </a:rPr>
              <a:t>Орлови рано лете</a:t>
            </a:r>
            <a:r>
              <a:rPr lang="ru-RU" sz="9600" smtClean="0">
                <a:latin typeface="Arial" pitchFamily="34" charset="0"/>
                <a:cs typeface="Arial" pitchFamily="34" charset="0"/>
              </a:rPr>
              <a:t> испунио твоја очекивања у односу на измаштани предео и јунаке о којима си </a:t>
            </a:r>
            <a:r>
              <a:rPr lang="ru-RU" sz="9600" smtClean="0">
                <a:latin typeface="Arial" pitchFamily="34" charset="0"/>
                <a:cs typeface="Arial" pitchFamily="34" charset="0"/>
              </a:rPr>
              <a:t>читао?</a:t>
            </a:r>
            <a:endParaRPr lang="en-US" sz="960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</a:pPr>
            <a:r>
              <a:rPr lang="ru-RU" sz="9600" smtClean="0">
                <a:latin typeface="Arial" pitchFamily="34" charset="0"/>
                <a:cs typeface="Arial" pitchFamily="34" charset="0"/>
              </a:rPr>
              <a:t>Доста     </a:t>
            </a:r>
            <a:r>
              <a:rPr lang="ru-RU" sz="9600" smtClean="0">
                <a:latin typeface="Arial" pitchFamily="34" charset="0"/>
                <a:cs typeface="Arial" pitchFamily="34" charset="0"/>
              </a:rPr>
              <a:t>Нимало   Донекле </a:t>
            </a:r>
            <a:r>
              <a:rPr lang="en-US" sz="9600" u="sng" smtClean="0">
                <a:latin typeface="Arial" pitchFamily="34" charset="0"/>
                <a:cs typeface="Arial" pitchFamily="34" charset="0"/>
              </a:rPr>
              <a:t>				</a:t>
            </a:r>
            <a:r>
              <a:rPr lang="en-US" sz="960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9600" smtClean="0">
                <a:latin typeface="Arial" pitchFamily="34" charset="0"/>
                <a:cs typeface="Arial" pitchFamily="34" charset="0"/>
              </a:rPr>
              <a:t>( допиши свој одговор)</a:t>
            </a:r>
            <a:endParaRPr lang="en-US" sz="960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</a:pPr>
            <a:r>
              <a:rPr lang="ru-RU" sz="9600" b="1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lnSpc>
                <a:spcPct val="120000"/>
              </a:lnSpc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463</TotalTime>
  <Words>1234</Words>
  <Application>Microsoft Office PowerPoint</Application>
  <PresentationFormat>Custom</PresentationFormat>
  <Paragraphs>135</Paragraphs>
  <Slides>22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Оливера Урошев Палалић  ОШ”Жарко Зрењанин” Зрењанин Филозофски факултет, Нови Сад  olivera.palalic@yahoo.com  Фантастичност детињства  8. Симпозијум -Ћопић фантастични  Нови Сад,  8 - 10.11.2018.  </vt:lpstr>
      <vt:lpstr>    </vt:lpstr>
      <vt:lpstr>Увод</vt:lpstr>
      <vt:lpstr>Фантастичност и игра у Орловима</vt:lpstr>
      <vt:lpstr>Карактеризација јунака и корелативни приступ</vt:lpstr>
      <vt:lpstr>Истраживање имагинализације и маштовитости у узрасту 6.разреда на примеру Орлова рано лете</vt:lpstr>
      <vt:lpstr>Slide 7</vt:lpstr>
      <vt:lpstr>Slide 8</vt:lpstr>
      <vt:lpstr>Slide 9</vt:lpstr>
      <vt:lpstr>Slide 10</vt:lpstr>
      <vt:lpstr>Slide 11</vt:lpstr>
      <vt:lpstr>Slide 12</vt:lpstr>
      <vt:lpstr>Резултати истраживања</vt:lpstr>
      <vt:lpstr>Slide 14</vt:lpstr>
      <vt:lpstr>Slide 15</vt:lpstr>
      <vt:lpstr>Slide 16</vt:lpstr>
      <vt:lpstr>Slide 17</vt:lpstr>
      <vt:lpstr>Закључак</vt:lpstr>
      <vt:lpstr>Slide 19</vt:lpstr>
      <vt:lpstr>Извори и литература</vt:lpstr>
      <vt:lpstr>Извори и литература</vt:lpstr>
      <vt:lpstr>Хвала на пажњи!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Enisa Gološ</dc:title>
  <dc:creator>golos</dc:creator>
  <cp:lastModifiedBy>Korisnik</cp:lastModifiedBy>
  <cp:revision>55</cp:revision>
  <dcterms:created xsi:type="dcterms:W3CDTF">2017-09-03T17:11:22Z</dcterms:created>
  <dcterms:modified xsi:type="dcterms:W3CDTF">2018-11-03T19:24:36Z</dcterms:modified>
</cp:coreProperties>
</file>