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7" r:id="rId3"/>
    <p:sldId id="481" r:id="rId4"/>
    <p:sldId id="485" r:id="rId5"/>
    <p:sldId id="398" r:id="rId6"/>
    <p:sldId id="332" r:id="rId7"/>
    <p:sldId id="329" r:id="rId8"/>
    <p:sldId id="486" r:id="rId9"/>
    <p:sldId id="482" r:id="rId10"/>
    <p:sldId id="483" r:id="rId11"/>
    <p:sldId id="487" r:id="rId12"/>
    <p:sldId id="500" r:id="rId13"/>
    <p:sldId id="490" r:id="rId14"/>
    <p:sldId id="475" r:id="rId15"/>
    <p:sldId id="476" r:id="rId16"/>
    <p:sldId id="477" r:id="rId17"/>
    <p:sldId id="478" r:id="rId18"/>
    <p:sldId id="440" r:id="rId19"/>
    <p:sldId id="441" r:id="rId20"/>
    <p:sldId id="443" r:id="rId21"/>
    <p:sldId id="402" r:id="rId22"/>
    <p:sldId id="488" r:id="rId23"/>
    <p:sldId id="491" r:id="rId24"/>
    <p:sldId id="492" r:id="rId25"/>
    <p:sldId id="501" r:id="rId26"/>
    <p:sldId id="493" r:id="rId27"/>
    <p:sldId id="494" r:id="rId28"/>
    <p:sldId id="495" r:id="rId29"/>
    <p:sldId id="496" r:id="rId30"/>
    <p:sldId id="497" r:id="rId31"/>
    <p:sldId id="502" r:id="rId32"/>
    <p:sldId id="498" r:id="rId33"/>
    <p:sldId id="499" r:id="rId34"/>
    <p:sldId id="503" r:id="rId35"/>
    <p:sldId id="507" r:id="rId36"/>
    <p:sldId id="431" r:id="rId37"/>
    <p:sldId id="432" r:id="rId38"/>
    <p:sldId id="489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68784A08-A86C-42E0-80B3-D6CAED172A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80B26E1-FEF0-4BD0-A4B6-81A1F710A8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552CB2A7-15D1-4CA3-B0DA-6999C0B8092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AF106B23-76E8-443B-A5B9-0ABF74F387A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CC32C057-978B-470A-A88E-3B1A7A121E0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E298FEF-8160-4DE4-82B4-35CFA6E20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FE95CA1-B1B6-451B-BE86-2CB0D9E9748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A684C3E-70A1-4D4C-B7DE-5F15357D495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16AF61D7-2CFC-4C84-865B-777A4C4119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2C5420F-0190-4ED4-B713-4459770142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2DFB9BC-6037-4536-B6EB-4B22D9A11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fld id="{B79C20A1-DB0B-40FB-BF06-5B9BD87C279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A2783C4-DEC2-474C-A835-E3DD7AF3C0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91E5D0-00C0-4418-BDB4-C7F189703FFA}" type="slidenum">
              <a:rPr lang="en-US" altLang="de-DE" smtClean="0"/>
              <a:pPr>
                <a:spcBef>
                  <a:spcPct val="0"/>
                </a:spcBef>
              </a:pPr>
              <a:t>1</a:t>
            </a:fld>
            <a:endParaRPr lang="en-US" altLang="de-D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6E98C91-F8B6-4CE9-BB68-E0E68F2E8B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FC4C311-1221-433B-ACF2-A07E51836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D5148D-DA29-44EE-8674-2AC5C5512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68908-CC11-418D-AE77-E993D612848B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4769CA-0EB0-477D-AAEC-CA5D4B6300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9E49CF-2D7B-47A1-96AC-3A0B427AF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D0C7E-4D9E-4B86-AD0E-B7158D72B92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24688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DB2060-9BA2-4866-9465-06A2939B6F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AA44E-169C-49E0-AC7D-89EBE5F00B8E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66FA33-3511-4C1B-AFC5-48D63F3AB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67EC92-5CE0-4EB1-B41B-3EAB3E88C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FC868-1F00-4CAA-B791-0624703216D3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99477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DA937B-B672-42B8-8C25-D50A56EC0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16F1B-264D-4CF2-BAA5-4CB946F92955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21E4FA-EF72-41E2-A0F6-8A48415FE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BAC4C4-AC0D-42A1-B679-D8480A4F0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49A4E-1F59-45C3-9CDE-EC70849B8BF1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6817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7A740B-EC18-4D0E-99B1-DCA9AABFF3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5B59E-41E8-4F71-B844-FB07EA5CBEBD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AD30E6-5933-4F21-A531-30C8B385E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5E4A5B-C70E-4916-A656-FE51249715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1142-2202-4292-8166-E232724ACD9E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2125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13B116-7B57-465E-807D-1FF420ED0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23A8D-966B-4B72-A230-74F9C4CB8A52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A6D2CB-55D2-4360-B08B-99EE8E1673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D99F2F-DE7A-4F29-8F49-8A1D1CCB2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9E7D2-BC93-4812-9866-C99C3C2E8A11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20745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BEBBD4-898C-4EA8-A879-56EBD05EDA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3A15E-C161-4684-9B02-27BA6B154978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950AA5-79B7-43A0-943F-01BF284A5C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A7589B-4232-42DC-B9B3-A970603B89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906CD-43B4-46BE-9774-D0D57DD5B52E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60599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CBC6B05-8CB7-4B54-A467-B63C7973D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FE726-9773-41D9-9E04-47FFD28254FB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25E65DC-7490-4032-A9F9-115A42685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A206B3-13FA-4FD2-B359-3B6FB75E9C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6B279-7F0B-4137-BB58-A52D116E5650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0977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92DCB92-A69B-419D-8AB4-3433543AE0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FB72E-5777-4316-8E79-07F94DE43D3D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77392A-AC6F-4709-BD20-B471808AB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C73503-DB21-499B-A9C8-F8F2186C9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4EF99-FAB3-4471-B8B2-42FD75F8660D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9301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7D702A9-18BC-4BDC-86FC-C80CD726D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A2579-7A24-40AC-B74C-647D7AB151D1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DB9D89-964D-4075-89C5-9A5AAE5C8A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F2AC98-C4A8-4A7A-A1C1-D3154A5C8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5125D-A7FB-4CE9-B039-9ADE618753BE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3159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20EE1-8A82-4730-AB38-FD651F20DB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63E4B-7FF0-4F75-ABF8-BF17D58717DE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615A99-F9C0-47AE-8A43-D1D046B9B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D7B431-0BF4-4CD8-B729-105CF108C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623C3-E0A8-47DB-8D82-E0A6975F74A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25256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CC474B-62F4-4C56-98FA-E96814689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D884-CCBA-4492-8600-DB0CB43FE600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AFA389-508E-4EF9-B259-DE5201FE59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1DFE21-2588-4B75-93A0-DE4FCF9559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1CEF4-F4CA-4162-BE2C-76D3640DA9A0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5138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C2DC6B-F44C-41D9-97B8-0CACD707D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934BDD-B595-41EC-84EC-425502A09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5ECA61-19AB-4AAE-B6A6-4D019B00F7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Arial" charset="0"/>
              </a:defRPr>
            </a:lvl1pPr>
          </a:lstStyle>
          <a:p>
            <a:pPr>
              <a:defRPr/>
            </a:pPr>
            <a:fld id="{FE3DD470-8D8D-4014-A7D1-9F2E99E6FD27}" type="datetime1">
              <a:rPr lang="sr-Latn-CS"/>
              <a:pPr>
                <a:defRPr/>
              </a:pPr>
              <a:t>8.11.2018.</a:t>
            </a:fld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079E47D-BD21-4B2D-8974-FFA7ACFA91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2A7E57-D6A4-4751-B1C4-0FAD9D3CA3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/>
            </a:lvl1pPr>
          </a:lstStyle>
          <a:p>
            <a:pPr>
              <a:defRPr/>
            </a:pPr>
            <a:fld id="{FC78E55F-0B67-4E6E-ACDF-9B5C62BAA08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>
            <a:extLst>
              <a:ext uri="{FF2B5EF4-FFF2-40B4-BE49-F238E27FC236}">
                <a16:creationId xmlns:a16="http://schemas.microsoft.com/office/drawing/2014/main" id="{A10E7156-0CED-4366-8933-A60028183248}"/>
              </a:ext>
            </a:extLst>
          </p:cNvPr>
          <p:cNvSpPr>
            <a:spLocks noChangeAspect="1" noChangeArrowheads="1"/>
          </p:cNvSpPr>
          <p:nvPr>
            <p:ph type="ctrTitle"/>
          </p:nvPr>
        </p:nvSpPr>
        <p:spPr>
          <a:xfrm>
            <a:off x="250825" y="2565400"/>
            <a:ext cx="8642350" cy="1441450"/>
          </a:xfrm>
        </p:spPr>
        <p:txBody>
          <a:bodyPr/>
          <a:lstStyle/>
          <a:p>
            <a:pPr eaLnBrk="1" hangingPunct="1"/>
            <a:br>
              <a:rPr lang="de-AT" altLang="de-DE" sz="5400"/>
            </a:br>
            <a:r>
              <a:rPr lang="de-AT" altLang="de-DE" sz="4800" b="1">
                <a:solidFill>
                  <a:srgbClr val="FF0000"/>
                </a:solidFill>
              </a:rPr>
              <a:t>Ćopić</a:t>
            </a:r>
            <a:r>
              <a:rPr lang="sr-Latn-RS" altLang="de-DE" sz="4800" b="1">
                <a:solidFill>
                  <a:srgbClr val="FF0000"/>
                </a:solidFill>
              </a:rPr>
              <a:t>eva </a:t>
            </a:r>
            <a:br>
              <a:rPr lang="sr-Latn-RS" altLang="de-DE" sz="4800" b="1">
                <a:solidFill>
                  <a:srgbClr val="FF0000"/>
                </a:solidFill>
              </a:rPr>
            </a:br>
            <a:r>
              <a:rPr lang="de-AT" altLang="de-DE" sz="4800" b="1">
                <a:solidFill>
                  <a:srgbClr val="FF0000"/>
                </a:solidFill>
              </a:rPr>
              <a:t>poetik</a:t>
            </a:r>
            <a:r>
              <a:rPr lang="sr-Latn-RS" altLang="de-DE" sz="4800" b="1">
                <a:solidFill>
                  <a:srgbClr val="FF0000"/>
                </a:solidFill>
              </a:rPr>
              <a:t>a</a:t>
            </a:r>
            <a:r>
              <a:rPr lang="de-AT" altLang="de-DE" sz="4800" b="1">
                <a:solidFill>
                  <a:srgbClr val="FF0000"/>
                </a:solidFill>
              </a:rPr>
              <a:t> </a:t>
            </a:r>
            <a:r>
              <a:rPr lang="sr-Latn-RS" altLang="de-DE" sz="4800" b="1">
                <a:solidFill>
                  <a:srgbClr val="FF0000"/>
                </a:solidFill>
              </a:rPr>
              <a:t>fantastike</a:t>
            </a:r>
            <a:br>
              <a:rPr lang="sr-Latn-CS" altLang="de-DE" sz="4800" b="1">
                <a:solidFill>
                  <a:srgbClr val="FF0000"/>
                </a:solidFill>
              </a:rPr>
            </a:br>
            <a:endParaRPr lang="en-US" altLang="de-DE" sz="4800" b="1">
              <a:solidFill>
                <a:srgbClr val="FF0000"/>
              </a:solidFill>
            </a:endParaRPr>
          </a:p>
        </p:txBody>
      </p:sp>
      <p:sp>
        <p:nvSpPr>
          <p:cNvPr id="4099" name="Rechteck 1">
            <a:extLst>
              <a:ext uri="{FF2B5EF4-FFF2-40B4-BE49-F238E27FC236}">
                <a16:creationId xmlns:a16="http://schemas.microsoft.com/office/drawing/2014/main" id="{1F058955-36DA-42A1-8133-882B4943B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04813"/>
            <a:ext cx="5256212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u="none"/>
              <a:t>Branko Tošović</a:t>
            </a:r>
            <a:r>
              <a:rPr lang="sr-Latn-RS" altLang="de-DE" sz="2000" b="1" u="none"/>
              <a:t>, emer.</a:t>
            </a:r>
            <a:r>
              <a:rPr lang="ru-RU" altLang="de-DE" sz="2000" b="1" u="none"/>
              <a:t> </a:t>
            </a:r>
            <a:r>
              <a:rPr lang="pl-PL" altLang="de-DE" sz="2000" u="none"/>
              <a:t> </a:t>
            </a:r>
            <a:br>
              <a:rPr lang="pl-PL" altLang="de-DE" sz="2000" u="none"/>
            </a:br>
            <a:r>
              <a:rPr lang="pl-PL" altLang="de-DE" sz="2000" b="1" u="none"/>
              <a:t>Institut für Slawistik </a:t>
            </a:r>
            <a:br>
              <a:rPr lang="pl-PL" altLang="de-DE" sz="2000" b="1" u="none"/>
            </a:br>
            <a:r>
              <a:rPr lang="pl-PL" altLang="de-DE" sz="2000" b="1" u="none"/>
              <a:t>der </a:t>
            </a:r>
            <a:r>
              <a:rPr lang="de-AT" altLang="de-DE" sz="2000" b="1" u="none"/>
              <a:t>Karl-Franzens </a:t>
            </a:r>
            <a:r>
              <a:rPr lang="pl-PL" altLang="de-DE" sz="2000" b="1" u="none"/>
              <a:t>Universität Graz</a:t>
            </a:r>
            <a:br>
              <a:rPr lang="de-AT" altLang="de-DE" sz="2000" b="1" u="none"/>
            </a:br>
            <a:r>
              <a:rPr lang="pl-PL" altLang="de-DE" sz="2000" b="1" u="none"/>
              <a:t>http://www-gewi.kfunigraz.ac.at/gralis</a:t>
            </a:r>
            <a:br>
              <a:rPr lang="de-AT" altLang="de-DE" sz="2000" b="1" u="none"/>
            </a:br>
            <a:r>
              <a:rPr lang="de-DE" altLang="de-DE" sz="2000" b="1" u="none"/>
              <a:t>branko.tosovic@uni-graz.at</a:t>
            </a:r>
            <a:r>
              <a:rPr lang="de-AT" altLang="de-DE" sz="2000" b="1" u="none"/>
              <a:t> </a:t>
            </a:r>
            <a:br>
              <a:rPr lang="pl-PL" altLang="de-DE" sz="2000" b="1" u="none"/>
            </a:br>
            <a:endParaRPr lang="de-DE" altLang="de-DE" sz="2000" u="none"/>
          </a:p>
        </p:txBody>
      </p:sp>
      <p:sp>
        <p:nvSpPr>
          <p:cNvPr id="4100" name="Untertitel 2">
            <a:extLst>
              <a:ext uri="{FF2B5EF4-FFF2-40B4-BE49-F238E27FC236}">
                <a16:creationId xmlns:a16="http://schemas.microsoft.com/office/drawing/2014/main" id="{5C7A22A4-48A0-4720-9EBB-760B91C118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4365625"/>
            <a:ext cx="8064500" cy="1871663"/>
          </a:xfrm>
        </p:spPr>
        <p:txBody>
          <a:bodyPr/>
          <a:lstStyle/>
          <a:p>
            <a:r>
              <a:rPr lang="sr-Latn-RS" altLang="de-DE" sz="2800"/>
              <a:t>8</a:t>
            </a:r>
            <a:r>
              <a:rPr lang="de-DE" altLang="de-DE" sz="2800"/>
              <a:t>. simpozijum: </a:t>
            </a:r>
            <a:r>
              <a:rPr lang="de-DE" altLang="de-DE" sz="2800" b="1"/>
              <a:t>Ćopić</a:t>
            </a:r>
            <a:r>
              <a:rPr lang="sr-Latn-RS" altLang="de-DE" sz="2800" b="1"/>
              <a:t> fantastični</a:t>
            </a:r>
            <a:endParaRPr lang="sr-Latn-RS" altLang="de-DE" sz="2800"/>
          </a:p>
          <a:p>
            <a:r>
              <a:rPr lang="sr-Latn-RS" altLang="de-DE" sz="2800"/>
              <a:t>Novi Sad, 8</a:t>
            </a:r>
            <a:r>
              <a:rPr lang="sr-Latn-CS" altLang="de-DE" sz="2800"/>
              <a:t>–10. novembar 2018.</a:t>
            </a:r>
            <a:endParaRPr lang="sr-Latn-RS" altLang="de-DE" sz="2800"/>
          </a:p>
          <a:p>
            <a:r>
              <a:rPr lang="de-DE" altLang="de-DE" sz="2400"/>
              <a:t>Projekat </a:t>
            </a:r>
            <a:r>
              <a:rPr lang="sr-Latn-RS" altLang="de-DE" sz="2400"/>
              <a:t>„</a:t>
            </a:r>
            <a:r>
              <a:rPr lang="de-DE" altLang="de-DE" sz="2400"/>
              <a:t>Lirski, humoristički i satirički svijet </a:t>
            </a:r>
            <a:endParaRPr lang="sr-Latn-RS" altLang="de-DE" sz="2400"/>
          </a:p>
          <a:p>
            <a:r>
              <a:rPr lang="de-DE" altLang="de-DE" sz="2400"/>
              <a:t>Branka </a:t>
            </a:r>
            <a:r>
              <a:rPr lang="sr-Latn-RS" altLang="de-DE" sz="2400"/>
              <a:t>Ćopića“ (Grac, 2011</a:t>
            </a:r>
            <a:r>
              <a:rPr lang="sr-Latn-CS" altLang="de-DE" sz="2400"/>
              <a:t>–)</a:t>
            </a:r>
            <a:endParaRPr lang="sr-Latn-RS" altLang="de-DE" sz="2400"/>
          </a:p>
          <a:p>
            <a:endParaRPr lang="de-DE" altLang="de-DE"/>
          </a:p>
        </p:txBody>
      </p:sp>
      <p:pic>
        <p:nvPicPr>
          <p:cNvPr id="4101" name="Grafik 2">
            <a:extLst>
              <a:ext uri="{FF2B5EF4-FFF2-40B4-BE49-F238E27FC236}">
                <a16:creationId xmlns:a16="http://schemas.microsoft.com/office/drawing/2014/main" id="{A92B97E1-F80D-409A-9BE1-39BD4B232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88913"/>
            <a:ext cx="156686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3">
            <a:extLst>
              <a:ext uri="{FF2B5EF4-FFF2-40B4-BE49-F238E27FC236}">
                <a16:creationId xmlns:a16="http://schemas.microsoft.com/office/drawing/2014/main" id="{CC93307B-B6B3-47F8-8484-A72D3C492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CCCD13-82D1-4D26-B1EB-9921723DC79F}" type="slidenum">
              <a:rPr lang="en-US" altLang="de-DE" sz="1400" u="none" smtClean="0"/>
              <a:pPr/>
              <a:t>10</a:t>
            </a:fld>
            <a:endParaRPr lang="en-US" altLang="de-DE" sz="1400" u="none"/>
          </a:p>
        </p:txBody>
      </p:sp>
      <p:pic>
        <p:nvPicPr>
          <p:cNvPr id="14339" name="Grafik 4">
            <a:extLst>
              <a:ext uri="{FF2B5EF4-FFF2-40B4-BE49-F238E27FC236}">
                <a16:creationId xmlns:a16="http://schemas.microsoft.com/office/drawing/2014/main" id="{5C015BE2-F148-4468-8905-6CCABE03FC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192088"/>
            <a:ext cx="3814763" cy="640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6B5809B9-B71C-4061-8985-EF284A26E4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5. Ćopićeva fantastika</a:t>
            </a:r>
            <a:br>
              <a:rPr lang="sr-Latn-RS" altLang="de-DE" b="1"/>
            </a:br>
            <a:r>
              <a:rPr lang="sr-Latn-RS" altLang="de-DE" b="1"/>
              <a:t>prostora</a:t>
            </a:r>
            <a:endParaRPr lang="de-DE" altLang="de-DE"/>
          </a:p>
        </p:txBody>
      </p:sp>
      <p:sp>
        <p:nvSpPr>
          <p:cNvPr id="15363" name="Inhaltsplatzhalter 2">
            <a:extLst>
              <a:ext uri="{FF2B5EF4-FFF2-40B4-BE49-F238E27FC236}">
                <a16:creationId xmlns:a16="http://schemas.microsoft.com/office/drawing/2014/main" id="{96D2FFA7-AA42-4D6D-AEC2-333653F498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5364" name="Foliennummernplatzhalter 3">
            <a:extLst>
              <a:ext uri="{FF2B5EF4-FFF2-40B4-BE49-F238E27FC236}">
                <a16:creationId xmlns:a16="http://schemas.microsoft.com/office/drawing/2014/main" id="{39C50FE3-AF12-47FA-9A7E-0E900AC81A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A727C1-B0CF-4687-BF76-6FB719815319}" type="slidenum">
              <a:rPr lang="en-US" altLang="de-DE" sz="1400" u="none" smtClean="0"/>
              <a:pPr/>
              <a:t>11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>
            <a:extLst>
              <a:ext uri="{FF2B5EF4-FFF2-40B4-BE49-F238E27FC236}">
                <a16:creationId xmlns:a16="http://schemas.microsoft.com/office/drawing/2014/main" id="{0D670E12-5C53-421F-9403-5E1540AB28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6387" name="Inhaltsplatzhalter 2">
            <a:extLst>
              <a:ext uri="{FF2B5EF4-FFF2-40B4-BE49-F238E27FC236}">
                <a16:creationId xmlns:a16="http://schemas.microsoft.com/office/drawing/2014/main" id="{5B812BFE-8871-41E0-8C3F-908FDDB720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/>
              <a:t>Dvostruki zavičaj</a:t>
            </a:r>
            <a:endParaRPr lang="de-DE" altLang="de-DE"/>
          </a:p>
        </p:txBody>
      </p:sp>
      <p:sp>
        <p:nvSpPr>
          <p:cNvPr id="16388" name="Foliennummernplatzhalter 3">
            <a:extLst>
              <a:ext uri="{FF2B5EF4-FFF2-40B4-BE49-F238E27FC236}">
                <a16:creationId xmlns:a16="http://schemas.microsoft.com/office/drawing/2014/main" id="{3DEB2B15-7E8E-4BC7-B85B-9841DFF98C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EB0561-F7C0-4887-864F-E4362A35CB17}" type="slidenum">
              <a:rPr lang="en-US" altLang="de-DE" sz="1400" u="none" smtClean="0"/>
              <a:pPr/>
              <a:t>12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3">
            <a:extLst>
              <a:ext uri="{FF2B5EF4-FFF2-40B4-BE49-F238E27FC236}">
                <a16:creationId xmlns:a16="http://schemas.microsoft.com/office/drawing/2014/main" id="{5580B577-73B3-4AAD-92FC-14E14FB80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BA2617-3049-46A5-80AE-0D54078FABFC}" type="slidenum">
              <a:rPr lang="en-US" altLang="de-DE" sz="1400" u="none" smtClean="0"/>
              <a:pPr/>
              <a:t>13</a:t>
            </a:fld>
            <a:endParaRPr lang="en-US" altLang="de-DE" sz="1400" u="none"/>
          </a:p>
        </p:txBody>
      </p:sp>
      <p:pic>
        <p:nvPicPr>
          <p:cNvPr id="17411" name="Grafik 4">
            <a:extLst>
              <a:ext uri="{FF2B5EF4-FFF2-40B4-BE49-F238E27FC236}">
                <a16:creationId xmlns:a16="http://schemas.microsoft.com/office/drawing/2014/main" id="{6A44176D-06B9-4815-8709-D97924C9A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44463"/>
            <a:ext cx="4573588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>
            <a:extLst>
              <a:ext uri="{FF2B5EF4-FFF2-40B4-BE49-F238E27FC236}">
                <a16:creationId xmlns:a16="http://schemas.microsoft.com/office/drawing/2014/main" id="{E9C07C0F-300D-42D5-8F12-F631B3AF8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8435" name="Inhaltsplatzhalter 2">
            <a:extLst>
              <a:ext uri="{FF2B5EF4-FFF2-40B4-BE49-F238E27FC236}">
                <a16:creationId xmlns:a16="http://schemas.microsoft.com/office/drawing/2014/main" id="{DFF15426-E087-4707-8168-9DF5E255A8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i="1"/>
              <a:t>Kada govorim o svome djetinjstvu, najprije moram da naglasim jednu stvar: </a:t>
            </a:r>
            <a:r>
              <a:rPr lang="sr-Latn-RS" altLang="de-DE" sz="2800" i="1" u="sng"/>
              <a:t>ja sam imao </a:t>
            </a:r>
            <a:r>
              <a:rPr lang="sr-Latn-RS" altLang="de-DE" sz="2800" i="1" u="sng">
                <a:solidFill>
                  <a:srgbClr val="FF0000"/>
                </a:solidFill>
              </a:rPr>
              <a:t>dva zavičaja</a:t>
            </a:r>
            <a:r>
              <a:rPr lang="sr-Latn-RS" altLang="de-DE" sz="2800" i="1"/>
              <a:t>. </a:t>
            </a:r>
            <a:r>
              <a:rPr lang="sr-Latn-RS" altLang="de-DE" sz="2800" i="1" u="sng"/>
              <a:t>Prvi je </a:t>
            </a:r>
            <a:r>
              <a:rPr lang="sr-Latn-RS" altLang="de-DE" sz="2800" i="1"/>
              <a:t>– zavičaj moje majke i moga djeda Rade; to je </a:t>
            </a:r>
            <a:r>
              <a:rPr lang="sr-Latn-RS" altLang="de-DE" sz="2800" i="1" u="sng"/>
              <a:t>Lika</a:t>
            </a:r>
            <a:r>
              <a:rPr lang="sr-Latn-RS" altLang="de-DE" sz="2800" i="1"/>
              <a:t>. Ja Liku nisam vidio sve dok mi nije bilo 50 godina, ali – iz djedovih i maminih pričanja – Liku sam tako živo zamišljao. </a:t>
            </a:r>
            <a:r>
              <a:rPr lang="de-DE" altLang="de-DE" sz="2800"/>
              <a:t>[…] </a:t>
            </a:r>
            <a:r>
              <a:rPr lang="de-DE" altLang="de-DE" sz="2800" i="1" u="sng"/>
              <a:t>Drugi zavi</a:t>
            </a:r>
            <a:r>
              <a:rPr lang="sr-Latn-RS" altLang="de-DE" sz="2800" i="1" u="sng"/>
              <a:t>č</a:t>
            </a:r>
            <a:r>
              <a:rPr lang="de-DE" altLang="de-DE" sz="2800" i="1" u="sng"/>
              <a:t>aj </a:t>
            </a:r>
            <a:r>
              <a:rPr lang="de-DE" altLang="de-DE" sz="2800" i="1"/>
              <a:t>je bio onaj gdje sam se rodio, u kome sa</a:t>
            </a:r>
            <a:r>
              <a:rPr lang="sr-Latn-RS" altLang="de-DE" sz="2800" i="1"/>
              <a:t>m</a:t>
            </a:r>
            <a:r>
              <a:rPr lang="de-DE" altLang="de-DE" sz="2800" i="1"/>
              <a:t> se kreta</a:t>
            </a:r>
            <a:r>
              <a:rPr lang="sr-Latn-RS" altLang="de-DE" sz="2800" i="1"/>
              <a:t>o</a:t>
            </a:r>
            <a:r>
              <a:rPr lang="de-DE" altLang="de-DE" sz="2800" i="1"/>
              <a:t>; to je </a:t>
            </a:r>
            <a:r>
              <a:rPr lang="de-DE" altLang="de-DE" sz="2800" i="1" u="sng"/>
              <a:t>Bosanska Krajina</a:t>
            </a:r>
            <a:r>
              <a:rPr lang="de-DE" altLang="de-DE" sz="2800" i="1"/>
              <a:t> </a:t>
            </a:r>
            <a:r>
              <a:rPr lang="de-DE" altLang="de-DE" sz="2800"/>
              <a:t>(Razgovori sa Jevti</a:t>
            </a:r>
            <a:r>
              <a:rPr lang="sr-Latn-RS" altLang="de-DE" sz="2800"/>
              <a:t>ć</a:t>
            </a:r>
            <a:r>
              <a:rPr lang="de-DE" altLang="de-DE" sz="2800"/>
              <a:t>em </a:t>
            </a:r>
            <a:r>
              <a:rPr lang="sr-Latn-RS" altLang="de-DE" sz="2800"/>
              <a:t>2000</a:t>
            </a:r>
            <a:r>
              <a:rPr lang="de-DE" altLang="de-DE" sz="2800"/>
              <a:t>: 15).</a:t>
            </a:r>
            <a:endParaRPr lang="sr-Latn-RS" altLang="de-DE" sz="2800"/>
          </a:p>
          <a:p>
            <a:endParaRPr lang="de-DE" altLang="de-DE"/>
          </a:p>
        </p:txBody>
      </p:sp>
      <p:sp>
        <p:nvSpPr>
          <p:cNvPr id="18436" name="Foliennummernplatzhalter 3">
            <a:extLst>
              <a:ext uri="{FF2B5EF4-FFF2-40B4-BE49-F238E27FC236}">
                <a16:creationId xmlns:a16="http://schemas.microsoft.com/office/drawing/2014/main" id="{E2FD4B80-5005-4161-805B-01A397A04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763C3D-B14F-4B94-BA89-95599DEF02A7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de-DE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>
            <a:extLst>
              <a:ext uri="{FF2B5EF4-FFF2-40B4-BE49-F238E27FC236}">
                <a16:creationId xmlns:a16="http://schemas.microsoft.com/office/drawing/2014/main" id="{037546A3-2E10-4CF6-90D6-1B711086A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9459" name="Inhaltsplatzhalter 2">
            <a:extLst>
              <a:ext uri="{FF2B5EF4-FFF2-40B4-BE49-F238E27FC236}">
                <a16:creationId xmlns:a16="http://schemas.microsoft.com/office/drawing/2014/main" id="{1C9F6CC6-063A-4C34-9E69-0021E89F22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z="2800" i="1"/>
              <a:t>I s</a:t>
            </a:r>
            <a:r>
              <a:rPr lang="de-DE" altLang="de-DE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  <a:r>
              <a:rPr lang="de-DE" altLang="de-DE" sz="2800" i="1"/>
              <a:t>m ne bih znao kazati koji mi je zavi</a:t>
            </a:r>
            <a:r>
              <a:rPr lang="sr-Latn-RS" altLang="de-DE" sz="2800" i="1"/>
              <a:t>č</a:t>
            </a:r>
            <a:r>
              <a:rPr lang="de-DE" altLang="de-DE" sz="2800" i="1"/>
              <a:t>aj izgledao ljep</a:t>
            </a:r>
            <a:r>
              <a:rPr lang="sr-Latn-RS" altLang="de-DE" sz="2800" i="1"/>
              <a:t>ši. </a:t>
            </a:r>
            <a:r>
              <a:rPr lang="sr-Latn-RS" altLang="de-DE" sz="2800" i="1" u="sng"/>
              <a:t>Čim padne veče </a:t>
            </a:r>
            <a:r>
              <a:rPr lang="sr-Latn-RS" altLang="de-DE" sz="2800" i="1"/>
              <a:t>i Bosnu pokrije mrak – ja onda vidim </a:t>
            </a:r>
            <a:r>
              <a:rPr lang="sr-Latn-RS" altLang="de-DE" sz="2800" i="1">
                <a:solidFill>
                  <a:srgbClr val="FF0000"/>
                </a:solidFill>
              </a:rPr>
              <a:t>Liku</a:t>
            </a:r>
            <a:r>
              <a:rPr lang="sr-Latn-RS" altLang="de-DE" sz="2800" i="1"/>
              <a:t>. </a:t>
            </a:r>
            <a:r>
              <a:rPr lang="de-DE" altLang="de-DE" sz="2800"/>
              <a:t>[…]</a:t>
            </a:r>
            <a:r>
              <a:rPr lang="sr-Latn-RS" altLang="de-DE" sz="2800" i="1"/>
              <a:t> Tako je u meni taj </a:t>
            </a:r>
            <a:r>
              <a:rPr lang="sr-Latn-RS" altLang="de-DE" sz="2800" i="1" u="sng"/>
              <a:t>svijet moga djeda i moje majke</a:t>
            </a:r>
            <a:r>
              <a:rPr lang="sr-Latn-RS" altLang="de-DE" sz="2800" i="1"/>
              <a:t> – ta Lika – staklo blistao, i sjajio noću, kao neki čarobni fenjer. A </a:t>
            </a:r>
            <a:r>
              <a:rPr lang="sr-Latn-RS" altLang="de-DE" sz="2800" i="1" u="sng"/>
              <a:t>kada dođe jutro</a:t>
            </a:r>
            <a:r>
              <a:rPr lang="sr-Latn-RS" altLang="de-DE" sz="2800" i="1"/>
              <a:t>, ja iskačem u Bosnu – divna, krasna, šumovita, drukčija od Like, koja se uvijek zove kamenita Lika. Prekrasna mi je bila i Bosna</a:t>
            </a:r>
            <a:r>
              <a:rPr lang="sr-Latn-RS" altLang="de-DE" sz="2800"/>
              <a:t> </a:t>
            </a:r>
            <a:r>
              <a:rPr lang="de-DE" altLang="de-DE" sz="2800"/>
              <a:t>(Razgovori sa Jevti</a:t>
            </a:r>
            <a:r>
              <a:rPr lang="sr-Latn-RS" altLang="de-DE" sz="2800"/>
              <a:t>ć</a:t>
            </a:r>
            <a:r>
              <a:rPr lang="de-DE" altLang="de-DE" sz="2800"/>
              <a:t>em </a:t>
            </a:r>
            <a:r>
              <a:rPr lang="sr-Latn-RS" altLang="de-DE" sz="2800"/>
              <a:t>2000 </a:t>
            </a:r>
            <a:r>
              <a:rPr lang="de-DE" altLang="de-DE" sz="2800"/>
              <a:t>: 15).</a:t>
            </a:r>
            <a:endParaRPr lang="sr-Latn-RS" altLang="de-DE" sz="2800"/>
          </a:p>
          <a:p>
            <a:endParaRPr lang="de-DE" altLang="de-DE"/>
          </a:p>
        </p:txBody>
      </p:sp>
      <p:sp>
        <p:nvSpPr>
          <p:cNvPr id="19460" name="Foliennummernplatzhalter 3">
            <a:extLst>
              <a:ext uri="{FF2B5EF4-FFF2-40B4-BE49-F238E27FC236}">
                <a16:creationId xmlns:a16="http://schemas.microsoft.com/office/drawing/2014/main" id="{89780952-CF23-461F-8B79-6E8DD3EB28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67015B-97EC-4FBD-9576-B0CC212A7DC8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de-DE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2B392E22-18AA-41B2-9C98-A3202DF0A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0483" name="Inhaltsplatzhalter 2">
            <a:extLst>
              <a:ext uri="{FF2B5EF4-FFF2-40B4-BE49-F238E27FC236}">
                <a16:creationId xmlns:a16="http://schemas.microsoft.com/office/drawing/2014/main" id="{D17407CA-8E22-4058-B90E-64A47C3DF9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68450"/>
            <a:ext cx="8229600" cy="4525963"/>
          </a:xfrm>
        </p:spPr>
        <p:txBody>
          <a:bodyPr/>
          <a:lstStyle/>
          <a:p>
            <a:r>
              <a:rPr lang="sr-Latn-RS" altLang="de-DE" sz="2800" i="1"/>
              <a:t>Smatrao sam da je </a:t>
            </a:r>
            <a:r>
              <a:rPr lang="sr-Latn-RS" altLang="de-DE" sz="2800" i="1" u="sng">
                <a:solidFill>
                  <a:srgbClr val="FF0000"/>
                </a:solidFill>
              </a:rPr>
              <a:t>Lika</a:t>
            </a:r>
            <a:r>
              <a:rPr lang="sr-Latn-RS" altLang="de-DE" sz="2800" i="1" u="sng"/>
              <a:t> moj zavičaj</a:t>
            </a:r>
            <a:r>
              <a:rPr lang="sr-Latn-RS" altLang="de-DE" sz="2800" i="1"/>
              <a:t>. I mi smo se uvijek nazivali Ličanima I uvijek smo se, što se kaže, kecali sa drugom djecom, koju smo zvali „bosanska djeca“, iako su i njihovi stari, pradjedovi možda, porijeklom iz Like. Jer tu je vječito negdje ona granica. Kada zagusti u Bosni, bježi u Liku, i kada u Lici pokradeš kakve volove ili nešto, bježi u Bosni</a:t>
            </a:r>
            <a:r>
              <a:rPr lang="sr-Latn-RS" altLang="de-DE" sz="2800"/>
              <a:t>… </a:t>
            </a:r>
            <a:r>
              <a:rPr lang="de-DE" altLang="de-DE" sz="2800"/>
              <a:t>(Razgovori sa Jevti</a:t>
            </a:r>
            <a:r>
              <a:rPr lang="sr-Latn-RS" altLang="de-DE" sz="2800"/>
              <a:t>ć</a:t>
            </a:r>
            <a:r>
              <a:rPr lang="de-DE" altLang="de-DE" sz="2800"/>
              <a:t>em </a:t>
            </a:r>
            <a:r>
              <a:rPr lang="sr-Latn-RS" altLang="de-DE" sz="2800"/>
              <a:t>2000</a:t>
            </a:r>
            <a:r>
              <a:rPr lang="de-DE" altLang="de-DE" sz="2800"/>
              <a:t>: 15).</a:t>
            </a:r>
          </a:p>
        </p:txBody>
      </p:sp>
      <p:sp>
        <p:nvSpPr>
          <p:cNvPr id="20484" name="Foliennummernplatzhalter 3">
            <a:extLst>
              <a:ext uri="{FF2B5EF4-FFF2-40B4-BE49-F238E27FC236}">
                <a16:creationId xmlns:a16="http://schemas.microsoft.com/office/drawing/2014/main" id="{74756507-392E-4D78-AC3E-0D122EE1B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B1FE53-93DA-46FA-8B49-FE0F64C93BF9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de-DE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>
            <a:extLst>
              <a:ext uri="{FF2B5EF4-FFF2-40B4-BE49-F238E27FC236}">
                <a16:creationId xmlns:a16="http://schemas.microsoft.com/office/drawing/2014/main" id="{2458AE56-B4CD-41CE-AF41-785BAA10D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117328-4406-4FA8-8237-339E03187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RS" sz="2800" i="1" dirty="0"/>
              <a:t>Tako sam </a:t>
            </a:r>
            <a:r>
              <a:rPr lang="sr-Latn-RS" sz="2800" i="1" u="sng" dirty="0"/>
              <a:t>imao </a:t>
            </a:r>
            <a:r>
              <a:rPr lang="sr-Latn-RS" sz="2800" i="1" u="sng" dirty="0">
                <a:solidFill>
                  <a:srgbClr val="FF0000"/>
                </a:solidFill>
              </a:rPr>
              <a:t>dvostruki zavičaj </a:t>
            </a:r>
            <a:r>
              <a:rPr lang="sr-Latn-RS" sz="2800" i="1" u="sng" dirty="0"/>
              <a:t>i dvostruko </a:t>
            </a:r>
            <a:r>
              <a:rPr lang="sr-Latn-RS" sz="2800" i="1" u="sng" dirty="0" err="1"/>
              <a:t>djetinjstvo</a:t>
            </a:r>
            <a:r>
              <a:rPr lang="sr-Latn-RS" sz="2800" i="1" dirty="0"/>
              <a:t>. I iz toga sam </a:t>
            </a:r>
            <a:r>
              <a:rPr lang="sr-Latn-RS" sz="2800" i="1" dirty="0" err="1"/>
              <a:t>ponio</a:t>
            </a:r>
            <a:r>
              <a:rPr lang="sr-Latn-RS" sz="2800" i="1" dirty="0"/>
              <a:t> svoj osnovni kapital, literarni. Čini mi se da ga ne mogu nikad iscrpsti. On se i sad, u sasvim zrelim i starijim godinama, javlja ponovo u meni – blistav. Posvetio sam mu i knjigu </a:t>
            </a:r>
            <a:r>
              <a:rPr lang="sr-Latn-RS" sz="2800" i="1" cap="small" dirty="0"/>
              <a:t>Bašta sljezove boje</a:t>
            </a:r>
            <a:r>
              <a:rPr lang="sr-Latn-RS" sz="2800" i="1" dirty="0"/>
              <a:t>. </a:t>
            </a:r>
            <a:r>
              <a:rPr lang="de-DE" sz="2800" dirty="0"/>
              <a:t>(</a:t>
            </a:r>
            <a:r>
              <a:rPr lang="de-DE" sz="2800" dirty="0" err="1"/>
              <a:t>Razgovori</a:t>
            </a:r>
            <a:r>
              <a:rPr lang="de-DE" sz="2800" dirty="0"/>
              <a:t> </a:t>
            </a:r>
            <a:r>
              <a:rPr lang="de-DE" sz="2800" dirty="0" err="1"/>
              <a:t>sa</a:t>
            </a:r>
            <a:r>
              <a:rPr lang="de-DE" sz="2800" dirty="0"/>
              <a:t> </a:t>
            </a:r>
            <a:r>
              <a:rPr lang="de-DE" sz="2800" dirty="0" err="1"/>
              <a:t>Jevti</a:t>
            </a:r>
            <a:r>
              <a:rPr lang="sr-Latn-RS" sz="2800" dirty="0"/>
              <a:t>ć</a:t>
            </a:r>
            <a:r>
              <a:rPr lang="de-DE" sz="2800" dirty="0" err="1"/>
              <a:t>em</a:t>
            </a:r>
            <a:r>
              <a:rPr lang="de-DE" sz="2800" dirty="0"/>
              <a:t> </a:t>
            </a:r>
            <a:r>
              <a:rPr lang="sr-Latn-RS" sz="2800" dirty="0"/>
              <a:t>2000</a:t>
            </a:r>
            <a:r>
              <a:rPr lang="de-DE" sz="2800" dirty="0"/>
              <a:t>: 15).</a:t>
            </a:r>
            <a:endParaRPr lang="sr-Latn-RS" sz="2800" i="1" dirty="0"/>
          </a:p>
          <a:p>
            <a:pPr>
              <a:defRPr/>
            </a:pPr>
            <a:endParaRPr lang="de-DE" dirty="0"/>
          </a:p>
        </p:txBody>
      </p:sp>
      <p:sp>
        <p:nvSpPr>
          <p:cNvPr id="21508" name="Foliennummernplatzhalter 3">
            <a:extLst>
              <a:ext uri="{FF2B5EF4-FFF2-40B4-BE49-F238E27FC236}">
                <a16:creationId xmlns:a16="http://schemas.microsoft.com/office/drawing/2014/main" id="{4ED23982-831C-4D90-A025-9EDC64681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263E21-50E8-4A5A-A1E0-9A1DC1147D3A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de-DE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>
            <a:extLst>
              <a:ext uri="{FF2B5EF4-FFF2-40B4-BE49-F238E27FC236}">
                <a16:creationId xmlns:a16="http://schemas.microsoft.com/office/drawing/2014/main" id="{D3CC62BC-1252-4A2D-AB7A-423C07AA3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320777-25B2-48BF-9BBC-B3C41F61A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800" i="1" u="sng" dirty="0" err="1"/>
              <a:t>Zavičaj</a:t>
            </a:r>
            <a:r>
              <a:rPr lang="de-DE" sz="2800" i="1" u="sng" dirty="0"/>
              <a:t> </a:t>
            </a:r>
            <a:r>
              <a:rPr lang="de-DE" sz="2800" i="1" u="sng" dirty="0" err="1"/>
              <a:t>moje</a:t>
            </a:r>
            <a:r>
              <a:rPr lang="de-DE" sz="2800" i="1" u="sng" dirty="0"/>
              <a:t> </a:t>
            </a:r>
            <a:r>
              <a:rPr lang="de-DE" sz="2800" i="1" u="sng" dirty="0" err="1"/>
              <a:t>majke</a:t>
            </a:r>
            <a:r>
              <a:rPr lang="de-DE" sz="2800" i="1" dirty="0"/>
              <a:t>, </a:t>
            </a:r>
            <a:r>
              <a:rPr lang="de-DE" sz="2800" i="1" dirty="0" err="1"/>
              <a:t>zagubljen</a:t>
            </a:r>
            <a:r>
              <a:rPr lang="de-DE" sz="2800" i="1" dirty="0"/>
              <a:t> </a:t>
            </a:r>
            <a:r>
              <a:rPr lang="de-DE" sz="2800" i="1" dirty="0" err="1"/>
              <a:t>daleko</a:t>
            </a:r>
            <a:r>
              <a:rPr lang="de-DE" sz="2800" i="1" dirty="0"/>
              <a:t> </a:t>
            </a:r>
            <a:r>
              <a:rPr lang="de-DE" sz="2800" i="1" dirty="0" err="1"/>
              <a:t>tamo</a:t>
            </a:r>
            <a:r>
              <a:rPr lang="de-DE" sz="2800" i="1" dirty="0"/>
              <a:t> </a:t>
            </a:r>
            <a:r>
              <a:rPr lang="de-DE" sz="2800" i="1" dirty="0" err="1"/>
              <a:t>negdje</a:t>
            </a:r>
            <a:r>
              <a:rPr lang="de-DE" sz="2800" i="1" dirty="0"/>
              <a:t> u </a:t>
            </a:r>
            <a:r>
              <a:rPr lang="de-DE" sz="2800" i="1" dirty="0" err="1">
                <a:solidFill>
                  <a:srgbClr val="FF0000"/>
                </a:solidFill>
              </a:rPr>
              <a:t>Lici</a:t>
            </a:r>
            <a:r>
              <a:rPr lang="de-DE" sz="2800" i="1" dirty="0"/>
              <a:t>, </a:t>
            </a:r>
            <a:r>
              <a:rPr lang="de-DE" sz="2800" i="1" u="sng" dirty="0" err="1"/>
              <a:t>živi</a:t>
            </a:r>
            <a:r>
              <a:rPr lang="de-DE" sz="2800" i="1" u="sng" dirty="0"/>
              <a:t> </a:t>
            </a:r>
            <a:r>
              <a:rPr lang="de-DE" sz="2800" i="1" u="sng" dirty="0" err="1"/>
              <a:t>duboko</a:t>
            </a:r>
            <a:r>
              <a:rPr lang="de-DE" sz="2800" i="1" u="sng" dirty="0"/>
              <a:t> u </a:t>
            </a:r>
            <a:r>
              <a:rPr lang="de-DE" sz="2800" i="1" u="sng" dirty="0" err="1"/>
              <a:t>meni</a:t>
            </a:r>
            <a:r>
              <a:rPr lang="de-DE" sz="2800" i="1" dirty="0"/>
              <a:t> </a:t>
            </a:r>
            <a:r>
              <a:rPr lang="de-DE" sz="2800" i="1" dirty="0" err="1"/>
              <a:t>kao</a:t>
            </a:r>
            <a:r>
              <a:rPr lang="de-DE" sz="2800" i="1" dirty="0"/>
              <a:t> </a:t>
            </a:r>
            <a:r>
              <a:rPr lang="de-DE" sz="2800" i="1" dirty="0" err="1"/>
              <a:t>tiha</a:t>
            </a:r>
            <a:r>
              <a:rPr lang="de-DE" sz="2800" i="1" dirty="0"/>
              <a:t> </a:t>
            </a:r>
            <a:r>
              <a:rPr lang="de-DE" sz="2800" i="1" dirty="0" err="1"/>
              <a:t>svijetla</a:t>
            </a:r>
            <a:r>
              <a:rPr lang="de-DE" sz="2800" i="1" dirty="0"/>
              <a:t> </a:t>
            </a:r>
            <a:r>
              <a:rPr lang="de-DE" sz="2800" i="1" dirty="0" err="1"/>
              <a:t>pjesma</a:t>
            </a:r>
            <a:r>
              <a:rPr lang="de-DE" sz="2800" i="1" dirty="0"/>
              <a:t> </a:t>
            </a:r>
            <a:r>
              <a:rPr lang="de-DE" sz="2800" i="1" dirty="0" err="1"/>
              <a:t>bez</a:t>
            </a:r>
            <a:r>
              <a:rPr lang="de-DE" sz="2800" i="1" dirty="0"/>
              <a:t> </a:t>
            </a:r>
            <a:r>
              <a:rPr lang="de-DE" sz="2800" i="1" dirty="0" err="1"/>
              <a:t>riječi</a:t>
            </a:r>
            <a:r>
              <a:rPr lang="de-DE" sz="2800" i="1" dirty="0"/>
              <a:t> </a:t>
            </a:r>
            <a:r>
              <a:rPr lang="sr-Latn-RS" sz="2800" dirty="0"/>
              <a:t>(</a:t>
            </a:r>
            <a:r>
              <a:rPr lang="de-DE" sz="2800" cap="small" dirty="0"/>
              <a:t>Sun</a:t>
            </a:r>
            <a:r>
              <a:rPr lang="sr-Latn-RS" sz="2800" cap="small" dirty="0"/>
              <a:t>č</a:t>
            </a:r>
            <a:r>
              <a:rPr lang="de-DE" sz="2800" cap="small" dirty="0" err="1"/>
              <a:t>ani</a:t>
            </a:r>
            <a:r>
              <a:rPr lang="sr-Latn-RS" sz="2800" cap="small" dirty="0"/>
              <a:t> </a:t>
            </a:r>
            <a:r>
              <a:rPr lang="de-DE" sz="2800" cap="small" dirty="0" err="1"/>
              <a:t>svijet</a:t>
            </a:r>
            <a:r>
              <a:rPr lang="sr-Latn-RS" sz="2800" cap="small" dirty="0"/>
              <a:t> </a:t>
            </a:r>
            <a:r>
              <a:rPr lang="de-DE" sz="2800" cap="small" dirty="0" err="1"/>
              <a:t>moje</a:t>
            </a:r>
            <a:r>
              <a:rPr lang="sr-Latn-RS" sz="2800" cap="small" dirty="0"/>
              <a:t> </a:t>
            </a:r>
            <a:r>
              <a:rPr lang="de-DE" sz="2800" cap="small" dirty="0" err="1"/>
              <a:t>majke</a:t>
            </a:r>
            <a:r>
              <a:rPr lang="sr-Latn-RS" sz="2800" dirty="0"/>
              <a:t>).</a:t>
            </a: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n-US" altLang="de-DE" sz="2800" i="1" dirty="0"/>
          </a:p>
          <a:p>
            <a:pPr>
              <a:spcBef>
                <a:spcPct val="0"/>
              </a:spcBef>
              <a:defRPr/>
            </a:pPr>
            <a:r>
              <a:rPr lang="en-US" altLang="de-DE" sz="2800" i="1" dirty="0" err="1"/>
              <a:t>Vidio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sam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onda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nepoznat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kraj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kako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treperi</a:t>
            </a:r>
            <a:r>
              <a:rPr lang="en-US" altLang="de-DE" sz="2800" i="1" dirty="0"/>
              <a:t> u </a:t>
            </a:r>
            <a:r>
              <a:rPr lang="en-US" altLang="de-DE" sz="2800" i="1" dirty="0" err="1"/>
              <a:t>sunčanoj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svjetlosti</a:t>
            </a:r>
            <a:r>
              <a:rPr lang="en-US" altLang="de-DE" sz="2800" i="1" dirty="0"/>
              <a:t>, a </a:t>
            </a:r>
            <a:r>
              <a:rPr lang="en-US" altLang="de-DE" sz="2800" i="1" dirty="0" err="1"/>
              <a:t>kroza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nj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vijuga</a:t>
            </a:r>
            <a:r>
              <a:rPr lang="en-US" altLang="de-DE" sz="2800" i="1" dirty="0"/>
              <a:t> put </a:t>
            </a:r>
            <a:r>
              <a:rPr lang="en-US" altLang="de-DE" sz="2800" i="1" dirty="0" err="1"/>
              <a:t>koji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vodi</a:t>
            </a:r>
            <a:r>
              <a:rPr lang="en-US" altLang="de-DE" sz="2800" i="1" dirty="0"/>
              <a:t> u </a:t>
            </a:r>
            <a:r>
              <a:rPr lang="en-US" altLang="de-DE" sz="2800" i="1" u="sng" dirty="0" err="1"/>
              <a:t>majčin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zavičaj</a:t>
            </a:r>
            <a:r>
              <a:rPr lang="en-US" altLang="de-DE" sz="2800" i="1" dirty="0"/>
              <a:t> </a:t>
            </a:r>
            <a:r>
              <a:rPr lang="sr-Latn-RS" sz="2800" dirty="0"/>
              <a:t>(</a:t>
            </a:r>
            <a:r>
              <a:rPr lang="de-DE" sz="2800" cap="small" dirty="0"/>
              <a:t>Sun</a:t>
            </a:r>
            <a:r>
              <a:rPr lang="sr-Latn-RS" sz="2800" cap="small" dirty="0"/>
              <a:t>č</a:t>
            </a:r>
            <a:r>
              <a:rPr lang="de-DE" sz="2800" cap="small" dirty="0" err="1"/>
              <a:t>ani</a:t>
            </a:r>
            <a:r>
              <a:rPr lang="sr-Latn-RS" sz="2800" cap="small" dirty="0"/>
              <a:t> </a:t>
            </a:r>
            <a:r>
              <a:rPr lang="de-DE" sz="2800" cap="small" dirty="0" err="1"/>
              <a:t>svijet</a:t>
            </a:r>
            <a:r>
              <a:rPr lang="sr-Latn-RS" sz="2800" cap="small" dirty="0"/>
              <a:t> </a:t>
            </a:r>
            <a:r>
              <a:rPr lang="de-DE" sz="2800" cap="small" dirty="0" err="1"/>
              <a:t>moje</a:t>
            </a:r>
            <a:r>
              <a:rPr lang="sr-Latn-RS" sz="2800" cap="small" dirty="0"/>
              <a:t> </a:t>
            </a:r>
            <a:r>
              <a:rPr lang="de-DE" sz="2800" cap="small" dirty="0" err="1"/>
              <a:t>majke</a:t>
            </a:r>
            <a:r>
              <a:rPr lang="sr-Latn-RS" sz="2800" dirty="0"/>
              <a:t>).</a:t>
            </a:r>
            <a:endParaRPr lang="de-DE" sz="2800" dirty="0"/>
          </a:p>
        </p:txBody>
      </p:sp>
      <p:sp>
        <p:nvSpPr>
          <p:cNvPr id="22532" name="Foliennummernplatzhalter 3">
            <a:extLst>
              <a:ext uri="{FF2B5EF4-FFF2-40B4-BE49-F238E27FC236}">
                <a16:creationId xmlns:a16="http://schemas.microsoft.com/office/drawing/2014/main" id="{AF6C7187-78E2-4BBE-8932-C1CA69891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2724A6-6315-49EF-A2B7-BE218CDA3000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de-DE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>
            <a:extLst>
              <a:ext uri="{FF2B5EF4-FFF2-40B4-BE49-F238E27FC236}">
                <a16:creationId xmlns:a16="http://schemas.microsoft.com/office/drawing/2014/main" id="{BD6E4316-1D93-4CD0-B2B2-8BCC6958B1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F4B8F0-BCE8-44BA-93A6-447951BD7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de-DE" sz="2800" i="1" dirty="0"/>
              <a:t>I </a:t>
            </a:r>
            <a:r>
              <a:rPr lang="en-US" altLang="de-DE" sz="2800" i="1" dirty="0" err="1"/>
              <a:t>malo-pomalo</a:t>
            </a:r>
            <a:r>
              <a:rPr lang="en-US" altLang="de-DE" sz="2800" i="1" dirty="0"/>
              <a:t>, u </a:t>
            </a:r>
            <a:r>
              <a:rPr lang="en-US" altLang="de-DE" sz="2800" i="1" dirty="0" err="1"/>
              <a:t>njezinim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pričanjima</a:t>
            </a:r>
            <a:r>
              <a:rPr lang="en-US" altLang="de-DE" sz="2800" i="1" dirty="0"/>
              <a:t>, </a:t>
            </a:r>
            <a:r>
              <a:rPr lang="en-US" altLang="de-DE" sz="2800" i="1" dirty="0" err="1"/>
              <a:t>i</a:t>
            </a:r>
            <a:r>
              <a:rPr lang="en-US" altLang="de-DE" sz="2800" i="1" dirty="0"/>
              <a:t> </a:t>
            </a:r>
            <a:r>
              <a:rPr lang="en-US" altLang="de-DE" sz="2800" i="1" u="sng" dirty="0" err="1"/>
              <a:t>njen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zavičaj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i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njezino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djetinjstvo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postajali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su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jedan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srećan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i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sunčan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svijet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kakav</a:t>
            </a:r>
            <a:r>
              <a:rPr lang="en-US" altLang="de-DE" sz="2800" i="1" dirty="0"/>
              <a:t> se </a:t>
            </a:r>
            <a:r>
              <a:rPr lang="en-US" altLang="de-DE" sz="2800" i="1" dirty="0" err="1"/>
              <a:t>doživljava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samo</a:t>
            </a:r>
            <a:r>
              <a:rPr lang="en-US" altLang="de-DE" sz="2800" i="1" dirty="0"/>
              <a:t> u </a:t>
            </a:r>
            <a:r>
              <a:rPr lang="en-US" altLang="de-DE" sz="2800" i="1" dirty="0" err="1"/>
              <a:t>samotnim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sanjarenjima</a:t>
            </a:r>
            <a:r>
              <a:rPr lang="en-US" altLang="de-DE" sz="2800" i="1" dirty="0"/>
              <a:t> </a:t>
            </a:r>
            <a:r>
              <a:rPr lang="sr-Latn-RS" sz="2800" dirty="0"/>
              <a:t>(</a:t>
            </a:r>
            <a:r>
              <a:rPr lang="de-DE" sz="2800" cap="small" dirty="0"/>
              <a:t>Sun</a:t>
            </a:r>
            <a:r>
              <a:rPr lang="sr-Latn-RS" sz="2800" cap="small" dirty="0"/>
              <a:t>č</a:t>
            </a:r>
            <a:r>
              <a:rPr lang="de-DE" sz="2800" cap="small" dirty="0" err="1"/>
              <a:t>ani</a:t>
            </a:r>
            <a:r>
              <a:rPr lang="sr-Latn-RS" sz="2800" cap="small" dirty="0"/>
              <a:t> </a:t>
            </a:r>
            <a:r>
              <a:rPr lang="de-DE" sz="2800" cap="small" dirty="0" err="1"/>
              <a:t>svijet</a:t>
            </a:r>
            <a:r>
              <a:rPr lang="sr-Latn-RS" sz="2800" cap="small" dirty="0"/>
              <a:t> </a:t>
            </a:r>
            <a:r>
              <a:rPr lang="de-DE" sz="2800" cap="small" dirty="0" err="1"/>
              <a:t>moje</a:t>
            </a:r>
            <a:r>
              <a:rPr lang="sr-Latn-RS" sz="2800" cap="small" dirty="0"/>
              <a:t> </a:t>
            </a:r>
            <a:r>
              <a:rPr lang="de-DE" sz="2800" cap="small" dirty="0" err="1"/>
              <a:t>majke</a:t>
            </a:r>
            <a:r>
              <a:rPr lang="sr-Latn-RS" sz="2800" dirty="0"/>
              <a:t>).</a:t>
            </a:r>
            <a:endParaRPr lang="de-DE" sz="2800" dirty="0"/>
          </a:p>
        </p:txBody>
      </p:sp>
      <p:sp>
        <p:nvSpPr>
          <p:cNvPr id="23556" name="Foliennummernplatzhalter 3">
            <a:extLst>
              <a:ext uri="{FF2B5EF4-FFF2-40B4-BE49-F238E27FC236}">
                <a16:creationId xmlns:a16="http://schemas.microsoft.com/office/drawing/2014/main" id="{2624AACB-1711-4FC8-B78B-5237741A3F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1D8A1-893A-405D-AA7B-D5C4176803D7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de-DE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6190FD8-BA07-475F-9692-0F7CA8D7D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F8431A-C0A9-4249-B848-A8B2A3255579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de-DE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497BD89-DC79-494F-826D-7BD9D60F4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Sadržaj</a:t>
            </a:r>
            <a:endParaRPr lang="de-AT" altLang="de-DE" b="1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8140F72-8FE5-446C-894C-AB1565193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90688"/>
            <a:ext cx="8578850" cy="4525962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sr-Latn-RS" altLang="de-DE" sz="2800"/>
              <a:t>Fantastika kao pojam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sr-Latn-RS" altLang="de-DE" sz="2800"/>
              <a:t>Poetika fantastičnog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sr-Latn-RS" altLang="de-DE" sz="2800"/>
              <a:t>Fantastični Ćopić – Ćopić fantastični</a:t>
            </a:r>
            <a:endParaRPr lang="de-DE" altLang="de-DE" sz="2800"/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sr-Latn-RS" altLang="de-DE" sz="2800"/>
              <a:t>Ćopićeva fantastika</a:t>
            </a:r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r>
              <a:rPr lang="sr-Latn-RS" altLang="de-DE" sz="2800"/>
              <a:t>Ćopićeva fantastika prostora </a:t>
            </a:r>
          </a:p>
          <a:p>
            <a:pPr marL="514350" indent="-514350">
              <a:lnSpc>
                <a:spcPct val="90000"/>
              </a:lnSpc>
            </a:pPr>
            <a:r>
              <a:rPr lang="sr-Latn-RS" altLang="de-DE" sz="2400"/>
              <a:t> Dva zavičaja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6"/>
            </a:pPr>
            <a:r>
              <a:rPr lang="sr-Latn-RS" altLang="de-DE" sz="2800"/>
              <a:t>Ćopićeve fantastične heterotopije</a:t>
            </a:r>
          </a:p>
          <a:p>
            <a:pPr marL="514350" indent="-514350">
              <a:lnSpc>
                <a:spcPct val="90000"/>
              </a:lnSpc>
            </a:pPr>
            <a:r>
              <a:rPr lang="sr-Latn-RS" altLang="de-DE" sz="2400"/>
              <a:t> Rodna kuća, tavan, ogledalo, mlin, mjesec/mjesečina, groblje, san, internat, šuma, magla, drugo (klanac, provalija, raskršće, bogomolja, prag)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5"/>
            </a:pPr>
            <a:endParaRPr lang="sr-Latn-RS" altLang="de-DE" sz="2800"/>
          </a:p>
          <a:p>
            <a:pPr marL="514350" indent="-514350">
              <a:lnSpc>
                <a:spcPct val="90000"/>
              </a:lnSpc>
              <a:buFontTx/>
              <a:buAutoNum type="arabicPeriod" startAt="5"/>
            </a:pPr>
            <a:endParaRPr lang="sr-Latn-RS" altLang="de-DE" sz="2800"/>
          </a:p>
          <a:p>
            <a:pPr marL="514350" indent="-514350">
              <a:lnSpc>
                <a:spcPct val="90000"/>
              </a:lnSpc>
              <a:buFontTx/>
              <a:buNone/>
            </a:pPr>
            <a:endParaRPr lang="sr-Latn-RS" altLang="de-DE"/>
          </a:p>
          <a:p>
            <a:pPr marL="514350" indent="-514350">
              <a:lnSpc>
                <a:spcPct val="90000"/>
              </a:lnSpc>
            </a:pPr>
            <a:endParaRPr lang="sr-Latn-RS" altLang="de-DE"/>
          </a:p>
          <a:p>
            <a:pPr marL="514350" indent="-514350">
              <a:lnSpc>
                <a:spcPct val="90000"/>
              </a:lnSpc>
              <a:buFontTx/>
              <a:buAutoNum type="arabicPeriod"/>
            </a:pPr>
            <a:endParaRPr lang="sr-Latn-RS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>
            <a:extLst>
              <a:ext uri="{FF2B5EF4-FFF2-40B4-BE49-F238E27FC236}">
                <a16:creationId xmlns:a16="http://schemas.microsoft.com/office/drawing/2014/main" id="{80001CA1-0EB9-4EA5-8827-1607C298B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D3E2C9-9415-4B56-8C4F-BC4A40219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RS" altLang="de-DE" sz="2800" dirty="0"/>
              <a:t>Sadašnjost</a:t>
            </a:r>
            <a:endParaRPr lang="sr-Latn-RS" sz="2800" i="1" dirty="0"/>
          </a:p>
          <a:p>
            <a:pPr>
              <a:defRPr/>
            </a:pPr>
            <a:r>
              <a:rPr lang="de-DE" sz="2800" i="1" dirty="0"/>
              <a:t>Da, </a:t>
            </a:r>
            <a:r>
              <a:rPr lang="de-DE" sz="2800" i="1" dirty="0" err="1"/>
              <a:t>zna</a:t>
            </a:r>
            <a:r>
              <a:rPr lang="de-DE" sz="2800" i="1" dirty="0"/>
              <a:t> on da je ovo Beograd, </a:t>
            </a:r>
            <a:r>
              <a:rPr lang="de-DE" sz="2800" i="1" dirty="0" err="1"/>
              <a:t>ali</a:t>
            </a:r>
            <a:r>
              <a:rPr lang="de-DE" sz="2800" i="1" dirty="0"/>
              <a:t> </a:t>
            </a:r>
            <a:r>
              <a:rPr lang="de-DE" sz="2800" i="1" dirty="0" err="1"/>
              <a:t>iz</a:t>
            </a:r>
            <a:r>
              <a:rPr lang="de-DE" sz="2800" i="1" dirty="0"/>
              <a:t> </a:t>
            </a:r>
            <a:r>
              <a:rPr lang="de-DE" sz="2800" i="1" dirty="0" err="1"/>
              <a:t>svakog</a:t>
            </a:r>
            <a:r>
              <a:rPr lang="de-DE" sz="2800" i="1" dirty="0"/>
              <a:t> </a:t>
            </a:r>
            <a:r>
              <a:rPr lang="de-DE" sz="2800" i="1" dirty="0" err="1"/>
              <a:t>daška</a:t>
            </a:r>
            <a:r>
              <a:rPr lang="de-DE" sz="2800" i="1" dirty="0"/>
              <a:t> </a:t>
            </a:r>
            <a:r>
              <a:rPr lang="de-DE" sz="2800" i="1" dirty="0" err="1"/>
              <a:t>zgrijanog</a:t>
            </a:r>
            <a:r>
              <a:rPr lang="de-DE" sz="2800" i="1" dirty="0"/>
              <a:t> </a:t>
            </a:r>
            <a:r>
              <a:rPr lang="de-DE" sz="2800" i="1" dirty="0" err="1"/>
              <a:t>vjetra</a:t>
            </a:r>
            <a:r>
              <a:rPr lang="de-DE" sz="2800" i="1" dirty="0"/>
              <a:t> </a:t>
            </a:r>
            <a:r>
              <a:rPr lang="de-DE" sz="2800" i="1" dirty="0" err="1"/>
              <a:t>Stojanu</a:t>
            </a:r>
            <a:r>
              <a:rPr lang="de-DE" sz="2800" i="1" dirty="0"/>
              <a:t> </a:t>
            </a:r>
            <a:r>
              <a:rPr lang="de-DE" sz="2800" i="1" u="sng" dirty="0" err="1">
                <a:solidFill>
                  <a:srgbClr val="FF0000"/>
                </a:solidFill>
              </a:rPr>
              <a:t>diše</a:t>
            </a:r>
            <a:r>
              <a:rPr lang="de-DE" sz="2800" i="1" u="sng" dirty="0"/>
              <a:t> u </a:t>
            </a:r>
            <a:r>
              <a:rPr lang="de-DE" sz="2800" i="1" u="sng" dirty="0" err="1"/>
              <a:t>lice</a:t>
            </a:r>
            <a:r>
              <a:rPr lang="de-DE" sz="2800" i="1" u="sng" dirty="0"/>
              <a:t> </a:t>
            </a:r>
            <a:r>
              <a:rPr lang="de-DE" sz="2800" i="1" u="sng" dirty="0" err="1">
                <a:solidFill>
                  <a:srgbClr val="FF0000"/>
                </a:solidFill>
              </a:rPr>
              <a:t>daleki</a:t>
            </a:r>
            <a:r>
              <a:rPr lang="de-DE" sz="2800" i="1" u="sng" dirty="0">
                <a:solidFill>
                  <a:srgbClr val="FF0000"/>
                </a:solidFill>
              </a:rPr>
              <a:t> </a:t>
            </a:r>
            <a:r>
              <a:rPr lang="de-DE" sz="2800" i="1" u="sng" dirty="0" err="1">
                <a:solidFill>
                  <a:srgbClr val="FF0000"/>
                </a:solidFill>
              </a:rPr>
              <a:t>zavičaj</a:t>
            </a:r>
            <a:r>
              <a:rPr lang="de-DE" sz="2800" i="1" u="sng" dirty="0">
                <a:solidFill>
                  <a:srgbClr val="FF0000"/>
                </a:solidFill>
              </a:rPr>
              <a:t> </a:t>
            </a:r>
            <a:r>
              <a:rPr lang="de-DE" sz="2800" i="1" u="sng" dirty="0"/>
              <a:t>i </a:t>
            </a:r>
            <a:r>
              <a:rPr lang="de-DE" sz="2800" i="1" u="sng" dirty="0" err="1"/>
              <a:t>neveselo</a:t>
            </a:r>
            <a:r>
              <a:rPr lang="de-DE" sz="2800" i="1" u="sng" dirty="0"/>
              <a:t> </a:t>
            </a:r>
            <a:r>
              <a:rPr lang="de-DE" sz="2800" i="1" u="sng" dirty="0" err="1"/>
              <a:t>napominje</a:t>
            </a:r>
            <a:r>
              <a:rPr lang="de-DE" sz="2800" i="1" u="sng" dirty="0"/>
              <a:t> da je </a:t>
            </a:r>
            <a:r>
              <a:rPr lang="de-DE" sz="2800" i="1" u="sng" dirty="0" err="1"/>
              <a:t>možda</a:t>
            </a:r>
            <a:r>
              <a:rPr lang="de-DE" sz="2800" i="1" u="sng" dirty="0"/>
              <a:t> </a:t>
            </a:r>
            <a:r>
              <a:rPr lang="de-DE" sz="2800" i="1" u="sng" dirty="0" err="1"/>
              <a:t>već</a:t>
            </a:r>
            <a:r>
              <a:rPr lang="de-DE" sz="2800" i="1" u="sng" dirty="0"/>
              <a:t> </a:t>
            </a:r>
            <a:r>
              <a:rPr lang="de-DE" sz="2800" i="1" u="sng" dirty="0" err="1"/>
              <a:t>vrijeme</a:t>
            </a:r>
            <a:r>
              <a:rPr lang="de-DE" sz="2800" i="1" u="sng" dirty="0"/>
              <a:t> </a:t>
            </a:r>
            <a:r>
              <a:rPr lang="de-DE" sz="2800" i="1" u="sng" dirty="0" err="1"/>
              <a:t>za</a:t>
            </a:r>
            <a:r>
              <a:rPr lang="de-DE" sz="2800" i="1" u="sng" dirty="0"/>
              <a:t> </a:t>
            </a:r>
            <a:r>
              <a:rPr lang="de-DE" sz="2800" i="1" u="sng" dirty="0" err="1"/>
              <a:t>povratak</a:t>
            </a:r>
            <a:r>
              <a:rPr lang="de-DE" sz="2800" i="1" dirty="0"/>
              <a:t> </a:t>
            </a:r>
            <a:r>
              <a:rPr lang="sr-Latn-RS" sz="2800" dirty="0"/>
              <a:t>(</a:t>
            </a:r>
            <a:r>
              <a:rPr lang="sr-Latn-RS" sz="2800" cap="small" dirty="0"/>
              <a:t>Osma ofanziva</a:t>
            </a:r>
            <a:r>
              <a:rPr lang="sr-Latn-RS" sz="2800" dirty="0"/>
              <a:t>).</a:t>
            </a:r>
            <a:endParaRPr lang="de-DE" sz="2800" dirty="0"/>
          </a:p>
        </p:txBody>
      </p:sp>
      <p:sp>
        <p:nvSpPr>
          <p:cNvPr id="33796" name="Foliennummernplatzhalter 3">
            <a:extLst>
              <a:ext uri="{FF2B5EF4-FFF2-40B4-BE49-F238E27FC236}">
                <a16:creationId xmlns:a16="http://schemas.microsoft.com/office/drawing/2014/main" id="{45DB4132-101E-42EA-BC9E-EA64E75FB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9F2188-24D3-465C-A9D5-940DA7F9BC0A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de-DE" sz="1400"/>
          </a:p>
        </p:txBody>
      </p:sp>
      <p:sp>
        <p:nvSpPr>
          <p:cNvPr id="33797" name="Rectangle 1">
            <a:extLst>
              <a:ext uri="{FF2B5EF4-FFF2-40B4-BE49-F238E27FC236}">
                <a16:creationId xmlns:a16="http://schemas.microsoft.com/office/drawing/2014/main" id="{DBCA4132-F7D4-4F12-9658-5DB2272E5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77838"/>
            <a:ext cx="9144000" cy="955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2800"/>
              <a:t>  </a:t>
            </a:r>
            <a:r>
              <a:rPr lang="en-US" altLang="de-DE" sz="600"/>
              <a:t> </a:t>
            </a:r>
            <a:endParaRPr lang="en-US" altLang="de-DE" sz="2800"/>
          </a:p>
          <a:p>
            <a:pPr>
              <a:spcBef>
                <a:spcPct val="0"/>
              </a:spcBef>
              <a:buFontTx/>
              <a:buNone/>
            </a:pPr>
            <a:endParaRPr lang="en-US" altLang="de-DE" sz="2800"/>
          </a:p>
        </p:txBody>
      </p:sp>
      <p:pic>
        <p:nvPicPr>
          <p:cNvPr id="33798" name="Picture 2" descr="http://www-gewi.uni-graz.at/cocoon/gralis/doc.gif">
            <a:extLst>
              <a:ext uri="{FF2B5EF4-FFF2-40B4-BE49-F238E27FC236}">
                <a16:creationId xmlns:a16="http://schemas.microsoft.com/office/drawing/2014/main" id="{6F2CB520-3AC6-4709-96B2-46058E7C6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-854075"/>
            <a:ext cx="123825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>
            <a:extLst>
              <a:ext uri="{FF2B5EF4-FFF2-40B4-BE49-F238E27FC236}">
                <a16:creationId xmlns:a16="http://schemas.microsoft.com/office/drawing/2014/main" id="{577699DA-3014-4B52-9D75-E8D29F587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2CE468-4399-427B-89E8-3532D6387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r-Latn-RS" altLang="de-DE" sz="2800" dirty="0"/>
              <a:t>Heterotopija</a:t>
            </a:r>
          </a:p>
          <a:p>
            <a:pPr marL="0" indent="0">
              <a:buFontTx/>
              <a:buNone/>
              <a:defRPr/>
            </a:pPr>
            <a:r>
              <a:rPr lang="sr-Latn-RS" altLang="de-DE" sz="2800" dirty="0"/>
              <a:t>Dva prostora i dva vremena</a:t>
            </a:r>
          </a:p>
          <a:p>
            <a:pPr>
              <a:defRPr/>
            </a:pPr>
            <a:r>
              <a:rPr lang="en-US" altLang="de-DE" sz="2800" i="1" dirty="0" err="1"/>
              <a:t>Sporo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i</a:t>
            </a:r>
            <a:r>
              <a:rPr lang="en-US" altLang="de-DE" sz="2800" i="1" dirty="0"/>
              <a:t> </a:t>
            </a:r>
            <a:r>
              <a:rPr lang="en-US" altLang="de-DE" sz="2800" i="1" dirty="0" err="1"/>
              <a:t>postojano</a:t>
            </a:r>
            <a:r>
              <a:rPr lang="en-US" altLang="de-DE" sz="2800" i="1" dirty="0"/>
              <a:t> </a:t>
            </a:r>
            <a:r>
              <a:rPr lang="en-US" altLang="de-DE" sz="2800" i="1" u="sng" dirty="0" err="1"/>
              <a:t>kucalo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je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srce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zavičaja</a:t>
            </a:r>
            <a:r>
              <a:rPr lang="en-US" altLang="de-DE" sz="2800" i="1" dirty="0"/>
              <a:t>, </a:t>
            </a:r>
            <a:r>
              <a:rPr lang="en-US" altLang="de-DE" sz="2800" i="1" u="sng" dirty="0" err="1">
                <a:solidFill>
                  <a:srgbClr val="FF0000"/>
                </a:solidFill>
              </a:rPr>
              <a:t>drukčiji</a:t>
            </a:r>
            <a:r>
              <a:rPr lang="en-US" altLang="de-DE" sz="2800" i="1" u="sng" dirty="0">
                <a:solidFill>
                  <a:srgbClr val="FF0000"/>
                </a:solidFill>
              </a:rPr>
              <a:t> sat </a:t>
            </a:r>
            <a:r>
              <a:rPr lang="en-US" altLang="de-DE" sz="2800" i="1" u="sng" dirty="0"/>
              <a:t>od </a:t>
            </a:r>
            <a:r>
              <a:rPr lang="en-US" altLang="de-DE" sz="2800" i="1" u="sng" dirty="0" err="1"/>
              <a:t>onoga</a:t>
            </a:r>
            <a:r>
              <a:rPr lang="en-US" altLang="de-DE" sz="2800" i="1" u="sng" dirty="0"/>
              <a:t> </a:t>
            </a:r>
            <a:r>
              <a:rPr lang="en-US" altLang="de-DE" sz="2800" i="1" u="sng" dirty="0" err="1"/>
              <a:t>varoškoga</a:t>
            </a:r>
            <a:r>
              <a:rPr lang="en-US" altLang="de-DE" sz="2800" i="1" dirty="0"/>
              <a:t> </a:t>
            </a:r>
            <a:r>
              <a:rPr lang="sr-Latn-RS" sz="2800" dirty="0"/>
              <a:t>(</a:t>
            </a:r>
            <a:r>
              <a:rPr lang="sr-Latn-RS" sz="2800" cap="small" dirty="0"/>
              <a:t>Osma ofanziva</a:t>
            </a:r>
            <a:r>
              <a:rPr lang="sr-Latn-RS" sz="2800" dirty="0"/>
              <a:t>).</a:t>
            </a:r>
            <a:endParaRPr lang="de-DE" sz="2800" dirty="0"/>
          </a:p>
        </p:txBody>
      </p:sp>
      <p:sp>
        <p:nvSpPr>
          <p:cNvPr id="34820" name="Foliennummernplatzhalter 3">
            <a:extLst>
              <a:ext uri="{FF2B5EF4-FFF2-40B4-BE49-F238E27FC236}">
                <a16:creationId xmlns:a16="http://schemas.microsoft.com/office/drawing/2014/main" id="{09B7769A-91E0-4511-8706-8B5EB8116C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E862C4-80F3-4C29-AADB-7CF76DAAF220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de-DE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 1">
            <a:extLst>
              <a:ext uri="{FF2B5EF4-FFF2-40B4-BE49-F238E27FC236}">
                <a16:creationId xmlns:a16="http://schemas.microsoft.com/office/drawing/2014/main" id="{3A24553E-0C16-4E34-A023-B928EE3D4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r>
              <a:rPr lang="sr-Latn-RS" altLang="de-DE" b="1"/>
              <a:t>6. Ćopićeve fantastične</a:t>
            </a:r>
            <a:br>
              <a:rPr lang="sr-Latn-RS" altLang="de-DE" b="1"/>
            </a:br>
            <a:r>
              <a:rPr lang="sr-Latn-RS" altLang="de-DE" b="1"/>
              <a:t>heterotopije </a:t>
            </a:r>
            <a:br>
              <a:rPr lang="sr-Latn-RS" altLang="de-DE" b="1"/>
            </a:br>
            <a:endParaRPr lang="de-DE" altLang="de-DE"/>
          </a:p>
        </p:txBody>
      </p:sp>
      <p:sp>
        <p:nvSpPr>
          <p:cNvPr id="37891" name="Inhaltsplatzhalter 2">
            <a:extLst>
              <a:ext uri="{FF2B5EF4-FFF2-40B4-BE49-F238E27FC236}">
                <a16:creationId xmlns:a16="http://schemas.microsoft.com/office/drawing/2014/main" id="{6122D7B1-631E-4A7A-AE27-F0EA42D990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/>
              <a:t>Rodna kuća</a:t>
            </a:r>
          </a:p>
          <a:p>
            <a:r>
              <a:rPr lang="sr-Latn-RS" altLang="de-DE" sz="2800"/>
              <a:t>Tavan </a:t>
            </a:r>
          </a:p>
          <a:p>
            <a:r>
              <a:rPr lang="sr-Latn-RS" altLang="de-DE" sz="2800"/>
              <a:t>Ogledalo </a:t>
            </a:r>
          </a:p>
          <a:p>
            <a:r>
              <a:rPr lang="sr-Latn-RS" altLang="de-DE" sz="2800"/>
              <a:t>Mlin </a:t>
            </a:r>
          </a:p>
          <a:p>
            <a:r>
              <a:rPr lang="sr-Latn-RS" altLang="de-DE" sz="2800"/>
              <a:t>Mjesec/mjesečina </a:t>
            </a:r>
          </a:p>
          <a:p>
            <a:r>
              <a:rPr lang="sr-Latn-RS" altLang="de-DE" sz="2800"/>
              <a:t>Groblje </a:t>
            </a:r>
          </a:p>
          <a:p>
            <a:r>
              <a:rPr lang="sr-Latn-RS" altLang="de-DE" sz="2800"/>
              <a:t>San</a:t>
            </a:r>
          </a:p>
          <a:p>
            <a:r>
              <a:rPr lang="sr-Latn-RS" altLang="de-DE" sz="2800"/>
              <a:t>Šuma </a:t>
            </a:r>
          </a:p>
          <a:p>
            <a:r>
              <a:rPr lang="sr-Latn-RS" altLang="de-DE" sz="2800"/>
              <a:t>Drugo (magla, klanac, provalija, raskršće, bogomolja, prag, internat…)</a:t>
            </a:r>
            <a:endParaRPr lang="de-DE" altLang="de-DE"/>
          </a:p>
        </p:txBody>
      </p:sp>
      <p:sp>
        <p:nvSpPr>
          <p:cNvPr id="37892" name="Foliennummernplatzhalter 3">
            <a:extLst>
              <a:ext uri="{FF2B5EF4-FFF2-40B4-BE49-F238E27FC236}">
                <a16:creationId xmlns:a16="http://schemas.microsoft.com/office/drawing/2014/main" id="{45B8BA58-67F9-4B6F-9767-E9486E635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BD4DA2-3616-4151-9D1F-F4D8E7F86BEA}" type="slidenum">
              <a:rPr lang="en-US" altLang="de-DE" sz="1400" u="none" smtClean="0"/>
              <a:pPr/>
              <a:t>22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>
            <a:extLst>
              <a:ext uri="{FF2B5EF4-FFF2-40B4-BE49-F238E27FC236}">
                <a16:creationId xmlns:a16="http://schemas.microsoft.com/office/drawing/2014/main" id="{D4BD5DF8-82E8-42C0-BD72-38DCEE789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8915" name="Inhaltsplatzhalter 2">
            <a:extLst>
              <a:ext uri="{FF2B5EF4-FFF2-40B4-BE49-F238E27FC236}">
                <a16:creationId xmlns:a16="http://schemas.microsoft.com/office/drawing/2014/main" id="{3609519B-5B5E-425C-82C2-E11C0A1A74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Rodna kuća</a:t>
            </a:r>
          </a:p>
          <a:p>
            <a:endParaRPr lang="sr-Latn-RS" altLang="de-DE" sz="2800"/>
          </a:p>
          <a:p>
            <a:endParaRPr lang="de-DE" altLang="de-DE"/>
          </a:p>
        </p:txBody>
      </p:sp>
      <p:sp>
        <p:nvSpPr>
          <p:cNvPr id="38916" name="Foliennummernplatzhalter 3">
            <a:extLst>
              <a:ext uri="{FF2B5EF4-FFF2-40B4-BE49-F238E27FC236}">
                <a16:creationId xmlns:a16="http://schemas.microsoft.com/office/drawing/2014/main" id="{6BD09834-1FC9-4B93-ACA4-BF615EF2E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8E0FA6-BBB6-4A7F-BB64-06367B59BCCF}" type="slidenum">
              <a:rPr lang="en-US" altLang="de-DE" sz="1400" u="none" smtClean="0"/>
              <a:pPr/>
              <a:t>23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>
            <a:extLst>
              <a:ext uri="{FF2B5EF4-FFF2-40B4-BE49-F238E27FC236}">
                <a16:creationId xmlns:a16="http://schemas.microsoft.com/office/drawing/2014/main" id="{87CCD6C7-BE03-4C5F-AFDB-DB5CC2279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9939" name="Inhaltsplatzhalter 2">
            <a:extLst>
              <a:ext uri="{FF2B5EF4-FFF2-40B4-BE49-F238E27FC236}">
                <a16:creationId xmlns:a16="http://schemas.microsoft.com/office/drawing/2014/main" id="{76E9BF48-C151-4B3A-95A5-2B65C833C5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Tavan</a:t>
            </a:r>
            <a:r>
              <a:rPr lang="sr-Latn-RS" altLang="de-DE"/>
              <a:t> </a:t>
            </a:r>
          </a:p>
          <a:p>
            <a:endParaRPr lang="sr-Latn-RS" altLang="de-DE"/>
          </a:p>
          <a:p>
            <a:endParaRPr lang="de-DE" altLang="de-DE"/>
          </a:p>
        </p:txBody>
      </p:sp>
      <p:sp>
        <p:nvSpPr>
          <p:cNvPr id="39940" name="Foliennummernplatzhalter 3">
            <a:extLst>
              <a:ext uri="{FF2B5EF4-FFF2-40B4-BE49-F238E27FC236}">
                <a16:creationId xmlns:a16="http://schemas.microsoft.com/office/drawing/2014/main" id="{1B50614A-2095-4C37-BAB8-C11E9A92A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8AB0EB-34C4-4ECC-B5AB-402D6D1E60C8}" type="slidenum">
              <a:rPr lang="en-US" altLang="de-DE" sz="1400" u="none" smtClean="0"/>
              <a:pPr/>
              <a:t>24</a:t>
            </a:fld>
            <a:endParaRPr lang="en-US" altLang="de-DE" sz="1400" u="none"/>
          </a:p>
        </p:txBody>
      </p:sp>
      <p:pic>
        <p:nvPicPr>
          <p:cNvPr id="39941" name="Grafik 4">
            <a:extLst>
              <a:ext uri="{FF2B5EF4-FFF2-40B4-BE49-F238E27FC236}">
                <a16:creationId xmlns:a16="http://schemas.microsoft.com/office/drawing/2014/main" id="{4D82B7BE-4BCE-4896-8025-3075A8F5E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519363"/>
            <a:ext cx="5281612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>
            <a:extLst>
              <a:ext uri="{FF2B5EF4-FFF2-40B4-BE49-F238E27FC236}">
                <a16:creationId xmlns:a16="http://schemas.microsoft.com/office/drawing/2014/main" id="{D63319AB-A9FE-42C5-9B8F-C9A59D56B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40963" name="Inhaltsplatzhalter 4">
            <a:extLst>
              <a:ext uri="{FF2B5EF4-FFF2-40B4-BE49-F238E27FC236}">
                <a16:creationId xmlns:a16="http://schemas.microsoft.com/office/drawing/2014/main" id="{BF083F83-0A42-447C-A603-A9BCEF3D296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557338"/>
            <a:ext cx="4622800" cy="3671887"/>
          </a:xfrm>
        </p:spPr>
      </p:pic>
      <p:sp>
        <p:nvSpPr>
          <p:cNvPr id="40964" name="Foliennummernplatzhalter 3">
            <a:extLst>
              <a:ext uri="{FF2B5EF4-FFF2-40B4-BE49-F238E27FC236}">
                <a16:creationId xmlns:a16="http://schemas.microsoft.com/office/drawing/2014/main" id="{B352692D-C369-48A6-A4A3-7B55BBD79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B10751-8798-4CBB-9401-3EC1155537EA}" type="slidenum">
              <a:rPr lang="en-US" altLang="de-DE" sz="1400" u="none" smtClean="0"/>
              <a:pPr/>
              <a:t>25</a:t>
            </a:fld>
            <a:endParaRPr lang="en-US" altLang="de-DE" sz="1400" u="none"/>
          </a:p>
        </p:txBody>
      </p:sp>
      <p:sp>
        <p:nvSpPr>
          <p:cNvPr id="40965" name="Rechteck: abgerundete Ecken 5">
            <a:extLst>
              <a:ext uri="{FF2B5EF4-FFF2-40B4-BE49-F238E27FC236}">
                <a16:creationId xmlns:a16="http://schemas.microsoft.com/office/drawing/2014/main" id="{969EDAD3-5A1E-4DDE-9238-B1F29B6D1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1538288"/>
            <a:ext cx="1152525" cy="4318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>
            <a:extLst>
              <a:ext uri="{FF2B5EF4-FFF2-40B4-BE49-F238E27FC236}">
                <a16:creationId xmlns:a16="http://schemas.microsoft.com/office/drawing/2014/main" id="{F57F0A62-871B-41CD-B745-0D0D78503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1987" name="Inhaltsplatzhalter 2">
            <a:extLst>
              <a:ext uri="{FF2B5EF4-FFF2-40B4-BE49-F238E27FC236}">
                <a16:creationId xmlns:a16="http://schemas.microsoft.com/office/drawing/2014/main" id="{5E014E76-1CF7-4048-980A-058B6D8069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36700"/>
            <a:ext cx="8229600" cy="4525963"/>
          </a:xfrm>
        </p:spPr>
        <p:txBody>
          <a:bodyPr/>
          <a:lstStyle/>
          <a:p>
            <a:r>
              <a:rPr lang="sr-Latn-RS" altLang="de-DE" sz="2800" b="1"/>
              <a:t>Ogledalo</a:t>
            </a:r>
          </a:p>
          <a:p>
            <a:r>
              <a:rPr lang="sr-Latn-RS" altLang="de-DE" sz="2800"/>
              <a:t> </a:t>
            </a:r>
          </a:p>
          <a:p>
            <a:endParaRPr lang="de-DE" altLang="de-DE"/>
          </a:p>
        </p:txBody>
      </p:sp>
      <p:sp>
        <p:nvSpPr>
          <p:cNvPr id="41988" name="Foliennummernplatzhalter 3">
            <a:extLst>
              <a:ext uri="{FF2B5EF4-FFF2-40B4-BE49-F238E27FC236}">
                <a16:creationId xmlns:a16="http://schemas.microsoft.com/office/drawing/2014/main" id="{63EE76D1-30D4-44A9-AABD-4C577D3BDC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FD5C9F-1955-437C-9CE9-17BB412DE588}" type="slidenum">
              <a:rPr lang="en-US" altLang="de-DE" sz="1400" u="none" smtClean="0"/>
              <a:pPr/>
              <a:t>26</a:t>
            </a:fld>
            <a:endParaRPr lang="en-US" altLang="de-DE" sz="1400" u="none"/>
          </a:p>
        </p:txBody>
      </p:sp>
      <p:pic>
        <p:nvPicPr>
          <p:cNvPr id="41989" name="Grafik 5">
            <a:extLst>
              <a:ext uri="{FF2B5EF4-FFF2-40B4-BE49-F238E27FC236}">
                <a16:creationId xmlns:a16="http://schemas.microsoft.com/office/drawing/2014/main" id="{B9055587-4D42-491F-878E-015680607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2413000"/>
            <a:ext cx="3705225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Grafik 6">
            <a:extLst>
              <a:ext uri="{FF2B5EF4-FFF2-40B4-BE49-F238E27FC236}">
                <a16:creationId xmlns:a16="http://schemas.microsoft.com/office/drawing/2014/main" id="{67DA9AF0-372C-433E-BDC4-42D7AEF3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388" y="2990850"/>
            <a:ext cx="29146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hteck: abgerundete Ecken 7">
            <a:extLst>
              <a:ext uri="{FF2B5EF4-FFF2-40B4-BE49-F238E27FC236}">
                <a16:creationId xmlns:a16="http://schemas.microsoft.com/office/drawing/2014/main" id="{CABDDF2F-5921-4146-A3F3-4F0DFD73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4287838"/>
            <a:ext cx="1754187" cy="581025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5EFA9871-2534-4E3F-A192-4FC50C0E2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3011" name="Inhaltsplatzhalter 2">
            <a:extLst>
              <a:ext uri="{FF2B5EF4-FFF2-40B4-BE49-F238E27FC236}">
                <a16:creationId xmlns:a16="http://schemas.microsoft.com/office/drawing/2014/main" id="{A445A131-4F1B-44E9-8D52-FCC02399D8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Mlin</a:t>
            </a:r>
          </a:p>
          <a:p>
            <a:r>
              <a:rPr lang="sr-Latn-RS" altLang="de-DE" sz="2800"/>
              <a:t> </a:t>
            </a:r>
          </a:p>
          <a:p>
            <a:endParaRPr lang="de-DE" altLang="de-DE"/>
          </a:p>
        </p:txBody>
      </p:sp>
      <p:sp>
        <p:nvSpPr>
          <p:cNvPr id="43012" name="Foliennummernplatzhalter 3">
            <a:extLst>
              <a:ext uri="{FF2B5EF4-FFF2-40B4-BE49-F238E27FC236}">
                <a16:creationId xmlns:a16="http://schemas.microsoft.com/office/drawing/2014/main" id="{8CF24DCE-88B7-4F69-ADF5-7A331304A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A12FF-76D8-4E14-8EB3-A46EE5ED01BD}" type="slidenum">
              <a:rPr lang="en-US" altLang="de-DE" sz="1400" u="none" smtClean="0"/>
              <a:pPr/>
              <a:t>27</a:t>
            </a:fld>
            <a:endParaRPr lang="en-US" altLang="de-DE" sz="1400" u="none"/>
          </a:p>
        </p:txBody>
      </p:sp>
      <p:pic>
        <p:nvPicPr>
          <p:cNvPr id="43013" name="Grafik 4">
            <a:extLst>
              <a:ext uri="{FF2B5EF4-FFF2-40B4-BE49-F238E27FC236}">
                <a16:creationId xmlns:a16="http://schemas.microsoft.com/office/drawing/2014/main" id="{BF2AA2B8-5CFB-4AAC-B85F-F387B02C8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628775"/>
            <a:ext cx="5616575" cy="457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Rechteck: abgerundete Ecken 5">
            <a:extLst>
              <a:ext uri="{FF2B5EF4-FFF2-40B4-BE49-F238E27FC236}">
                <a16:creationId xmlns:a16="http://schemas.microsoft.com/office/drawing/2014/main" id="{04F02F5F-DCB1-43A3-817E-BDCB9D313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105025"/>
            <a:ext cx="865188" cy="387350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3015" name="Rechteck: abgerundete Ecken 6">
            <a:extLst>
              <a:ext uri="{FF2B5EF4-FFF2-40B4-BE49-F238E27FC236}">
                <a16:creationId xmlns:a16="http://schemas.microsoft.com/office/drawing/2014/main" id="{63441207-42C3-4ECA-B4B5-A4FD3E2F4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4292600"/>
            <a:ext cx="865188" cy="388938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43016" name="Rechteck: abgerundete Ecken 7">
            <a:extLst>
              <a:ext uri="{FF2B5EF4-FFF2-40B4-BE49-F238E27FC236}">
                <a16:creationId xmlns:a16="http://schemas.microsoft.com/office/drawing/2014/main" id="{17CB6B02-A575-4B22-8DF2-BDFB99BB5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021013"/>
            <a:ext cx="865187" cy="388937"/>
          </a:xfrm>
          <a:prstGeom prst="roundRect">
            <a:avLst>
              <a:gd name="adj" fmla="val 16667"/>
            </a:avLst>
          </a:prstGeom>
          <a:solidFill>
            <a:schemeClr val="accent1">
              <a:alpha val="0"/>
            </a:schemeClr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>
            <a:extLst>
              <a:ext uri="{FF2B5EF4-FFF2-40B4-BE49-F238E27FC236}">
                <a16:creationId xmlns:a16="http://schemas.microsoft.com/office/drawing/2014/main" id="{7C602F4A-F151-4A5D-9090-40BEE1F08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4035" name="Inhaltsplatzhalter 2">
            <a:extLst>
              <a:ext uri="{FF2B5EF4-FFF2-40B4-BE49-F238E27FC236}">
                <a16:creationId xmlns:a16="http://schemas.microsoft.com/office/drawing/2014/main" id="{50FF9B7E-43D1-4ACB-B5D3-BA5796CB4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Mjesec/mjesečina</a:t>
            </a:r>
          </a:p>
          <a:p>
            <a:r>
              <a:rPr lang="sr-Latn-RS" altLang="de-DE" sz="2800"/>
              <a:t> </a:t>
            </a:r>
          </a:p>
          <a:p>
            <a:endParaRPr lang="de-DE" altLang="de-DE"/>
          </a:p>
        </p:txBody>
      </p:sp>
      <p:sp>
        <p:nvSpPr>
          <p:cNvPr id="44036" name="Foliennummernplatzhalter 3">
            <a:extLst>
              <a:ext uri="{FF2B5EF4-FFF2-40B4-BE49-F238E27FC236}">
                <a16:creationId xmlns:a16="http://schemas.microsoft.com/office/drawing/2014/main" id="{FD32FEE2-64D8-47E7-A4FD-885D16109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D284F-77C9-48D0-97D9-BB79BC4942DE}" type="slidenum">
              <a:rPr lang="en-US" altLang="de-DE" sz="1400" u="none" smtClean="0"/>
              <a:pPr/>
              <a:t>28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>
            <a:extLst>
              <a:ext uri="{FF2B5EF4-FFF2-40B4-BE49-F238E27FC236}">
                <a16:creationId xmlns:a16="http://schemas.microsoft.com/office/drawing/2014/main" id="{97F8787B-0920-45EE-85D7-759ECD8FD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5059" name="Inhaltsplatzhalter 2">
            <a:extLst>
              <a:ext uri="{FF2B5EF4-FFF2-40B4-BE49-F238E27FC236}">
                <a16:creationId xmlns:a16="http://schemas.microsoft.com/office/drawing/2014/main" id="{D0F5D47C-EF41-4A31-8808-9BB9D1265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Groblje</a:t>
            </a:r>
            <a:r>
              <a:rPr lang="sr-Latn-RS" altLang="de-DE"/>
              <a:t> </a:t>
            </a:r>
          </a:p>
          <a:p>
            <a:endParaRPr lang="sr-Latn-RS" altLang="de-DE"/>
          </a:p>
          <a:p>
            <a:endParaRPr lang="sr-Latn-RS" altLang="de-DE"/>
          </a:p>
          <a:p>
            <a:endParaRPr lang="de-DE" altLang="de-DE"/>
          </a:p>
        </p:txBody>
      </p:sp>
      <p:sp>
        <p:nvSpPr>
          <p:cNvPr id="45060" name="Foliennummernplatzhalter 3">
            <a:extLst>
              <a:ext uri="{FF2B5EF4-FFF2-40B4-BE49-F238E27FC236}">
                <a16:creationId xmlns:a16="http://schemas.microsoft.com/office/drawing/2014/main" id="{82A11698-6C77-4968-9835-9AB8C86BE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BADE8B-7C44-4D6B-BF6C-EF4CCF4AC648}" type="slidenum">
              <a:rPr lang="en-US" altLang="de-DE" sz="1400" u="none" smtClean="0"/>
              <a:pPr/>
              <a:t>29</a:t>
            </a:fld>
            <a:endParaRPr lang="en-US" altLang="de-DE" sz="1400" u="none"/>
          </a:p>
        </p:txBody>
      </p:sp>
      <p:pic>
        <p:nvPicPr>
          <p:cNvPr id="45061" name="Grafik 4">
            <a:extLst>
              <a:ext uri="{FF2B5EF4-FFF2-40B4-BE49-F238E27FC236}">
                <a16:creationId xmlns:a16="http://schemas.microsoft.com/office/drawing/2014/main" id="{1B878973-88F0-4566-AA15-E410450C6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19225"/>
            <a:ext cx="4610100" cy="48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83FA14B0-3E83-4334-AC49-6D20B6859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957BF8-C6B3-4989-A894-740EC7B37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90000"/>
              </a:lnSpc>
              <a:buFontTx/>
              <a:buAutoNum type="arabicPeriod" startAt="7"/>
            </a:pPr>
            <a:r>
              <a:rPr lang="sr-Latn-RS" altLang="de-DE" sz="2800"/>
              <a:t>Ćopićeva autorska bajka 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7"/>
            </a:pPr>
            <a:r>
              <a:rPr lang="sr-Latn-RS" altLang="de-DE" sz="2800"/>
              <a:t>Ćopićeve stilizacije drugih mini folklornih žanrova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7"/>
            </a:pPr>
            <a:r>
              <a:rPr lang="sr-Latn-RS" altLang="de-DE" sz="2800"/>
              <a:t>Fantastičnost Ćopićevih junaka </a:t>
            </a:r>
          </a:p>
          <a:p>
            <a:pPr marL="514350" indent="-514350">
              <a:lnSpc>
                <a:spcPct val="90000"/>
              </a:lnSpc>
            </a:pPr>
            <a:r>
              <a:rPr lang="sr-Latn-RS" altLang="de-DE" sz="2400"/>
              <a:t>Žena kao fantazija, mitski junaci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10"/>
            </a:pPr>
            <a:r>
              <a:rPr lang="sr-Latn-RS" altLang="de-DE" sz="2800"/>
              <a:t>Ćopićeva komična fanzacija</a:t>
            </a:r>
          </a:p>
          <a:p>
            <a:pPr marL="514350" indent="-514350">
              <a:lnSpc>
                <a:spcPct val="90000"/>
              </a:lnSpc>
              <a:buFontTx/>
              <a:buAutoNum type="arabicPeriod" startAt="10"/>
            </a:pPr>
            <a:r>
              <a:rPr lang="sr-Latn-RS" altLang="de-DE" sz="2800"/>
              <a:t>Izvori i literatura</a:t>
            </a:r>
          </a:p>
          <a:p>
            <a:pPr marL="514350" indent="-514350"/>
            <a:endParaRPr lang="de-DE" altLang="de-DE"/>
          </a:p>
        </p:txBody>
      </p:sp>
      <p:sp>
        <p:nvSpPr>
          <p:cNvPr id="7172" name="Foliennummernplatzhalter 3">
            <a:extLst>
              <a:ext uri="{FF2B5EF4-FFF2-40B4-BE49-F238E27FC236}">
                <a16:creationId xmlns:a16="http://schemas.microsoft.com/office/drawing/2014/main" id="{3327D560-73FB-4695-80CB-4FBF6FCB9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EE0078-31E6-4EC9-BE91-D0D3207BEA78}" type="slidenum">
              <a:rPr lang="en-US" altLang="de-DE" sz="1400" u="none" smtClean="0"/>
              <a:pPr/>
              <a:t>3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">
            <a:extLst>
              <a:ext uri="{FF2B5EF4-FFF2-40B4-BE49-F238E27FC236}">
                <a16:creationId xmlns:a16="http://schemas.microsoft.com/office/drawing/2014/main" id="{7547779F-8B83-4E0D-921D-E07DFAC4E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6083" name="Inhaltsplatzhalter 2">
            <a:extLst>
              <a:ext uri="{FF2B5EF4-FFF2-40B4-BE49-F238E27FC236}">
                <a16:creationId xmlns:a16="http://schemas.microsoft.com/office/drawing/2014/main" id="{66BCE8C7-4026-4393-8F1E-8A0E9155A7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San</a:t>
            </a:r>
          </a:p>
          <a:p>
            <a:endParaRPr lang="sr-Latn-RS" altLang="de-DE" sz="2800"/>
          </a:p>
          <a:p>
            <a:endParaRPr lang="de-DE" altLang="de-DE"/>
          </a:p>
        </p:txBody>
      </p:sp>
      <p:sp>
        <p:nvSpPr>
          <p:cNvPr id="46084" name="Foliennummernplatzhalter 3">
            <a:extLst>
              <a:ext uri="{FF2B5EF4-FFF2-40B4-BE49-F238E27FC236}">
                <a16:creationId xmlns:a16="http://schemas.microsoft.com/office/drawing/2014/main" id="{D7500DD1-99B8-4807-A950-058A8494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A43980-AD79-43F6-B1E3-DC4722202E0E}" type="slidenum">
              <a:rPr lang="en-US" altLang="de-DE" sz="1400" u="none" smtClean="0"/>
              <a:pPr/>
              <a:t>30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>
            <a:extLst>
              <a:ext uri="{FF2B5EF4-FFF2-40B4-BE49-F238E27FC236}">
                <a16:creationId xmlns:a16="http://schemas.microsoft.com/office/drawing/2014/main" id="{F8631CDE-D19C-48C6-995A-CD094E24E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7107" name="Inhaltsplatzhalter 2">
            <a:extLst>
              <a:ext uri="{FF2B5EF4-FFF2-40B4-BE49-F238E27FC236}">
                <a16:creationId xmlns:a16="http://schemas.microsoft.com/office/drawing/2014/main" id="{AE5CAD69-94C9-47C6-8BAA-D6B9E950FF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Internat</a:t>
            </a:r>
          </a:p>
          <a:p>
            <a:endParaRPr lang="de-DE" altLang="de-DE"/>
          </a:p>
        </p:txBody>
      </p:sp>
      <p:sp>
        <p:nvSpPr>
          <p:cNvPr id="47108" name="Foliennummernplatzhalter 3">
            <a:extLst>
              <a:ext uri="{FF2B5EF4-FFF2-40B4-BE49-F238E27FC236}">
                <a16:creationId xmlns:a16="http://schemas.microsoft.com/office/drawing/2014/main" id="{76742B66-74C8-4F76-BB1F-867EA5B7C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55127-237C-4036-BABC-F8283C1FE626}" type="slidenum">
              <a:rPr lang="en-US" altLang="de-DE" sz="1400" u="none" smtClean="0"/>
              <a:pPr/>
              <a:t>31</a:t>
            </a:fld>
            <a:endParaRPr lang="en-US" altLang="de-DE" sz="1400" u="none"/>
          </a:p>
        </p:txBody>
      </p:sp>
      <p:pic>
        <p:nvPicPr>
          <p:cNvPr id="47109" name="Grafik 4">
            <a:extLst>
              <a:ext uri="{FF2B5EF4-FFF2-40B4-BE49-F238E27FC236}">
                <a16:creationId xmlns:a16="http://schemas.microsoft.com/office/drawing/2014/main" id="{8C7558A5-0C8F-4776-A756-9E838001D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2420938"/>
            <a:ext cx="543401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>
            <a:extLst>
              <a:ext uri="{FF2B5EF4-FFF2-40B4-BE49-F238E27FC236}">
                <a16:creationId xmlns:a16="http://schemas.microsoft.com/office/drawing/2014/main" id="{2FE090DB-8F07-4E8E-84A0-EB2B0A643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8131" name="Inhaltsplatzhalter 2">
            <a:extLst>
              <a:ext uri="{FF2B5EF4-FFF2-40B4-BE49-F238E27FC236}">
                <a16:creationId xmlns:a16="http://schemas.microsoft.com/office/drawing/2014/main" id="{A05BFA2D-ADFC-4E69-A462-7785C3E942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Šuma</a:t>
            </a:r>
            <a:r>
              <a:rPr lang="sr-Latn-RS" altLang="de-DE"/>
              <a:t> </a:t>
            </a:r>
          </a:p>
          <a:p>
            <a:endParaRPr lang="sr-Latn-RS" altLang="de-DE"/>
          </a:p>
          <a:p>
            <a:endParaRPr lang="de-DE" altLang="de-DE"/>
          </a:p>
        </p:txBody>
      </p:sp>
      <p:sp>
        <p:nvSpPr>
          <p:cNvPr id="48132" name="Foliennummernplatzhalter 3">
            <a:extLst>
              <a:ext uri="{FF2B5EF4-FFF2-40B4-BE49-F238E27FC236}">
                <a16:creationId xmlns:a16="http://schemas.microsoft.com/office/drawing/2014/main" id="{A2B70D4B-F83B-4F14-B529-F372E56DE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7A300A-687F-4E82-B8E4-BA4B5866A861}" type="slidenum">
              <a:rPr lang="en-US" altLang="de-DE" sz="1400" u="none" smtClean="0"/>
              <a:pPr/>
              <a:t>32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>
            <a:extLst>
              <a:ext uri="{FF2B5EF4-FFF2-40B4-BE49-F238E27FC236}">
                <a16:creationId xmlns:a16="http://schemas.microsoft.com/office/drawing/2014/main" id="{CE54ACF5-6C92-42D6-BA96-A81B0484E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9155" name="Inhaltsplatzhalter 2">
            <a:extLst>
              <a:ext uri="{FF2B5EF4-FFF2-40B4-BE49-F238E27FC236}">
                <a16:creationId xmlns:a16="http://schemas.microsoft.com/office/drawing/2014/main" id="{AA62FA63-6C0B-495A-B70A-F724C15526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de-DE" sz="2800" b="1"/>
              <a:t>Drugo:</a:t>
            </a:r>
            <a:r>
              <a:rPr lang="sr-Latn-RS" altLang="de-DE" sz="2800"/>
              <a:t> </a:t>
            </a:r>
          </a:p>
          <a:p>
            <a:r>
              <a:rPr lang="sr-Latn-RS" altLang="de-DE" sz="2800"/>
              <a:t>magla, klanac, provalija, raskršće, bogomolja, prag, internat…</a:t>
            </a:r>
          </a:p>
          <a:p>
            <a:endParaRPr lang="de-DE" altLang="de-DE" sz="2800"/>
          </a:p>
          <a:p>
            <a:endParaRPr lang="de-DE" altLang="de-DE"/>
          </a:p>
        </p:txBody>
      </p:sp>
      <p:sp>
        <p:nvSpPr>
          <p:cNvPr id="49156" name="Foliennummernplatzhalter 3">
            <a:extLst>
              <a:ext uri="{FF2B5EF4-FFF2-40B4-BE49-F238E27FC236}">
                <a16:creationId xmlns:a16="http://schemas.microsoft.com/office/drawing/2014/main" id="{ABE7CEE6-FDC8-4023-8B37-232029A938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908EAC-415E-4BAF-BFDC-0DB63BF35EC3}" type="slidenum">
              <a:rPr lang="en-US" altLang="de-DE" sz="1400" u="none" smtClean="0"/>
              <a:pPr/>
              <a:t>33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>
            <a:extLst>
              <a:ext uri="{FF2B5EF4-FFF2-40B4-BE49-F238E27FC236}">
                <a16:creationId xmlns:a16="http://schemas.microsoft.com/office/drawing/2014/main" id="{17E2C7AE-854C-4EAC-B392-2B3D69625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7. Ćopićeve</a:t>
            </a:r>
            <a:br>
              <a:rPr lang="sr-Latn-RS" altLang="de-DE" b="1"/>
            </a:br>
            <a:r>
              <a:rPr lang="sr-Latn-RS" altLang="de-DE" b="1"/>
              <a:t>autorske bajke</a:t>
            </a:r>
            <a:endParaRPr lang="de-DE" altLang="de-DE" b="1"/>
          </a:p>
        </p:txBody>
      </p:sp>
      <p:sp>
        <p:nvSpPr>
          <p:cNvPr id="50179" name="Inhaltsplatzhalter 2">
            <a:extLst>
              <a:ext uri="{FF2B5EF4-FFF2-40B4-BE49-F238E27FC236}">
                <a16:creationId xmlns:a16="http://schemas.microsoft.com/office/drawing/2014/main" id="{771C1BC9-E586-4ED1-AE61-2A1F2328FC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0180" name="Foliennummernplatzhalter 3">
            <a:extLst>
              <a:ext uri="{FF2B5EF4-FFF2-40B4-BE49-F238E27FC236}">
                <a16:creationId xmlns:a16="http://schemas.microsoft.com/office/drawing/2014/main" id="{3384EA3E-6DDD-43A3-B0A7-1A7F203DB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D1E143-D3DB-4BE0-ABEB-8EDBABF8B603}" type="slidenum">
              <a:rPr lang="en-US" altLang="de-DE" sz="1400" u="none" smtClean="0"/>
              <a:pPr/>
              <a:t>34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F87B687C-F30A-4011-BBF3-570B14CA5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8. Ćopićeve stilizacije drugih mini folklornih tekstova</a:t>
            </a:r>
            <a:endParaRPr lang="de-DE" altLang="de-DE" b="1"/>
          </a:p>
        </p:txBody>
      </p:sp>
      <p:sp>
        <p:nvSpPr>
          <p:cNvPr id="52227" name="Inhaltsplatzhalter 2">
            <a:extLst>
              <a:ext uri="{FF2B5EF4-FFF2-40B4-BE49-F238E27FC236}">
                <a16:creationId xmlns:a16="http://schemas.microsoft.com/office/drawing/2014/main" id="{FC9F0AD5-BB85-4759-91DB-240426462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2228" name="Foliennummernplatzhalter 3">
            <a:extLst>
              <a:ext uri="{FF2B5EF4-FFF2-40B4-BE49-F238E27FC236}">
                <a16:creationId xmlns:a16="http://schemas.microsoft.com/office/drawing/2014/main" id="{FF0A8C7E-A581-478E-8678-840B7BF063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A75295-1869-4917-A66C-3ADCAC22CAE0}" type="slidenum">
              <a:rPr lang="en-US" altLang="de-DE" sz="1400" u="none" smtClean="0"/>
              <a:pPr/>
              <a:t>35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">
            <a:extLst>
              <a:ext uri="{FF2B5EF4-FFF2-40B4-BE49-F238E27FC236}">
                <a16:creationId xmlns:a16="http://schemas.microsoft.com/office/drawing/2014/main" id="{54F75D72-F163-41F9-9B05-FFDA4D18CD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/>
          <a:lstStyle/>
          <a:p>
            <a:r>
              <a:rPr lang="sr-Latn-RS" altLang="de-DE" b="1"/>
              <a:t>9. Fantastičnost </a:t>
            </a:r>
            <a:br>
              <a:rPr lang="sr-Latn-RS" altLang="de-DE" b="1"/>
            </a:br>
            <a:r>
              <a:rPr lang="sr-Latn-RS" altLang="de-DE" b="1"/>
              <a:t>Ćopićevih junaka </a:t>
            </a:r>
            <a:br>
              <a:rPr lang="sr-Latn-RS" altLang="de-DE"/>
            </a:br>
            <a:endParaRPr lang="de-DE" altLang="de-DE"/>
          </a:p>
        </p:txBody>
      </p:sp>
      <p:sp>
        <p:nvSpPr>
          <p:cNvPr id="65539" name="Inhaltsplatzhalter 2">
            <a:extLst>
              <a:ext uri="{FF2B5EF4-FFF2-40B4-BE49-F238E27FC236}">
                <a16:creationId xmlns:a16="http://schemas.microsoft.com/office/drawing/2014/main" id="{1B90B563-F529-4D60-B8F7-EAC13A812F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855788"/>
            <a:ext cx="8229600" cy="4525962"/>
          </a:xfrm>
        </p:spPr>
        <p:txBody>
          <a:bodyPr/>
          <a:lstStyle/>
          <a:p>
            <a:pPr indent="196850">
              <a:lnSpc>
                <a:spcPct val="90000"/>
              </a:lnSpc>
              <a:defRPr/>
            </a:pPr>
            <a:r>
              <a:rPr lang="sr-Latn-RS" altLang="de-DE" sz="2800" dirty="0"/>
              <a:t>Žena kao fantazija </a:t>
            </a:r>
          </a:p>
          <a:p>
            <a:pPr indent="196850">
              <a:lnSpc>
                <a:spcPct val="90000"/>
              </a:lnSpc>
              <a:defRPr/>
            </a:pPr>
            <a:r>
              <a:rPr lang="sr-Latn-RS" altLang="de-DE" sz="2800" dirty="0"/>
              <a:t>Mitski junaci</a:t>
            </a:r>
          </a:p>
          <a:p>
            <a:pPr>
              <a:defRPr/>
            </a:pPr>
            <a:endParaRPr lang="de-DE" altLang="de-DE" dirty="0"/>
          </a:p>
        </p:txBody>
      </p:sp>
      <p:sp>
        <p:nvSpPr>
          <p:cNvPr id="54276" name="Foliennummernplatzhalter 3">
            <a:extLst>
              <a:ext uri="{FF2B5EF4-FFF2-40B4-BE49-F238E27FC236}">
                <a16:creationId xmlns:a16="http://schemas.microsoft.com/office/drawing/2014/main" id="{1CFF83B9-AD54-470F-808F-375D2E33D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B5BE27-B56A-402B-B516-26C59ECD5679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de-DE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el 1">
            <a:extLst>
              <a:ext uri="{FF2B5EF4-FFF2-40B4-BE49-F238E27FC236}">
                <a16:creationId xmlns:a16="http://schemas.microsoft.com/office/drawing/2014/main" id="{AA84FE57-F3F4-4EB8-8DB2-61C9CD2F0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7213"/>
            <a:ext cx="8229600" cy="1143000"/>
          </a:xfrm>
        </p:spPr>
        <p:txBody>
          <a:bodyPr/>
          <a:lstStyle/>
          <a:p>
            <a:r>
              <a:rPr lang="sr-Latn-RS" altLang="de-DE" b="1" dirty="0"/>
              <a:t>10. Ćopićeva </a:t>
            </a:r>
            <a:br>
              <a:rPr lang="sr-Latn-RS" altLang="de-DE" b="1" dirty="0"/>
            </a:br>
            <a:r>
              <a:rPr lang="sr-Latn-RS" altLang="de-DE" b="1" dirty="0"/>
              <a:t>komična fan</a:t>
            </a:r>
            <a:r>
              <a:rPr lang="de-AT" altLang="de-DE" b="1" dirty="0"/>
              <a:t>t</a:t>
            </a:r>
            <a:r>
              <a:rPr lang="sr-Latn-RS" altLang="de-DE" b="1" dirty="0"/>
              <a:t>a</a:t>
            </a:r>
            <a:r>
              <a:rPr lang="de-AT" altLang="de-DE" b="1"/>
              <a:t>z</a:t>
            </a:r>
            <a:r>
              <a:rPr lang="sr-Latn-RS" altLang="de-DE" b="1"/>
              <a:t>ija</a:t>
            </a:r>
            <a:br>
              <a:rPr lang="sr-Latn-RS" altLang="de-DE"/>
            </a:br>
            <a:endParaRPr lang="de-DE" altLang="de-DE" dirty="0"/>
          </a:p>
        </p:txBody>
      </p:sp>
      <p:sp>
        <p:nvSpPr>
          <p:cNvPr id="56323" name="Inhaltsplatzhalter 2">
            <a:extLst>
              <a:ext uri="{FF2B5EF4-FFF2-40B4-BE49-F238E27FC236}">
                <a16:creationId xmlns:a16="http://schemas.microsoft.com/office/drawing/2014/main" id="{4A92DE20-9B60-4763-A0C0-16E8435DA6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6324" name="Foliennummernplatzhalter 3">
            <a:extLst>
              <a:ext uri="{FF2B5EF4-FFF2-40B4-BE49-F238E27FC236}">
                <a16:creationId xmlns:a16="http://schemas.microsoft.com/office/drawing/2014/main" id="{6FB5AEC6-DED4-45C6-BA47-184F6CA05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0FB547C-CADD-4D13-B38C-418C80909D68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de-DE"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el 1">
            <a:extLst>
              <a:ext uri="{FF2B5EF4-FFF2-40B4-BE49-F238E27FC236}">
                <a16:creationId xmlns:a16="http://schemas.microsoft.com/office/drawing/2014/main" id="{5A3DB073-38A4-4F54-A913-E09C6A64D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sr-Latn-RS" altLang="de-DE" b="1"/>
              <a:t>11. Izvori </a:t>
            </a:r>
            <a:br>
              <a:rPr lang="sr-Latn-RS" altLang="de-DE" b="1"/>
            </a:br>
            <a:r>
              <a:rPr lang="sr-Latn-RS" altLang="de-DE" b="1"/>
              <a:t>i literatura</a:t>
            </a:r>
            <a:br>
              <a:rPr lang="sr-Latn-RS" altLang="de-DE"/>
            </a:br>
            <a:endParaRPr lang="de-DE" altLang="de-DE"/>
          </a:p>
        </p:txBody>
      </p:sp>
      <p:sp>
        <p:nvSpPr>
          <p:cNvPr id="58371" name="Inhaltsplatzhalter 2">
            <a:extLst>
              <a:ext uri="{FF2B5EF4-FFF2-40B4-BE49-F238E27FC236}">
                <a16:creationId xmlns:a16="http://schemas.microsoft.com/office/drawing/2014/main" id="{DA6E862C-4435-415F-BF30-C39A950464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8372" name="Foliennummernplatzhalter 3">
            <a:extLst>
              <a:ext uri="{FF2B5EF4-FFF2-40B4-BE49-F238E27FC236}">
                <a16:creationId xmlns:a16="http://schemas.microsoft.com/office/drawing/2014/main" id="{73E15070-574F-4F66-918D-0CEFEC37B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F983BA-3A9F-415A-B7CD-A6B7A24FC07C}" type="slidenum">
              <a:rPr lang="en-US" altLang="de-DE" sz="1400" u="none" smtClean="0"/>
              <a:pPr/>
              <a:t>38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>
            <a:extLst>
              <a:ext uri="{FF2B5EF4-FFF2-40B4-BE49-F238E27FC236}">
                <a16:creationId xmlns:a16="http://schemas.microsoft.com/office/drawing/2014/main" id="{5413FFDA-F372-4274-AC4E-B982C2E57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1. Fantastika</a:t>
            </a:r>
            <a:endParaRPr lang="de-DE" altLang="de-DE" b="1"/>
          </a:p>
        </p:txBody>
      </p:sp>
      <p:sp>
        <p:nvSpPr>
          <p:cNvPr id="8195" name="Inhaltsplatzhalter 2">
            <a:extLst>
              <a:ext uri="{FF2B5EF4-FFF2-40B4-BE49-F238E27FC236}">
                <a16:creationId xmlns:a16="http://schemas.microsoft.com/office/drawing/2014/main" id="{BB741CFC-D062-460C-9A11-8658F06965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 dirty="0"/>
          </a:p>
        </p:txBody>
      </p:sp>
      <p:sp>
        <p:nvSpPr>
          <p:cNvPr id="8196" name="Foliennummernplatzhalter 3">
            <a:extLst>
              <a:ext uri="{FF2B5EF4-FFF2-40B4-BE49-F238E27FC236}">
                <a16:creationId xmlns:a16="http://schemas.microsoft.com/office/drawing/2014/main" id="{3C59AADA-048D-4F32-9E38-19B0656826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26B5C4-7305-4219-BF68-B5B7736ED0E5}" type="slidenum">
              <a:rPr lang="en-US" altLang="de-DE" sz="1400" u="none" smtClean="0"/>
              <a:pPr/>
              <a:t>4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7D33F20F-E316-420F-AFD3-860A73EBB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2. Poetika fantastičnog</a:t>
            </a:r>
            <a:endParaRPr lang="de-DE" altLang="de-DE" b="1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916296-517E-46E2-B423-54C49C7F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Latn-RS" sz="2800" dirty="0"/>
              <a:t>Opšta poetika</a:t>
            </a:r>
          </a:p>
          <a:p>
            <a:pPr>
              <a:defRPr/>
            </a:pPr>
            <a:r>
              <a:rPr lang="sr-Latn-RS" sz="2800" dirty="0"/>
              <a:t>Poetika fantastičnog</a:t>
            </a:r>
          </a:p>
          <a:p>
            <a:pPr>
              <a:defRPr/>
            </a:pPr>
            <a:r>
              <a:rPr lang="sr-Latn-RS" sz="2800" dirty="0"/>
              <a:t>Ćopićeva poetika fantastičnog</a:t>
            </a:r>
          </a:p>
          <a:p>
            <a:pPr marL="0" indent="0">
              <a:buFontTx/>
              <a:buNone/>
              <a:defRPr/>
            </a:pPr>
            <a:endParaRPr lang="sr-Latn-RS" sz="2000" dirty="0"/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F262EA4F-552A-44D8-B283-676DA7C5AB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75E7D0-AFF3-48E1-8042-5363AB6CD636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>
            <a:extLst>
              <a:ext uri="{FF2B5EF4-FFF2-40B4-BE49-F238E27FC236}">
                <a16:creationId xmlns:a16="http://schemas.microsoft.com/office/drawing/2014/main" id="{B3E49CF1-D250-4686-AFE3-D86378217F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endParaRPr lang="de-DE" altLang="de-DE" b="1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483A90-1025-4920-B809-CA52F6C0C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r-Latn-RS" sz="2800" b="1" dirty="0"/>
              <a:t>Opšta poetika</a:t>
            </a:r>
          </a:p>
          <a:p>
            <a:pPr>
              <a:defRPr/>
            </a:pPr>
            <a:r>
              <a:rPr lang="sr-Latn-RS" sz="2800" dirty="0"/>
              <a:t>Struktura umjetničkog teksta</a:t>
            </a:r>
          </a:p>
          <a:p>
            <a:pPr>
              <a:defRPr/>
            </a:pPr>
            <a:r>
              <a:rPr lang="sr-Latn-RS" sz="2800" dirty="0"/>
              <a:t>Forma, način (tehnika) i postupci oblikovanja proznih, </a:t>
            </a:r>
            <a:r>
              <a:rPr lang="sr-Latn-RS" sz="2800" dirty="0" err="1"/>
              <a:t>pjesničkih</a:t>
            </a:r>
            <a:r>
              <a:rPr lang="sr-Latn-RS" sz="2800" dirty="0"/>
              <a:t> i dramskih </a:t>
            </a:r>
            <a:r>
              <a:rPr lang="sr-Latn-RS" sz="2800" dirty="0" err="1"/>
              <a:t>djela</a:t>
            </a:r>
            <a:endParaRPr lang="sr-Latn-RS" sz="2800" dirty="0"/>
          </a:p>
          <a:p>
            <a:pPr>
              <a:defRPr/>
            </a:pPr>
            <a:endParaRPr lang="sr-Latn-RS" dirty="0"/>
          </a:p>
          <a:p>
            <a:pPr marL="0" indent="0">
              <a:buFontTx/>
              <a:buNone/>
              <a:defRPr/>
            </a:pPr>
            <a:endParaRPr lang="sr-Latn-RS" dirty="0"/>
          </a:p>
          <a:p>
            <a:pPr>
              <a:defRPr/>
            </a:pPr>
            <a:endParaRPr lang="de-DE" dirty="0"/>
          </a:p>
        </p:txBody>
      </p:sp>
      <p:sp>
        <p:nvSpPr>
          <p:cNvPr id="10244" name="Foliennummernplatzhalter 3">
            <a:extLst>
              <a:ext uri="{FF2B5EF4-FFF2-40B4-BE49-F238E27FC236}">
                <a16:creationId xmlns:a16="http://schemas.microsoft.com/office/drawing/2014/main" id="{99B4A16C-D463-4570-AE42-2FC2937A94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4914DB-53CA-4B75-B601-F6E022B7431D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74649473-5A2D-495A-A33A-E4EAE9F6C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165A10-D5CD-4AC4-9494-13205D56FF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r-HR" altLang="de-DE" sz="2800" b="1" dirty="0"/>
              <a:t>Poetika fantastičnog</a:t>
            </a:r>
          </a:p>
          <a:p>
            <a:pPr>
              <a:defRPr/>
            </a:pPr>
            <a:r>
              <a:rPr lang="hr-HR" altLang="de-DE" sz="2800" dirty="0"/>
              <a:t>Umjetničko opserviranje i osmišljavanje realnosti koje vodi strukturiranju irealnog, fiktivnog, virtualnog, imaginarnog.</a:t>
            </a:r>
            <a:endParaRPr lang="de-DE" altLang="de-DE" sz="2800" dirty="0"/>
          </a:p>
        </p:txBody>
      </p:sp>
      <p:sp>
        <p:nvSpPr>
          <p:cNvPr id="11268" name="Foliennummernplatzhalter 3">
            <a:extLst>
              <a:ext uri="{FF2B5EF4-FFF2-40B4-BE49-F238E27FC236}">
                <a16:creationId xmlns:a16="http://schemas.microsoft.com/office/drawing/2014/main" id="{7BA70B6B-E92A-435F-A2BC-A02610A538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9D3B0-96B1-49D2-9F7E-7E0F8738648B}" type="slidenum">
              <a:rPr lang="en-US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de-DE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547361EC-1DB3-4F7A-A232-6A3E2D750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143000"/>
          </a:xfrm>
        </p:spPr>
        <p:txBody>
          <a:bodyPr/>
          <a:lstStyle/>
          <a:p>
            <a:r>
              <a:rPr lang="sr-Latn-RS" altLang="de-DE" b="1"/>
              <a:t>3. Fantastični Ćopić – </a:t>
            </a:r>
            <a:br>
              <a:rPr lang="sr-Latn-RS" altLang="de-DE" b="1"/>
            </a:br>
            <a:r>
              <a:rPr lang="sr-Latn-RS" altLang="de-DE" b="1"/>
              <a:t>Ćopić fantastični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2291" name="Inhaltsplatzhalter 2">
            <a:extLst>
              <a:ext uri="{FF2B5EF4-FFF2-40B4-BE49-F238E27FC236}">
                <a16:creationId xmlns:a16="http://schemas.microsoft.com/office/drawing/2014/main" id="{AA85C1F9-ABAF-4EE7-98B2-F81897A4E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47235A70-4715-4009-A987-CE0935676A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0C24F4-D75A-4CB0-B5A7-AF1EB72CE0D9}" type="slidenum">
              <a:rPr lang="en-US" altLang="de-DE" sz="1400" u="none" smtClean="0"/>
              <a:pPr/>
              <a:t>8</a:t>
            </a:fld>
            <a:endParaRPr lang="en-US" altLang="de-DE" sz="1400" u="non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ECACC652-024D-4036-B7D2-51F9E43E5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de-DE" b="1"/>
              <a:t>4. Ćopićeva fantastika</a:t>
            </a:r>
            <a:endParaRPr lang="de-DE" altLang="de-DE" b="1"/>
          </a:p>
        </p:txBody>
      </p:sp>
      <p:sp>
        <p:nvSpPr>
          <p:cNvPr id="13315" name="Inhaltsplatzhalter 2">
            <a:extLst>
              <a:ext uri="{FF2B5EF4-FFF2-40B4-BE49-F238E27FC236}">
                <a16:creationId xmlns:a16="http://schemas.microsoft.com/office/drawing/2014/main" id="{1C79FD0E-263D-4680-A8B1-239833AD02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sr-Latn-RS" altLang="de-DE" sz="2800"/>
              <a:t>Prostor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Vrijeme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Subjekat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Objekat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Tip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Žanr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Postupak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Intencija</a:t>
            </a:r>
          </a:p>
          <a:p>
            <a:pPr marL="514350" indent="-514350">
              <a:buFontTx/>
              <a:buAutoNum type="arabicPeriod"/>
            </a:pPr>
            <a:r>
              <a:rPr lang="sr-Latn-RS" altLang="de-DE" sz="2800"/>
              <a:t>Jezik, stil</a:t>
            </a:r>
            <a:endParaRPr lang="de-DE" altLang="de-DE" sz="2800"/>
          </a:p>
        </p:txBody>
      </p:sp>
      <p:sp>
        <p:nvSpPr>
          <p:cNvPr id="13316" name="Foliennummernplatzhalter 3">
            <a:extLst>
              <a:ext uri="{FF2B5EF4-FFF2-40B4-BE49-F238E27FC236}">
                <a16:creationId xmlns:a16="http://schemas.microsoft.com/office/drawing/2014/main" id="{2F26095B-A08F-45DB-B2F2-210C45C05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C26F3-E24B-467C-AD91-AF7544061E4D}" type="slidenum">
              <a:rPr lang="en-US" altLang="de-DE" sz="1400" u="none" smtClean="0"/>
              <a:pPr/>
              <a:t>9</a:t>
            </a:fld>
            <a:endParaRPr lang="en-US" altLang="de-DE" sz="1400" u="non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</Words>
  <Application>Microsoft Office PowerPoint</Application>
  <PresentationFormat>Bildschirmpräsentation (4:3)</PresentationFormat>
  <Paragraphs>132</Paragraphs>
  <Slides>38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1" baseType="lpstr">
      <vt:lpstr>Arial</vt:lpstr>
      <vt:lpstr>Times New Roman</vt:lpstr>
      <vt:lpstr>Default Design</vt:lpstr>
      <vt:lpstr> Ćopićeva  poetika fantastike </vt:lpstr>
      <vt:lpstr>Sadržaj</vt:lpstr>
      <vt:lpstr>PowerPoint-Präsentation</vt:lpstr>
      <vt:lpstr>1. Fantastika</vt:lpstr>
      <vt:lpstr>2. Poetika fantastičnog</vt:lpstr>
      <vt:lpstr>PowerPoint-Präsentation</vt:lpstr>
      <vt:lpstr>PowerPoint-Präsentation</vt:lpstr>
      <vt:lpstr>3. Fantastični Ćopić –  Ćopić fantastični </vt:lpstr>
      <vt:lpstr>4. Ćopićeva fantastika</vt:lpstr>
      <vt:lpstr>PowerPoint-Präsentation</vt:lpstr>
      <vt:lpstr>5. Ćopićeva fantastika prostora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6. Ćopićeve fantastične heterotopije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7. Ćopićeve autorske bajke</vt:lpstr>
      <vt:lpstr>8. Ćopićeve stilizacije drugih mini folklornih tekstova</vt:lpstr>
      <vt:lpstr>9. Fantastičnost  Ćopićevih junaka  </vt:lpstr>
      <vt:lpstr>10. Ćopićeva  komična fantazija </vt:lpstr>
      <vt:lpstr>11. Izvori  i literatura </vt:lpstr>
    </vt:vector>
  </TitlesOfParts>
  <Company>UNI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branko</cp:lastModifiedBy>
  <cp:revision>3077</cp:revision>
  <dcterms:created xsi:type="dcterms:W3CDTF">2005-05-16T09:32:41Z</dcterms:created>
  <dcterms:modified xsi:type="dcterms:W3CDTF">2018-11-08T07:02:04Z</dcterms:modified>
</cp:coreProperties>
</file>